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8DA7-C355-4A60-BE49-790657C974C3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ED86-4A27-42C1-A91E-FFF6E8AA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pic>
        <p:nvPicPr>
          <p:cNvPr id="1027" name="Picture 3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885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Творческие задания как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средство развития связной речи дошкольников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88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2048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891480"/>
            <a:ext cx="11430000" cy="857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СВЯЗНАЯ РЕЧЬ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(ХАРАКТЕРНЫЕ ОСОБЕННОСТИ)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содержательность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хорошее знание предмета, о котором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говорится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точность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правдивое изображение окружающей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действительности, подбор слов и словосочетаний, наиболее подходящих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 данному содержанию);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логичность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последовательное изложение мыслей);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ясность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понятность для окружающих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правильность, чистота, богатство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разнообразие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944" y="3068960"/>
            <a:ext cx="867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Творчество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определяется как деятельность, в результате которой ребенок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создает новое, оригинальное, проявляя воображение, реализуя свой замысел.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творчество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самостоятельная деятельность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построению связных высказываний, вызванных восприятием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произведений литературы, использование детьми разнообразных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выразительных языковых средств, передающих впечатления ребенка от художественной информации.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891480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301632"/>
            <a:ext cx="9251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ЗАДАНИЯ КАК СРЕДСТВО РАЗВИТИЯ СВЯЗНОЙ РЕЧИ ДОШКОЛЬНИКОВ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совокупность правил  и приёмов, облегчающих процесс запоминания  и воспроизведения.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118309"/>
          <p:cNvGrpSpPr>
            <a:grpSpLocks/>
          </p:cNvGrpSpPr>
          <p:nvPr/>
        </p:nvGrpSpPr>
        <p:grpSpPr bwMode="auto">
          <a:xfrm>
            <a:off x="1475656" y="1988841"/>
            <a:ext cx="5688632" cy="3600400"/>
            <a:chOff x="0" y="0"/>
            <a:chExt cx="3543300" cy="2580640"/>
          </a:xfrm>
        </p:grpSpPr>
        <p:sp>
          <p:nvSpPr>
            <p:cNvPr id="3318" name="Shape 3318"/>
            <p:cNvSpPr>
              <a:spLocks/>
            </p:cNvSpPr>
            <p:nvPr/>
          </p:nvSpPr>
          <p:spPr bwMode="auto">
            <a:xfrm>
              <a:off x="0" y="0"/>
              <a:ext cx="3543300" cy="2580640"/>
            </a:xfrm>
            <a:custGeom>
              <a:avLst/>
              <a:gdLst>
                <a:gd name="T0" fmla="*/ 0 w 3543300"/>
                <a:gd name="T1" fmla="*/ 0 h 2580640"/>
                <a:gd name="T2" fmla="*/ 3543300 w 3543300"/>
                <a:gd name="T3" fmla="*/ 2580640 h 2580640"/>
              </a:gdLst>
              <a:ahLst/>
              <a:cxnLst>
                <a:cxn ang="0">
                  <a:pos x="0" y="2580640"/>
                </a:cxn>
                <a:cxn ang="0">
                  <a:pos x="3543300" y="2580640"/>
                </a:cxn>
                <a:cxn ang="0">
                  <a:pos x="3543300" y="0"/>
                </a:cxn>
                <a:cxn ang="0">
                  <a:pos x="0" y="0"/>
                </a:cxn>
                <a:cxn ang="0">
                  <a:pos x="0" y="2580640"/>
                </a:cxn>
              </a:cxnLst>
              <a:rect l="T0" t="T1" r="T2" b="T3"/>
              <a:pathLst>
                <a:path w="3543300" h="2580640">
                  <a:moveTo>
                    <a:pt x="0" y="2580640"/>
                  </a:moveTo>
                  <a:lnTo>
                    <a:pt x="3543300" y="258064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2580640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92D05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33" name="Shape 148933"/>
            <p:cNvSpPr>
              <a:spLocks/>
            </p:cNvSpPr>
            <p:nvPr/>
          </p:nvSpPr>
          <p:spPr bwMode="auto">
            <a:xfrm>
              <a:off x="110871" y="65151"/>
              <a:ext cx="3412617" cy="2450084"/>
            </a:xfrm>
            <a:custGeom>
              <a:avLst/>
              <a:gdLst>
                <a:gd name="T0" fmla="*/ 0 w 3412617"/>
                <a:gd name="T1" fmla="*/ 0 h 2450084"/>
                <a:gd name="T2" fmla="*/ 3412617 w 3412617"/>
                <a:gd name="T3" fmla="*/ 2450084 h 2450084"/>
              </a:gdLst>
              <a:ahLst/>
              <a:cxnLst>
                <a:cxn ang="0">
                  <a:pos x="0" y="0"/>
                </a:cxn>
                <a:cxn ang="0">
                  <a:pos x="3412617" y="0"/>
                </a:cxn>
                <a:cxn ang="0">
                  <a:pos x="3412617" y="2450084"/>
                </a:cxn>
                <a:cxn ang="0">
                  <a:pos x="0" y="2450084"/>
                </a:cxn>
                <a:cxn ang="0">
                  <a:pos x="0" y="0"/>
                </a:cxn>
              </a:cxnLst>
              <a:rect l="T0" t="T1" r="T2" b="T3"/>
              <a:pathLst>
                <a:path w="3412617" h="2450084">
                  <a:moveTo>
                    <a:pt x="0" y="0"/>
                  </a:moveTo>
                  <a:lnTo>
                    <a:pt x="3412617" y="0"/>
                  </a:lnTo>
                  <a:lnTo>
                    <a:pt x="3412617" y="2450084"/>
                  </a:lnTo>
                  <a:lnTo>
                    <a:pt x="0" y="24500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21" name="Picture 33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8455" y="321177"/>
              <a:ext cx="964896" cy="72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2" name="Shape 3322"/>
            <p:cNvSpPr>
              <a:spLocks/>
            </p:cNvSpPr>
            <p:nvPr/>
          </p:nvSpPr>
          <p:spPr bwMode="auto">
            <a:xfrm>
              <a:off x="1676682" y="319401"/>
              <a:ext cx="968464" cy="726008"/>
            </a:xfrm>
            <a:custGeom>
              <a:avLst/>
              <a:gdLst>
                <a:gd name="T0" fmla="*/ 0 w 968464"/>
                <a:gd name="T1" fmla="*/ 0 h 726008"/>
                <a:gd name="T2" fmla="*/ 968464 w 968464"/>
                <a:gd name="T3" fmla="*/ 726008 h 726008"/>
              </a:gdLst>
              <a:ahLst/>
              <a:cxnLst>
                <a:cxn ang="0">
                  <a:pos x="0" y="0"/>
                </a:cxn>
                <a:cxn ang="0">
                  <a:pos x="968464" y="0"/>
                </a:cxn>
                <a:cxn ang="0">
                  <a:pos x="968464" y="726008"/>
                </a:cxn>
                <a:cxn ang="0">
                  <a:pos x="0" y="726008"/>
                </a:cxn>
                <a:cxn ang="0">
                  <a:pos x="0" y="0"/>
                </a:cxn>
              </a:cxnLst>
              <a:rect l="T0" t="T1" r="T2" b="T3"/>
              <a:pathLst>
                <a:path w="968464" h="726008">
                  <a:moveTo>
                    <a:pt x="0" y="0"/>
                  </a:moveTo>
                  <a:lnTo>
                    <a:pt x="968464" y="0"/>
                  </a:lnTo>
                  <a:lnTo>
                    <a:pt x="968464" y="726008"/>
                  </a:lnTo>
                  <a:lnTo>
                    <a:pt x="0" y="7260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56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24" name="Picture 33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375" y="122044"/>
              <a:ext cx="1225566" cy="86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5" name="Shape 3325"/>
            <p:cNvSpPr>
              <a:spLocks/>
            </p:cNvSpPr>
            <p:nvPr/>
          </p:nvSpPr>
          <p:spPr bwMode="auto">
            <a:xfrm>
              <a:off x="189250" y="114932"/>
              <a:ext cx="1239811" cy="878306"/>
            </a:xfrm>
            <a:custGeom>
              <a:avLst/>
              <a:gdLst>
                <a:gd name="T0" fmla="*/ 0 w 1239811"/>
                <a:gd name="T1" fmla="*/ 0 h 878306"/>
                <a:gd name="T2" fmla="*/ 1239811 w 1239811"/>
                <a:gd name="T3" fmla="*/ 878306 h 878306"/>
              </a:gdLst>
              <a:ahLst/>
              <a:cxnLst>
                <a:cxn ang="0">
                  <a:pos x="0" y="0"/>
                </a:cxn>
                <a:cxn ang="0">
                  <a:pos x="1239811" y="0"/>
                </a:cxn>
                <a:cxn ang="0">
                  <a:pos x="1239811" y="878306"/>
                </a:cxn>
                <a:cxn ang="0">
                  <a:pos x="0" y="878306"/>
                </a:cxn>
                <a:cxn ang="0">
                  <a:pos x="0" y="0"/>
                </a:cxn>
              </a:cxnLst>
              <a:rect l="T0" t="T1" r="T2" b="T3"/>
              <a:pathLst>
                <a:path w="1239811" h="878306">
                  <a:moveTo>
                    <a:pt x="0" y="0"/>
                  </a:moveTo>
                  <a:lnTo>
                    <a:pt x="1239811" y="0"/>
                  </a:lnTo>
                  <a:lnTo>
                    <a:pt x="1239811" y="878306"/>
                  </a:lnTo>
                  <a:lnTo>
                    <a:pt x="0" y="8783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233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34" name="Shape 148934"/>
            <p:cNvSpPr>
              <a:spLocks/>
            </p:cNvSpPr>
            <p:nvPr/>
          </p:nvSpPr>
          <p:spPr bwMode="auto">
            <a:xfrm>
              <a:off x="224876" y="1601315"/>
              <a:ext cx="1396567" cy="913920"/>
            </a:xfrm>
            <a:custGeom>
              <a:avLst/>
              <a:gdLst>
                <a:gd name="T0" fmla="*/ 0 w 1396567"/>
                <a:gd name="T1" fmla="*/ 0 h 913920"/>
                <a:gd name="T2" fmla="*/ 1396567 w 1396567"/>
                <a:gd name="T3" fmla="*/ 913920 h 913920"/>
              </a:gdLst>
              <a:ahLst/>
              <a:cxnLst>
                <a:cxn ang="0">
                  <a:pos x="0" y="0"/>
                </a:cxn>
                <a:cxn ang="0">
                  <a:pos x="1396567" y="0"/>
                </a:cxn>
                <a:cxn ang="0">
                  <a:pos x="1396567" y="913920"/>
                </a:cxn>
                <a:cxn ang="0">
                  <a:pos x="0" y="913920"/>
                </a:cxn>
                <a:cxn ang="0">
                  <a:pos x="0" y="0"/>
                </a:cxn>
              </a:cxnLst>
              <a:rect l="T0" t="T1" r="T2" b="T3"/>
              <a:pathLst>
                <a:path w="1396567" h="913920">
                  <a:moveTo>
                    <a:pt x="0" y="0"/>
                  </a:moveTo>
                  <a:lnTo>
                    <a:pt x="1396567" y="0"/>
                  </a:lnTo>
                  <a:lnTo>
                    <a:pt x="1396567" y="913920"/>
                  </a:lnTo>
                  <a:lnTo>
                    <a:pt x="0" y="91392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7" name="Shape 3327"/>
            <p:cNvSpPr>
              <a:spLocks/>
            </p:cNvSpPr>
            <p:nvPr/>
          </p:nvSpPr>
          <p:spPr bwMode="auto">
            <a:xfrm>
              <a:off x="224876" y="1601315"/>
              <a:ext cx="1396567" cy="913984"/>
            </a:xfrm>
            <a:custGeom>
              <a:avLst/>
              <a:gdLst>
                <a:gd name="T0" fmla="*/ 0 w 1396567"/>
                <a:gd name="T1" fmla="*/ 0 h 913984"/>
                <a:gd name="T2" fmla="*/ 1396567 w 1396567"/>
                <a:gd name="T3" fmla="*/ 913984 h 913984"/>
              </a:gdLst>
              <a:ahLst/>
              <a:cxnLst>
                <a:cxn ang="0">
                  <a:pos x="0" y="913984"/>
                </a:cxn>
                <a:cxn ang="0">
                  <a:pos x="0" y="0"/>
                </a:cxn>
                <a:cxn ang="0">
                  <a:pos x="1396567" y="0"/>
                </a:cxn>
                <a:cxn ang="0">
                  <a:pos x="1396567" y="913984"/>
                </a:cxn>
              </a:cxnLst>
              <a:rect l="T0" t="T1" r="T2" b="T3"/>
              <a:pathLst>
                <a:path w="1396567" h="913984">
                  <a:moveTo>
                    <a:pt x="0" y="913984"/>
                  </a:moveTo>
                  <a:lnTo>
                    <a:pt x="0" y="0"/>
                  </a:lnTo>
                  <a:lnTo>
                    <a:pt x="1396567" y="0"/>
                  </a:lnTo>
                  <a:lnTo>
                    <a:pt x="1396567" y="913984"/>
                  </a:lnTo>
                </a:path>
              </a:pathLst>
            </a:custGeom>
            <a:noFill/>
            <a:ln w="9482" cap="flat" cmpd="sng" algn="ctr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97" name="Rectangle 116897"/>
            <p:cNvSpPr>
              <a:spLocks noChangeArrowheads="1"/>
            </p:cNvSpPr>
            <p:nvPr/>
          </p:nvSpPr>
          <p:spPr bwMode="auto">
            <a:xfrm>
              <a:off x="384735" y="1639319"/>
              <a:ext cx="884176" cy="10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Заучивание 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99" name="Rectangle 116899"/>
            <p:cNvSpPr>
              <a:spLocks noChangeArrowheads="1"/>
            </p:cNvSpPr>
            <p:nvPr/>
          </p:nvSpPr>
          <p:spPr bwMode="auto">
            <a:xfrm>
              <a:off x="1049392" y="1639319"/>
              <a:ext cx="661284" cy="10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хотворений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6128" name="Picture 1461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428" y="1741043"/>
              <a:ext cx="1331976" cy="774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32" name="Picture 33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7476" y="207387"/>
              <a:ext cx="907299" cy="67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33" name="Shape 3333"/>
            <p:cNvSpPr>
              <a:spLocks/>
            </p:cNvSpPr>
            <p:nvPr/>
          </p:nvSpPr>
          <p:spPr bwMode="auto">
            <a:xfrm>
              <a:off x="2075681" y="205610"/>
              <a:ext cx="910855" cy="682742"/>
            </a:xfrm>
            <a:custGeom>
              <a:avLst/>
              <a:gdLst>
                <a:gd name="T0" fmla="*/ 0 w 910855"/>
                <a:gd name="T1" fmla="*/ 0 h 682742"/>
                <a:gd name="T2" fmla="*/ 910855 w 910855"/>
                <a:gd name="T3" fmla="*/ 682742 h 682742"/>
              </a:gdLst>
              <a:ahLst/>
              <a:cxnLst>
                <a:cxn ang="0">
                  <a:pos x="0" y="0"/>
                </a:cxn>
                <a:cxn ang="0">
                  <a:pos x="910855" y="0"/>
                </a:cxn>
                <a:cxn ang="0">
                  <a:pos x="910855" y="682742"/>
                </a:cxn>
                <a:cxn ang="0">
                  <a:pos x="0" y="682742"/>
                </a:cxn>
                <a:cxn ang="0">
                  <a:pos x="0" y="0"/>
                </a:cxn>
              </a:cxnLst>
              <a:rect l="T0" t="T1" r="T2" b="T3"/>
              <a:pathLst>
                <a:path w="910855" h="682742">
                  <a:moveTo>
                    <a:pt x="0" y="0"/>
                  </a:moveTo>
                  <a:lnTo>
                    <a:pt x="910855" y="0"/>
                  </a:lnTo>
                  <a:lnTo>
                    <a:pt x="910855" y="682742"/>
                  </a:lnTo>
                  <a:lnTo>
                    <a:pt x="0" y="6827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56" cap="flat" cmpd="sng" algn="ctr">
              <a:solidFill>
                <a:srgbClr val="7030A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35" name="Picture 33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2002" y="107821"/>
              <a:ext cx="890673" cy="66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36" name="Shape 3336"/>
            <p:cNvSpPr>
              <a:spLocks/>
            </p:cNvSpPr>
            <p:nvPr/>
          </p:nvSpPr>
          <p:spPr bwMode="auto">
            <a:xfrm>
              <a:off x="2560219" y="106042"/>
              <a:ext cx="894235" cy="670292"/>
            </a:xfrm>
            <a:custGeom>
              <a:avLst/>
              <a:gdLst>
                <a:gd name="T0" fmla="*/ 0 w 894235"/>
                <a:gd name="T1" fmla="*/ 0 h 670292"/>
                <a:gd name="T2" fmla="*/ 894235 w 894235"/>
                <a:gd name="T3" fmla="*/ 670292 h 670292"/>
              </a:gdLst>
              <a:ahLst/>
              <a:cxnLst>
                <a:cxn ang="0">
                  <a:pos x="0" y="0"/>
                </a:cxn>
                <a:cxn ang="0">
                  <a:pos x="894235" y="0"/>
                </a:cxn>
                <a:cxn ang="0">
                  <a:pos x="894235" y="670292"/>
                </a:cxn>
                <a:cxn ang="0">
                  <a:pos x="0" y="670292"/>
                </a:cxn>
                <a:cxn ang="0">
                  <a:pos x="0" y="0"/>
                </a:cxn>
              </a:cxnLst>
              <a:rect l="T0" t="T1" r="T2" b="T3"/>
              <a:pathLst>
                <a:path w="894235" h="670292">
                  <a:moveTo>
                    <a:pt x="0" y="0"/>
                  </a:moveTo>
                  <a:lnTo>
                    <a:pt x="894235" y="0"/>
                  </a:lnTo>
                  <a:lnTo>
                    <a:pt x="894235" y="670292"/>
                  </a:lnTo>
                  <a:lnTo>
                    <a:pt x="0" y="6702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56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35" name="Shape 148935"/>
            <p:cNvSpPr>
              <a:spLocks/>
            </p:cNvSpPr>
            <p:nvPr/>
          </p:nvSpPr>
          <p:spPr bwMode="auto">
            <a:xfrm>
              <a:off x="2020473" y="1259946"/>
              <a:ext cx="1425076" cy="1223244"/>
            </a:xfrm>
            <a:custGeom>
              <a:avLst/>
              <a:gdLst>
                <a:gd name="T0" fmla="*/ 0 w 1425076"/>
                <a:gd name="T1" fmla="*/ 0 h 1223244"/>
                <a:gd name="T2" fmla="*/ 1425076 w 1425076"/>
                <a:gd name="T3" fmla="*/ 1223244 h 1223244"/>
              </a:gdLst>
              <a:ahLst/>
              <a:cxnLst>
                <a:cxn ang="0">
                  <a:pos x="0" y="0"/>
                </a:cxn>
                <a:cxn ang="0">
                  <a:pos x="1425076" y="0"/>
                </a:cxn>
                <a:cxn ang="0">
                  <a:pos x="1425076" y="1223244"/>
                </a:cxn>
                <a:cxn ang="0">
                  <a:pos x="0" y="1223244"/>
                </a:cxn>
                <a:cxn ang="0">
                  <a:pos x="0" y="0"/>
                </a:cxn>
              </a:cxnLst>
              <a:rect l="T0" t="T1" r="T2" b="T3"/>
              <a:pathLst>
                <a:path w="1425076" h="1223244">
                  <a:moveTo>
                    <a:pt x="0" y="0"/>
                  </a:moveTo>
                  <a:lnTo>
                    <a:pt x="1425076" y="0"/>
                  </a:lnTo>
                  <a:lnTo>
                    <a:pt x="1425076" y="1223244"/>
                  </a:lnTo>
                  <a:lnTo>
                    <a:pt x="0" y="1223244"/>
                  </a:lnTo>
                  <a:lnTo>
                    <a:pt x="0" y="0"/>
                  </a:lnTo>
                </a:path>
              </a:pathLst>
            </a:custGeom>
            <a:solidFill>
              <a:srgbClr val="65D7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8" name="Shape 3338"/>
            <p:cNvSpPr>
              <a:spLocks/>
            </p:cNvSpPr>
            <p:nvPr/>
          </p:nvSpPr>
          <p:spPr bwMode="auto">
            <a:xfrm>
              <a:off x="2020473" y="1259946"/>
              <a:ext cx="1425076" cy="1223244"/>
            </a:xfrm>
            <a:custGeom>
              <a:avLst/>
              <a:gdLst>
                <a:gd name="T0" fmla="*/ 0 w 1425076"/>
                <a:gd name="T1" fmla="*/ 0 h 1223244"/>
                <a:gd name="T2" fmla="*/ 1425076 w 1425076"/>
                <a:gd name="T3" fmla="*/ 1223244 h 1223244"/>
              </a:gdLst>
              <a:ahLst/>
              <a:cxnLst>
                <a:cxn ang="0">
                  <a:pos x="0" y="0"/>
                </a:cxn>
                <a:cxn ang="0">
                  <a:pos x="1425076" y="0"/>
                </a:cxn>
                <a:cxn ang="0">
                  <a:pos x="1425076" y="1223244"/>
                </a:cxn>
                <a:cxn ang="0">
                  <a:pos x="0" y="1223244"/>
                </a:cxn>
                <a:cxn ang="0">
                  <a:pos x="0" y="0"/>
                </a:cxn>
              </a:cxnLst>
              <a:rect l="T0" t="T1" r="T2" b="T3"/>
              <a:pathLst>
                <a:path w="1425076" h="1223244">
                  <a:moveTo>
                    <a:pt x="0" y="0"/>
                  </a:moveTo>
                  <a:lnTo>
                    <a:pt x="1425076" y="0"/>
                  </a:lnTo>
                  <a:lnTo>
                    <a:pt x="1425076" y="1223244"/>
                  </a:lnTo>
                  <a:lnTo>
                    <a:pt x="0" y="12232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83" cap="flat" cmpd="sng" algn="ctr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9" name="Rectangle 3339"/>
            <p:cNvSpPr>
              <a:spLocks noChangeArrowheads="1"/>
            </p:cNvSpPr>
            <p:nvPr/>
          </p:nvSpPr>
          <p:spPr bwMode="auto">
            <a:xfrm>
              <a:off x="2256702" y="1323922"/>
              <a:ext cx="1369964" cy="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Составление рассказов по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0" name="Rectangle 3340"/>
            <p:cNvSpPr>
              <a:spLocks noChangeArrowheads="1"/>
            </p:cNvSpPr>
            <p:nvPr/>
          </p:nvSpPr>
          <p:spPr bwMode="auto">
            <a:xfrm>
              <a:off x="2260123" y="1414952"/>
              <a:ext cx="1332202" cy="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пословицам и поговоркам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42" name="Picture 33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7834" y="1521663"/>
              <a:ext cx="713678" cy="906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4" name="Picture 33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0372" y="1521663"/>
              <a:ext cx="670356" cy="91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936" name="Shape 148936"/>
            <p:cNvSpPr>
              <a:spLocks/>
            </p:cNvSpPr>
            <p:nvPr/>
          </p:nvSpPr>
          <p:spPr bwMode="auto">
            <a:xfrm>
              <a:off x="1079915" y="690994"/>
              <a:ext cx="1111551" cy="967215"/>
            </a:xfrm>
            <a:custGeom>
              <a:avLst/>
              <a:gdLst>
                <a:gd name="T0" fmla="*/ 0 w 1111551"/>
                <a:gd name="T1" fmla="*/ 0 h 967215"/>
                <a:gd name="T2" fmla="*/ 1111551 w 1111551"/>
                <a:gd name="T3" fmla="*/ 967215 h 967215"/>
              </a:gdLst>
              <a:ahLst/>
              <a:cxnLst>
                <a:cxn ang="0">
                  <a:pos x="0" y="0"/>
                </a:cxn>
                <a:cxn ang="0">
                  <a:pos x="1111551" y="0"/>
                </a:cxn>
                <a:cxn ang="0">
                  <a:pos x="1111551" y="967215"/>
                </a:cxn>
                <a:cxn ang="0">
                  <a:pos x="0" y="967215"/>
                </a:cxn>
                <a:cxn ang="0">
                  <a:pos x="0" y="0"/>
                </a:cxn>
              </a:cxnLst>
              <a:rect l="T0" t="T1" r="T2" b="T3"/>
              <a:pathLst>
                <a:path w="1111551" h="967215">
                  <a:moveTo>
                    <a:pt x="0" y="0"/>
                  </a:moveTo>
                  <a:lnTo>
                    <a:pt x="1111551" y="0"/>
                  </a:lnTo>
                  <a:lnTo>
                    <a:pt x="1111551" y="967215"/>
                  </a:lnTo>
                  <a:lnTo>
                    <a:pt x="0" y="967215"/>
                  </a:lnTo>
                  <a:lnTo>
                    <a:pt x="0" y="0"/>
                  </a:lnTo>
                </a:path>
              </a:pathLst>
            </a:custGeom>
            <a:solidFill>
              <a:srgbClr val="F2DCDB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6" name="Shape 3346"/>
            <p:cNvSpPr>
              <a:spLocks/>
            </p:cNvSpPr>
            <p:nvPr/>
          </p:nvSpPr>
          <p:spPr bwMode="auto">
            <a:xfrm>
              <a:off x="1079915" y="690994"/>
              <a:ext cx="1111551" cy="967215"/>
            </a:xfrm>
            <a:custGeom>
              <a:avLst/>
              <a:gdLst>
                <a:gd name="T0" fmla="*/ 0 w 1111551"/>
                <a:gd name="T1" fmla="*/ 0 h 967215"/>
                <a:gd name="T2" fmla="*/ 1111551 w 1111551"/>
                <a:gd name="T3" fmla="*/ 967215 h 967215"/>
              </a:gdLst>
              <a:ahLst/>
              <a:cxnLst>
                <a:cxn ang="0">
                  <a:pos x="0" y="0"/>
                </a:cxn>
                <a:cxn ang="0">
                  <a:pos x="1111551" y="0"/>
                </a:cxn>
                <a:cxn ang="0">
                  <a:pos x="1111551" y="967215"/>
                </a:cxn>
                <a:cxn ang="0">
                  <a:pos x="0" y="967215"/>
                </a:cxn>
                <a:cxn ang="0">
                  <a:pos x="0" y="0"/>
                </a:cxn>
              </a:cxnLst>
              <a:rect l="T0" t="T1" r="T2" b="T3"/>
              <a:pathLst>
                <a:path w="1111551" h="967215">
                  <a:moveTo>
                    <a:pt x="0" y="0"/>
                  </a:moveTo>
                  <a:lnTo>
                    <a:pt x="1111551" y="0"/>
                  </a:lnTo>
                  <a:lnTo>
                    <a:pt x="1111551" y="967215"/>
                  </a:lnTo>
                  <a:lnTo>
                    <a:pt x="0" y="9672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83" cap="flat" cmpd="sng" algn="ctr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03" name="Rectangle 116903"/>
            <p:cNvSpPr>
              <a:spLocks noChangeArrowheads="1"/>
            </p:cNvSpPr>
            <p:nvPr/>
          </p:nvSpPr>
          <p:spPr bwMode="auto">
            <a:xfrm>
              <a:off x="1397108" y="729000"/>
              <a:ext cx="340706" cy="10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Перес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10" name="Rectangle 116910"/>
            <p:cNvSpPr>
              <a:spLocks noChangeArrowheads="1"/>
            </p:cNvSpPr>
            <p:nvPr/>
          </p:nvSpPr>
          <p:spPr bwMode="auto">
            <a:xfrm>
              <a:off x="1653620" y="729000"/>
              <a:ext cx="292648" cy="10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каз…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49" name="Picture 334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7284" y="867370"/>
              <a:ext cx="1043156" cy="76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 rot="10800000" flipV="1">
            <a:off x="0" y="591492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4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 эффективны при пересказе, составлении рассказов, заучивании стихотворений,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424743"/>
            <a:ext cx="925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сюжетными картинками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Картинки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 фабульным развитием сюжета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54" name="Group 118203"/>
          <p:cNvGrpSpPr>
            <a:grpSpLocks/>
          </p:cNvGrpSpPr>
          <p:nvPr/>
        </p:nvGrpSpPr>
        <p:grpSpPr bwMode="auto">
          <a:xfrm>
            <a:off x="1475656" y="1890000"/>
            <a:ext cx="6768752" cy="4968000"/>
            <a:chOff x="0" y="0"/>
            <a:chExt cx="3297240" cy="2623820"/>
          </a:xfrm>
        </p:grpSpPr>
        <p:sp>
          <p:nvSpPr>
            <p:cNvPr id="3444" name="Shape 3444"/>
            <p:cNvSpPr>
              <a:spLocks/>
            </p:cNvSpPr>
            <p:nvPr/>
          </p:nvSpPr>
          <p:spPr bwMode="auto">
            <a:xfrm>
              <a:off x="0" y="0"/>
              <a:ext cx="3253740" cy="2623820"/>
            </a:xfrm>
            <a:custGeom>
              <a:avLst/>
              <a:gdLst>
                <a:gd name="T0" fmla="*/ 0 w 3253740"/>
                <a:gd name="T1" fmla="*/ 0 h 2623820"/>
                <a:gd name="T2" fmla="*/ 3253740 w 3253740"/>
                <a:gd name="T3" fmla="*/ 2623820 h 2623820"/>
              </a:gdLst>
              <a:ahLst/>
              <a:cxnLst>
                <a:cxn ang="0">
                  <a:pos x="0" y="0"/>
                </a:cxn>
                <a:cxn ang="0">
                  <a:pos x="3253740" y="0"/>
                </a:cxn>
                <a:cxn ang="0">
                  <a:pos x="3253740" y="2623820"/>
                </a:cxn>
                <a:cxn ang="0">
                  <a:pos x="0" y="2623820"/>
                </a:cxn>
                <a:cxn ang="0">
                  <a:pos x="0" y="0"/>
                </a:cxn>
              </a:cxnLst>
              <a:rect l="T0" t="T1" r="T2" b="T3"/>
              <a:pathLst>
                <a:path w="3253740" h="2623820">
                  <a:moveTo>
                    <a:pt x="0" y="0"/>
                  </a:moveTo>
                  <a:lnTo>
                    <a:pt x="3253740" y="0"/>
                  </a:lnTo>
                  <a:lnTo>
                    <a:pt x="3253740" y="2623820"/>
                  </a:lnTo>
                  <a:lnTo>
                    <a:pt x="0" y="26238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92D05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1" name="Shape 148941"/>
            <p:cNvSpPr>
              <a:spLocks/>
            </p:cNvSpPr>
            <p:nvPr/>
          </p:nvSpPr>
          <p:spPr bwMode="auto">
            <a:xfrm>
              <a:off x="110236" y="65240"/>
              <a:ext cx="3124086" cy="2493632"/>
            </a:xfrm>
            <a:custGeom>
              <a:avLst/>
              <a:gdLst>
                <a:gd name="T0" fmla="*/ 0 w 3124086"/>
                <a:gd name="T1" fmla="*/ 0 h 2493632"/>
                <a:gd name="T2" fmla="*/ 3124086 w 3124086"/>
                <a:gd name="T3" fmla="*/ 2493632 h 2493632"/>
              </a:gdLst>
              <a:ahLst/>
              <a:cxnLst>
                <a:cxn ang="0">
                  <a:pos x="0" y="0"/>
                </a:cxn>
                <a:cxn ang="0">
                  <a:pos x="3124086" y="0"/>
                </a:cxn>
                <a:cxn ang="0">
                  <a:pos x="3124086" y="2493632"/>
                </a:cxn>
                <a:cxn ang="0">
                  <a:pos x="0" y="2493632"/>
                </a:cxn>
                <a:cxn ang="0">
                  <a:pos x="0" y="0"/>
                </a:cxn>
              </a:cxnLst>
              <a:rect l="T0" t="T1" r="T2" b="T3"/>
              <a:pathLst>
                <a:path w="3124086" h="2493632">
                  <a:moveTo>
                    <a:pt x="0" y="0"/>
                  </a:moveTo>
                  <a:lnTo>
                    <a:pt x="3124086" y="0"/>
                  </a:lnTo>
                  <a:lnTo>
                    <a:pt x="3124086" y="2493632"/>
                  </a:lnTo>
                  <a:lnTo>
                    <a:pt x="0" y="249363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6" name="Rectangle 3446"/>
            <p:cNvSpPr>
              <a:spLocks noChangeArrowheads="1"/>
            </p:cNvSpPr>
            <p:nvPr/>
          </p:nvSpPr>
          <p:spPr bwMode="auto">
            <a:xfrm>
              <a:off x="721450" y="143832"/>
              <a:ext cx="3425800" cy="26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Н.Радлов «Рассказы в картинках»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6129" name="Picture 1461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207" y="332563"/>
              <a:ext cx="1197864" cy="11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30" name="Picture 1461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167" y="1545667"/>
              <a:ext cx="1322832" cy="10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31" name="Picture 1461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7207" y="1564971"/>
              <a:ext cx="1197864" cy="99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5" name="Picture 34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719" y="328973"/>
              <a:ext cx="1305541" cy="1110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7" name="Picture 34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93302" y="1008494"/>
              <a:ext cx="1292518" cy="112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240078"/>
            <a:ext cx="9251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задания на придумывание, сочинение собственных сказок, рассказов, загадок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50178" name="Group 118204"/>
          <p:cNvGrpSpPr>
            <a:grpSpLocks/>
          </p:cNvGrpSpPr>
          <p:nvPr/>
        </p:nvGrpSpPr>
        <p:grpSpPr bwMode="auto">
          <a:xfrm>
            <a:off x="323528" y="1268760"/>
            <a:ext cx="3603625" cy="2776537"/>
            <a:chOff x="0" y="0"/>
            <a:chExt cx="3604260" cy="2777490"/>
          </a:xfrm>
        </p:grpSpPr>
        <p:sp>
          <p:nvSpPr>
            <p:cNvPr id="3458" name="Shape 3458"/>
            <p:cNvSpPr>
              <a:spLocks/>
            </p:cNvSpPr>
            <p:nvPr/>
          </p:nvSpPr>
          <p:spPr bwMode="auto">
            <a:xfrm>
              <a:off x="0" y="0"/>
              <a:ext cx="3604260" cy="2777490"/>
            </a:xfrm>
            <a:custGeom>
              <a:avLst/>
              <a:gdLst>
                <a:gd name="T0" fmla="*/ 0 w 3604260"/>
                <a:gd name="T1" fmla="*/ 0 h 2777490"/>
                <a:gd name="T2" fmla="*/ 3604260 w 3604260"/>
                <a:gd name="T3" fmla="*/ 2777490 h 2777490"/>
              </a:gdLst>
              <a:ahLst/>
              <a:cxnLst>
                <a:cxn ang="0">
                  <a:pos x="0" y="0"/>
                </a:cxn>
                <a:cxn ang="0">
                  <a:pos x="3604260" y="0"/>
                </a:cxn>
                <a:cxn ang="0">
                  <a:pos x="3604260" y="2777490"/>
                </a:cxn>
                <a:cxn ang="0">
                  <a:pos x="0" y="2777490"/>
                </a:cxn>
                <a:cxn ang="0">
                  <a:pos x="0" y="0"/>
                </a:cxn>
              </a:cxnLst>
              <a:rect l="T0" t="T1" r="T2" b="T3"/>
              <a:pathLst>
                <a:path w="3604260" h="2777490">
                  <a:moveTo>
                    <a:pt x="0" y="0"/>
                  </a:moveTo>
                  <a:lnTo>
                    <a:pt x="3604260" y="0"/>
                  </a:lnTo>
                  <a:lnTo>
                    <a:pt x="3604260" y="2777490"/>
                  </a:lnTo>
                  <a:lnTo>
                    <a:pt x="0" y="27774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92D05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3" name="Shape 148943"/>
            <p:cNvSpPr>
              <a:spLocks/>
            </p:cNvSpPr>
            <p:nvPr/>
          </p:nvSpPr>
          <p:spPr bwMode="auto">
            <a:xfrm>
              <a:off x="110871" y="65163"/>
              <a:ext cx="3383280" cy="2532949"/>
            </a:xfrm>
            <a:custGeom>
              <a:avLst/>
              <a:gdLst>
                <a:gd name="T0" fmla="*/ 0 w 3383280"/>
                <a:gd name="T1" fmla="*/ 0 h 2532949"/>
                <a:gd name="T2" fmla="*/ 3383280 w 3383280"/>
                <a:gd name="T3" fmla="*/ 2532949 h 2532949"/>
              </a:gdLst>
              <a:ahLst/>
              <a:cxnLst>
                <a:cxn ang="0">
                  <a:pos x="0" y="0"/>
                </a:cxn>
                <a:cxn ang="0">
                  <a:pos x="3383280" y="0"/>
                </a:cxn>
                <a:cxn ang="0">
                  <a:pos x="3383280" y="2532949"/>
                </a:cxn>
                <a:cxn ang="0">
                  <a:pos x="0" y="2532949"/>
                </a:cxn>
                <a:cxn ang="0">
                  <a:pos x="0" y="0"/>
                </a:cxn>
              </a:cxnLst>
              <a:rect l="T0" t="T1" r="T2" b="T3"/>
              <a:pathLst>
                <a:path w="3383280" h="2532949">
                  <a:moveTo>
                    <a:pt x="0" y="0"/>
                  </a:moveTo>
                  <a:lnTo>
                    <a:pt x="3383280" y="0"/>
                  </a:lnTo>
                  <a:lnTo>
                    <a:pt x="3383280" y="2532949"/>
                  </a:lnTo>
                  <a:lnTo>
                    <a:pt x="0" y="253294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0" name="Rectangle 3460"/>
            <p:cNvSpPr>
              <a:spLocks noChangeArrowheads="1"/>
            </p:cNvSpPr>
            <p:nvPr/>
          </p:nvSpPr>
          <p:spPr bwMode="auto">
            <a:xfrm>
              <a:off x="1223102" y="206773"/>
              <a:ext cx="2179905" cy="25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Что делает девочка?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63" name="Picture 34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002" y="431023"/>
              <a:ext cx="2846480" cy="211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64" name="Shape 3464"/>
            <p:cNvSpPr>
              <a:spLocks/>
            </p:cNvSpPr>
            <p:nvPr/>
          </p:nvSpPr>
          <p:spPr bwMode="auto">
            <a:xfrm>
              <a:off x="460954" y="423989"/>
              <a:ext cx="2860582" cy="2130167"/>
            </a:xfrm>
            <a:custGeom>
              <a:avLst/>
              <a:gdLst>
                <a:gd name="T0" fmla="*/ 0 w 2860582"/>
                <a:gd name="T1" fmla="*/ 0 h 2130167"/>
                <a:gd name="T2" fmla="*/ 2860582 w 2860582"/>
                <a:gd name="T3" fmla="*/ 2130167 h 2130167"/>
              </a:gdLst>
              <a:ahLst/>
              <a:cxnLst>
                <a:cxn ang="0">
                  <a:pos x="0" y="0"/>
                </a:cxn>
                <a:cxn ang="0">
                  <a:pos x="2860582" y="0"/>
                </a:cxn>
                <a:cxn ang="0">
                  <a:pos x="2860582" y="2130167"/>
                </a:cxn>
                <a:cxn ang="0">
                  <a:pos x="0" y="2130167"/>
                </a:cxn>
                <a:cxn ang="0">
                  <a:pos x="0" y="0"/>
                </a:cxn>
              </a:cxnLst>
              <a:rect l="T0" t="T1" r="T2" b="T3"/>
              <a:pathLst>
                <a:path w="2860582" h="2130167">
                  <a:moveTo>
                    <a:pt x="0" y="0"/>
                  </a:moveTo>
                  <a:lnTo>
                    <a:pt x="2860582" y="0"/>
                  </a:lnTo>
                  <a:lnTo>
                    <a:pt x="2860582" y="2130167"/>
                  </a:lnTo>
                  <a:lnTo>
                    <a:pt x="0" y="21301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02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4" name="Shape 148944"/>
            <p:cNvSpPr>
              <a:spLocks/>
            </p:cNvSpPr>
            <p:nvPr/>
          </p:nvSpPr>
          <p:spPr bwMode="auto">
            <a:xfrm>
              <a:off x="561983" y="993908"/>
              <a:ext cx="1240560" cy="1491642"/>
            </a:xfrm>
            <a:custGeom>
              <a:avLst/>
              <a:gdLst>
                <a:gd name="T0" fmla="*/ 0 w 1240560"/>
                <a:gd name="T1" fmla="*/ 0 h 1491642"/>
                <a:gd name="T2" fmla="*/ 1240560 w 1240560"/>
                <a:gd name="T3" fmla="*/ 1491642 h 1491642"/>
              </a:gdLst>
              <a:ahLst/>
              <a:cxnLst>
                <a:cxn ang="0">
                  <a:pos x="0" y="0"/>
                </a:cxn>
                <a:cxn ang="0">
                  <a:pos x="1240560" y="0"/>
                </a:cxn>
                <a:cxn ang="0">
                  <a:pos x="1240560" y="1491642"/>
                </a:cxn>
                <a:cxn ang="0">
                  <a:pos x="0" y="1491642"/>
                </a:cxn>
                <a:cxn ang="0">
                  <a:pos x="0" y="0"/>
                </a:cxn>
              </a:cxnLst>
              <a:rect l="T0" t="T1" r="T2" b="T3"/>
              <a:pathLst>
                <a:path w="1240560" h="1491642">
                  <a:moveTo>
                    <a:pt x="0" y="0"/>
                  </a:moveTo>
                  <a:lnTo>
                    <a:pt x="1240560" y="0"/>
                  </a:lnTo>
                  <a:lnTo>
                    <a:pt x="1240560" y="1491642"/>
                  </a:lnTo>
                  <a:lnTo>
                    <a:pt x="0" y="149164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6" name="Shape 3466"/>
            <p:cNvSpPr>
              <a:spLocks/>
            </p:cNvSpPr>
            <p:nvPr/>
          </p:nvSpPr>
          <p:spPr bwMode="auto">
            <a:xfrm>
              <a:off x="561983" y="993908"/>
              <a:ext cx="1240560" cy="1491642"/>
            </a:xfrm>
            <a:custGeom>
              <a:avLst/>
              <a:gdLst>
                <a:gd name="T0" fmla="*/ 0 w 1240560"/>
                <a:gd name="T1" fmla="*/ 0 h 1491642"/>
                <a:gd name="T2" fmla="*/ 1240560 w 1240560"/>
                <a:gd name="T3" fmla="*/ 1491642 h 1491642"/>
              </a:gdLst>
              <a:ahLst/>
              <a:cxnLst>
                <a:cxn ang="0">
                  <a:pos x="0" y="0"/>
                </a:cxn>
                <a:cxn ang="0">
                  <a:pos x="1240560" y="0"/>
                </a:cxn>
                <a:cxn ang="0">
                  <a:pos x="1240560" y="1491642"/>
                </a:cxn>
                <a:cxn ang="0">
                  <a:pos x="0" y="1491642"/>
                </a:cxn>
                <a:cxn ang="0">
                  <a:pos x="0" y="0"/>
                </a:cxn>
              </a:cxnLst>
              <a:rect l="T0" t="T1" r="T2" b="T3"/>
              <a:pathLst>
                <a:path w="1240560" h="1491642">
                  <a:moveTo>
                    <a:pt x="0" y="0"/>
                  </a:moveTo>
                  <a:lnTo>
                    <a:pt x="1240560" y="0"/>
                  </a:lnTo>
                  <a:lnTo>
                    <a:pt x="1240560" y="1491642"/>
                  </a:lnTo>
                  <a:lnTo>
                    <a:pt x="0" y="1491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81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7" name="Rectangle 3467"/>
            <p:cNvSpPr>
              <a:spLocks noChangeArrowheads="1"/>
            </p:cNvSpPr>
            <p:nvPr/>
          </p:nvSpPr>
          <p:spPr bwMode="auto">
            <a:xfrm>
              <a:off x="3493770" y="2493073"/>
              <a:ext cx="41915" cy="18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0187" name="Group 116820"/>
          <p:cNvGrpSpPr>
            <a:grpSpLocks/>
          </p:cNvGrpSpPr>
          <p:nvPr/>
        </p:nvGrpSpPr>
        <p:grpSpPr bwMode="auto">
          <a:xfrm>
            <a:off x="4283968" y="2492896"/>
            <a:ext cx="5328592" cy="3096344"/>
            <a:chOff x="0" y="0"/>
            <a:chExt cx="4542028" cy="2766214"/>
          </a:xfrm>
        </p:grpSpPr>
        <p:sp>
          <p:nvSpPr>
            <p:cNvPr id="50201" name="Rectangle 3500"/>
            <p:cNvSpPr>
              <a:spLocks noChangeArrowheads="1"/>
            </p:cNvSpPr>
            <p:nvPr/>
          </p:nvSpPr>
          <p:spPr bwMode="auto">
            <a:xfrm>
              <a:off x="0" y="0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0" name="Rectangle 3501"/>
            <p:cNvSpPr>
              <a:spLocks noChangeArrowheads="1"/>
            </p:cNvSpPr>
            <p:nvPr/>
          </p:nvSpPr>
          <p:spPr bwMode="auto">
            <a:xfrm>
              <a:off x="0" y="306267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9" name="Rectangle 3502"/>
            <p:cNvSpPr>
              <a:spLocks noChangeArrowheads="1"/>
            </p:cNvSpPr>
            <p:nvPr/>
          </p:nvSpPr>
          <p:spPr bwMode="auto">
            <a:xfrm>
              <a:off x="0" y="613422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8" name="Rectangle 3503"/>
            <p:cNvSpPr>
              <a:spLocks noChangeArrowheads="1"/>
            </p:cNvSpPr>
            <p:nvPr/>
          </p:nvSpPr>
          <p:spPr bwMode="auto">
            <a:xfrm>
              <a:off x="0" y="919688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7" name="Rectangle 3504"/>
            <p:cNvSpPr>
              <a:spLocks noChangeArrowheads="1"/>
            </p:cNvSpPr>
            <p:nvPr/>
          </p:nvSpPr>
          <p:spPr bwMode="auto">
            <a:xfrm>
              <a:off x="0" y="1226843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6" name="Rectangle 3505"/>
            <p:cNvSpPr>
              <a:spLocks noChangeArrowheads="1"/>
            </p:cNvSpPr>
            <p:nvPr/>
          </p:nvSpPr>
          <p:spPr bwMode="auto">
            <a:xfrm>
              <a:off x="0" y="1533110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5" name="Rectangle 3506"/>
            <p:cNvSpPr>
              <a:spLocks noChangeArrowheads="1"/>
            </p:cNvSpPr>
            <p:nvPr/>
          </p:nvSpPr>
          <p:spPr bwMode="auto">
            <a:xfrm>
              <a:off x="0" y="1840264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4" name="Rectangle 3507"/>
            <p:cNvSpPr>
              <a:spLocks noChangeArrowheads="1"/>
            </p:cNvSpPr>
            <p:nvPr/>
          </p:nvSpPr>
          <p:spPr bwMode="auto">
            <a:xfrm>
              <a:off x="0" y="2146531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3" name="Rectangle 3508"/>
            <p:cNvSpPr>
              <a:spLocks noChangeArrowheads="1"/>
            </p:cNvSpPr>
            <p:nvPr/>
          </p:nvSpPr>
          <p:spPr bwMode="auto">
            <a:xfrm>
              <a:off x="0" y="2453686"/>
              <a:ext cx="59034" cy="21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0" name="Shape 3520"/>
            <p:cNvSpPr>
              <a:spLocks/>
            </p:cNvSpPr>
            <p:nvPr/>
          </p:nvSpPr>
          <p:spPr bwMode="auto">
            <a:xfrm>
              <a:off x="663448" y="35079"/>
              <a:ext cx="3878580" cy="2731135"/>
            </a:xfrm>
            <a:custGeom>
              <a:avLst/>
              <a:gdLst>
                <a:gd name="T0" fmla="*/ 0 w 3878580"/>
                <a:gd name="T1" fmla="*/ 0 h 2731135"/>
                <a:gd name="T2" fmla="*/ 3878580 w 3878580"/>
                <a:gd name="T3" fmla="*/ 0 h 2731135"/>
                <a:gd name="T4" fmla="*/ 3878580 w 3878580"/>
                <a:gd name="T5" fmla="*/ 2731135 h 2731135"/>
                <a:gd name="T6" fmla="*/ 0 w 3878580"/>
                <a:gd name="T7" fmla="*/ 2731135 h 2731135"/>
                <a:gd name="T8" fmla="*/ 0 w 3878580"/>
                <a:gd name="T9" fmla="*/ 0 h 2731135"/>
                <a:gd name="T10" fmla="*/ 0 w 3878580"/>
                <a:gd name="T11" fmla="*/ 0 h 2731135"/>
                <a:gd name="T12" fmla="*/ 3878580 w 3878580"/>
                <a:gd name="T13" fmla="*/ 2731135 h 273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878580" h="2731135">
                  <a:moveTo>
                    <a:pt x="0" y="0"/>
                  </a:moveTo>
                  <a:lnTo>
                    <a:pt x="3878580" y="0"/>
                  </a:lnTo>
                  <a:lnTo>
                    <a:pt x="3878580" y="2731135"/>
                  </a:lnTo>
                  <a:lnTo>
                    <a:pt x="0" y="2731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7" name="Shape 148947"/>
            <p:cNvSpPr>
              <a:spLocks/>
            </p:cNvSpPr>
            <p:nvPr/>
          </p:nvSpPr>
          <p:spPr bwMode="auto">
            <a:xfrm>
              <a:off x="774319" y="100497"/>
              <a:ext cx="3656978" cy="2600452"/>
            </a:xfrm>
            <a:custGeom>
              <a:avLst/>
              <a:gdLst>
                <a:gd name="T0" fmla="*/ 0 w 3656978"/>
                <a:gd name="T1" fmla="*/ 0 h 2600452"/>
                <a:gd name="T2" fmla="*/ 3656978 w 3656978"/>
                <a:gd name="T3" fmla="*/ 0 h 2600452"/>
                <a:gd name="T4" fmla="*/ 3656978 w 3656978"/>
                <a:gd name="T5" fmla="*/ 2600452 h 2600452"/>
                <a:gd name="T6" fmla="*/ 0 w 3656978"/>
                <a:gd name="T7" fmla="*/ 2600452 h 2600452"/>
                <a:gd name="T8" fmla="*/ 0 w 3656978"/>
                <a:gd name="T9" fmla="*/ 0 h 2600452"/>
                <a:gd name="T10" fmla="*/ 0 w 3656978"/>
                <a:gd name="T11" fmla="*/ 0 h 2600452"/>
                <a:gd name="T12" fmla="*/ 3656978 w 3656978"/>
                <a:gd name="T13" fmla="*/ 2600452 h 2600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6978" h="2600452">
                  <a:moveTo>
                    <a:pt x="0" y="0"/>
                  </a:moveTo>
                  <a:lnTo>
                    <a:pt x="3656978" y="0"/>
                  </a:lnTo>
                  <a:lnTo>
                    <a:pt x="3656978" y="2600452"/>
                  </a:lnTo>
                  <a:lnTo>
                    <a:pt x="0" y="260045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90" name="Rectangle 3522"/>
            <p:cNvSpPr>
              <a:spLocks noChangeArrowheads="1"/>
            </p:cNvSpPr>
            <p:nvPr/>
          </p:nvSpPr>
          <p:spPr bwMode="auto">
            <a:xfrm>
              <a:off x="1098843" y="153215"/>
              <a:ext cx="4060907" cy="27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Составление творческих рассказов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9" name="Rectangle 3523"/>
            <p:cNvSpPr>
              <a:spLocks noChangeArrowheads="1"/>
            </p:cNvSpPr>
            <p:nvPr/>
          </p:nvSpPr>
          <p:spPr bwMode="auto">
            <a:xfrm>
              <a:off x="1666904" y="396995"/>
              <a:ext cx="2489006" cy="27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по сюжетной картине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6132" name="Picture 1461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9952" y="600370"/>
              <a:ext cx="3041904" cy="2100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6912" y="424744"/>
            <a:ext cx="925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перепутал художник?»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01" name="Group 116821"/>
          <p:cNvGrpSpPr>
            <a:grpSpLocks/>
          </p:cNvGrpSpPr>
          <p:nvPr/>
        </p:nvGrpSpPr>
        <p:grpSpPr bwMode="auto">
          <a:xfrm>
            <a:off x="1115616" y="1196752"/>
            <a:ext cx="8028384" cy="5976664"/>
            <a:chOff x="0" y="0"/>
            <a:chExt cx="3956050" cy="2846070"/>
          </a:xfrm>
        </p:grpSpPr>
        <p:sp>
          <p:nvSpPr>
            <p:cNvPr id="3527" name="Shape 3527"/>
            <p:cNvSpPr>
              <a:spLocks/>
            </p:cNvSpPr>
            <p:nvPr/>
          </p:nvSpPr>
          <p:spPr bwMode="auto">
            <a:xfrm>
              <a:off x="0" y="0"/>
              <a:ext cx="3956050" cy="2846070"/>
            </a:xfrm>
            <a:custGeom>
              <a:avLst/>
              <a:gdLst>
                <a:gd name="T0" fmla="*/ 0 w 3956050"/>
                <a:gd name="T1" fmla="*/ 0 h 2846070"/>
                <a:gd name="T2" fmla="*/ 3956050 w 3956050"/>
                <a:gd name="T3" fmla="*/ 0 h 2846070"/>
                <a:gd name="T4" fmla="*/ 3956050 w 3956050"/>
                <a:gd name="T5" fmla="*/ 2846070 h 2846070"/>
                <a:gd name="T6" fmla="*/ 0 w 3956050"/>
                <a:gd name="T7" fmla="*/ 2846070 h 2846070"/>
                <a:gd name="T8" fmla="*/ 0 w 3956050"/>
                <a:gd name="T9" fmla="*/ 0 h 2846070"/>
                <a:gd name="T10" fmla="*/ 0 w 3956050"/>
                <a:gd name="T11" fmla="*/ 0 h 2846070"/>
                <a:gd name="T12" fmla="*/ 3956050 w 3956050"/>
                <a:gd name="T13" fmla="*/ 2846070 h 2846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956050" h="2846070">
                  <a:moveTo>
                    <a:pt x="0" y="0"/>
                  </a:moveTo>
                  <a:lnTo>
                    <a:pt x="3956050" y="0"/>
                  </a:lnTo>
                  <a:lnTo>
                    <a:pt x="3956050" y="2846070"/>
                  </a:lnTo>
                  <a:lnTo>
                    <a:pt x="0" y="2846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49" name="Shape 148949"/>
            <p:cNvSpPr>
              <a:spLocks/>
            </p:cNvSpPr>
            <p:nvPr/>
          </p:nvSpPr>
          <p:spPr bwMode="auto">
            <a:xfrm>
              <a:off x="110236" y="65151"/>
              <a:ext cx="3735057" cy="2600917"/>
            </a:xfrm>
            <a:custGeom>
              <a:avLst/>
              <a:gdLst>
                <a:gd name="T0" fmla="*/ 0 w 3735057"/>
                <a:gd name="T1" fmla="*/ 0 h 2600917"/>
                <a:gd name="T2" fmla="*/ 3735057 w 3735057"/>
                <a:gd name="T3" fmla="*/ 0 h 2600917"/>
                <a:gd name="T4" fmla="*/ 3735057 w 3735057"/>
                <a:gd name="T5" fmla="*/ 2600917 h 2600917"/>
                <a:gd name="T6" fmla="*/ 0 w 3735057"/>
                <a:gd name="T7" fmla="*/ 2600917 h 2600917"/>
                <a:gd name="T8" fmla="*/ 0 w 3735057"/>
                <a:gd name="T9" fmla="*/ 0 h 2600917"/>
                <a:gd name="T10" fmla="*/ 0 w 3735057"/>
                <a:gd name="T11" fmla="*/ 0 h 2600917"/>
                <a:gd name="T12" fmla="*/ 3735057 w 3735057"/>
                <a:gd name="T13" fmla="*/ 2600917 h 2600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735057" h="2600917">
                  <a:moveTo>
                    <a:pt x="0" y="0"/>
                  </a:moveTo>
                  <a:lnTo>
                    <a:pt x="3735057" y="0"/>
                  </a:lnTo>
                  <a:lnTo>
                    <a:pt x="3735057" y="2600917"/>
                  </a:lnTo>
                  <a:lnTo>
                    <a:pt x="0" y="260091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9" name="Rectangle 3529"/>
            <p:cNvSpPr>
              <a:spLocks noChangeArrowheads="1"/>
            </p:cNvSpPr>
            <p:nvPr/>
          </p:nvSpPr>
          <p:spPr bwMode="auto">
            <a:xfrm>
              <a:off x="998229" y="180456"/>
              <a:ext cx="3307878" cy="28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Что перепутал художник?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31" name="Picture 35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417" y="705554"/>
              <a:ext cx="2531186" cy="1777871"/>
            </a:xfrm>
            <a:prstGeom prst="rect">
              <a:avLst/>
            </a:prstGeom>
            <a:noFill/>
          </p:spPr>
        </p:pic>
        <p:pic>
          <p:nvPicPr>
            <p:cNvPr id="3533" name="Picture 35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872" y="358765"/>
              <a:ext cx="1477874" cy="1072734"/>
            </a:xfrm>
            <a:prstGeom prst="rect">
              <a:avLst/>
            </a:prstGeom>
            <a:noFill/>
          </p:spPr>
        </p:pic>
        <p:pic>
          <p:nvPicPr>
            <p:cNvPr id="3535" name="Picture 35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6719" y="358764"/>
              <a:ext cx="1241314" cy="1132844"/>
            </a:xfrm>
            <a:prstGeom prst="rect">
              <a:avLst/>
            </a:prstGeom>
            <a:noFill/>
          </p:spPr>
        </p:pic>
        <p:pic>
          <p:nvPicPr>
            <p:cNvPr id="3537" name="Picture 35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998" y="1485829"/>
              <a:ext cx="981099" cy="1142092"/>
            </a:xfrm>
            <a:prstGeom prst="rect">
              <a:avLst/>
            </a:prstGeom>
            <a:noFill/>
          </p:spPr>
        </p:pic>
        <p:pic>
          <p:nvPicPr>
            <p:cNvPr id="3539" name="Picture 35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83922" y="1601426"/>
              <a:ext cx="1043352" cy="1027651"/>
            </a:xfrm>
            <a:prstGeom prst="rect">
              <a:avLst/>
            </a:prstGeom>
            <a:noFill/>
          </p:spPr>
        </p:pic>
        <p:pic>
          <p:nvPicPr>
            <p:cNvPr id="3541" name="Picture 35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32931" y="387664"/>
              <a:ext cx="895191" cy="888936"/>
            </a:xfrm>
            <a:prstGeom prst="rect">
              <a:avLst/>
            </a:prstGeom>
            <a:noFill/>
          </p:spPr>
        </p:pic>
        <p:sp>
          <p:nvSpPr>
            <p:cNvPr id="51202" name="Rectangle 3542"/>
            <p:cNvSpPr>
              <a:spLocks noChangeArrowheads="1"/>
            </p:cNvSpPr>
            <p:nvPr/>
          </p:nvSpPr>
          <p:spPr bwMode="auto">
            <a:xfrm>
              <a:off x="3844671" y="2561399"/>
              <a:ext cx="41915" cy="18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40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856275"/>
            <a:ext cx="9251892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Подумай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произойти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……»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«…дождь будет идти не переставая» </a:t>
            </a: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«…люди научатся летать, как птицы» </a:t>
            </a: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Задание  «Придумывание 	рассказов, 	сказок, 	историй, содержащих заданный набор слов»</a:t>
            </a: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Задание «На что похожи кляксы?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«Придумать персонажей по очертаниям и составить короткий рассказ». </a:t>
            </a:r>
          </a:p>
          <a:p>
            <a:pPr lvl="0" fontAlgn="base"/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Определи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причину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события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«Утром Дима проснулся раньше обычного» </a:t>
            </a:r>
          </a:p>
          <a:p>
            <a:pPr lvl="0" fontAlgn="base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Задание «Подбери слова»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(прилагательные и существительные), соответствующие ощущениям тепла и холода (весны и зимы, утра и вечера и др.).  </a:t>
            </a:r>
          </a:p>
          <a:p>
            <a:pPr lvl="0" fontAlgn="base"/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ответов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Тепло — лето, солнце, яркий, ласковый, живой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035496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862585"/>
            <a:ext cx="92518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 приёмы ТРИЗ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«Хорошо — плохо»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хороших и плохих сторон предмета (явления)</a:t>
            </a:r>
            <a:r>
              <a:rPr lang="ru-RU" sz="2400" b="1" i="1" u="sng" dirty="0" smtClean="0"/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«Похожи - непохожи»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команда высказывает мнение о том, что изображенные объекты непохожи, и называет отличающие их признаки. Другая команда доказывает, что объекты похожи.</a:t>
            </a:r>
            <a:r>
              <a:rPr lang="ru-RU" sz="2400" b="1" i="1" dirty="0" smtClean="0"/>
              <a:t>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«Волшебный поясок»  (версия «ДА-НЕТ»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 точно задавать вопросы и попутно развивает другие интеллектуальные умения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780000" cy="30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admin\Desktop\614cc0a3d50f5597237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3695700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179512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493254"/>
            <a:ext cx="92518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11560" y="-680673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4025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40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«Чудесные вещи»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(автор Белоусова Л.Е.</a:t>
            </a:r>
            <a:r>
              <a:rPr lang="ru-RU" sz="2400" dirty="0" smtClean="0"/>
              <a:t>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придумать и описать новый объект с необычными свойствами </a:t>
            </a:r>
          </a:p>
          <a:p>
            <a:pPr lvl="0" indent="4540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свойств: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запах, материал, способ передвижения, звук, температура, размер. 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40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746520" cy="477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1556792"/>
            <a:ext cx="43338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292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ds121orsk@yandex.ru</cp:lastModifiedBy>
  <cp:revision>103</cp:revision>
  <dcterms:created xsi:type="dcterms:W3CDTF">2021-05-11T05:59:05Z</dcterms:created>
  <dcterms:modified xsi:type="dcterms:W3CDTF">2025-03-03T08:19:13Z</dcterms:modified>
</cp:coreProperties>
</file>