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76" r:id="rId10"/>
    <p:sldId id="288" r:id="rId11"/>
    <p:sldId id="285" r:id="rId12"/>
    <p:sldId id="283" r:id="rId13"/>
    <p:sldId id="284" r:id="rId14"/>
    <p:sldId id="281" r:id="rId15"/>
    <p:sldId id="286" r:id="rId16"/>
    <p:sldId id="280" r:id="rId17"/>
    <p:sldId id="277" r:id="rId18"/>
    <p:sldId id="287" r:id="rId19"/>
    <p:sldId id="282" r:id="rId20"/>
    <p:sldId id="267" r:id="rId21"/>
    <p:sldId id="264" r:id="rId22"/>
    <p:sldId id="265" r:id="rId23"/>
    <p:sldId id="27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7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3EEF-AC6A-4662-80EA-54839A8129A6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80DF-9228-4EC5-B2A2-D1478F948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3EEF-AC6A-4662-80EA-54839A8129A6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80DF-9228-4EC5-B2A2-D1478F948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3EEF-AC6A-4662-80EA-54839A8129A6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80DF-9228-4EC5-B2A2-D1478F948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3EEF-AC6A-4662-80EA-54839A8129A6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80DF-9228-4EC5-B2A2-D1478F948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3EEF-AC6A-4662-80EA-54839A8129A6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80DF-9228-4EC5-B2A2-D1478F948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3EEF-AC6A-4662-80EA-54839A8129A6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80DF-9228-4EC5-B2A2-D1478F948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3EEF-AC6A-4662-80EA-54839A8129A6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80DF-9228-4EC5-B2A2-D1478F948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3EEF-AC6A-4662-80EA-54839A8129A6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80DF-9228-4EC5-B2A2-D1478F948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3EEF-AC6A-4662-80EA-54839A8129A6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80DF-9228-4EC5-B2A2-D1478F948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3EEF-AC6A-4662-80EA-54839A8129A6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80DF-9228-4EC5-B2A2-D1478F948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3EEF-AC6A-4662-80EA-54839A8129A6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80DF-9228-4EC5-B2A2-D1478F948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73EEF-AC6A-4662-80EA-54839A8129A6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680DF-9228-4EC5-B2A2-D1478F948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2" cstate="print"/>
          <a:srcRect t="21542" b="10209"/>
          <a:stretch>
            <a:fillRect/>
          </a:stretch>
        </p:blipFill>
        <p:spPr>
          <a:xfrm>
            <a:off x="4716016" y="0"/>
            <a:ext cx="454859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2132856"/>
            <a:ext cx="4248472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99"/>
              </a:lnSpc>
            </a:pPr>
            <a:r>
              <a:rPr lang="ru-RU" sz="2400" b="1" kern="0" spc="-35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</a:t>
            </a:r>
            <a:r>
              <a:rPr lang="en-US" sz="2400" b="1" kern="0" spc="-35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рганизаци</a:t>
            </a:r>
            <a:r>
              <a:rPr lang="ru-RU" sz="2400" b="1" kern="0" spc="-35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я</a:t>
            </a:r>
            <a:r>
              <a:rPr lang="en-US" sz="2400" b="1" kern="0" spc="-35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2400" b="1" kern="0" spc="-35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развивающей</a:t>
            </a:r>
            <a:r>
              <a:rPr lang="en-US" sz="2400" b="1" kern="0" spc="-35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2400" b="1" kern="0" spc="-35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предметно-пространственной</a:t>
            </a:r>
            <a:r>
              <a:rPr lang="en-US" sz="2400" b="1" kern="0" spc="-35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2400" b="1" kern="0" spc="-35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среды</a:t>
            </a:r>
            <a:r>
              <a:rPr lang="en-US" sz="2400" b="1" kern="0" spc="-35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для </a:t>
            </a:r>
            <a:r>
              <a:rPr lang="en-US" sz="2400" b="1" kern="0" spc="-35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речевого</a:t>
            </a:r>
            <a:r>
              <a:rPr lang="en-US" sz="2400" b="1" kern="0" spc="-35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2400" b="1" kern="0" spc="-35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развития</a:t>
            </a:r>
            <a:r>
              <a:rPr lang="en-US" sz="2400" b="1" kern="0" spc="-35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2400" b="1" kern="0" spc="-35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дошкольников</a:t>
            </a:r>
            <a:r>
              <a:rPr lang="ru-RU" sz="2400" b="1" kern="0" spc="-35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.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Новая папка (2)\20201203_0942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541" y="548680"/>
            <a:ext cx="8232915" cy="61746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2411760" y="-171400"/>
            <a:ext cx="4434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Логопедический центр</a:t>
            </a:r>
            <a:endParaRPr lang="ru-RU" sz="3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14530" b="16050"/>
          <a:stretch>
            <a:fillRect/>
          </a:stretch>
        </p:blipFill>
        <p:spPr bwMode="auto">
          <a:xfrm flipH="1">
            <a:off x="179512" y="2492896"/>
            <a:ext cx="2613925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t="20375" b="5763"/>
          <a:stretch>
            <a:fillRect/>
          </a:stretch>
        </p:blipFill>
        <p:spPr bwMode="auto">
          <a:xfrm>
            <a:off x="3105195" y="2492896"/>
            <a:ext cx="2456773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3789040"/>
            <a:ext cx="3198018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835696" y="1772816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Пособия на развитие речевого дыхания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9446" t="9395" r="65158" b="53265"/>
          <a:stretch/>
        </p:blipFill>
        <p:spPr bwMode="auto">
          <a:xfrm>
            <a:off x="295018" y="371461"/>
            <a:ext cx="3228345" cy="3561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 descr="C:\Users\Gangstrix\Desktop\Новая папка (3)\0-02-05-1f84b4cfbfdb6b751e1dd16951925e43b18ce34377132675cf9d49039e115a28_c5905afcc8b316f1.jpg"/>
          <p:cNvPicPr>
            <a:picLocks noChangeAspect="1" noChangeArrowheads="1"/>
          </p:cNvPicPr>
          <p:nvPr/>
        </p:nvPicPr>
        <p:blipFill>
          <a:blip r:embed="rId3" cstate="print"/>
          <a:srcRect t="5055" b="16123"/>
          <a:stretch>
            <a:fillRect/>
          </a:stretch>
        </p:blipFill>
        <p:spPr bwMode="auto">
          <a:xfrm rot="16200000" flipV="1">
            <a:off x="4938518" y="267499"/>
            <a:ext cx="2664296" cy="46668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10" descr="D:\Новая папка (2)\20201203_0917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121"/>
          <a:stretch/>
        </p:blipFill>
        <p:spPr bwMode="auto">
          <a:xfrm>
            <a:off x="3491880" y="4149080"/>
            <a:ext cx="5255098" cy="2517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107503" y="0"/>
            <a:ext cx="45470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Логопедическое пособие «Весёлый будильник»</a:t>
            </a:r>
            <a:endParaRPr lang="ru-RU" sz="1600" b="1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34330" y="515478"/>
            <a:ext cx="4230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Артикуляционные перчатки для </a:t>
            </a:r>
            <a:r>
              <a:rPr lang="ru-RU" b="1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биоэнергопластики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t="20065" b="27210"/>
          <a:stretch>
            <a:fillRect/>
          </a:stretch>
        </p:blipFill>
        <p:spPr bwMode="auto">
          <a:xfrm rot="16200000">
            <a:off x="462526" y="4010085"/>
            <a:ext cx="2458311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88892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ngstrix\Desktop\Новая папка (2)\0-02-05-835928fb241d4bf10f4b20e3786fadfa7eb80560ed2a4b7fab080d814e68ab83_b9bc7d334068fc84.jpg"/>
          <p:cNvPicPr>
            <a:picLocks noChangeAspect="1" noChangeArrowheads="1"/>
          </p:cNvPicPr>
          <p:nvPr/>
        </p:nvPicPr>
        <p:blipFill>
          <a:blip r:embed="rId2" cstate="print"/>
          <a:srcRect l="6639" t="4918" r="21066" b="1639"/>
          <a:stretch>
            <a:fillRect/>
          </a:stretch>
        </p:blipFill>
        <p:spPr bwMode="auto">
          <a:xfrm>
            <a:off x="4427984" y="404664"/>
            <a:ext cx="4456915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499992" y="0"/>
            <a:ext cx="46440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Логопедическое пособие «Звуковые дорожки»</a:t>
            </a:r>
            <a:endParaRPr lang="ru-RU" sz="1600" b="1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60048" b="54781"/>
          <a:stretch/>
        </p:blipFill>
        <p:spPr bwMode="auto">
          <a:xfrm>
            <a:off x="179512" y="404664"/>
            <a:ext cx="3960440" cy="3363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91521" y="10086"/>
            <a:ext cx="42553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Логопедическое пособие «Звуковая улитка»</a:t>
            </a:r>
            <a:endParaRPr lang="ru-RU" sz="1600" b="1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11592" r="20147"/>
          <a:stretch>
            <a:fillRect/>
          </a:stretch>
        </p:blipFill>
        <p:spPr bwMode="auto">
          <a:xfrm>
            <a:off x="323528" y="4077072"/>
            <a:ext cx="3816424" cy="25159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t="10980" b="12853"/>
          <a:stretch>
            <a:fillRect/>
          </a:stretch>
        </p:blipFill>
        <p:spPr bwMode="auto">
          <a:xfrm rot="5400000" flipV="1">
            <a:off x="5322875" y="2578381"/>
            <a:ext cx="2664296" cy="4509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58429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Новая папка (2)\0-02-05-834bf4fc954100d1567df1c73e8449f3dcbc323ec685b34f7846932592191299_50814f98be0bc35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27" r="18375"/>
          <a:stretch/>
        </p:blipFill>
        <p:spPr bwMode="auto">
          <a:xfrm>
            <a:off x="323528" y="620688"/>
            <a:ext cx="3929410" cy="2551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72834" y="71583"/>
            <a:ext cx="8791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Пособия и игры </a:t>
            </a:r>
            <a:r>
              <a:rPr lang="ru-RU" b="1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развития мелкой моторики и </a:t>
            </a:r>
            <a:r>
              <a:rPr lang="ru-RU" b="1" dirty="0" err="1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графомоторной</a:t>
            </a:r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функции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62" name="Picture 14" descr="D:\Новая папка (2)\20201203_095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7502" y="699784"/>
            <a:ext cx="3387715" cy="2540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6" name="Picture 2" descr="C:\Users\User\Desktop\фото для мастер нейро\IMG_20211022_124216.jpg"/>
          <p:cNvPicPr>
            <a:picLocks noChangeAspect="1" noChangeArrowheads="1"/>
          </p:cNvPicPr>
          <p:nvPr/>
        </p:nvPicPr>
        <p:blipFill>
          <a:blip r:embed="rId4" cstate="print"/>
          <a:srcRect t="21905" b="24000"/>
          <a:stretch>
            <a:fillRect/>
          </a:stretch>
        </p:blipFill>
        <p:spPr bwMode="auto">
          <a:xfrm>
            <a:off x="467544" y="3717032"/>
            <a:ext cx="2558694" cy="29249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Прямоугольник 16"/>
          <p:cNvSpPr/>
          <p:nvPr/>
        </p:nvSpPr>
        <p:spPr>
          <a:xfrm>
            <a:off x="0" y="3284984"/>
            <a:ext cx="2987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Пособие «Весёлые пуговицы» </a:t>
            </a:r>
            <a:endParaRPr lang="ru-RU" sz="1600" dirty="0"/>
          </a:p>
        </p:txBody>
      </p:sp>
      <p:pic>
        <p:nvPicPr>
          <p:cNvPr id="18" name="Picture 3" descr="C:\Users\User\Desktop\фото для мастер нейро\IMG_20211022_105816_1.jpg"/>
          <p:cNvPicPr>
            <a:picLocks noChangeAspect="1" noChangeArrowheads="1"/>
          </p:cNvPicPr>
          <p:nvPr/>
        </p:nvPicPr>
        <p:blipFill>
          <a:blip r:embed="rId5" cstate="print"/>
          <a:srcRect l="8014" r="4878"/>
          <a:stretch>
            <a:fillRect/>
          </a:stretch>
        </p:blipFill>
        <p:spPr bwMode="auto">
          <a:xfrm>
            <a:off x="3203848" y="3933056"/>
            <a:ext cx="2232248" cy="12126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Picture 5" descr="C:\Users\User\Desktop\фото для мастер нейро\IMG_20211022_105855_1.jpg"/>
          <p:cNvPicPr>
            <a:picLocks noChangeAspect="1" noChangeArrowheads="1"/>
          </p:cNvPicPr>
          <p:nvPr/>
        </p:nvPicPr>
        <p:blipFill>
          <a:blip r:embed="rId6" cstate="print"/>
          <a:srcRect l="7599" r="7338" b="8615"/>
          <a:stretch>
            <a:fillRect/>
          </a:stretch>
        </p:blipFill>
        <p:spPr bwMode="auto">
          <a:xfrm>
            <a:off x="3203848" y="5373216"/>
            <a:ext cx="2232248" cy="11348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1" name="Прямоугольник 20"/>
          <p:cNvSpPr/>
          <p:nvPr/>
        </p:nvSpPr>
        <p:spPr>
          <a:xfrm>
            <a:off x="3131840" y="3284984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Пособие</a:t>
            </a:r>
          </a:p>
          <a:p>
            <a:pPr algn="ctr"/>
            <a:r>
              <a:rPr lang="ru-RU" sz="1600" b="1" dirty="0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«Межполушарные доски» </a:t>
            </a:r>
            <a:endParaRPr lang="ru-RU" sz="1600" dirty="0"/>
          </a:p>
        </p:txBody>
      </p:sp>
      <p:pic>
        <p:nvPicPr>
          <p:cNvPr id="22" name="Picture 5" descr="C:\Users\User\Desktop\фото для мастер нейро\IMG_20211201_141158_1.jpg"/>
          <p:cNvPicPr>
            <a:picLocks noChangeAspect="1" noChangeArrowheads="1"/>
          </p:cNvPicPr>
          <p:nvPr/>
        </p:nvPicPr>
        <p:blipFill>
          <a:blip r:embed="rId7" cstate="print"/>
          <a:srcRect l="22315" r="16444" b="7989"/>
          <a:stretch>
            <a:fillRect/>
          </a:stretch>
        </p:blipFill>
        <p:spPr bwMode="auto">
          <a:xfrm>
            <a:off x="6372200" y="3717032"/>
            <a:ext cx="2025602" cy="1440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4" descr="C:\Users\User\Desktop\фото для мастер нейро\IMG_20211201_141128.jpg"/>
          <p:cNvPicPr>
            <a:picLocks noChangeAspect="1" noChangeArrowheads="1"/>
          </p:cNvPicPr>
          <p:nvPr/>
        </p:nvPicPr>
        <p:blipFill>
          <a:blip r:embed="rId8" cstate="print"/>
          <a:srcRect l="34966" r="24883"/>
          <a:stretch>
            <a:fillRect/>
          </a:stretch>
        </p:blipFill>
        <p:spPr bwMode="auto">
          <a:xfrm>
            <a:off x="5580112" y="5044038"/>
            <a:ext cx="1440160" cy="1697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3" descr="C:\Users\User\Desktop\фото для мастер нейро\IMG_20211201_141032_1.jpg"/>
          <p:cNvPicPr>
            <a:picLocks noChangeAspect="1" noChangeArrowheads="1"/>
          </p:cNvPicPr>
          <p:nvPr/>
        </p:nvPicPr>
        <p:blipFill>
          <a:blip r:embed="rId9" cstate="print"/>
          <a:srcRect l="35980" r="23089"/>
          <a:stretch>
            <a:fillRect/>
          </a:stretch>
        </p:blipFill>
        <p:spPr bwMode="auto">
          <a:xfrm>
            <a:off x="7648893" y="5085184"/>
            <a:ext cx="1432517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Прямоугольник 26"/>
          <p:cNvSpPr/>
          <p:nvPr/>
        </p:nvSpPr>
        <p:spPr>
          <a:xfrm>
            <a:off x="5940152" y="3356992"/>
            <a:ext cx="2873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«Зеркальное рисование»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5645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086" t="14202" r="1400"/>
          <a:stretch>
            <a:fillRect/>
          </a:stretch>
        </p:blipFill>
        <p:spPr bwMode="auto">
          <a:xfrm>
            <a:off x="395536" y="3789040"/>
            <a:ext cx="4831170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3" descr="C:\Users\Gangstrix\Desktop\Новая папка (2)\0-02-05-8cbb1a98c2fe33246bd97596fed1e73e23d6967eeb3464c279b5f11e4bea9fb1_55f3f8fb13194853.jpg"/>
          <p:cNvPicPr>
            <a:picLocks noChangeAspect="1" noChangeArrowheads="1"/>
          </p:cNvPicPr>
          <p:nvPr/>
        </p:nvPicPr>
        <p:blipFill>
          <a:blip r:embed="rId3" cstate="print"/>
          <a:srcRect l="3333" t="2469" r="3333" b="3704"/>
          <a:stretch>
            <a:fillRect/>
          </a:stretch>
        </p:blipFill>
        <p:spPr bwMode="auto">
          <a:xfrm>
            <a:off x="4716016" y="4780008"/>
            <a:ext cx="4176464" cy="1889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051720" y="3284984"/>
            <a:ext cx="4962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Дидактические игры для закрепления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звуков</a:t>
            </a:r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r="6677"/>
          <a:stretch>
            <a:fillRect/>
          </a:stretch>
        </p:blipFill>
        <p:spPr bwMode="auto">
          <a:xfrm>
            <a:off x="3923928" y="836712"/>
            <a:ext cx="5077324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2" descr="C:\Users\User\Desktop\фото и видео мероприятий\Новая папка (2)\20201203_0925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544" y="404664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923928" y="188640"/>
            <a:ext cx="5383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Массажные мячики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Нужное\IMG_20170530_1403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1944216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-99392"/>
            <a:ext cx="2699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Дидактическая игра «Чудо-ёлка».</a:t>
            </a:r>
          </a:p>
        </p:txBody>
      </p:sp>
      <p:pic>
        <p:nvPicPr>
          <p:cNvPr id="4" name="Рисунок 3" descr="E:\Нужное\IMG_20170530_1510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48680"/>
            <a:ext cx="1944216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915816" y="-99392"/>
            <a:ext cx="2304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Дидактическая игра «Веселый поваренок».</a:t>
            </a:r>
          </a:p>
        </p:txBody>
      </p:sp>
      <p:pic>
        <p:nvPicPr>
          <p:cNvPr id="6" name="Рисунок 5" descr="E:\Нужное\IMG_20170530_1517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92696"/>
            <a:ext cx="194421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580112" y="0"/>
            <a:ext cx="3096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для закрепления знаний по лексическим темам.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l="5175" t="5065" r="33723"/>
          <a:stretch/>
        </p:blipFill>
        <p:spPr bwMode="auto">
          <a:xfrm>
            <a:off x="107504" y="4005064"/>
            <a:ext cx="2808312" cy="2063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0" y="3356992"/>
            <a:ext cx="27363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Дидактическая игра «Ателье моды».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Новая папка (2)\0-02-05-0f27d4bf4c762583f2c1bd571701a3e5af21200b7a0da5931f9f27758bf565c6_65dd05604cd6fce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42" r="13881"/>
          <a:stretch/>
        </p:blipFill>
        <p:spPr bwMode="auto">
          <a:xfrm>
            <a:off x="3347864" y="4149080"/>
            <a:ext cx="3173373" cy="1917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2" name="Прямоугольник 11"/>
          <p:cNvSpPr/>
          <p:nvPr/>
        </p:nvSpPr>
        <p:spPr>
          <a:xfrm>
            <a:off x="3203848" y="3429000"/>
            <a:ext cx="2808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Дидактическая игра «Рассели по домикам».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E:\Нужное\IMG_20170530_140520.jpg"/>
          <p:cNvPicPr/>
          <p:nvPr/>
        </p:nvPicPr>
        <p:blipFill>
          <a:blip r:embed="rId7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r="20669" b="35593"/>
          <a:stretch>
            <a:fillRect/>
          </a:stretch>
        </p:blipFill>
        <p:spPr bwMode="auto">
          <a:xfrm flipH="1">
            <a:off x="1691680" y="1772816"/>
            <a:ext cx="1261203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E:\Нужное\IMG_20170530_151011.jpg"/>
          <p:cNvPicPr/>
          <p:nvPr/>
        </p:nvPicPr>
        <p:blipFill>
          <a:blip r:embed="rId8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b="19231"/>
          <a:stretch>
            <a:fillRect/>
          </a:stretch>
        </p:blipFill>
        <p:spPr bwMode="auto">
          <a:xfrm>
            <a:off x="4283968" y="1844824"/>
            <a:ext cx="1348562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 descr="E:\фото детей 1 группы\IMG_20170502_093554.jpg"/>
          <p:cNvPicPr/>
          <p:nvPr/>
        </p:nvPicPr>
        <p:blipFill>
          <a:blip r:embed="rId9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6746" t="8300" b="2351"/>
          <a:stretch>
            <a:fillRect/>
          </a:stretch>
        </p:blipFill>
        <p:spPr bwMode="auto">
          <a:xfrm>
            <a:off x="7452320" y="1412776"/>
            <a:ext cx="1440160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2" descr="D:\Новая папка (2)\0-02-05-fc18baa491298176e4cf806236c6a0e57a15d90fb473823837a372608f096dea_ae69c7095ef299d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01" b="21264"/>
          <a:stretch/>
        </p:blipFill>
        <p:spPr bwMode="auto">
          <a:xfrm flipH="1">
            <a:off x="6948264" y="4077072"/>
            <a:ext cx="1728192" cy="25974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1" name="Прямоугольник 20"/>
          <p:cNvSpPr/>
          <p:nvPr/>
        </p:nvSpPr>
        <p:spPr>
          <a:xfrm>
            <a:off x="5868144" y="3356992"/>
            <a:ext cx="29473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Многофункциональный круг </a:t>
            </a:r>
            <a:r>
              <a:rPr lang="ru-RU" sz="1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Луллия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99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lev\Desktop\куклы 2а\20191107_150930.jpg"/>
          <p:cNvPicPr/>
          <p:nvPr/>
        </p:nvPicPr>
        <p:blipFill>
          <a:blip r:embed="rId2" cstate="print"/>
          <a:srcRect l="9711"/>
          <a:stretch>
            <a:fillRect/>
          </a:stretch>
        </p:blipFill>
        <p:spPr bwMode="auto">
          <a:xfrm rot="5400000">
            <a:off x="-396554" y="980728"/>
            <a:ext cx="3024338" cy="2016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C:\Users\alev\Desktop\куклы 2а\20191107_150947.jpg"/>
          <p:cNvPicPr/>
          <p:nvPr/>
        </p:nvPicPr>
        <p:blipFill>
          <a:blip r:embed="rId3" cstate="print"/>
          <a:srcRect l="6549"/>
          <a:stretch>
            <a:fillRect/>
          </a:stretch>
        </p:blipFill>
        <p:spPr bwMode="auto">
          <a:xfrm rot="5400000">
            <a:off x="1907704" y="980728"/>
            <a:ext cx="2952328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C:\Users\alev\AppData\Local\Microsoft\Windows\INetCache\Content.Word\20191107_151002.jpg"/>
          <p:cNvPicPr/>
          <p:nvPr/>
        </p:nvPicPr>
        <p:blipFill>
          <a:blip r:embed="rId4" cstate="print"/>
          <a:srcRect l="10423"/>
          <a:stretch>
            <a:fillRect/>
          </a:stretch>
        </p:blipFill>
        <p:spPr bwMode="auto">
          <a:xfrm rot="5400000">
            <a:off x="4175956" y="1016732"/>
            <a:ext cx="2952328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C:\Users\alev\Desktop\куклы 2а\20191107_151020.jpg"/>
          <p:cNvPicPr/>
          <p:nvPr/>
        </p:nvPicPr>
        <p:blipFill>
          <a:blip r:embed="rId5" cstate="print"/>
          <a:srcRect l="6679"/>
          <a:stretch>
            <a:fillRect/>
          </a:stretch>
        </p:blipFill>
        <p:spPr bwMode="auto">
          <a:xfrm rot="5400000">
            <a:off x="6372200" y="980728"/>
            <a:ext cx="2952328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115616" y="0"/>
            <a:ext cx="7092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Дидактическое пособие на развитие связной речи «Кукла -перевёртыш».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24128" y="3501008"/>
            <a:ext cx="2986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Картотеки,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мнемотаблицы</a:t>
            </a:r>
            <a:endParaRPr lang="ru-RU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1268939" y="3526781"/>
            <a:ext cx="2069621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Прямоугольник 21"/>
          <p:cNvSpPr/>
          <p:nvPr/>
        </p:nvSpPr>
        <p:spPr>
          <a:xfrm>
            <a:off x="683568" y="3717032"/>
            <a:ext cx="3203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Дидактические игры для развития связной речи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/>
          <a:srcRect l="50829" t="55222" r="19803"/>
          <a:stretch>
            <a:fillRect/>
          </a:stretch>
        </p:blipFill>
        <p:spPr bwMode="auto">
          <a:xfrm>
            <a:off x="7020272" y="5445224"/>
            <a:ext cx="1872208" cy="1284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print"/>
          <a:srcRect l="49503" r="28840" b="41560"/>
          <a:stretch>
            <a:fillRect/>
          </a:stretch>
        </p:blipFill>
        <p:spPr bwMode="auto">
          <a:xfrm>
            <a:off x="4572000" y="3789040"/>
            <a:ext cx="1423217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3" name="Picture 5" descr="C:\Users\Gangstrix\Desktop\0-02-05-250b48e526ad46b1dc022a3977818f044db935b9e19e49e4e16dc2982da6e537_3ae361b2b973838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3933056"/>
            <a:ext cx="2125758" cy="1432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4" name="Picture 6" descr="C:\Users\Gangstrix\Desktop\0-02-05-bd236b3c120804de9e58e9e1db540b12f1916089636a019d5d8daf593e640cd1_bbde27436ababda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088" y="4725144"/>
            <a:ext cx="1487094" cy="1964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933056"/>
            <a:ext cx="3840427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5013176"/>
            <a:ext cx="3840426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l="22423" r="29282"/>
          <a:stretch>
            <a:fillRect/>
          </a:stretch>
        </p:blipFill>
        <p:spPr bwMode="auto">
          <a:xfrm>
            <a:off x="6588224" y="3501008"/>
            <a:ext cx="2395721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D:\Новая папка (2)\0-02-05-e1ea5cb9aa45d1b5bc0a312a7b283ce08a19ac92926600a7a802bf65fd655e25_686af3e12bdb83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47" b="40489"/>
          <a:stretch/>
        </p:blipFill>
        <p:spPr bwMode="auto">
          <a:xfrm>
            <a:off x="251520" y="692696"/>
            <a:ext cx="2448272" cy="242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Дидактическое пособие по обучению грамоте «Незнайка».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D:\Новая папка (2)\0-02-05-c79ce5a079ebf1a79435674b96c926aca9ef3914af3c9580173ee01bcf95a2d7_fb86315d6df770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92696"/>
            <a:ext cx="2698602" cy="2034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4572000" y="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Дидактическое пособие по обучению грамоте «Дорога».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2776"/>
            <a:ext cx="2789506" cy="17076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2" name="Прямоугольник 11"/>
          <p:cNvSpPr/>
          <p:nvPr/>
        </p:nvSpPr>
        <p:spPr>
          <a:xfrm>
            <a:off x="2771800" y="764704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Мягкий игровой модуль «Алфавит».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284984"/>
            <a:ext cx="4032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Дидактическая игра «Первый и последний звук».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79912" y="4149080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«Сложи слово».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40152" y="2852936"/>
            <a:ext cx="3203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Книжки для первого чтения «</a:t>
            </a:r>
            <a:r>
              <a:rPr lang="ru-RU" sz="1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Бобобуквы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l="5452" t="677" r="19989"/>
          <a:stretch/>
        </p:blipFill>
        <p:spPr bwMode="auto">
          <a:xfrm>
            <a:off x="179512" y="404664"/>
            <a:ext cx="3240360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5" descr="D:\Документы мамы\электронное портфолио\Развивающая среда\IMG_20210409_105710.jpg"/>
          <p:cNvPicPr>
            <a:picLocks noChangeAspect="1" noChangeArrowheads="1"/>
          </p:cNvPicPr>
          <p:nvPr/>
        </p:nvPicPr>
        <p:blipFill>
          <a:blip r:embed="rId3" cstate="print"/>
          <a:srcRect t="21005" b="6121"/>
          <a:stretch>
            <a:fillRect/>
          </a:stretch>
        </p:blipFill>
        <p:spPr bwMode="auto">
          <a:xfrm>
            <a:off x="323528" y="3251858"/>
            <a:ext cx="2304256" cy="3548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17297"/>
          <a:stretch>
            <a:fillRect/>
          </a:stretch>
        </p:blipFill>
        <p:spPr bwMode="auto">
          <a:xfrm>
            <a:off x="3779912" y="476672"/>
            <a:ext cx="4824536" cy="2625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4149080"/>
            <a:ext cx="5308081" cy="2388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книг к Дню Рождения А.С.Пушкина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852936"/>
            <a:ext cx="457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книг ко Дню Космонавтики 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b="20402"/>
          <a:stretch>
            <a:fillRect/>
          </a:stretch>
        </p:blipFill>
        <p:spPr bwMode="auto">
          <a:xfrm>
            <a:off x="7236296" y="3700386"/>
            <a:ext cx="1738083" cy="3074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4139952" y="3429000"/>
            <a:ext cx="2591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Библиотека на колёсах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print"/>
          <a:srcRect t="14542" b="3209"/>
          <a:stretch>
            <a:fillRect/>
          </a:stretch>
        </p:blipFill>
        <p:spPr>
          <a:xfrm>
            <a:off x="0" y="0"/>
            <a:ext cx="334786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07904" y="1"/>
            <a:ext cx="5256584" cy="636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135"/>
              </a:lnSpc>
            </a:pPr>
            <a:r>
              <a:rPr lang="en-US" b="1" kern="0" spc="-123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764704"/>
            <a:ext cx="4104456" cy="390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67"/>
              </a:lnSpc>
            </a:pPr>
            <a:r>
              <a:rPr lang="ru-RU" sz="1600" kern="0" spc="-62" dirty="0" smtClean="0">
                <a:solidFill>
                  <a:srgbClr val="2B2E3C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1124745"/>
            <a:ext cx="5796136" cy="390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29"/>
              </a:lnSpc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47864" y="3128388"/>
            <a:ext cx="5796136" cy="401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67"/>
              </a:lnSpc>
            </a:pPr>
            <a:r>
              <a:rPr lang="ru-RU" b="1" kern="0" spc="-62" dirty="0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2 . </a:t>
            </a:r>
            <a:r>
              <a:rPr lang="en-US" b="1" kern="0" spc="-62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Интерактивные</a:t>
            </a:r>
            <a:r>
              <a:rPr lang="en-US" b="1" kern="0" spc="-62" dirty="0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b="1" kern="0" spc="-62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материалы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19872" y="3501008"/>
            <a:ext cx="572412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29"/>
              </a:lnSpc>
            </a:pP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Она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включает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в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себя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ru-RU" sz="1600" dirty="0">
                <a:latin typeface="Times New Roman"/>
                <a:ea typeface="Calibri"/>
              </a:rPr>
              <a:t>развивающие, дидактические и творческие игры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,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которые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способствуют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развитию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коммуникации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речевых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навыков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47864" y="4725144"/>
            <a:ext cx="5796136" cy="401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67"/>
              </a:lnSpc>
            </a:pPr>
            <a:r>
              <a:rPr lang="ru-RU" b="1" kern="0" spc="-62" dirty="0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3. </a:t>
            </a:r>
            <a:r>
              <a:rPr lang="en-US" b="1" kern="0" spc="-62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Цветовое</a:t>
            </a:r>
            <a:r>
              <a:rPr lang="en-US" b="1" kern="0" spc="-62" dirty="0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b="1" kern="0" spc="-62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решение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47864" y="5229200"/>
            <a:ext cx="5796136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29"/>
              </a:lnSpc>
            </a:pP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Яркие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привлекательные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цвета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создают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мотивирующую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вдохновляющую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обучающую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среду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для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детей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47864" y="369332"/>
            <a:ext cx="5796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spc="-123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Р</a:t>
            </a:r>
            <a:r>
              <a:rPr lang="en-US" sz="2000" b="1" kern="0" spc="-123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азвивающая</a:t>
            </a:r>
            <a:r>
              <a:rPr lang="en-US" sz="2000" b="1" kern="0" spc="-123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000" b="1" kern="0" spc="-123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предметно-пространственная</a:t>
            </a:r>
            <a:r>
              <a:rPr lang="en-US" sz="2000" b="1" kern="0" spc="-123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000" b="1" kern="0" spc="-123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среда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47864" y="1340768"/>
            <a:ext cx="5796136" cy="401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67"/>
              </a:lnSpc>
            </a:pPr>
            <a:r>
              <a:rPr lang="ru-RU" b="1" kern="0" spc="-62" dirty="0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1. </a:t>
            </a:r>
            <a:r>
              <a:rPr lang="en-US" b="1" kern="0" spc="-62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Структурированное</a:t>
            </a:r>
            <a:r>
              <a:rPr lang="en-US" b="1" kern="0" spc="-62" dirty="0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b="1" kern="0" spc="-62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обучение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47864" y="1844824"/>
            <a:ext cx="579613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29"/>
              </a:lnSpc>
            </a:pP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Развивающая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предметно-пространственная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среда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предоставляет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структурированное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пространство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для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обучения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игр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,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стимулируя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различные</a:t>
            </a:r>
            <a:r>
              <a:rPr lang="en-US" sz="1600" kern="0" spc="-33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1600" kern="0" spc="-33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навыки</a:t>
            </a:r>
            <a:r>
              <a:rPr lang="en-US" sz="1600" kern="0" spc="-33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17" descr="IMG_20201030_163540.jpg"/>
          <p:cNvPicPr/>
          <p:nvPr/>
        </p:nvPicPr>
        <p:blipFill rotWithShape="1">
          <a:blip r:embed="rId2" cstate="print"/>
          <a:srcRect t="601" r="22266" b="1"/>
          <a:stretch/>
        </p:blipFill>
        <p:spPr bwMode="auto">
          <a:xfrm>
            <a:off x="323528" y="476672"/>
            <a:ext cx="2520280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Содержимое 15" descr="IMG_20201023_100130_1.jpg"/>
          <p:cNvPicPr>
            <a:picLocks noChangeAspect="1"/>
          </p:cNvPicPr>
          <p:nvPr/>
        </p:nvPicPr>
        <p:blipFill>
          <a:blip r:embed="rId3" cstate="print"/>
          <a:srcRect l="15805" t="16281" b="14605"/>
          <a:stretch>
            <a:fillRect/>
          </a:stretch>
        </p:blipFill>
        <p:spPr>
          <a:xfrm>
            <a:off x="6392961" y="404664"/>
            <a:ext cx="1901766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07504" y="0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Театр «</a:t>
            </a:r>
            <a:r>
              <a:rPr lang="ru-RU" sz="1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Тантамарески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21158" t="3436" r="32457" b="29555"/>
          <a:stretch>
            <a:fillRect/>
          </a:stretch>
        </p:blipFill>
        <p:spPr bwMode="auto">
          <a:xfrm>
            <a:off x="3131840" y="3933056"/>
            <a:ext cx="2553514" cy="1747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491880" y="3573016"/>
            <a:ext cx="19442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Теневой театр</a:t>
            </a: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Рисунок 9" descr="IMG_20201029_150208_1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504" y="4941168"/>
            <a:ext cx="2988840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611560" y="4293096"/>
            <a:ext cx="1584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Театр Бибабо</a:t>
            </a: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Содержимое 3" descr="IMG_20201030_1042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4941168"/>
            <a:ext cx="3277197" cy="1812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6084168" y="4221088"/>
            <a:ext cx="2711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Театр Платковых кукол</a:t>
            </a: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" name="Содержимое 11" descr="IMG_20201023_101803.jpg"/>
          <p:cNvPicPr/>
          <p:nvPr/>
        </p:nvPicPr>
        <p:blipFill rotWithShape="1">
          <a:blip r:embed="rId7" cstate="print"/>
          <a:srcRect t="17800" b="15061"/>
          <a:stretch/>
        </p:blipFill>
        <p:spPr bwMode="auto">
          <a:xfrm>
            <a:off x="3563888" y="476672"/>
            <a:ext cx="1584176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16052" y="0"/>
            <a:ext cx="2711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Театр Ростовых кукол</a:t>
            </a: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940152" y="0"/>
            <a:ext cx="2578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Театр Кукол-Марионеток</a:t>
            </a: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556792"/>
            <a:ext cx="9144000" cy="999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000" b="1" kern="0" spc="-92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Рекомендации</a:t>
            </a:r>
            <a:r>
              <a:rPr lang="en-US" sz="2000" b="1" kern="0" spc="-92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000" b="1" kern="0" spc="-92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по</a:t>
            </a:r>
            <a:r>
              <a:rPr lang="en-US" sz="2000" b="1" kern="0" spc="-92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000" b="1" kern="0" spc="-92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использованию</a:t>
            </a:r>
            <a:r>
              <a:rPr lang="en-US" sz="2000" b="1" kern="0" spc="-92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000" b="1" kern="0" spc="-92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развивающей</a:t>
            </a:r>
            <a:r>
              <a:rPr lang="en-US" sz="2000" b="1" kern="0" spc="-92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000" b="1" kern="0" spc="-92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предметно-пространственной</a:t>
            </a:r>
            <a:r>
              <a:rPr lang="en-US" sz="2000" b="1" kern="0" spc="-92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000" b="1" kern="0" spc="-92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среды</a:t>
            </a:r>
            <a:r>
              <a:rPr lang="en-US" sz="2000" b="1" kern="0" spc="-92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в </a:t>
            </a:r>
            <a:r>
              <a:rPr lang="en-US" sz="2000" b="1" kern="0" spc="-92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работе</a:t>
            </a:r>
            <a:r>
              <a:rPr lang="en-US" sz="2000" b="1" kern="0" spc="-92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с </a:t>
            </a:r>
            <a:r>
              <a:rPr lang="en-US" sz="2000" b="1" kern="0" spc="-92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дошкольниками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hape 5"/>
          <p:cNvSpPr/>
          <p:nvPr/>
        </p:nvSpPr>
        <p:spPr>
          <a:xfrm>
            <a:off x="107504" y="2636912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FCE2CF"/>
          </a:solidFill>
          <a:ln w="9644">
            <a:solidFill>
              <a:srgbClr val="E2C8B5"/>
            </a:solidFill>
            <a:prstDash val="solid"/>
          </a:ln>
        </p:spPr>
      </p:sp>
      <p:sp>
        <p:nvSpPr>
          <p:cNvPr id="6" name="Text 6"/>
          <p:cNvSpPr/>
          <p:nvPr/>
        </p:nvSpPr>
        <p:spPr>
          <a:xfrm flipH="1">
            <a:off x="179512" y="2636913"/>
            <a:ext cx="216024" cy="44043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1837" b="1" kern="0" spc="-24" dirty="0">
                <a:solidFill>
                  <a:schemeClr val="accent6">
                    <a:lumMod val="75000"/>
                  </a:schemeClr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1</a:t>
            </a:r>
            <a:endParaRPr lang="en-US" sz="1837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Shape 3"/>
          <p:cNvSpPr/>
          <p:nvPr/>
        </p:nvSpPr>
        <p:spPr>
          <a:xfrm>
            <a:off x="251519" y="2996952"/>
            <a:ext cx="45719" cy="2808312"/>
          </a:xfrm>
          <a:prstGeom prst="roundRect">
            <a:avLst>
              <a:gd name="adj" fmla="val 46066"/>
            </a:avLst>
          </a:prstGeom>
          <a:solidFill>
            <a:srgbClr val="E2C8B5"/>
          </a:solidFill>
          <a:ln/>
        </p:spPr>
      </p:sp>
      <p:sp>
        <p:nvSpPr>
          <p:cNvPr id="9" name="Shape 10"/>
          <p:cNvSpPr/>
          <p:nvPr/>
        </p:nvSpPr>
        <p:spPr>
          <a:xfrm>
            <a:off x="107504" y="3717032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FCE2CF"/>
          </a:solidFill>
          <a:ln w="9644">
            <a:solidFill>
              <a:srgbClr val="E2C8B5"/>
            </a:solidFill>
            <a:prstDash val="solid"/>
          </a:ln>
        </p:spPr>
      </p:sp>
      <p:sp>
        <p:nvSpPr>
          <p:cNvPr id="10" name="Shape 15"/>
          <p:cNvSpPr/>
          <p:nvPr/>
        </p:nvSpPr>
        <p:spPr>
          <a:xfrm>
            <a:off x="107504" y="5013176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FCE2CF"/>
          </a:solidFill>
          <a:ln w="9644">
            <a:solidFill>
              <a:srgbClr val="E2C8B5"/>
            </a:solidFill>
            <a:prstDash val="solid"/>
          </a:ln>
        </p:spPr>
      </p:sp>
      <p:sp>
        <p:nvSpPr>
          <p:cNvPr id="11" name="Shape 4"/>
          <p:cNvSpPr/>
          <p:nvPr/>
        </p:nvSpPr>
        <p:spPr>
          <a:xfrm>
            <a:off x="467544" y="2780928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E2C8B5"/>
          </a:solidFill>
          <a:ln/>
        </p:spPr>
      </p:sp>
      <p:sp>
        <p:nvSpPr>
          <p:cNvPr id="12" name="Shape 4"/>
          <p:cNvSpPr/>
          <p:nvPr/>
        </p:nvSpPr>
        <p:spPr>
          <a:xfrm flipV="1">
            <a:off x="467544" y="3892123"/>
            <a:ext cx="616362" cy="45719"/>
          </a:xfrm>
          <a:prstGeom prst="roundRect">
            <a:avLst>
              <a:gd name="adj" fmla="val 225238"/>
            </a:avLst>
          </a:prstGeom>
          <a:solidFill>
            <a:srgbClr val="E2C8B5"/>
          </a:solidFill>
          <a:ln/>
        </p:spPr>
      </p:sp>
      <p:sp>
        <p:nvSpPr>
          <p:cNvPr id="13" name="Shape 4"/>
          <p:cNvSpPr/>
          <p:nvPr/>
        </p:nvSpPr>
        <p:spPr>
          <a:xfrm>
            <a:off x="467544" y="5157192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E2C8B5"/>
          </a:solidFill>
          <a:ln/>
        </p:spPr>
      </p:sp>
      <p:sp>
        <p:nvSpPr>
          <p:cNvPr id="14" name="Text 11"/>
          <p:cNvSpPr/>
          <p:nvPr/>
        </p:nvSpPr>
        <p:spPr>
          <a:xfrm>
            <a:off x="179512" y="3717032"/>
            <a:ext cx="216024" cy="36371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1837" b="1" kern="0" spc="-24" dirty="0">
                <a:solidFill>
                  <a:schemeClr val="accent6">
                    <a:lumMod val="75000"/>
                  </a:schemeClr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2</a:t>
            </a:r>
            <a:endParaRPr lang="en-US" sz="1837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 16"/>
          <p:cNvSpPr/>
          <p:nvPr/>
        </p:nvSpPr>
        <p:spPr>
          <a:xfrm>
            <a:off x="179512" y="5013176"/>
            <a:ext cx="130373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1837" b="1" kern="0" spc="-24" dirty="0">
                <a:solidFill>
                  <a:schemeClr val="accent6">
                    <a:lumMod val="75000"/>
                  </a:schemeClr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3</a:t>
            </a:r>
            <a:endParaRPr lang="en-US" sz="1837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43608" y="2636912"/>
            <a:ext cx="2697726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914"/>
              </a:lnSpc>
            </a:pPr>
            <a:r>
              <a:rPr lang="en-US" b="1" kern="0" spc="-4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Индивидуальный</a:t>
            </a:r>
            <a:r>
              <a:rPr lang="en-US" b="1" kern="0" spc="-46" dirty="0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ru-RU" b="1" kern="0" spc="-46" dirty="0" err="1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п</a:t>
            </a:r>
            <a:r>
              <a:rPr lang="en-US" b="1" kern="0" spc="-4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одход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2996952"/>
            <a:ext cx="633670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60"/>
              </a:lnSpc>
            </a:pP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Создание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индивидуальных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программ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развития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речевых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навыков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с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учетом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особенностей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каждого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ребенка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1115616" y="3717032"/>
            <a:ext cx="2756297" cy="24300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1914"/>
              </a:lnSpc>
              <a:buNone/>
            </a:pPr>
            <a:r>
              <a:rPr lang="en-US" b="1" kern="0" spc="-46" dirty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Сотрудничество с </a:t>
            </a:r>
            <a:r>
              <a:rPr lang="ru-RU" b="1" kern="0" spc="-4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р</a:t>
            </a:r>
            <a:r>
              <a:rPr lang="en-US" b="1" kern="0" spc="-4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одителями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15616" y="4005064"/>
            <a:ext cx="59046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60"/>
              </a:lnSpc>
            </a:pP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Вовлечение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родителей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в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процесс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развития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речевых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навыков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поддержка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процессов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обучения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вне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дошкольного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учреждения</a:t>
            </a:r>
            <a:r>
              <a:rPr lang="en-US" kern="0" spc="-24" dirty="0" smtClean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115616" y="5013176"/>
            <a:ext cx="3033203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914"/>
              </a:lnSpc>
            </a:pPr>
            <a:r>
              <a:rPr lang="en-US" b="1" kern="0" spc="-4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Профессиональное</a:t>
            </a:r>
            <a:r>
              <a:rPr lang="en-US" b="1" kern="0" spc="-46" dirty="0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ru-RU" b="1" kern="0" spc="-46" dirty="0" err="1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о</a:t>
            </a:r>
            <a:r>
              <a:rPr lang="en-US" b="1" kern="0" spc="-4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бучение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15616" y="5301208"/>
            <a:ext cx="4644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Обеспечение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педагогического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коллектива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современными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методиками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практиками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развития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речевых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навыков</a:t>
            </a:r>
            <a:r>
              <a:rPr lang="en-US" kern="0" spc="-24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у </a:t>
            </a:r>
            <a:r>
              <a:rPr lang="en-US" kern="0" spc="-24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дошкольников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1556792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628800"/>
            <a:ext cx="8964487" cy="717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468"/>
              </a:lnSpc>
            </a:pPr>
            <a:r>
              <a:rPr lang="en-US" sz="32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Заключение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20888"/>
            <a:ext cx="4067943" cy="672916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365104"/>
            <a:ext cx="4139951" cy="69716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796136" y="2420888"/>
            <a:ext cx="2221944" cy="5040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000" b="1" kern="0" spc="-66" dirty="0" err="1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Прогресс</a:t>
            </a:r>
            <a:r>
              <a:rPr lang="en-US" sz="2000" b="1" kern="0" spc="-66" dirty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ru-RU" sz="2000" b="1" kern="0" spc="-6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д</a:t>
            </a:r>
            <a:r>
              <a:rPr lang="en-US" sz="2000" b="1" kern="0" spc="-6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етей</a:t>
            </a:r>
            <a:endParaRPr lang="en-US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1960" y="2996952"/>
            <a:ext cx="49320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99"/>
              </a:lnSpc>
            </a:pP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Достижение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видимого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прогресса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в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развитии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речевых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навыков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у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детей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благодаря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организации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поддерживающей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среды</a:t>
            </a:r>
            <a:r>
              <a:rPr lang="en-US" kern="0" spc="-35" dirty="0" smtClean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96136" y="4509120"/>
            <a:ext cx="2478499" cy="412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734"/>
              </a:lnSpc>
            </a:pPr>
            <a:r>
              <a:rPr lang="en-US" sz="2000" b="1" kern="0" spc="-6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Поддержка</a:t>
            </a:r>
            <a:r>
              <a:rPr lang="en-US" sz="2000" b="1" kern="0" spc="-66" dirty="0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ru-RU" sz="2000" b="1" kern="0" spc="-6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о</a:t>
            </a:r>
            <a:r>
              <a:rPr lang="en-US" sz="2000" b="1" kern="0" spc="-6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бучения</a:t>
            </a:r>
            <a:endParaRPr lang="en-US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5013176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799"/>
              </a:lnSpc>
            </a:pP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Успешная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поддержка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процессов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обучения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речевого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развития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дошкольников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в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соответствии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с ФОП.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35696" y="2996952"/>
            <a:ext cx="58287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Спасибо за внимание!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628800"/>
            <a:ext cx="8964488" cy="1398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468"/>
              </a:lnSpc>
            </a:pPr>
            <a:r>
              <a:rPr lang="en-US" sz="24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Значение</a:t>
            </a:r>
            <a:r>
              <a:rPr lang="en-US" sz="24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4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развивающей</a:t>
            </a:r>
            <a:r>
              <a:rPr lang="en-US" sz="24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4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предметно-пространственной</a:t>
            </a:r>
            <a:r>
              <a:rPr lang="en-US" sz="24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4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среды</a:t>
            </a:r>
            <a:r>
              <a:rPr lang="en-US" sz="24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для </a:t>
            </a:r>
            <a:r>
              <a:rPr lang="en-US" sz="24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речевого</a:t>
            </a:r>
            <a:r>
              <a:rPr lang="en-US" sz="24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4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развития</a:t>
            </a:r>
            <a:r>
              <a:rPr lang="en-US" sz="24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4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дошкольников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3212976"/>
            <a:ext cx="2771799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34"/>
              </a:lnSpc>
            </a:pPr>
            <a:r>
              <a:rPr lang="en-US" sz="2000" b="1" kern="0" spc="-6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Стимулирование</a:t>
            </a:r>
            <a:r>
              <a:rPr lang="en-US" sz="2000" b="1" kern="0" spc="-66" dirty="0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ru-RU" sz="2000" b="1" kern="0" spc="-66" dirty="0" err="1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р</a:t>
            </a:r>
            <a:r>
              <a:rPr lang="en-US" sz="2000" b="1" kern="0" spc="-6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ечи</a:t>
            </a:r>
            <a:endParaRPr lang="en-US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861048"/>
            <a:ext cx="2987824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000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Разнообразная</a:t>
            </a:r>
            <a:r>
              <a:rPr lang="en-US" sz="2000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ru-RU" sz="2000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развивающая</a:t>
            </a:r>
            <a:r>
              <a:rPr lang="en-US" sz="2000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2000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среда</a:t>
            </a:r>
            <a:r>
              <a:rPr lang="en-US" sz="2000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2000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способствует</a:t>
            </a:r>
            <a:r>
              <a:rPr lang="en-US" sz="2000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2000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активному</a:t>
            </a:r>
            <a:r>
              <a:rPr lang="en-US" sz="2000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2000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обмену</a:t>
            </a:r>
            <a:r>
              <a:rPr lang="en-US" sz="2000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sz="2000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развитию</a:t>
            </a:r>
            <a:r>
              <a:rPr lang="en-US" sz="2000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sz="2000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речи</a:t>
            </a:r>
            <a:r>
              <a:rPr lang="en-US" sz="2000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у </a:t>
            </a:r>
            <a:r>
              <a:rPr lang="en-US" sz="2000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детей</a:t>
            </a:r>
            <a:r>
              <a:rPr lang="en-US" sz="2000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1880" y="4005064"/>
            <a:ext cx="295232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34"/>
              </a:lnSpc>
            </a:pPr>
            <a:r>
              <a:rPr lang="en-US" b="1" kern="0" spc="-6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Социальные</a:t>
            </a:r>
            <a:r>
              <a:rPr lang="en-US" b="1" kern="0" spc="-66" dirty="0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ru-RU" b="1" kern="0" spc="-66" dirty="0" err="1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н</a:t>
            </a:r>
            <a:r>
              <a:rPr lang="en-US" b="1" kern="0" spc="-6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авыки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4797152"/>
            <a:ext cx="3600400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Дети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развивают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социальные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навыки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через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общение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взаимодействие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в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структурированной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дружественной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среде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88224" y="3284984"/>
            <a:ext cx="2555776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34"/>
              </a:lnSpc>
            </a:pPr>
            <a:r>
              <a:rPr lang="en-US" b="1" kern="0" spc="-6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Творческий</a:t>
            </a:r>
            <a:r>
              <a:rPr lang="en-US" b="1" kern="0" spc="-66" dirty="0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ru-RU" b="1" kern="0" spc="-66" dirty="0" err="1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в</a:t>
            </a:r>
            <a:r>
              <a:rPr lang="en-US" b="1" kern="0" spc="-6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ыход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88224" y="3933056"/>
            <a:ext cx="2555776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Стимулирующая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среда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способствует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развитию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творческих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способностей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воображения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у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детей</a:t>
            </a:r>
            <a:r>
              <a:rPr lang="en-US" kern="0" spc="-35" dirty="0" smtClean="0"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556792"/>
            <a:ext cx="9144000" cy="1398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468"/>
              </a:lnSpc>
            </a:pPr>
            <a:r>
              <a:rPr lang="en-US" sz="24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Основные</a:t>
            </a:r>
            <a:r>
              <a:rPr lang="en-US" sz="24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4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принципы</a:t>
            </a:r>
            <a:r>
              <a:rPr lang="en-US" sz="24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4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организации</a:t>
            </a:r>
            <a:r>
              <a:rPr lang="en-US" sz="24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4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развивающей</a:t>
            </a:r>
            <a:r>
              <a:rPr lang="en-US" sz="24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4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предметно-пространственной</a:t>
            </a:r>
            <a:r>
              <a:rPr lang="en-US" sz="24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4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среды</a:t>
            </a:r>
            <a:r>
              <a:rPr lang="en-US" sz="24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в </a:t>
            </a:r>
            <a:r>
              <a:rPr lang="en-US" sz="24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соответствии</a:t>
            </a:r>
            <a:r>
              <a:rPr lang="en-US" sz="24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с ФОП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209709"/>
            <a:ext cx="1872208" cy="406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34"/>
              </a:lnSpc>
            </a:pPr>
            <a:r>
              <a:rPr lang="en-US" b="1" kern="0" spc="-6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Уникальность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861048"/>
            <a:ext cx="3131840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Создание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уникальной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специализированной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среды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для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развития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речевых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навыков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,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соответствующей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стандартам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ФОП.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89863" y="3209709"/>
            <a:ext cx="1484124" cy="406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734"/>
              </a:lnSpc>
            </a:pPr>
            <a:r>
              <a:rPr lang="en-US" b="1" kern="0" spc="-6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Безопасность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4077072"/>
            <a:ext cx="3798168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Обеспечение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безопасного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пространства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с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учетом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требований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ФОП и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стандартов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безопасности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для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детей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32240" y="3209709"/>
            <a:ext cx="2160240" cy="406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34"/>
              </a:lnSpc>
            </a:pPr>
            <a:r>
              <a:rPr lang="en-US" b="1" kern="0" spc="-6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Функциональность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76256" y="3861048"/>
            <a:ext cx="1944216" cy="2570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Организация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функциональных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зон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материалов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,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соответствующих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потребностям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разнообразного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развития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детей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844824"/>
            <a:ext cx="9144000" cy="797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468"/>
              </a:lnSpc>
            </a:pPr>
            <a:r>
              <a:rPr lang="en-US" sz="24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Этапы</a:t>
            </a:r>
            <a:r>
              <a:rPr lang="en-US" sz="24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4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создания</a:t>
            </a:r>
            <a:r>
              <a:rPr lang="en-US" sz="24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4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развивающей</a:t>
            </a:r>
            <a:r>
              <a:rPr lang="en-US" sz="24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4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предметно-пространственной</a:t>
            </a:r>
            <a:r>
              <a:rPr lang="en-US" sz="24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4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среды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3" y="3209709"/>
            <a:ext cx="1872207" cy="412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34"/>
              </a:lnSpc>
            </a:pPr>
            <a:r>
              <a:rPr lang="en-US" sz="2000" b="1" kern="0" spc="-6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Планирование</a:t>
            </a:r>
            <a:endParaRPr lang="en-US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3789040"/>
            <a:ext cx="2304256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Определение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целей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разработка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концепции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среды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,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учитывая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потребности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детей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требования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ФОП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3209709"/>
            <a:ext cx="1267539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34"/>
              </a:lnSpc>
            </a:pP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Дизайн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15816" y="4149080"/>
            <a:ext cx="2880320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Организация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пространства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,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выбор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материалов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мебели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в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соответствии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с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концепцией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стандартами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ФОП.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60232" y="3209709"/>
            <a:ext cx="1728192" cy="406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34"/>
              </a:lnSpc>
            </a:pPr>
            <a:r>
              <a:rPr lang="en-US" b="1" kern="0" spc="-6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Внедрение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56176" y="4005064"/>
            <a:ext cx="2987824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Развитие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среды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на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практике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,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создание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обучающих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зон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взаимодействие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с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детьми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в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новой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среде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04628" y="17240"/>
            <a:ext cx="3039372" cy="68407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5796136" cy="120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657"/>
              </a:lnSpc>
            </a:pPr>
            <a:r>
              <a:rPr lang="en-US" sz="2000" b="1" kern="0" spc="-112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Особенности</a:t>
            </a:r>
            <a:r>
              <a:rPr lang="en-US" sz="2000" b="1" kern="0" spc="-112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000" b="1" kern="0" spc="-112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использования</a:t>
            </a:r>
            <a:r>
              <a:rPr lang="en-US" sz="2000" b="1" kern="0" spc="-112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000" b="1" kern="0" spc="-112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развивающей</a:t>
            </a:r>
            <a:r>
              <a:rPr lang="en-US" sz="2000" b="1" kern="0" spc="-112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000" b="1" kern="0" spc="-112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предметно-пространственной</a:t>
            </a:r>
            <a:r>
              <a:rPr lang="en-US" sz="2000" b="1" kern="0" spc="-112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000" b="1" kern="0" spc="-112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среды</a:t>
            </a:r>
            <a:r>
              <a:rPr lang="en-US" sz="2000" b="1" kern="0" spc="-112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в </a:t>
            </a:r>
            <a:r>
              <a:rPr lang="en-US" sz="2000" b="1" kern="0" spc="-112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работе</a:t>
            </a:r>
            <a:r>
              <a:rPr lang="en-US" sz="2000" b="1" kern="0" spc="-112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с </a:t>
            </a:r>
            <a:r>
              <a:rPr lang="en-US" sz="2000" b="1" kern="0" spc="-112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дошкольниками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648072" cy="122413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87624" y="1340768"/>
            <a:ext cx="4104456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28"/>
              </a:lnSpc>
            </a:pPr>
            <a:r>
              <a:rPr lang="en-US" b="1" kern="0" spc="-5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Интерактивные</a:t>
            </a:r>
            <a:r>
              <a:rPr lang="en-US" b="1" kern="0" spc="-56" dirty="0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ru-RU" b="1" kern="0" spc="-56" dirty="0" err="1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м</a:t>
            </a:r>
            <a:r>
              <a:rPr lang="en-US" b="1" kern="0" spc="-5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атериалы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1772817"/>
            <a:ext cx="48245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84"/>
              </a:lnSpc>
            </a:pP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Предоставление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возможности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для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участия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взаимодействия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с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разнообразными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обучающими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материалами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1" y="3068959"/>
            <a:ext cx="648073" cy="129614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187623" y="2996952"/>
            <a:ext cx="3168353" cy="367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28"/>
              </a:lnSpc>
            </a:pPr>
            <a:r>
              <a:rPr lang="en-US" b="1" kern="0" spc="-5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Структурированная</a:t>
            </a:r>
            <a:r>
              <a:rPr lang="en-US" b="1" kern="0" spc="-56" dirty="0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ru-RU" b="1" kern="0" spc="-56" dirty="0" err="1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р</a:t>
            </a:r>
            <a:r>
              <a:rPr lang="en-US" b="1" kern="0" spc="-5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абота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3501008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Разработка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упорядоченных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методик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активностей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,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способствующих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речевому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развитию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дошкольников</a:t>
            </a:r>
            <a:endParaRPr lang="ru-RU" kern="0" spc="-30" dirty="0" smtClean="0">
              <a:latin typeface="Times New Roman" pitchFamily="18" charset="0"/>
              <a:ea typeface="Open Sans" pitchFamily="34" charset="-122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3" y="4941168"/>
            <a:ext cx="648071" cy="129614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59632" y="4725144"/>
            <a:ext cx="3779896" cy="367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28"/>
              </a:lnSpc>
            </a:pPr>
            <a:r>
              <a:rPr lang="en-US" b="1" kern="0" spc="-5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Индивидуальный</a:t>
            </a:r>
            <a:r>
              <a:rPr lang="en-US" b="1" kern="0" spc="-56" dirty="0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ru-RU" b="1" kern="0" spc="-56" dirty="0" err="1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п</a:t>
            </a:r>
            <a:r>
              <a:rPr lang="en-US" b="1" kern="0" spc="-5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одход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59632" y="5229200"/>
            <a:ext cx="45365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84"/>
              </a:lnSpc>
            </a:pP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Создание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условий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для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индивидуального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развития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речевых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навыков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,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учитывая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потребности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каждого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0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ребенка</a:t>
            </a:r>
            <a:r>
              <a:rPr lang="en-US" kern="0" spc="-30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484784"/>
            <a:ext cx="9144000" cy="1386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468"/>
              </a:lnSpc>
            </a:pPr>
            <a:r>
              <a:rPr lang="en-US" sz="20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Примеры</a:t>
            </a:r>
            <a:r>
              <a:rPr lang="en-US" sz="20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0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заданий</a:t>
            </a:r>
            <a:r>
              <a:rPr lang="en-US" sz="20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и </a:t>
            </a:r>
            <a:r>
              <a:rPr lang="en-US" sz="20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упражнений</a:t>
            </a:r>
            <a:r>
              <a:rPr lang="en-US" sz="20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для </a:t>
            </a:r>
            <a:r>
              <a:rPr lang="en-US" sz="20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работы</a:t>
            </a:r>
            <a:r>
              <a:rPr lang="en-US" sz="20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с </a:t>
            </a:r>
            <a:r>
              <a:rPr lang="en-US" sz="20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развивающей</a:t>
            </a:r>
            <a:r>
              <a:rPr lang="en-US" sz="20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0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предметно-пространственной</a:t>
            </a:r>
            <a:r>
              <a:rPr lang="en-US" sz="20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0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средой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hape 3"/>
          <p:cNvSpPr/>
          <p:nvPr/>
        </p:nvSpPr>
        <p:spPr>
          <a:xfrm>
            <a:off x="179512" y="3068960"/>
            <a:ext cx="2736304" cy="2952328"/>
          </a:xfrm>
          <a:prstGeom prst="roundRect">
            <a:avLst>
              <a:gd name="adj" fmla="val 3250"/>
            </a:avLst>
          </a:prstGeom>
          <a:solidFill>
            <a:srgbClr val="FCE2CF"/>
          </a:solidFill>
          <a:ln w="13811">
            <a:solidFill>
              <a:srgbClr val="E2C8B5"/>
            </a:solidFill>
            <a:prstDash val="solid"/>
          </a:ln>
        </p:spPr>
      </p:sp>
      <p:sp>
        <p:nvSpPr>
          <p:cNvPr id="5" name="Text 4"/>
          <p:cNvSpPr/>
          <p:nvPr/>
        </p:nvSpPr>
        <p:spPr>
          <a:xfrm>
            <a:off x="323529" y="3212976"/>
            <a:ext cx="2232247" cy="43204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b="1" kern="0" spc="-66" dirty="0" err="1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Игровые</a:t>
            </a:r>
            <a:r>
              <a:rPr lang="en-US" b="1" kern="0" spc="-66" dirty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ru-RU" b="1" kern="0" spc="-66" dirty="0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з</a:t>
            </a:r>
            <a:r>
              <a:rPr lang="en-US" b="1" kern="0" spc="-6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адания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645025"/>
            <a:ext cx="2376264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Использование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игр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задач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,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способствующих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развитию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речевых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навыков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у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детей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hape 6"/>
          <p:cNvSpPr/>
          <p:nvPr/>
        </p:nvSpPr>
        <p:spPr>
          <a:xfrm>
            <a:off x="3203848" y="3068960"/>
            <a:ext cx="2736304" cy="2952329"/>
          </a:xfrm>
          <a:prstGeom prst="roundRect">
            <a:avLst>
              <a:gd name="adj" fmla="val 3250"/>
            </a:avLst>
          </a:prstGeom>
          <a:solidFill>
            <a:srgbClr val="FCE2CF"/>
          </a:solidFill>
          <a:ln w="13811">
            <a:solidFill>
              <a:srgbClr val="E2C8B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6228184" y="3068961"/>
            <a:ext cx="2772108" cy="2952327"/>
          </a:xfrm>
          <a:prstGeom prst="roundRect">
            <a:avLst>
              <a:gd name="adj" fmla="val 3250"/>
            </a:avLst>
          </a:prstGeom>
          <a:solidFill>
            <a:srgbClr val="FCE2CF"/>
          </a:solidFill>
          <a:ln w="13811">
            <a:solidFill>
              <a:srgbClr val="E2C8B5"/>
            </a:solidFill>
            <a:prstDash val="solid"/>
          </a:ln>
        </p:spPr>
      </p:sp>
      <p:sp>
        <p:nvSpPr>
          <p:cNvPr id="9" name="Прямоугольник 8"/>
          <p:cNvSpPr/>
          <p:nvPr/>
        </p:nvSpPr>
        <p:spPr>
          <a:xfrm>
            <a:off x="3466600" y="3209709"/>
            <a:ext cx="2201180" cy="406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734"/>
              </a:lnSpc>
            </a:pPr>
            <a:r>
              <a:rPr lang="en-US" b="1" kern="0" spc="-6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Драматическая</a:t>
            </a:r>
            <a:r>
              <a:rPr lang="en-US" b="1" kern="0" spc="-66" dirty="0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ru-RU" b="1" kern="0" spc="-66" dirty="0" err="1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и</a:t>
            </a:r>
            <a:r>
              <a:rPr lang="en-US" b="1" kern="0" spc="-6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гра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75856" y="3717032"/>
            <a:ext cx="2592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Организация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драматических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игр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сценок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,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стимулирующих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детей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к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общению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выражению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мыслей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72200" y="3068960"/>
            <a:ext cx="2592288" cy="406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34"/>
              </a:lnSpc>
            </a:pPr>
            <a:r>
              <a:rPr lang="en-US" b="1" kern="0" spc="-6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Творческие</a:t>
            </a:r>
            <a:r>
              <a:rPr lang="en-US" b="1" kern="0" spc="-66" dirty="0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ru-RU" b="1" kern="0" spc="-66" dirty="0" err="1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у</a:t>
            </a:r>
            <a:r>
              <a:rPr lang="en-US" b="1" kern="0" spc="-66" dirty="0" err="1" smtClean="0">
                <a:solidFill>
                  <a:srgbClr val="00B050"/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пражнения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00192" y="3861049"/>
            <a:ext cx="26642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Проведение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творческих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упражнений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,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развивающих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способности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выразительной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артикуляционной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речи</a:t>
            </a:r>
            <a:r>
              <a:rPr lang="en-US" kern="0" spc="-35" dirty="0" smtClean="0">
                <a:solidFill>
                  <a:srgbClr val="2B2E3C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700808"/>
            <a:ext cx="9144000" cy="681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468"/>
              </a:lnSpc>
            </a:pPr>
            <a:r>
              <a:rPr lang="en-US" sz="20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Оценка</a:t>
            </a:r>
            <a:r>
              <a:rPr lang="en-US" sz="20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0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эффективности</a:t>
            </a:r>
            <a:r>
              <a:rPr lang="en-US" sz="20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0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работы</a:t>
            </a:r>
            <a:r>
              <a:rPr lang="en-US" sz="20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с </a:t>
            </a:r>
            <a:r>
              <a:rPr lang="en-US" sz="20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развивающей</a:t>
            </a:r>
            <a:r>
              <a:rPr lang="en-US" sz="20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0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предметно-пространственной</a:t>
            </a:r>
            <a:r>
              <a:rPr lang="en-US" sz="2000" b="1" kern="0" spc="-13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 </a:t>
            </a:r>
            <a:r>
              <a:rPr lang="en-US" sz="2000" b="1" kern="0" spc="-13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Bitter" pitchFamily="34" charset="-122"/>
                <a:cs typeface="Times New Roman" pitchFamily="18" charset="0"/>
              </a:rPr>
              <a:t>средой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5"/>
          <p:cNvSpPr/>
          <p:nvPr/>
        </p:nvSpPr>
        <p:spPr>
          <a:xfrm>
            <a:off x="0" y="2852936"/>
            <a:ext cx="2051719" cy="57606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b="1" kern="0" spc="-35" dirty="0">
                <a:solidFill>
                  <a:srgbClr val="00B050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Наблюдение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2852935"/>
            <a:ext cx="6732240" cy="774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Регулярное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наблюдение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за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взаимодействием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детей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в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образовательной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среде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933056"/>
            <a:ext cx="2195735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99"/>
              </a:lnSpc>
            </a:pPr>
            <a:r>
              <a:rPr lang="en-US" b="1" kern="0" spc="-35" dirty="0" err="1" smtClean="0">
                <a:solidFill>
                  <a:srgbClr val="00B050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Обратная</a:t>
            </a:r>
            <a:r>
              <a:rPr lang="en-US" b="1" kern="0" spc="-35" dirty="0" smtClean="0">
                <a:solidFill>
                  <a:srgbClr val="00B050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ru-RU" b="1" kern="0" spc="-35" dirty="0" err="1">
                <a:solidFill>
                  <a:srgbClr val="00B050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</a:t>
            </a:r>
            <a:r>
              <a:rPr lang="en-US" b="1" kern="0" spc="-35" dirty="0" err="1" smtClean="0">
                <a:solidFill>
                  <a:srgbClr val="00B050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вязь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3933056"/>
            <a:ext cx="6678488" cy="774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Сбор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обратной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связи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от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педагогов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и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родителей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для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оценки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речевого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прогресса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229200"/>
            <a:ext cx="2123728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99"/>
              </a:lnSpc>
            </a:pPr>
            <a:r>
              <a:rPr lang="en-US" b="1" kern="0" spc="-35" dirty="0" err="1" smtClean="0">
                <a:solidFill>
                  <a:srgbClr val="00B050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Анализ</a:t>
            </a:r>
            <a:r>
              <a:rPr lang="en-US" b="1" kern="0" spc="-35" dirty="0" smtClean="0">
                <a:solidFill>
                  <a:srgbClr val="00B050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ru-RU" b="1" kern="0" spc="-35" dirty="0" err="1">
                <a:solidFill>
                  <a:srgbClr val="00B050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</a:t>
            </a:r>
            <a:r>
              <a:rPr lang="en-US" b="1" kern="0" spc="-35" dirty="0" err="1" smtClean="0">
                <a:solidFill>
                  <a:srgbClr val="00B050"/>
                </a:solidFill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анных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5229199"/>
            <a:ext cx="6750496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Анализ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собранных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данных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для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оценки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эффективности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развивающей</a:t>
            </a:r>
            <a:r>
              <a:rPr lang="en-US" kern="0" spc="-35" dirty="0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 </a:t>
            </a:r>
            <a:r>
              <a:rPr lang="en-US" kern="0" spc="-35" dirty="0" err="1" smtClean="0">
                <a:latin typeface="Times New Roman" pitchFamily="18" charset="0"/>
                <a:ea typeface="Open Sans" pitchFamily="34" charset="-122"/>
                <a:cs typeface="Times New Roman" pitchFamily="18" charset="0"/>
              </a:rPr>
              <a:t>среды</a:t>
            </a:r>
            <a:r>
              <a:rPr lang="en-US" kern="0" spc="-35" dirty="0" smtClean="0"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l="2178" t="207" r="22008" b="5871"/>
          <a:stretch/>
        </p:blipFill>
        <p:spPr bwMode="auto">
          <a:xfrm>
            <a:off x="5292080" y="476672"/>
            <a:ext cx="3571219" cy="33167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C:\Users\Gangstrix\Desktop\Новая папка (2)\0-02-05-4925e5e6c9fed5f3c922b1af28194ecfd19e6174966498e1c2f3e83defd1d8f3_9a7f733cef5736a7.jpg"/>
          <p:cNvPicPr>
            <a:picLocks noChangeAspect="1" noChangeArrowheads="1"/>
          </p:cNvPicPr>
          <p:nvPr/>
        </p:nvPicPr>
        <p:blipFill>
          <a:blip r:embed="rId3" cstate="print"/>
          <a:srcRect l="17143" r="30476"/>
          <a:stretch>
            <a:fillRect/>
          </a:stretch>
        </p:blipFill>
        <p:spPr bwMode="auto">
          <a:xfrm>
            <a:off x="5508104" y="4293096"/>
            <a:ext cx="242279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2" descr="D:\Новая папка (2)\0-02-05-3b89ef41ac7ccd9b55223889a93ee51a9bd0d2c5af752f1c72052c9be96ff225_c8b1777ce6f128f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4152149" cy="2437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8" name="Picture 4" descr="D:\Новая папка (2)\20201203_0942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416492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971600" y="0"/>
            <a:ext cx="2570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Логопедический центр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82470" y="3861048"/>
            <a:ext cx="283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Центр речевого развития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20310" y="0"/>
            <a:ext cx="1588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Центр театра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33066" y="3861048"/>
            <a:ext cx="1538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Центр книги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686</Words>
  <Application>Microsoft Office PowerPoint</Application>
  <PresentationFormat>Экран (4:3)</PresentationFormat>
  <Paragraphs>109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</dc:creator>
  <cp:lastModifiedBy>Windows</cp:lastModifiedBy>
  <cp:revision>154</cp:revision>
  <dcterms:created xsi:type="dcterms:W3CDTF">2024-02-05T20:20:46Z</dcterms:created>
  <dcterms:modified xsi:type="dcterms:W3CDTF">2024-02-15T11:58:49Z</dcterms:modified>
</cp:coreProperties>
</file>