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5" r:id="rId5"/>
    <p:sldId id="259" r:id="rId6"/>
    <p:sldId id="270" r:id="rId7"/>
    <p:sldId id="262" r:id="rId8"/>
    <p:sldId id="261" r:id="rId9"/>
    <p:sldId id="272" r:id="rId10"/>
    <p:sldId id="271" r:id="rId11"/>
    <p:sldId id="273" r:id="rId12"/>
    <p:sldId id="274" r:id="rId13"/>
    <p:sldId id="276" r:id="rId14"/>
    <p:sldId id="278" r:id="rId15"/>
    <p:sldId id="275" r:id="rId16"/>
    <p:sldId id="277" r:id="rId17"/>
    <p:sldId id="280" r:id="rId18"/>
    <p:sldId id="263" r:id="rId19"/>
    <p:sldId id="266" r:id="rId20"/>
    <p:sldId id="279" r:id="rId21"/>
    <p:sldId id="26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66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062" name="Picture 14" descr="https://r.mtdata.ru/r480x-/u19/photo0F6F/20890808034-0/original.jpg"/>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a:off x="4572000" y="2012051"/>
            <a:ext cx="1339414" cy="136815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photoshopia.ru/clipart/data/1319/medium/1442769904315_photoshopia_ru.png"/>
          <p:cNvPicPr>
            <a:picLocks noChangeAspect="1" noChangeArrowheads="1"/>
          </p:cNvPicPr>
          <p:nvPr userDrawn="1"/>
        </p:nvPicPr>
        <p:blipFill>
          <a:blip r:embed="rId5">
            <a:extLst>
              <a:ext uri="{BEBA8EAE-BF5A-486C-A8C5-ECC9F3942E4B}">
                <a14:imgProps xmlns:a14="http://schemas.microsoft.com/office/drawing/2010/main">
                  <a14:imgLayer r:embed="rId6">
                    <a14:imgEffect>
                      <a14:sharpenSoften amount="-45000"/>
                    </a14:imgEffect>
                    <a14:imgEffect>
                      <a14:brightnessContrast bright="28000" contrast="-31000"/>
                    </a14:imgEffect>
                  </a14:imgLayer>
                </a14:imgProps>
              </a:ext>
              <a:ext uri="{28A0092B-C50C-407E-A947-70E740481C1C}">
                <a14:useLocalDpi xmlns:a14="http://schemas.microsoft.com/office/drawing/2010/main" val="0"/>
              </a:ext>
            </a:extLst>
          </a:blip>
          <a:srcRect/>
          <a:stretch>
            <a:fillRect/>
          </a:stretch>
        </p:blipFill>
        <p:spPr bwMode="auto">
          <a:xfrm rot="20193543">
            <a:off x="3642434" y="1713882"/>
            <a:ext cx="2721658" cy="33326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kam-solnyshko.ru/u/fd/fbdb4e904b11e5a2f1bbf5530a7ed6/-/img%20%281%29.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9128" r="5049"/>
          <a:stretch/>
        </p:blipFill>
        <p:spPr bwMode="auto">
          <a:xfrm>
            <a:off x="0" y="4365104"/>
            <a:ext cx="9144000" cy="2743201"/>
          </a:xfrm>
          <a:prstGeom prst="rect">
            <a:avLst/>
          </a:prstGeom>
          <a:noFill/>
          <a:extLst>
            <a:ext uri="{909E8E84-426E-40DD-AFC4-6F175D3DCCD1}">
              <a14:hiddenFill xmlns:a14="http://schemas.microsoft.com/office/drawing/2010/main">
                <a:solidFill>
                  <a:srgbClr val="FFFFFF"/>
                </a:solidFill>
              </a14:hiddenFill>
            </a:ext>
          </a:extLst>
        </p:spPr>
      </p:pic>
      <p:sp>
        <p:nvSpPr>
          <p:cNvPr id="16" name="Скругленный прямоугольник 15"/>
          <p:cNvSpPr/>
          <p:nvPr userDrawn="1"/>
        </p:nvSpPr>
        <p:spPr>
          <a:xfrm>
            <a:off x="4918697" y="5478664"/>
            <a:ext cx="4216591" cy="1296144"/>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455090" y="404665"/>
            <a:ext cx="8221366" cy="1080120"/>
          </a:xfrm>
        </p:spPr>
        <p:txBody>
          <a:bodyPr/>
          <a:lstStyle>
            <a:lvl1pPr>
              <a:defRPr>
                <a:solidFill>
                  <a:srgbClr val="002060"/>
                </a:solidFill>
              </a:defRPr>
            </a:lvl1pPr>
          </a:lstStyle>
          <a:p>
            <a:r>
              <a:rPr lang="ru-RU" dirty="0"/>
              <a:t>Образец заголовка</a:t>
            </a:r>
          </a:p>
        </p:txBody>
      </p:sp>
      <p:sp>
        <p:nvSpPr>
          <p:cNvPr id="3" name="Подзаголовок 2"/>
          <p:cNvSpPr>
            <a:spLocks noGrp="1"/>
          </p:cNvSpPr>
          <p:nvPr>
            <p:ph type="subTitle" idx="1"/>
          </p:nvPr>
        </p:nvSpPr>
        <p:spPr>
          <a:xfrm>
            <a:off x="4918697" y="5478664"/>
            <a:ext cx="4216591" cy="1368152"/>
          </a:xfrm>
        </p:spPr>
        <p:txBody>
          <a:bodyPr/>
          <a:lstStyle>
            <a:lvl1pPr marL="0" indent="0" algn="ctr">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gradFill flip="none" rotWithShape="1">
          <a:gsLst>
            <a:gs pos="0">
              <a:srgbClr val="99FF66"/>
            </a:gs>
            <a:gs pos="57000">
              <a:schemeClr val="accent1">
                <a:tint val="44500"/>
                <a:satMod val="160000"/>
              </a:schemeClr>
            </a:gs>
            <a:gs pos="100000">
              <a:srgbClr val="92D050"/>
            </a:gs>
          </a:gsLst>
          <a:lin ang="2700000" scaled="1"/>
          <a:tileRect/>
        </a:gradFill>
        <a:effectLst/>
      </p:bgPr>
    </p:bg>
    <p:spTree>
      <p:nvGrpSpPr>
        <p:cNvPr id="1" name=""/>
        <p:cNvGrpSpPr/>
        <p:nvPr/>
      </p:nvGrpSpPr>
      <p:grpSpPr>
        <a:xfrm>
          <a:off x="0" y="0"/>
          <a:ext cx="0" cy="0"/>
          <a:chOff x="0" y="0"/>
          <a:chExt cx="0" cy="0"/>
        </a:xfrm>
      </p:grpSpPr>
      <p:sp>
        <p:nvSpPr>
          <p:cNvPr id="11" name="Скругленный прямоугольник 10"/>
          <p:cNvSpPr/>
          <p:nvPr userDrawn="1"/>
        </p:nvSpPr>
        <p:spPr>
          <a:xfrm>
            <a:off x="455090" y="404665"/>
            <a:ext cx="8221366" cy="1080119"/>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14" descr="https://r.mtdata.ru/r480x-/u19/photo0F6F/20890808034-0/original.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rot="2062218">
            <a:off x="7232974" y="4026964"/>
            <a:ext cx="1339414"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332656"/>
            <a:ext cx="8229600" cy="1143000"/>
          </a:xfrm>
        </p:spPr>
        <p:txBody>
          <a:bodyPr/>
          <a:lstStyle/>
          <a:p>
            <a:r>
              <a:rPr lang="ru-RU" dirty="0"/>
              <a:t>Образец заголовка</a:t>
            </a:r>
          </a:p>
        </p:txBody>
      </p:sp>
      <p:sp>
        <p:nvSpPr>
          <p:cNvPr id="3" name="Содержимое 2"/>
          <p:cNvSpPr>
            <a:spLocks noGrp="1"/>
          </p:cNvSpPr>
          <p:nvPr>
            <p:ph idx="1"/>
          </p:nvPr>
        </p:nvSpPr>
        <p:spPr>
          <a:xfrm>
            <a:off x="467544" y="1772816"/>
            <a:ext cx="8229600" cy="4525963"/>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pPr/>
              <a:t>20.02.2024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pic>
        <p:nvPicPr>
          <p:cNvPr id="8" name="Picture 16" descr="http://photoshopia.ru/clipart/data/1319/medium/1442769904315_photoshopia_ru.png"/>
          <p:cNvPicPr>
            <a:picLocks noChangeAspect="1" noChangeArrowheads="1"/>
          </p:cNvPicPr>
          <p:nvPr userDrawn="1"/>
        </p:nvPicPr>
        <p:blipFill>
          <a:blip r:embed="rId4">
            <a:extLst>
              <a:ext uri="{BEBA8EAE-BF5A-486C-A8C5-ECC9F3942E4B}">
                <a14:imgProps xmlns:a14="http://schemas.microsoft.com/office/drawing/2010/main">
                  <a14:imgLayer r:embed="rId5">
                    <a14:imgEffect>
                      <a14:sharpenSoften amount="-24000"/>
                    </a14:imgEffect>
                    <a14:imgEffect>
                      <a14:brightnessContrast bright="-7000" contrast="-28000"/>
                    </a14:imgEffect>
                  </a14:imgLayer>
                </a14:imgProps>
              </a:ext>
              <a:ext uri="{28A0092B-C50C-407E-A947-70E740481C1C}">
                <a14:useLocalDpi xmlns:a14="http://schemas.microsoft.com/office/drawing/2010/main" val="0"/>
              </a:ext>
            </a:extLst>
          </a:blip>
          <a:srcRect/>
          <a:stretch>
            <a:fillRect/>
          </a:stretch>
        </p:blipFill>
        <p:spPr bwMode="auto">
          <a:xfrm rot="655761">
            <a:off x="6303408" y="3728795"/>
            <a:ext cx="2721658" cy="3332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gradFill flip="none" rotWithShape="1">
          <a:gsLst>
            <a:gs pos="0">
              <a:srgbClr val="99FF66"/>
            </a:gs>
            <a:gs pos="28000">
              <a:schemeClr val="accent1">
                <a:tint val="44500"/>
                <a:satMod val="160000"/>
              </a:schemeClr>
            </a:gs>
            <a:gs pos="100000">
              <a:srgbClr val="92D050"/>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8" name="Скругленный прямоугольник 7"/>
          <p:cNvSpPr/>
          <p:nvPr userDrawn="1"/>
        </p:nvSpPr>
        <p:spPr>
          <a:xfrm>
            <a:off x="455090" y="404665"/>
            <a:ext cx="8221366" cy="1080119"/>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dirty="0"/>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Содержимое 3"/>
          <p:cNvSpPr>
            <a:spLocks noGrp="1"/>
          </p:cNvSpPr>
          <p:nvPr>
            <p:ph sz="half" idx="2"/>
          </p:nvPr>
        </p:nvSpPr>
        <p:spPr>
          <a:xfrm>
            <a:off x="4644008" y="1600200"/>
            <a:ext cx="404279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pPr/>
              <a:t>20.02.2024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pic>
        <p:nvPicPr>
          <p:cNvPr id="9" name="Picture 2" descr="http://i.kam-solnyshko.ru/u/fd/fbdb4e904b11e5a2f1bbf5530a7ed6/-/img%20%281%29.png"/>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19000"/>
                    </a14:imgEffect>
                    <a14:imgEffect>
                      <a14:brightnessContrast contrast="-7000"/>
                    </a14:imgEffect>
                  </a14:imgLayer>
                </a14:imgProps>
              </a:ext>
              <a:ext uri="{28A0092B-C50C-407E-A947-70E740481C1C}">
                <a14:useLocalDpi xmlns:a14="http://schemas.microsoft.com/office/drawing/2010/main" val="0"/>
              </a:ext>
            </a:extLst>
          </a:blip>
          <a:srcRect l="9128" r="5049"/>
          <a:stretch/>
        </p:blipFill>
        <p:spPr bwMode="auto">
          <a:xfrm>
            <a:off x="0" y="5229200"/>
            <a:ext cx="9144000" cy="1879105"/>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p:cNvSpPr/>
          <p:nvPr userDrawn="1"/>
        </p:nvSpPr>
        <p:spPr>
          <a:xfrm>
            <a:off x="455091" y="1700808"/>
            <a:ext cx="3972894" cy="4320480"/>
          </a:xfrm>
          <a:prstGeom prst="roundRect">
            <a:avLst/>
          </a:prstGeom>
          <a:noFill/>
          <a:ln w="50800">
            <a:solidFill>
              <a:srgbClr val="99FF66"/>
            </a:solidFill>
            <a:prstDash val="solid"/>
            <a:round/>
          </a:ln>
          <a:effectLst>
            <a:outerShdw blurRad="63500" sx="102000" sy="102000" algn="c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ый прямоугольник 10"/>
          <p:cNvSpPr/>
          <p:nvPr userDrawn="1"/>
        </p:nvSpPr>
        <p:spPr>
          <a:xfrm>
            <a:off x="4716016" y="1675112"/>
            <a:ext cx="3960440" cy="4320480"/>
          </a:xfrm>
          <a:prstGeom prst="roundRect">
            <a:avLst/>
          </a:prstGeom>
          <a:noFill/>
          <a:ln w="50800">
            <a:solidFill>
              <a:srgbClr val="99FF66"/>
            </a:solidFill>
            <a:prstDash val="solid"/>
            <a:round/>
          </a:ln>
          <a:effectLst>
            <a:outerShdw blurRad="63500" sx="102000" sy="102000" algn="ctr"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gradFill flip="none" rotWithShape="1">
          <a:gsLst>
            <a:gs pos="0">
              <a:srgbClr val="99FF66"/>
            </a:gs>
            <a:gs pos="63000">
              <a:schemeClr val="accent1">
                <a:tint val="44500"/>
                <a:satMod val="160000"/>
              </a:schemeClr>
            </a:gs>
            <a:gs pos="100000">
              <a:srgbClr val="92D05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012974"/>
          </a:xfrm>
        </p:spPr>
        <p:txBody>
          <a:bodyPr/>
          <a:lstStyle/>
          <a:p>
            <a:r>
              <a:rPr lang="ru-RU" dirty="0"/>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pPr/>
              <a:t>20.02.2024</a:t>
            </a:fld>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pic>
        <p:nvPicPr>
          <p:cNvPr id="6" name="Picture 16" descr="http://photoshopia.ru/clipart/data/1319/medium/1442769904315_photoshopia_ru.png"/>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4000"/>
                    </a14:imgEffect>
                    <a14:imgEffect>
                      <a14:brightnessContrast bright="-7000" contrast="-28000"/>
                    </a14:imgEffect>
                  </a14:imgLayer>
                </a14:imgProps>
              </a:ext>
              <a:ext uri="{28A0092B-C50C-407E-A947-70E740481C1C}">
                <a14:useLocalDpi xmlns:a14="http://schemas.microsoft.com/office/drawing/2010/main" val="0"/>
              </a:ext>
            </a:extLst>
          </a:blip>
          <a:srcRect/>
          <a:stretch>
            <a:fillRect/>
          </a:stretch>
        </p:blipFill>
        <p:spPr bwMode="auto">
          <a:xfrm rot="20675604">
            <a:off x="6477953" y="3728794"/>
            <a:ext cx="2721658" cy="3332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photoshopia.ru/clipart/data/1319/medium/1442769904315_photoshopia_ru.png"/>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4000"/>
                    </a14:imgEffect>
                    <a14:imgEffect>
                      <a14:brightnessContrast bright="-7000" contrast="-28000"/>
                    </a14:imgEffect>
                  </a14:imgLayer>
                </a14:imgProps>
              </a:ext>
              <a:ext uri="{28A0092B-C50C-407E-A947-70E740481C1C}">
                <a14:useLocalDpi xmlns:a14="http://schemas.microsoft.com/office/drawing/2010/main" val="0"/>
              </a:ext>
            </a:extLst>
          </a:blip>
          <a:srcRect/>
          <a:stretch>
            <a:fillRect/>
          </a:stretch>
        </p:blipFill>
        <p:spPr bwMode="auto">
          <a:xfrm rot="1380742" flipH="1">
            <a:off x="-38655" y="3739698"/>
            <a:ext cx="2442392" cy="3332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https://r.mtdata.ru/r480x-/u19/photo0F6F/20890808034-0/original.jpg"/>
          <p:cNvPicPr>
            <a:picLocks noChangeAspect="1" noChangeArrowheads="1"/>
          </p:cNvPicPr>
          <p:nvPr userDrawn="1"/>
        </p:nvPicPr>
        <p:blipFill rotWithShape="1">
          <a:blip r:embed="rId4" cstate="print">
            <a:extLst>
              <a:ext uri="{BEBA8EAE-BF5A-486C-A8C5-ECC9F3942E4B}">
                <a14:imgProps xmlns:a14="http://schemas.microsoft.com/office/drawing/2010/main">
                  <a14:imgLayer r:embed="rId5">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a:off x="3779912" y="5544607"/>
            <a:ext cx="1339414" cy="13681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bg>
      <p:bgPr shadeToTitle="1">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95536" y="1772816"/>
            <a:ext cx="8280920" cy="1440160"/>
          </a:xfrm>
          <a:prstGeom prst="roundRect">
            <a:avLst/>
          </a:prstGeom>
          <a:solidFill>
            <a:srgbClr val="99FF66">
              <a:alpha val="75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67544" y="404664"/>
            <a:ext cx="8208912" cy="1080120"/>
          </a:xfrm>
        </p:spPr>
        <p:txBody>
          <a:bodyPr anchor="t"/>
          <a:lstStyle>
            <a:lvl1pPr algn="ctr">
              <a:defRPr sz="4000" b="1" cap="all"/>
            </a:lvl1pPr>
          </a:lstStyle>
          <a:p>
            <a:r>
              <a:rPr lang="ru-RU" dirty="0"/>
              <a:t>Образец заголовка</a:t>
            </a:r>
          </a:p>
        </p:txBody>
      </p:sp>
      <p:sp>
        <p:nvSpPr>
          <p:cNvPr id="3" name="Текст 2"/>
          <p:cNvSpPr>
            <a:spLocks noGrp="1"/>
          </p:cNvSpPr>
          <p:nvPr>
            <p:ph type="body" idx="1"/>
          </p:nvPr>
        </p:nvSpPr>
        <p:spPr>
          <a:xfrm>
            <a:off x="395536" y="1772816"/>
            <a:ext cx="8265246" cy="1386383"/>
          </a:xfrm>
        </p:spPr>
        <p:txBody>
          <a:bodyPr anchor="b"/>
          <a:lstStyle>
            <a:lvl1pPr marL="0" indent="0" algn="just">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20.02.2024</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pic>
        <p:nvPicPr>
          <p:cNvPr id="8" name="Picture 14" descr="https://r.mtdata.ru/r480x-/u19/photo0F6F/20890808034-0/original.jpg"/>
          <p:cNvPicPr>
            <a:picLocks noChangeAspect="1" noChangeArrowheads="1"/>
          </p:cNvPicPr>
          <p:nvPr userDrawn="1"/>
        </p:nvPicPr>
        <p:blipFill rotWithShape="1">
          <a:blip r:embed="rId3" cstate="print">
            <a:extLst>
              <a:ext uri="{BEBA8EAE-BF5A-486C-A8C5-ECC9F3942E4B}">
                <a14:imgProps xmlns:a14="http://schemas.microsoft.com/office/drawing/2010/main">
                  <a14:imgLayer r:embed="rId4">
                    <a14:imgEffect>
                      <a14:backgroundRemoval t="1667" b="96667" l="10000" r="90000"/>
                    </a14:imgEffect>
                    <a14:imgEffect>
                      <a14:brightnessContrast contrast="-67000"/>
                    </a14:imgEffect>
                  </a14:imgLayer>
                </a14:imgProps>
              </a:ext>
              <a:ext uri="{28A0092B-C50C-407E-A947-70E740481C1C}">
                <a14:useLocalDpi xmlns:a14="http://schemas.microsoft.com/office/drawing/2010/main" val="0"/>
              </a:ext>
            </a:extLst>
          </a:blip>
          <a:srcRect l="13976" r="12600"/>
          <a:stretch/>
        </p:blipFill>
        <p:spPr bwMode="auto">
          <a:xfrm rot="2062218">
            <a:off x="2927320" y="4441526"/>
            <a:ext cx="1339414" cy="1368152"/>
          </a:xfrm>
          <a:prstGeom prst="rect">
            <a:avLst/>
          </a:prstGeom>
          <a:noFill/>
          <a:extLst>
            <a:ext uri="{909E8E84-426E-40DD-AFC4-6F175D3DCCD1}">
              <a14:hiddenFill xmlns:a14="http://schemas.microsoft.com/office/drawing/2010/main">
                <a:solidFill>
                  <a:srgbClr val="FFFFFF"/>
                </a:solidFill>
              </a14:hiddenFill>
            </a:ext>
          </a:extLst>
        </p:spPr>
      </p:pic>
      <p:sp>
        <p:nvSpPr>
          <p:cNvPr id="10" name="Номер слайда 5"/>
          <p:cNvSpPr txBox="1">
            <a:spLocks/>
          </p:cNvSpPr>
          <p:nvPr userDrawn="1"/>
        </p:nvSpPr>
        <p:spPr>
          <a:xfrm>
            <a:off x="6553199" y="6068318"/>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9B0651-EE4F-4900-A07F-96A6BFA9D0F0}" type="slidenum">
              <a:rPr lang="ru-RU" smtClean="0"/>
              <a:pPr/>
              <a:t>‹#›</a:t>
            </a:fld>
            <a:endParaRPr lang="ru-RU"/>
          </a:p>
        </p:txBody>
      </p:sp>
      <p:pic>
        <p:nvPicPr>
          <p:cNvPr id="11" name="Picture 16" descr="http://photoshopia.ru/clipart/data/1319/medium/1442769904315_photoshopia_ru.png"/>
          <p:cNvPicPr>
            <a:picLocks noChangeAspect="1" noChangeArrowheads="1"/>
          </p:cNvPicPr>
          <p:nvPr userDrawn="1"/>
        </p:nvPicPr>
        <p:blipFill>
          <a:blip r:embed="rId5">
            <a:extLst>
              <a:ext uri="{BEBA8EAE-BF5A-486C-A8C5-ECC9F3942E4B}">
                <a14:imgProps xmlns:a14="http://schemas.microsoft.com/office/drawing/2010/main">
                  <a14:imgLayer r:embed="rId6">
                    <a14:imgEffect>
                      <a14:brightnessContrast bright="26000" contrast="-24000"/>
                    </a14:imgEffect>
                  </a14:imgLayer>
                </a14:imgProps>
              </a:ext>
              <a:ext uri="{28A0092B-C50C-407E-A947-70E740481C1C}">
                <a14:useLocalDpi xmlns:a14="http://schemas.microsoft.com/office/drawing/2010/main" val="0"/>
              </a:ext>
            </a:extLst>
          </a:blip>
          <a:srcRect/>
          <a:stretch>
            <a:fillRect/>
          </a:stretch>
        </p:blipFill>
        <p:spPr bwMode="auto">
          <a:xfrm rot="655761">
            <a:off x="1503468" y="3682510"/>
            <a:ext cx="2721658" cy="33326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7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455090" y="404665"/>
            <a:ext cx="8221366" cy="1080119"/>
          </a:xfrm>
          <a:prstGeom prst="roundRect">
            <a:avLst/>
          </a:prstGeom>
          <a:solidFill>
            <a:srgbClr val="99FF66">
              <a:alpha val="66000"/>
            </a:srgbClr>
          </a:solidFill>
          <a:ln w="50800">
            <a:solidFill>
              <a:srgbClr val="92D050">
                <a:alpha val="7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20.02.2024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1" r:id="rId5"/>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 Id="rId5" Type="http://schemas.openxmlformats.org/officeDocument/2006/relationships/image" Target="../media/image50.jpeg"/><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357166"/>
            <a:ext cx="8247290" cy="839586"/>
          </a:xfrm>
        </p:spPr>
        <p:txBody>
          <a:bodyPr>
            <a:normAutofit fontScale="90000"/>
          </a:bodyPr>
          <a:lstStyle/>
          <a:p>
            <a:pPr lvl="0">
              <a:spcBef>
                <a:spcPct val="20000"/>
              </a:spcBef>
            </a:pPr>
            <a:br>
              <a:rPr lang="ru-RU" sz="4000" b="1" i="1" dirty="0">
                <a:solidFill>
                  <a:srgbClr val="E40059"/>
                </a:solidFill>
                <a:latin typeface="Times New Roman"/>
                <a:ea typeface="+mn-ea"/>
                <a:cs typeface="+mn-cs"/>
              </a:rPr>
            </a:br>
            <a:r>
              <a:rPr lang="ru-RU" sz="2200" b="1" i="1" dirty="0">
                <a:solidFill>
                  <a:srgbClr val="E40059"/>
                </a:solidFill>
                <a:latin typeface="Times New Roman"/>
                <a:ea typeface="+mn-ea"/>
                <a:cs typeface="+mn-cs"/>
              </a:rPr>
              <a:t>Организация развивающей предметно –пространственной среды по речевому развитию дошкольников в подготовительной к школе группе</a:t>
            </a:r>
            <a:endParaRPr lang="ru-RU" sz="2200" dirty="0"/>
          </a:p>
        </p:txBody>
      </p:sp>
      <p:sp>
        <p:nvSpPr>
          <p:cNvPr id="3" name="Подзаголовок 2"/>
          <p:cNvSpPr>
            <a:spLocks noGrp="1"/>
          </p:cNvSpPr>
          <p:nvPr>
            <p:ph type="subTitle" idx="1"/>
          </p:nvPr>
        </p:nvSpPr>
        <p:spPr>
          <a:xfrm>
            <a:off x="4139953" y="5478664"/>
            <a:ext cx="4995336" cy="1368152"/>
          </a:xfrm>
        </p:spPr>
        <p:txBody>
          <a:bodyPr>
            <a:normAutofit/>
          </a:bodyPr>
          <a:lstStyle/>
          <a:p>
            <a:pPr algn="r"/>
            <a:r>
              <a:rPr lang="ru-RU" sz="1900" i="1" dirty="0"/>
              <a:t>Выполнили: </a:t>
            </a:r>
            <a:r>
              <a:rPr lang="ru-RU" sz="1900" i="1" dirty="0" err="1"/>
              <a:t>Шуланова</a:t>
            </a:r>
            <a:r>
              <a:rPr lang="ru-RU" sz="1900" i="1" dirty="0"/>
              <a:t> А.К.                                 </a:t>
            </a:r>
          </a:p>
          <a:p>
            <a:pPr algn="r"/>
            <a:r>
              <a:rPr lang="ru-RU" sz="1900" i="1" dirty="0"/>
              <a:t>Воспитатель 1 квалификационной категории</a:t>
            </a:r>
          </a:p>
          <a:p>
            <a:pPr algn="r"/>
            <a:r>
              <a:rPr lang="ru-RU" sz="1900" i="1" dirty="0"/>
              <a:t> МДОАУ ДСКВ № 71 «Лучик»г.Орска</a:t>
            </a:r>
          </a:p>
        </p:txBody>
      </p:sp>
    </p:spTree>
    <p:extLst>
      <p:ext uri="{BB962C8B-B14F-4D97-AF65-F5344CB8AC3E}">
        <p14:creationId xmlns:p14="http://schemas.microsoft.com/office/powerpoint/2010/main" val="312607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Дидактические игры</a:t>
            </a:r>
          </a:p>
        </p:txBody>
      </p:sp>
      <p:pic>
        <p:nvPicPr>
          <p:cNvPr id="3" name="Рисунок 2" descr="D:\фото разв речи\170680863294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321571" y="964389"/>
            <a:ext cx="2357454" cy="3714776"/>
          </a:xfrm>
          <a:prstGeom prst="rect">
            <a:avLst/>
          </a:prstGeom>
          <a:noFill/>
          <a:ln>
            <a:noFill/>
          </a:ln>
        </p:spPr>
      </p:pic>
      <p:pic>
        <p:nvPicPr>
          <p:cNvPr id="4" name="Рисунок 3" descr="D:\фото разв речи\170680863294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643570" y="928670"/>
            <a:ext cx="2357454" cy="3786214"/>
          </a:xfrm>
          <a:prstGeom prst="rect">
            <a:avLst/>
          </a:prstGeom>
          <a:noFill/>
          <a:ln>
            <a:noFill/>
          </a:ln>
        </p:spPr>
      </p:pic>
      <p:pic>
        <p:nvPicPr>
          <p:cNvPr id="5" name="Рисунок 4" descr="D:\фото разв речи\170680863300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321572" y="3393280"/>
            <a:ext cx="2286015" cy="3786216"/>
          </a:xfrm>
          <a:prstGeom prst="rect">
            <a:avLst/>
          </a:prstGeom>
          <a:noFill/>
          <a:ln>
            <a:noFill/>
          </a:ln>
        </p:spPr>
      </p:pic>
      <p:pic>
        <p:nvPicPr>
          <p:cNvPr id="6" name="Рисунок 5" descr="D:\фото разв речи\170680863300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7752" y="4071942"/>
            <a:ext cx="3929090" cy="228601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186766" cy="1012974"/>
          </a:xfrm>
        </p:spPr>
        <p:txBody>
          <a:bodyPr/>
          <a:lstStyle/>
          <a:p>
            <a:r>
              <a:rPr lang="ru-RU" dirty="0"/>
              <a:t>Дидактические игры</a:t>
            </a:r>
          </a:p>
        </p:txBody>
      </p:sp>
      <p:pic>
        <p:nvPicPr>
          <p:cNvPr id="3" name="Рисунок 2" descr="D:\фото разв речи\170680863299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8860" y="1571612"/>
            <a:ext cx="3429023" cy="2214578"/>
          </a:xfrm>
          <a:prstGeom prst="rect">
            <a:avLst/>
          </a:prstGeom>
          <a:noFill/>
          <a:ln>
            <a:noFill/>
          </a:ln>
        </p:spPr>
      </p:pic>
      <p:pic>
        <p:nvPicPr>
          <p:cNvPr id="4" name="Рисунок 3" descr="D:\фото разв речи\170680863299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85785" y="3643313"/>
            <a:ext cx="2643207" cy="3214710"/>
          </a:xfrm>
          <a:prstGeom prst="rect">
            <a:avLst/>
          </a:prstGeom>
          <a:noFill/>
          <a:ln>
            <a:noFill/>
          </a:ln>
        </p:spPr>
      </p:pic>
      <p:pic>
        <p:nvPicPr>
          <p:cNvPr id="5" name="Рисунок 4" descr="D:\фото разв речи\170680863299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464975" y="3536156"/>
            <a:ext cx="2786083" cy="3429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Дидактическое пособие </a:t>
            </a:r>
            <a:br>
              <a:rPr lang="ru-RU" sz="3200" dirty="0"/>
            </a:br>
            <a:r>
              <a:rPr lang="ru-RU" sz="3200" dirty="0"/>
              <a:t>«Волшебный куб», «Куб времена года»</a:t>
            </a:r>
          </a:p>
        </p:txBody>
      </p:sp>
      <p:pic>
        <p:nvPicPr>
          <p:cNvPr id="3" name="Рисунок 2" descr="D:\фото разв речи\170680863293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42910" y="1571612"/>
            <a:ext cx="2857520" cy="2214578"/>
          </a:xfrm>
          <a:prstGeom prst="rect">
            <a:avLst/>
          </a:prstGeom>
          <a:noFill/>
          <a:ln>
            <a:noFill/>
          </a:ln>
        </p:spPr>
      </p:pic>
      <p:pic>
        <p:nvPicPr>
          <p:cNvPr id="4" name="Рисунок 3" descr="D:\фото разв речи\17068086329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21508" y="3893347"/>
            <a:ext cx="2571768" cy="2928957"/>
          </a:xfrm>
          <a:prstGeom prst="rect">
            <a:avLst/>
          </a:prstGeom>
          <a:noFill/>
          <a:ln>
            <a:noFill/>
          </a:ln>
        </p:spPr>
      </p:pic>
      <p:pic>
        <p:nvPicPr>
          <p:cNvPr id="5" name="Рисунок 4" descr="D:\фото разв речи\170680863303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2066" y="1643050"/>
            <a:ext cx="3000396" cy="2143140"/>
          </a:xfrm>
          <a:prstGeom prst="rect">
            <a:avLst/>
          </a:prstGeom>
          <a:noFill/>
          <a:ln>
            <a:noFill/>
          </a:ln>
        </p:spPr>
      </p:pic>
      <p:pic>
        <p:nvPicPr>
          <p:cNvPr id="6" name="Рисунок 5" descr="D:\фото разв речи\170680863304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2066" y="4000504"/>
            <a:ext cx="3000396" cy="26432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t>Дидактическое пособие</a:t>
            </a:r>
            <a:br>
              <a:rPr lang="ru-RU" sz="3200" dirty="0"/>
            </a:br>
            <a:r>
              <a:rPr lang="ru-RU" sz="3200" dirty="0"/>
              <a:t>«Кубики </a:t>
            </a:r>
            <a:r>
              <a:rPr lang="ru-RU" sz="3200" dirty="0" err="1"/>
              <a:t>Блума</a:t>
            </a:r>
            <a:r>
              <a:rPr lang="ru-RU" sz="3200" dirty="0"/>
              <a:t>»</a:t>
            </a:r>
          </a:p>
        </p:txBody>
      </p:sp>
      <p:pic>
        <p:nvPicPr>
          <p:cNvPr id="3" name="Рисунок 2" descr="D:\фото разв речи\170680863297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2607457" y="107131"/>
            <a:ext cx="3929090" cy="685805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Дидактическое пособие</a:t>
            </a:r>
            <a:br>
              <a:rPr lang="ru-RU" dirty="0"/>
            </a:br>
            <a:r>
              <a:rPr lang="ru-RU" dirty="0"/>
              <a:t> «Речевые куклы»</a:t>
            </a:r>
          </a:p>
        </p:txBody>
      </p:sp>
      <p:pic>
        <p:nvPicPr>
          <p:cNvPr id="3" name="Рисунок 2" descr="D:\фото разв речи\170680863309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393273" y="1178703"/>
            <a:ext cx="2571768" cy="3500462"/>
          </a:xfrm>
          <a:prstGeom prst="rect">
            <a:avLst/>
          </a:prstGeom>
          <a:noFill/>
          <a:ln>
            <a:noFill/>
          </a:ln>
        </p:spPr>
      </p:pic>
      <p:pic>
        <p:nvPicPr>
          <p:cNvPr id="4" name="Рисунок 3" descr="C:\Users\User\Desktop\Downloads\IMG_20220126_163034.jpg"/>
          <p:cNvPicPr/>
          <p:nvPr/>
        </p:nvPicPr>
        <p:blipFill>
          <a:blip r:embed="rId3"/>
          <a:srcRect/>
          <a:stretch>
            <a:fillRect/>
          </a:stretch>
        </p:blipFill>
        <p:spPr bwMode="auto">
          <a:xfrm>
            <a:off x="285720" y="4214818"/>
            <a:ext cx="2271713" cy="2500330"/>
          </a:xfrm>
          <a:prstGeom prst="rect">
            <a:avLst/>
          </a:prstGeom>
          <a:noFill/>
          <a:ln w="9525">
            <a:noFill/>
            <a:miter lim="800000"/>
            <a:headEnd/>
            <a:tailEnd/>
          </a:ln>
        </p:spPr>
      </p:pic>
      <p:pic>
        <p:nvPicPr>
          <p:cNvPr id="5" name="Рисунок 4" descr="C:\Users\User\Desktop\Downloads\IMG_20220126_163101.jpg"/>
          <p:cNvPicPr/>
          <p:nvPr/>
        </p:nvPicPr>
        <p:blipFill>
          <a:blip r:embed="rId4"/>
          <a:srcRect/>
          <a:stretch>
            <a:fillRect/>
          </a:stretch>
        </p:blipFill>
        <p:spPr bwMode="auto">
          <a:xfrm>
            <a:off x="6572264" y="1571612"/>
            <a:ext cx="2090742" cy="2501928"/>
          </a:xfrm>
          <a:prstGeom prst="rect">
            <a:avLst/>
          </a:prstGeom>
          <a:noFill/>
          <a:ln w="9525">
            <a:noFill/>
            <a:miter lim="800000"/>
            <a:headEnd/>
            <a:tailEnd/>
          </a:ln>
        </p:spPr>
      </p:pic>
      <p:pic>
        <p:nvPicPr>
          <p:cNvPr id="6" name="Рисунок 5" descr="C:\Users\User\Desktop\Downloads\IMG_20220126_163252.jpg"/>
          <p:cNvPicPr/>
          <p:nvPr/>
        </p:nvPicPr>
        <p:blipFill>
          <a:blip r:embed="rId5"/>
          <a:srcRect/>
          <a:stretch>
            <a:fillRect/>
          </a:stretch>
        </p:blipFill>
        <p:spPr bwMode="auto">
          <a:xfrm>
            <a:off x="642910" y="1571612"/>
            <a:ext cx="2081218" cy="2608268"/>
          </a:xfrm>
          <a:prstGeom prst="rect">
            <a:avLst/>
          </a:prstGeom>
          <a:noFill/>
          <a:ln w="9525">
            <a:noFill/>
            <a:miter lim="800000"/>
            <a:headEnd/>
            <a:tailEnd/>
          </a:ln>
        </p:spPr>
      </p:pic>
      <p:pic>
        <p:nvPicPr>
          <p:cNvPr id="7" name="Рисунок 6" descr="C:\Users\User\Desktop\Downloads\IMG_20220126_163225.jpg"/>
          <p:cNvPicPr/>
          <p:nvPr/>
        </p:nvPicPr>
        <p:blipFill>
          <a:blip r:embed="rId6"/>
          <a:srcRect/>
          <a:stretch>
            <a:fillRect/>
          </a:stretch>
        </p:blipFill>
        <p:spPr bwMode="auto">
          <a:xfrm>
            <a:off x="6643702" y="4143380"/>
            <a:ext cx="2286016" cy="2714620"/>
          </a:xfrm>
          <a:prstGeom prst="rect">
            <a:avLst/>
          </a:prstGeom>
          <a:noFill/>
          <a:ln w="9525">
            <a:noFill/>
            <a:miter lim="800000"/>
            <a:headEnd/>
            <a:tailEnd/>
          </a:ln>
        </p:spPr>
      </p:pic>
      <p:pic>
        <p:nvPicPr>
          <p:cNvPr id="8" name="Рисунок 7" descr="C:\Users\User\Desktop\Downloads\IMG_20220126_163345.jpg"/>
          <p:cNvPicPr/>
          <p:nvPr/>
        </p:nvPicPr>
        <p:blipFill>
          <a:blip r:embed="rId7"/>
          <a:srcRect/>
          <a:stretch>
            <a:fillRect/>
          </a:stretch>
        </p:blipFill>
        <p:spPr bwMode="auto">
          <a:xfrm>
            <a:off x="3286116" y="4286256"/>
            <a:ext cx="2357454" cy="257174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Дидактическое пособие</a:t>
            </a:r>
            <a:br>
              <a:rPr lang="ru-RU" sz="2800" dirty="0"/>
            </a:br>
            <a:r>
              <a:rPr lang="ru-RU" sz="2800" dirty="0"/>
              <a:t>«</a:t>
            </a:r>
            <a:r>
              <a:rPr lang="ru-RU" sz="2800"/>
              <a:t>АБВГ-дейка</a:t>
            </a:r>
            <a:r>
              <a:rPr lang="ru-RU" sz="2800" dirty="0"/>
              <a:t>», «Звуковые часики»</a:t>
            </a:r>
          </a:p>
        </p:txBody>
      </p:sp>
      <p:pic>
        <p:nvPicPr>
          <p:cNvPr id="4" name="Рисунок 3" descr="D:\фото разв речи\170680863301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24" y="1571612"/>
            <a:ext cx="2786082" cy="2071702"/>
          </a:xfrm>
          <a:prstGeom prst="rect">
            <a:avLst/>
          </a:prstGeom>
          <a:noFill/>
          <a:ln>
            <a:noFill/>
          </a:ln>
        </p:spPr>
      </p:pic>
      <p:pic>
        <p:nvPicPr>
          <p:cNvPr id="5" name="Рисунок 4" descr="D:\фото разв речи\1706808633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5143504" y="1500174"/>
            <a:ext cx="2885897" cy="2357454"/>
          </a:xfrm>
          <a:prstGeom prst="rect">
            <a:avLst/>
          </a:prstGeom>
          <a:noFill/>
          <a:ln>
            <a:noFill/>
          </a:ln>
        </p:spPr>
      </p:pic>
      <p:pic>
        <p:nvPicPr>
          <p:cNvPr id="7" name="Рисунок 6" descr="D:\фото разв речи\170680863301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714348" y="3929066"/>
            <a:ext cx="2857520" cy="2500330"/>
          </a:xfrm>
          <a:prstGeom prst="rect">
            <a:avLst/>
          </a:prstGeom>
          <a:noFill/>
          <a:ln>
            <a:noFill/>
          </a:ln>
        </p:spPr>
      </p:pic>
      <p:pic>
        <p:nvPicPr>
          <p:cNvPr id="6" name="Рисунок 5" descr="D:\фото разв речи\170680863300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4942" y="4071942"/>
            <a:ext cx="2928958" cy="22860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Лэпбук</a:t>
            </a:r>
            <a:endParaRPr lang="ru-RU" dirty="0"/>
          </a:p>
        </p:txBody>
      </p:sp>
      <p:pic>
        <p:nvPicPr>
          <p:cNvPr id="3" name="Рисунок 2" descr="D:\фото разв речи\170680863298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23907" y="1076302"/>
            <a:ext cx="2295525" cy="3143272"/>
          </a:xfrm>
          <a:prstGeom prst="rect">
            <a:avLst/>
          </a:prstGeom>
          <a:noFill/>
          <a:ln>
            <a:noFill/>
          </a:ln>
        </p:spPr>
      </p:pic>
      <p:pic>
        <p:nvPicPr>
          <p:cNvPr id="4" name="Рисунок 3" descr="D:\фото разв речи\170680863298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214810" y="1643050"/>
            <a:ext cx="3877526" cy="2372360"/>
          </a:xfrm>
          <a:prstGeom prst="rect">
            <a:avLst/>
          </a:prstGeom>
          <a:noFill/>
          <a:ln>
            <a:noFill/>
          </a:ln>
        </p:spPr>
      </p:pic>
      <p:pic>
        <p:nvPicPr>
          <p:cNvPr id="5" name="Рисунок 4" descr="D:\фото разв речи\170680863296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7290" y="3929066"/>
            <a:ext cx="1990725" cy="2781300"/>
          </a:xfrm>
          <a:prstGeom prst="rect">
            <a:avLst/>
          </a:prstGeom>
          <a:noFill/>
          <a:ln>
            <a:noFill/>
          </a:ln>
        </p:spPr>
      </p:pic>
      <p:pic>
        <p:nvPicPr>
          <p:cNvPr id="6" name="Рисунок 5" descr="D:\фото разв речи\170680863297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643450" y="3286112"/>
            <a:ext cx="2571744" cy="42862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Лэпбук</a:t>
            </a:r>
            <a:endParaRPr lang="ru-RU" dirty="0"/>
          </a:p>
        </p:txBody>
      </p:sp>
      <p:pic>
        <p:nvPicPr>
          <p:cNvPr id="3" name="Рисунок 2" descr="C:\Users\DNS\Downloads\1707989700605.jpg"/>
          <p:cNvPicPr/>
          <p:nvPr/>
        </p:nvPicPr>
        <p:blipFill>
          <a:blip r:embed="rId2" cstate="print"/>
          <a:srcRect/>
          <a:stretch>
            <a:fillRect/>
          </a:stretch>
        </p:blipFill>
        <p:spPr bwMode="auto">
          <a:xfrm rot="16200000">
            <a:off x="1153998" y="1417716"/>
            <a:ext cx="2478289" cy="4214842"/>
          </a:xfrm>
          <a:prstGeom prst="rect">
            <a:avLst/>
          </a:prstGeom>
          <a:noFill/>
          <a:ln w="9525">
            <a:noFill/>
            <a:miter lim="800000"/>
            <a:headEnd/>
            <a:tailEnd/>
          </a:ln>
        </p:spPr>
      </p:pic>
      <p:pic>
        <p:nvPicPr>
          <p:cNvPr id="5" name="Рисунок 4" descr="C:\Users\DNS\Downloads\1707989700585.jpg"/>
          <p:cNvPicPr/>
          <p:nvPr/>
        </p:nvPicPr>
        <p:blipFill>
          <a:blip r:embed="rId3" cstate="print"/>
          <a:srcRect/>
          <a:stretch>
            <a:fillRect/>
          </a:stretch>
        </p:blipFill>
        <p:spPr bwMode="auto">
          <a:xfrm>
            <a:off x="4929190" y="1571612"/>
            <a:ext cx="3000396" cy="2471739"/>
          </a:xfrm>
          <a:prstGeom prst="rect">
            <a:avLst/>
          </a:prstGeom>
          <a:noFill/>
          <a:ln w="9525">
            <a:noFill/>
            <a:miter lim="800000"/>
            <a:headEnd/>
            <a:tailEnd/>
          </a:ln>
        </p:spPr>
      </p:pic>
      <p:pic>
        <p:nvPicPr>
          <p:cNvPr id="6" name="Рисунок 5" descr="C:\Users\DNS\Downloads\1707989700594.jpg"/>
          <p:cNvPicPr/>
          <p:nvPr/>
        </p:nvPicPr>
        <p:blipFill>
          <a:blip r:embed="rId4" cstate="print"/>
          <a:srcRect/>
          <a:stretch>
            <a:fillRect/>
          </a:stretch>
        </p:blipFill>
        <p:spPr bwMode="auto">
          <a:xfrm>
            <a:off x="5000628" y="4143380"/>
            <a:ext cx="2928958" cy="22574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C00000"/>
                </a:solidFill>
              </a:rPr>
              <a:t>Демонстрационный материал</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3460944" cy="244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descr="C:\Users\Admin\Desktop\20180313_13553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4876" y="1714488"/>
            <a:ext cx="3608392" cy="2400121"/>
          </a:xfrm>
          <a:prstGeom prst="rect">
            <a:avLst/>
          </a:prstGeom>
          <a:noFill/>
          <a:ln>
            <a:noFill/>
          </a:ln>
        </p:spPr>
      </p:pic>
      <p:pic>
        <p:nvPicPr>
          <p:cNvPr id="6" name="Рисунок 5" descr="C:\Users\Admin\Desktop\20180313_13561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8860" y="4214818"/>
            <a:ext cx="3425194" cy="2500330"/>
          </a:xfrm>
          <a:prstGeom prst="rect">
            <a:avLst/>
          </a:prstGeom>
          <a:noFill/>
          <a:ln>
            <a:noFill/>
          </a:ln>
        </p:spPr>
      </p:pic>
    </p:spTree>
    <p:extLst>
      <p:ext uri="{BB962C8B-B14F-4D97-AF65-F5344CB8AC3E}">
        <p14:creationId xmlns:p14="http://schemas.microsoft.com/office/powerpoint/2010/main" val="2909888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solidFill>
                  <a:srgbClr val="C00000"/>
                </a:solidFill>
              </a:rPr>
              <a:t>Костюмы для театрализованных игр, разновидности театров</a:t>
            </a:r>
          </a:p>
        </p:txBody>
      </p:sp>
      <p:pic>
        <p:nvPicPr>
          <p:cNvPr id="13314" name="Picture 2" descr="https://documents.infourok.ru/1e3bc4d7-6bf2-43ef-878b-b87086cab4ab/0/image001.jpg"/>
          <p:cNvPicPr>
            <a:picLocks noGrp="1" noChangeAspect="1" noChangeArrowheads="1"/>
          </p:cNvPicPr>
          <p:nvPr>
            <p:ph idx="1"/>
          </p:nvPr>
        </p:nvPicPr>
        <p:blipFill>
          <a:blip r:embed="rId2"/>
          <a:srcRect/>
          <a:stretch>
            <a:fillRect/>
          </a:stretch>
        </p:blipFill>
        <p:spPr bwMode="auto">
          <a:xfrm>
            <a:off x="4929190" y="1500174"/>
            <a:ext cx="3354964" cy="2786081"/>
          </a:xfrm>
          <a:prstGeom prst="rect">
            <a:avLst/>
          </a:prstGeom>
          <a:noFill/>
        </p:spPr>
      </p:pic>
      <p:pic>
        <p:nvPicPr>
          <p:cNvPr id="13316" name="Picture 4" descr="https://documents.infourok.ru/1e3bc4d7-6bf2-43ef-878b-b87086cab4ab/0/image002.jpg"/>
          <p:cNvPicPr>
            <a:picLocks noChangeAspect="1" noChangeArrowheads="1"/>
          </p:cNvPicPr>
          <p:nvPr/>
        </p:nvPicPr>
        <p:blipFill>
          <a:blip r:embed="rId3"/>
          <a:srcRect/>
          <a:stretch>
            <a:fillRect/>
          </a:stretch>
        </p:blipFill>
        <p:spPr bwMode="auto">
          <a:xfrm>
            <a:off x="428596" y="1500175"/>
            <a:ext cx="3714776" cy="2857520"/>
          </a:xfrm>
          <a:prstGeom prst="rect">
            <a:avLst/>
          </a:prstGeom>
          <a:noFill/>
        </p:spPr>
      </p:pic>
      <p:pic>
        <p:nvPicPr>
          <p:cNvPr id="13318" name="Picture 6" descr="https://documents.infourok.ru/1e3bc4d7-6bf2-43ef-878b-b87086cab4ab/0/image003.jpg"/>
          <p:cNvPicPr>
            <a:picLocks noChangeAspect="1" noChangeArrowheads="1"/>
          </p:cNvPicPr>
          <p:nvPr/>
        </p:nvPicPr>
        <p:blipFill>
          <a:blip r:embed="rId4"/>
          <a:srcRect/>
          <a:stretch>
            <a:fillRect/>
          </a:stretch>
        </p:blipFill>
        <p:spPr bwMode="auto">
          <a:xfrm>
            <a:off x="2714612" y="4429132"/>
            <a:ext cx="3500462" cy="2286016"/>
          </a:xfrm>
          <a:prstGeom prst="rect">
            <a:avLst/>
          </a:prstGeom>
          <a:noFill/>
        </p:spPr>
      </p:pic>
    </p:spTree>
    <p:extLst>
      <p:ext uri="{BB962C8B-B14F-4D97-AF65-F5344CB8AC3E}">
        <p14:creationId xmlns:p14="http://schemas.microsoft.com/office/powerpoint/2010/main" val="266036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a:t>
            </a:r>
          </a:p>
        </p:txBody>
      </p:sp>
      <p:sp>
        <p:nvSpPr>
          <p:cNvPr id="3" name="Объект 2"/>
          <p:cNvSpPr>
            <a:spLocks noGrp="1"/>
          </p:cNvSpPr>
          <p:nvPr>
            <p:ph idx="1"/>
          </p:nvPr>
        </p:nvSpPr>
        <p:spPr/>
        <p:txBody>
          <a:bodyPr/>
          <a:lstStyle/>
          <a:p>
            <a:r>
              <a:rPr lang="ru-RU" dirty="0"/>
              <a:t>Развитие всех компонентов устной речи, грамматического строя речи, связной речи-диалогической, монологической форм; формирование словаря, воспитание звуковой культуры речи.</a:t>
            </a:r>
          </a:p>
        </p:txBody>
      </p:sp>
    </p:spTree>
    <p:extLst>
      <p:ext uri="{BB962C8B-B14F-4D97-AF65-F5344CB8AC3E}">
        <p14:creationId xmlns:p14="http://schemas.microsoft.com/office/powerpoint/2010/main" val="3096250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t>Театр из фетра</a:t>
            </a:r>
          </a:p>
        </p:txBody>
      </p:sp>
      <p:pic>
        <p:nvPicPr>
          <p:cNvPr id="4" name="Содержимое 3" descr="C:\Users\User\AppData\Local\Temp\Rar$DIa0.075\1707322031349.jpg"/>
          <p:cNvPicPr>
            <a:picLocks noGrp="1"/>
          </p:cNvPicPr>
          <p:nvPr>
            <p:ph idx="4294967295"/>
          </p:nvPr>
        </p:nvPicPr>
        <p:blipFill>
          <a:blip r:embed="rId2" cstate="print"/>
          <a:srcRect/>
          <a:stretch>
            <a:fillRect/>
          </a:stretch>
        </p:blipFill>
        <p:spPr bwMode="auto">
          <a:xfrm rot="5400000" flipH="1">
            <a:off x="4890690" y="1824426"/>
            <a:ext cx="3500461" cy="3709214"/>
          </a:xfrm>
          <a:prstGeom prst="rect">
            <a:avLst/>
          </a:prstGeom>
          <a:noFill/>
          <a:ln w="9525">
            <a:noFill/>
            <a:miter lim="800000"/>
            <a:headEnd/>
            <a:tailEnd/>
          </a:ln>
        </p:spPr>
      </p:pic>
      <p:pic>
        <p:nvPicPr>
          <p:cNvPr id="5" name="Рисунок 4" descr="C:\Users\User\AppData\Local\Temp\Rar$DIa0.042\1707322031353.jpg"/>
          <p:cNvPicPr/>
          <p:nvPr/>
        </p:nvPicPr>
        <p:blipFill>
          <a:blip r:embed="rId3" cstate="print"/>
          <a:srcRect/>
          <a:stretch>
            <a:fillRect/>
          </a:stretch>
        </p:blipFill>
        <p:spPr bwMode="auto">
          <a:xfrm rot="16200000">
            <a:off x="321455" y="1750191"/>
            <a:ext cx="3500462" cy="385768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Спасибо за внимание</a:t>
            </a:r>
          </a:p>
        </p:txBody>
      </p:sp>
    </p:spTree>
    <p:extLst>
      <p:ext uri="{BB962C8B-B14F-4D97-AF65-F5344CB8AC3E}">
        <p14:creationId xmlns:p14="http://schemas.microsoft.com/office/powerpoint/2010/main" val="26614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ln w="6350">
                  <a:noFill/>
                </a:ln>
                <a:solidFill>
                  <a:srgbClr val="C00000"/>
                </a:solidFill>
                <a:effectLst>
                  <a:outerShdw blurRad="114300" dist="101600" dir="2700000" algn="tl" rotWithShape="0">
                    <a:srgbClr val="000000">
                      <a:alpha val="40000"/>
                    </a:srgbClr>
                  </a:outerShdw>
                </a:effectLst>
                <a:latin typeface="Times New Roman" pitchFamily="18" charset="0"/>
                <a:cs typeface="Times New Roman" pitchFamily="18" charset="0"/>
              </a:rPr>
              <a:t>    </a:t>
            </a:r>
            <a:r>
              <a:rPr lang="ru-RU" sz="2000" b="1" dirty="0">
                <a:ln w="6350">
                  <a:noFill/>
                </a:ln>
                <a:solidFill>
                  <a:srgbClr val="C00000"/>
                </a:solidFill>
                <a:effectLst>
                  <a:outerShdw blurRad="114300" dist="101600" dir="2700000" algn="tl" rotWithShape="0">
                    <a:srgbClr val="000000">
                      <a:alpha val="40000"/>
                    </a:srgbClr>
                  </a:outerShdw>
                </a:effectLst>
                <a:latin typeface="Arial" pitchFamily="34" charset="0"/>
                <a:cs typeface="Arial" pitchFamily="34" charset="0"/>
              </a:rPr>
              <a:t>В состав предметно-развивающей среды входит речевой центр в группе. Он представляет собой специально оборудованное пространство для игр. </a:t>
            </a:r>
            <a:endParaRPr lang="ru-RU" sz="2000" dirty="0">
              <a:solidFill>
                <a:srgbClr val="C00000"/>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367093"/>
            <a:ext cx="2880320" cy="3842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Содержимое 5" descr="D:\фото разв речи\1706808633083.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00035" y="2357430"/>
            <a:ext cx="6286544" cy="3929090"/>
          </a:xfrm>
          <a:prstGeom prst="rect">
            <a:avLst/>
          </a:prstGeom>
          <a:noFill/>
          <a:ln>
            <a:noFill/>
          </a:ln>
        </p:spPr>
      </p:pic>
    </p:spTree>
    <p:extLst>
      <p:ext uri="{BB962C8B-B14F-4D97-AF65-F5344CB8AC3E}">
        <p14:creationId xmlns:p14="http://schemas.microsoft.com/office/powerpoint/2010/main" val="1339737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ln w="6350">
                  <a:noFill/>
                </a:ln>
                <a:solidFill>
                  <a:srgbClr val="E40059"/>
                </a:solidFill>
                <a:effectLst>
                  <a:outerShdw blurRad="114300" dist="101600" dir="2700000" algn="tl" rotWithShape="0">
                    <a:srgbClr val="000000">
                      <a:alpha val="40000"/>
                    </a:srgbClr>
                  </a:outerShdw>
                </a:effectLst>
                <a:latin typeface="Arial"/>
              </a:rPr>
              <a:t>Критерии оснащения центра речевого развития</a:t>
            </a:r>
            <a:endParaRPr lang="ru-RU" dirty="0"/>
          </a:p>
        </p:txBody>
      </p:sp>
      <p:sp>
        <p:nvSpPr>
          <p:cNvPr id="3" name="Объект 2"/>
          <p:cNvSpPr>
            <a:spLocks noGrp="1"/>
          </p:cNvSpPr>
          <p:nvPr>
            <p:ph idx="1"/>
          </p:nvPr>
        </p:nvSpPr>
        <p:spPr/>
        <p:txBody>
          <a:bodyPr/>
          <a:lstStyle/>
          <a:p>
            <a:pPr marL="548640" lvl="0" indent="-411480">
              <a:buClr>
                <a:prstClr val="white">
                  <a:shade val="95000"/>
                </a:prstClr>
              </a:buClr>
              <a:buSzPct val="65000"/>
              <a:buFont typeface="Wingdings 2"/>
              <a:buChar char=""/>
            </a:pPr>
            <a:r>
              <a:rPr lang="ru-RU" sz="2800" dirty="0">
                <a:solidFill>
                  <a:srgbClr val="C00000"/>
                </a:solidFill>
                <a:latin typeface="Arial" pitchFamily="34" charset="0"/>
                <a:cs typeface="Arial" pitchFamily="34" charset="0"/>
              </a:rPr>
              <a:t>Наполняемость;</a:t>
            </a:r>
          </a:p>
          <a:p>
            <a:pPr marL="548640" lvl="0" indent="-411480">
              <a:buClr>
                <a:prstClr val="white">
                  <a:shade val="95000"/>
                </a:prstClr>
              </a:buClr>
              <a:buSzPct val="65000"/>
              <a:buFont typeface="Wingdings 2"/>
              <a:buChar char=""/>
            </a:pPr>
            <a:r>
              <a:rPr lang="ru-RU" sz="2800" dirty="0">
                <a:solidFill>
                  <a:srgbClr val="C00000"/>
                </a:solidFill>
                <a:latin typeface="Arial" pitchFamily="34" charset="0"/>
                <a:cs typeface="Arial" pitchFamily="34" charset="0"/>
              </a:rPr>
              <a:t>Разнообразие материала;</a:t>
            </a:r>
          </a:p>
          <a:p>
            <a:pPr marL="548640" lvl="0" indent="-411480">
              <a:buClr>
                <a:prstClr val="white">
                  <a:shade val="95000"/>
                </a:prstClr>
              </a:buClr>
              <a:buSzPct val="65000"/>
              <a:buFont typeface="Wingdings 2"/>
              <a:buChar char=""/>
            </a:pPr>
            <a:r>
              <a:rPr lang="ru-RU" sz="2800" dirty="0">
                <a:solidFill>
                  <a:srgbClr val="C00000"/>
                </a:solidFill>
                <a:latin typeface="Arial" pitchFamily="34" charset="0"/>
                <a:cs typeface="Arial" pitchFamily="34" charset="0"/>
              </a:rPr>
              <a:t>Соответствие возрасту; </a:t>
            </a:r>
          </a:p>
          <a:p>
            <a:pPr marL="548640" lvl="0" indent="-411480">
              <a:buClr>
                <a:prstClr val="white">
                  <a:shade val="95000"/>
                </a:prstClr>
              </a:buClr>
              <a:buSzPct val="65000"/>
              <a:buFont typeface="Wingdings 2"/>
              <a:buChar char=""/>
            </a:pPr>
            <a:r>
              <a:rPr lang="ru-RU" sz="2800" dirty="0">
                <a:solidFill>
                  <a:srgbClr val="C00000"/>
                </a:solidFill>
                <a:latin typeface="Arial" pitchFamily="34" charset="0"/>
                <a:cs typeface="Arial" pitchFamily="34" charset="0"/>
              </a:rPr>
              <a:t>Доступность;</a:t>
            </a:r>
          </a:p>
          <a:p>
            <a:pPr marL="548640" lvl="0" indent="-411480">
              <a:buClr>
                <a:prstClr val="white">
                  <a:shade val="95000"/>
                </a:prstClr>
              </a:buClr>
              <a:buSzPct val="65000"/>
              <a:buFont typeface="Wingdings 2"/>
              <a:buChar char=""/>
            </a:pPr>
            <a:r>
              <a:rPr lang="ru-RU" sz="2800" dirty="0">
                <a:solidFill>
                  <a:srgbClr val="C00000"/>
                </a:solidFill>
                <a:latin typeface="Arial" pitchFamily="34" charset="0"/>
                <a:cs typeface="Arial" pitchFamily="34" charset="0"/>
              </a:rPr>
              <a:t>Системность;</a:t>
            </a:r>
          </a:p>
          <a:p>
            <a:pPr marL="548640" lvl="0" indent="-411480">
              <a:buClr>
                <a:prstClr val="white">
                  <a:shade val="95000"/>
                </a:prstClr>
              </a:buClr>
              <a:buSzPct val="65000"/>
              <a:buFont typeface="Wingdings 2"/>
              <a:buChar char=""/>
            </a:pPr>
            <a:r>
              <a:rPr lang="ru-RU" sz="2800" dirty="0">
                <a:solidFill>
                  <a:srgbClr val="C00000"/>
                </a:solidFill>
                <a:latin typeface="Arial" pitchFamily="34" charset="0"/>
                <a:cs typeface="Arial" pitchFamily="34" charset="0"/>
              </a:rPr>
              <a:t>Эстетика оформления; </a:t>
            </a:r>
          </a:p>
          <a:p>
            <a:pPr marL="0" indent="0">
              <a:buNone/>
            </a:pPr>
            <a:endParaRPr lang="ru-RU" dirty="0"/>
          </a:p>
        </p:txBody>
      </p:sp>
    </p:spTree>
    <p:extLst>
      <p:ext uri="{BB962C8B-B14F-4D97-AF65-F5344CB8AC3E}">
        <p14:creationId xmlns:p14="http://schemas.microsoft.com/office/powerpoint/2010/main" val="82535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964488" cy="1368152"/>
          </a:xfrm>
        </p:spPr>
        <p:txBody>
          <a:bodyPr>
            <a:noAutofit/>
          </a:bodyPr>
          <a:lstStyle/>
          <a:p>
            <a:pPr marL="137160" lvl="0">
              <a:spcBef>
                <a:spcPct val="20000"/>
              </a:spcBef>
            </a:pPr>
            <a:br>
              <a:rPr lang="ru-RU" sz="1600" b="1" dirty="0">
                <a:ln w="6350">
                  <a:noFill/>
                </a:ln>
                <a:solidFill>
                  <a:srgbClr val="C00000"/>
                </a:solidFill>
                <a:effectLst>
                  <a:outerShdw blurRad="114300" dist="101600" dir="2700000" algn="tl" rotWithShape="0">
                    <a:srgbClr val="000000">
                      <a:alpha val="40000"/>
                    </a:srgbClr>
                  </a:outerShdw>
                </a:effectLst>
                <a:latin typeface="Arial" pitchFamily="34" charset="0"/>
                <a:cs typeface="Arial" pitchFamily="34" charset="0"/>
              </a:rPr>
            </a:br>
            <a:r>
              <a:rPr lang="ru-RU" sz="2000" b="1" dirty="0">
                <a:ln w="6350">
                  <a:noFill/>
                </a:ln>
                <a:solidFill>
                  <a:srgbClr val="C00000"/>
                </a:solidFill>
                <a:effectLst>
                  <a:outerShdw blurRad="114300" dist="101600" dir="2700000" algn="tl" rotWithShape="0">
                    <a:srgbClr val="000000">
                      <a:alpha val="40000"/>
                    </a:srgbClr>
                  </a:outerShdw>
                </a:effectLst>
                <a:latin typeface="Arial" pitchFamily="34" charset="0"/>
                <a:cs typeface="Arial" pitchFamily="34" charset="0"/>
              </a:rPr>
              <a:t>В основу речевого центра входит игровой и дидактический материал, направленный:</a:t>
            </a:r>
            <a:r>
              <a:rPr lang="ru-RU" sz="2000" dirty="0">
                <a:ln w="6350">
                  <a:noFill/>
                </a:ln>
                <a:solidFill>
                  <a:srgbClr val="C00000"/>
                </a:solidFill>
                <a:effectLst>
                  <a:outerShdw blurRad="114300" dist="101600" dir="2700000" algn="tl" rotWithShape="0">
                    <a:srgbClr val="000000">
                      <a:alpha val="40000"/>
                    </a:srgbClr>
                  </a:outerShdw>
                </a:effectLst>
                <a:latin typeface="Arial" pitchFamily="34" charset="0"/>
                <a:cs typeface="Arial" pitchFamily="34" charset="0"/>
              </a:rPr>
              <a:t> </a:t>
            </a:r>
            <a:r>
              <a:rPr lang="ru-RU" sz="2000" b="1" dirty="0">
                <a:ln w="6350">
                  <a:noFill/>
                </a:ln>
                <a:solidFill>
                  <a:srgbClr val="C00000"/>
                </a:solidFill>
                <a:latin typeface="Arial" pitchFamily="34" charset="0"/>
                <a:cs typeface="Arial" pitchFamily="34" charset="0"/>
              </a:rPr>
              <a:t>на развития </a:t>
            </a:r>
            <a:r>
              <a:rPr lang="ru-RU" sz="2000" b="1" dirty="0">
                <a:solidFill>
                  <a:srgbClr val="C00000"/>
                </a:solidFill>
                <a:latin typeface="Arial" pitchFamily="34" charset="0"/>
                <a:ea typeface="+mn-ea"/>
                <a:cs typeface="Arial" pitchFamily="34" charset="0"/>
              </a:rPr>
              <a:t>фонематического слуха; дыхания; </a:t>
            </a:r>
            <a:br>
              <a:rPr lang="ru-RU" sz="2000" b="1" dirty="0">
                <a:solidFill>
                  <a:srgbClr val="C00000"/>
                </a:solidFill>
                <a:latin typeface="Arial" pitchFamily="34" charset="0"/>
                <a:ea typeface="+mn-ea"/>
                <a:cs typeface="Arial" pitchFamily="34" charset="0"/>
              </a:rPr>
            </a:br>
            <a:endParaRPr lang="ru-RU" sz="2000" b="1" dirty="0">
              <a:solidFill>
                <a:srgbClr val="C00000"/>
              </a:solidFill>
              <a:latin typeface="Arial" pitchFamily="34" charset="0"/>
              <a:cs typeface="Arial" pitchFamily="34" charset="0"/>
            </a:endParaRPr>
          </a:p>
        </p:txBody>
      </p:sp>
      <p:pic>
        <p:nvPicPr>
          <p:cNvPr id="8" name="Рисунок 7" descr="D:\фото разв речи\170680863307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596" y="1643050"/>
            <a:ext cx="3014191" cy="3256915"/>
          </a:xfrm>
          <a:prstGeom prst="rect">
            <a:avLst/>
          </a:prstGeom>
          <a:noFill/>
          <a:ln>
            <a:noFill/>
          </a:ln>
        </p:spPr>
      </p:pic>
      <p:pic>
        <p:nvPicPr>
          <p:cNvPr id="9" name="Рисунок 8" descr="D:\фото разв речи\170680863307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4" y="1500174"/>
            <a:ext cx="2643206" cy="2071702"/>
          </a:xfrm>
          <a:prstGeom prst="rect">
            <a:avLst/>
          </a:prstGeom>
          <a:noFill/>
          <a:ln>
            <a:noFill/>
          </a:ln>
        </p:spPr>
      </p:pic>
      <p:pic>
        <p:nvPicPr>
          <p:cNvPr id="10" name="Рисунок 9" descr="D:\фото разв речи\1706808633067.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0430" y="3714752"/>
            <a:ext cx="2571768" cy="2857520"/>
          </a:xfrm>
          <a:prstGeom prst="rect">
            <a:avLst/>
          </a:prstGeom>
          <a:noFill/>
          <a:ln>
            <a:noFill/>
          </a:ln>
        </p:spPr>
      </p:pic>
      <p:pic>
        <p:nvPicPr>
          <p:cNvPr id="11" name="Рисунок 10" descr="D:\фото разв речи\170680863306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6512" y="3714752"/>
            <a:ext cx="2571768" cy="2786082"/>
          </a:xfrm>
          <a:prstGeom prst="rect">
            <a:avLst/>
          </a:prstGeom>
          <a:noFill/>
          <a:ln>
            <a:noFill/>
          </a:ln>
        </p:spPr>
      </p:pic>
    </p:spTree>
    <p:extLst>
      <p:ext uri="{BB962C8B-B14F-4D97-AF65-F5344CB8AC3E}">
        <p14:creationId xmlns:p14="http://schemas.microsoft.com/office/powerpoint/2010/main" val="4067960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a:solidFill>
                  <a:srgbClr val="C00000"/>
                </a:solidFill>
                <a:latin typeface="Arial" pitchFamily="34" charset="0"/>
                <a:cs typeface="Arial" pitchFamily="34" charset="0"/>
              </a:rPr>
              <a:t>артикуляционной моторики; правильного звукопроизношения; формирования словаря; фразовой речи;  мелкой моторики пальцев рук; звукового анализа и синтеза слогов и слов.</a:t>
            </a:r>
            <a:endParaRPr lang="ru-RU" sz="2000" dirty="0"/>
          </a:p>
        </p:txBody>
      </p:sp>
      <p:pic>
        <p:nvPicPr>
          <p:cNvPr id="3" name="Рисунок 2" descr="D:\фото разв речи\17068086330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58" y="1571612"/>
            <a:ext cx="2741191" cy="2214578"/>
          </a:xfrm>
          <a:prstGeom prst="rect">
            <a:avLst/>
          </a:prstGeom>
          <a:noFill/>
          <a:ln>
            <a:noFill/>
          </a:ln>
        </p:spPr>
      </p:pic>
      <p:pic>
        <p:nvPicPr>
          <p:cNvPr id="4" name="Рисунок 3" descr="D:\фото разв речи\170680863305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4678" y="1928802"/>
            <a:ext cx="2714644" cy="2649385"/>
          </a:xfrm>
          <a:prstGeom prst="rect">
            <a:avLst/>
          </a:prstGeom>
          <a:noFill/>
          <a:ln>
            <a:noFill/>
          </a:ln>
        </p:spPr>
      </p:pic>
      <p:pic>
        <p:nvPicPr>
          <p:cNvPr id="5" name="Рисунок 4" descr="D:\фото разв речи\170680863305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3636" y="3786190"/>
            <a:ext cx="2643206" cy="2571768"/>
          </a:xfrm>
          <a:prstGeom prst="rect">
            <a:avLst/>
          </a:prstGeom>
          <a:noFill/>
          <a:ln>
            <a:noFill/>
          </a:ln>
        </p:spPr>
      </p:pic>
      <p:pic>
        <p:nvPicPr>
          <p:cNvPr id="7" name="Рисунок 6" descr="D:\фото разв речи\170680863295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642910" y="4071942"/>
            <a:ext cx="2286016" cy="27146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04664"/>
            <a:ext cx="7704856" cy="5976664"/>
          </a:xfrm>
        </p:spPr>
        <p:txBody>
          <a:bodyPr>
            <a:normAutofit fontScale="90000"/>
          </a:bodyPr>
          <a:lstStyle/>
          <a:p>
            <a:pPr marL="548640" lvl="0" indent="-411480" algn="l">
              <a:spcBef>
                <a:spcPct val="20000"/>
              </a:spcBef>
            </a:pPr>
            <a:r>
              <a:rPr lang="ru-RU" sz="3100" dirty="0">
                <a:solidFill>
                  <a:srgbClr val="C00000"/>
                </a:solidFill>
                <a:latin typeface="Arial" pitchFamily="34" charset="0"/>
                <a:ea typeface="+mn-ea"/>
                <a:cs typeface="Arial" pitchFamily="34" charset="0"/>
              </a:rPr>
              <a:t>            Содержание  речевого центра</a:t>
            </a:r>
            <a:br>
              <a:rPr lang="ru-RU" sz="3100" dirty="0">
                <a:solidFill>
                  <a:srgbClr val="C00000"/>
                </a:solidFill>
                <a:latin typeface="Arial" pitchFamily="34" charset="0"/>
                <a:ea typeface="+mn-ea"/>
                <a:cs typeface="Arial" pitchFamily="34" charset="0"/>
              </a:rPr>
            </a:br>
            <a:br>
              <a:rPr lang="ru-RU" sz="2000" dirty="0">
                <a:solidFill>
                  <a:srgbClr val="C00000"/>
                </a:solidFill>
                <a:latin typeface="Arial" pitchFamily="34" charset="0"/>
                <a:ea typeface="+mn-ea"/>
                <a:cs typeface="Arial" pitchFamily="34" charset="0"/>
              </a:rPr>
            </a:b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1. Картотека артикуляционных упражнений.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2. Комплект зеркал (с ручкой) .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3. Картотека дыхательных упражнений.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4. Картотека пальчиковых игр.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5. Картотека оздоровительных пауз со стихотворным текстом (динамических) .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6. Предметы для </a:t>
            </a:r>
            <a:r>
              <a:rPr lang="ru-RU" sz="2000" dirty="0" err="1">
                <a:solidFill>
                  <a:srgbClr val="C00000"/>
                </a:solidFill>
                <a:latin typeface="Arial" pitchFamily="34" charset="0"/>
                <a:ea typeface="+mn-ea"/>
                <a:cs typeface="Arial" pitchFamily="34" charset="0"/>
              </a:rPr>
              <a:t>поддувания</a:t>
            </a:r>
            <a:r>
              <a:rPr lang="ru-RU" sz="2000" dirty="0">
                <a:solidFill>
                  <a:srgbClr val="C00000"/>
                </a:solidFill>
                <a:latin typeface="Arial" pitchFamily="34" charset="0"/>
                <a:ea typeface="+mn-ea"/>
                <a:cs typeface="Arial" pitchFamily="34" charset="0"/>
              </a:rPr>
              <a:t>.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7. Дидактические игры на обогащение словаря.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8. Дидактические игры на развитие ГСР.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9. Дидактические игры на развитие СР.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10. Картотека словесных дидактических игр по всем разделам.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11. Дидактические игры на совершенствование ЗКР.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12. Картотека игр на развитие фонематического восприятия. </a:t>
            </a:r>
            <a:br>
              <a:rPr lang="ru-RU" sz="2000" dirty="0">
                <a:solidFill>
                  <a:srgbClr val="C00000"/>
                </a:solidFill>
                <a:latin typeface="Arial" pitchFamily="34" charset="0"/>
                <a:ea typeface="+mn-ea"/>
                <a:cs typeface="Arial" pitchFamily="34" charset="0"/>
              </a:rPr>
            </a:br>
            <a:r>
              <a:rPr lang="ru-RU" sz="2000" dirty="0">
                <a:solidFill>
                  <a:srgbClr val="C00000"/>
                </a:solidFill>
                <a:latin typeface="Arial" pitchFamily="34" charset="0"/>
                <a:ea typeface="+mn-ea"/>
                <a:cs typeface="Arial" pitchFamily="34" charset="0"/>
              </a:rPr>
              <a:t>13. Предметы на развитие мелкой моторики (шнуровки, застёжки и т. д.) </a:t>
            </a:r>
            <a:br>
              <a:rPr lang="ru-RU" sz="2000" dirty="0">
                <a:solidFill>
                  <a:srgbClr val="C00000"/>
                </a:solidFill>
                <a:latin typeface="Arial" pitchFamily="34" charset="0"/>
                <a:ea typeface="+mn-ea"/>
                <a:cs typeface="Arial" pitchFamily="34" charset="0"/>
              </a:rPr>
            </a:br>
            <a:endParaRPr lang="ru-RU" sz="20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87105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Картотека  </a:t>
            </a:r>
          </a:p>
        </p:txBody>
      </p:sp>
      <p:pic>
        <p:nvPicPr>
          <p:cNvPr id="5" name="Рисунок 4" descr="D:\фото разв речи\170680863304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34" y="1643050"/>
            <a:ext cx="3643338" cy="2857520"/>
          </a:xfrm>
          <a:prstGeom prst="rect">
            <a:avLst/>
          </a:prstGeom>
          <a:noFill/>
          <a:ln>
            <a:noFill/>
          </a:ln>
        </p:spPr>
      </p:pic>
      <p:pic>
        <p:nvPicPr>
          <p:cNvPr id="8" name="Рисунок 7" descr="D:\фото разв речи\170680863297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4357685" y="1643050"/>
            <a:ext cx="4143404" cy="2857520"/>
          </a:xfrm>
          <a:prstGeom prst="rect">
            <a:avLst/>
          </a:prstGeom>
          <a:noFill/>
          <a:ln>
            <a:noFill/>
          </a:ln>
        </p:spPr>
      </p:pic>
      <p:pic>
        <p:nvPicPr>
          <p:cNvPr id="10" name="Рисунок 9" descr="D:\фото разв речи\1706808632929.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446412" y="3840473"/>
            <a:ext cx="2037391" cy="3500462"/>
          </a:xfrm>
          <a:prstGeom prst="rect">
            <a:avLst/>
          </a:prstGeom>
          <a:noFill/>
          <a:ln>
            <a:noFill/>
          </a:ln>
        </p:spPr>
      </p:pic>
      <p:pic>
        <p:nvPicPr>
          <p:cNvPr id="11" name="Рисунок 10" descr="D:\фото разв речи\170680863293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266178" y="3877304"/>
            <a:ext cx="2111050" cy="3500462"/>
          </a:xfrm>
          <a:prstGeom prst="rect">
            <a:avLst/>
          </a:prstGeom>
          <a:noFill/>
          <a:ln>
            <a:noFill/>
          </a:ln>
        </p:spPr>
      </p:pic>
    </p:spTree>
    <p:extLst>
      <p:ext uri="{BB962C8B-B14F-4D97-AF65-F5344CB8AC3E}">
        <p14:creationId xmlns:p14="http://schemas.microsoft.com/office/powerpoint/2010/main" val="320699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Картотека</a:t>
            </a:r>
          </a:p>
        </p:txBody>
      </p:sp>
      <p:pic>
        <p:nvPicPr>
          <p:cNvPr id="3" name="Рисунок 2" descr="D:\фото разв речи\17068086329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081186" y="1419616"/>
            <a:ext cx="3000396" cy="3304388"/>
          </a:xfrm>
          <a:prstGeom prst="rect">
            <a:avLst/>
          </a:prstGeom>
          <a:noFill/>
          <a:ln>
            <a:noFill/>
          </a:ln>
        </p:spPr>
      </p:pic>
      <p:pic>
        <p:nvPicPr>
          <p:cNvPr id="4" name="Рисунок 3" descr="D:\фото разв речи\170680863295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178697" y="892950"/>
            <a:ext cx="2428892" cy="3786214"/>
          </a:xfrm>
          <a:prstGeom prst="rect">
            <a:avLst/>
          </a:prstGeom>
          <a:noFill/>
          <a:ln>
            <a:noFill/>
          </a:ln>
        </p:spPr>
      </p:pic>
      <p:pic>
        <p:nvPicPr>
          <p:cNvPr id="5" name="Рисунок 4" descr="D:\фото разв речи\170680863296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1194083" y="3592206"/>
            <a:ext cx="2469553" cy="3714776"/>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342</Words>
  <Application>Microsoft Office PowerPoint</Application>
  <PresentationFormat>Экран (4:3)</PresentationFormat>
  <Paragraphs>31</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Times New Roman</vt:lpstr>
      <vt:lpstr>Wingdings 2</vt:lpstr>
      <vt:lpstr>Тема Office</vt:lpstr>
      <vt:lpstr> Организация развивающей предметно –пространственной среды по речевому развитию дошкольников в подготовительной к школе группе</vt:lpstr>
      <vt:lpstr>Цель:</vt:lpstr>
      <vt:lpstr>    В состав предметно-развивающей среды входит речевой центр в группе. Он представляет собой специально оборудованное пространство для игр. </vt:lpstr>
      <vt:lpstr>Критерии оснащения центра речевого развития</vt:lpstr>
      <vt:lpstr> В основу речевого центра входит игровой и дидактический материал, направленный: на развития фонематического слуха; дыхания;  </vt:lpstr>
      <vt:lpstr>артикуляционной моторики; правильного звукопроизношения; формирования словаря; фразовой речи;  мелкой моторики пальцев рук; звукового анализа и синтеза слогов и слов.</vt:lpstr>
      <vt:lpstr>            Содержание  речевого центра   1. Картотека артикуляционных упражнений.  2. Комплект зеркал (с ручкой) .  3. Картотека дыхательных упражнений.  4. Картотека пальчиковых игр.  5. Картотека оздоровительных пауз со стихотворным текстом (динамических) .  6. Предметы для поддувания.  7. Дидактические игры на обогащение словаря.  8. Дидактические игры на развитие ГСР.  9. Дидактические игры на развитие СР.  10. Картотека словесных дидактических игр по всем разделам.  11. Дидактические игры на совершенствование ЗКР.  12. Картотека игр на развитие фонематического восприятия.  13. Предметы на развитие мелкой моторики (шнуровки, застёжки и т. д.)  </vt:lpstr>
      <vt:lpstr>Картотека  </vt:lpstr>
      <vt:lpstr>Картотека</vt:lpstr>
      <vt:lpstr>Дидактические игры</vt:lpstr>
      <vt:lpstr>Дидактические игры</vt:lpstr>
      <vt:lpstr>Дидактическое пособие  «Волшебный куб», «Куб времена года»</vt:lpstr>
      <vt:lpstr>Дидактическое пособие «Кубики Блума»</vt:lpstr>
      <vt:lpstr>Дидактическое пособие  «Речевые куклы»</vt:lpstr>
      <vt:lpstr>Дидактическое пособие «АБВГ-дейка», «Звуковые часики»</vt:lpstr>
      <vt:lpstr>Лэпбук</vt:lpstr>
      <vt:lpstr>Лэпбук</vt:lpstr>
      <vt:lpstr>Демонстрационный материал</vt:lpstr>
      <vt:lpstr>Костюмы для театрализованных игр, разновидности театров</vt:lpstr>
      <vt:lpstr>Театр из фетра</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для создания презентации</dc:title>
  <dc:creator>Павел Погодаев</dc:creator>
  <cp:lastModifiedBy>Professional</cp:lastModifiedBy>
  <cp:revision>46</cp:revision>
  <dcterms:created xsi:type="dcterms:W3CDTF">2017-01-04T14:26:05Z</dcterms:created>
  <dcterms:modified xsi:type="dcterms:W3CDTF">2024-02-20T09:02:40Z</dcterms:modified>
</cp:coreProperties>
</file>