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30F8-0E40-478D-A6DB-295CD1E70B7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DBB38-40F0-4DDA-BC4B-A5C86FEC2423}">
      <dgm:prSet phldrT="[Текст]"/>
      <dgm:spPr>
        <a:solidFill>
          <a:srgbClr val="FF0000"/>
        </a:solidFill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</a:rPr>
            <a:t>Скорость</a:t>
          </a:r>
        </a:p>
      </dgm:t>
    </dgm:pt>
    <dgm:pt modelId="{56DC94A4-47AA-47F2-A601-8CCFD1A715CD}" type="parTrans" cxnId="{6A6BBAF0-0064-4B54-A74E-87A685FD83A6}">
      <dgm:prSet/>
      <dgm:spPr/>
      <dgm:t>
        <a:bodyPr/>
        <a:lstStyle/>
        <a:p>
          <a:endParaRPr lang="ru-RU"/>
        </a:p>
      </dgm:t>
    </dgm:pt>
    <dgm:pt modelId="{CE3AAB26-81C3-47DA-8032-08729A758F9B}" type="sibTrans" cxnId="{6A6BBAF0-0064-4B54-A74E-87A685FD83A6}">
      <dgm:prSet/>
      <dgm:spPr/>
      <dgm:t>
        <a:bodyPr/>
        <a:lstStyle/>
        <a:p>
          <a:endParaRPr lang="ru-RU"/>
        </a:p>
      </dgm:t>
    </dgm:pt>
    <dgm:pt modelId="{B8D9E545-B434-4343-B005-76E329F15F6D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</a:rPr>
            <a:t>Неприхотливость</a:t>
          </a:r>
        </a:p>
      </dgm:t>
    </dgm:pt>
    <dgm:pt modelId="{94C0AC14-6013-4148-9492-233086173E37}" type="parTrans" cxnId="{87D7AA5B-32DD-4AE0-BABE-7EA1D9833043}">
      <dgm:prSet/>
      <dgm:spPr/>
      <dgm:t>
        <a:bodyPr/>
        <a:lstStyle/>
        <a:p>
          <a:endParaRPr lang="ru-RU"/>
        </a:p>
      </dgm:t>
    </dgm:pt>
    <dgm:pt modelId="{71A9D5EA-4CED-4894-9080-1944A668CF90}" type="sibTrans" cxnId="{87D7AA5B-32DD-4AE0-BABE-7EA1D9833043}">
      <dgm:prSet/>
      <dgm:spPr/>
      <dgm:t>
        <a:bodyPr/>
        <a:lstStyle/>
        <a:p>
          <a:endParaRPr lang="ru-RU"/>
        </a:p>
      </dgm:t>
    </dgm:pt>
    <dgm:pt modelId="{2CEEC4B1-E3F2-4D8C-9E01-FF2A68E10900}">
      <dgm:prSet phldrT="[Текст]"/>
      <dgm:spPr>
        <a:solidFill>
          <a:srgbClr val="FFFF00"/>
        </a:solidFill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</a:rPr>
            <a:t>Наглядность</a:t>
          </a:r>
        </a:p>
      </dgm:t>
    </dgm:pt>
    <dgm:pt modelId="{0ADC5E6C-BF1D-4495-9808-BAB96C10DED4}" type="parTrans" cxnId="{A79F088D-3A41-479E-ABD2-497034C7A271}">
      <dgm:prSet/>
      <dgm:spPr/>
      <dgm:t>
        <a:bodyPr/>
        <a:lstStyle/>
        <a:p>
          <a:endParaRPr lang="ru-RU"/>
        </a:p>
      </dgm:t>
    </dgm:pt>
    <dgm:pt modelId="{73BF03F4-CFEE-4756-A754-D4A0E97104E1}" type="sibTrans" cxnId="{A79F088D-3A41-479E-ABD2-497034C7A271}">
      <dgm:prSet/>
      <dgm:spPr/>
      <dgm:t>
        <a:bodyPr/>
        <a:lstStyle/>
        <a:p>
          <a:endParaRPr lang="ru-RU"/>
        </a:p>
      </dgm:t>
    </dgm:pt>
    <dgm:pt modelId="{A87A6063-304C-4CC3-A2F7-20C001F70599}">
      <dgm:prSet phldrT="[Текст]"/>
      <dgm:spPr>
        <a:solidFill>
          <a:srgbClr val="00B0F0"/>
        </a:solidFill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</a:rPr>
            <a:t>Польза</a:t>
          </a:r>
        </a:p>
      </dgm:t>
    </dgm:pt>
    <dgm:pt modelId="{3F3E4714-F04D-4D96-B314-1BA1422B1F8B}" type="parTrans" cxnId="{76D0D283-8B04-43D9-B33D-2D78E90F5497}">
      <dgm:prSet/>
      <dgm:spPr/>
      <dgm:t>
        <a:bodyPr/>
        <a:lstStyle/>
        <a:p>
          <a:endParaRPr lang="ru-RU"/>
        </a:p>
      </dgm:t>
    </dgm:pt>
    <dgm:pt modelId="{D7269A39-D616-4388-9485-FE77B93B449B}" type="sibTrans" cxnId="{76D0D283-8B04-43D9-B33D-2D78E90F5497}">
      <dgm:prSet/>
      <dgm:spPr/>
      <dgm:t>
        <a:bodyPr/>
        <a:lstStyle/>
        <a:p>
          <a:endParaRPr lang="ru-RU"/>
        </a:p>
      </dgm:t>
    </dgm:pt>
    <dgm:pt modelId="{ACDF6052-3B63-401A-A151-A1DCB974E29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</a:rPr>
            <a:t>Безопасность</a:t>
          </a:r>
        </a:p>
      </dgm:t>
    </dgm:pt>
    <dgm:pt modelId="{01D31C0F-D70F-4AB0-9D68-E15D4897E41B}" type="parTrans" cxnId="{9E6CAEB7-F1F2-4430-9574-D588A36FD9D5}">
      <dgm:prSet/>
      <dgm:spPr/>
      <dgm:t>
        <a:bodyPr/>
        <a:lstStyle/>
        <a:p>
          <a:endParaRPr lang="ru-RU"/>
        </a:p>
      </dgm:t>
    </dgm:pt>
    <dgm:pt modelId="{56BAE93E-6865-4132-84A8-F75306B65BA2}" type="sibTrans" cxnId="{9E6CAEB7-F1F2-4430-9574-D588A36FD9D5}">
      <dgm:prSet/>
      <dgm:spPr/>
      <dgm:t>
        <a:bodyPr/>
        <a:lstStyle/>
        <a:p>
          <a:endParaRPr lang="ru-RU"/>
        </a:p>
      </dgm:t>
    </dgm:pt>
    <dgm:pt modelId="{EBCE82E0-7E6D-4B63-B126-14860FD4B700}" type="pres">
      <dgm:prSet presAssocID="{F8F030F8-0E40-478D-A6DB-295CD1E70B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FFED8-7556-444C-928D-344B842E2805}" type="pres">
      <dgm:prSet presAssocID="{451DBB38-40F0-4DDA-BC4B-A5C86FEC24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FC752-8ED5-42F8-B386-6608B8691CC3}" type="pres">
      <dgm:prSet presAssocID="{CE3AAB26-81C3-47DA-8032-08729A758F9B}" presName="sibTrans" presStyleCnt="0"/>
      <dgm:spPr/>
    </dgm:pt>
    <dgm:pt modelId="{7C2AA2BA-2111-4F02-B0B6-9FD0472E67CA}" type="pres">
      <dgm:prSet presAssocID="{B8D9E545-B434-4343-B005-76E329F15F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FCE3-0562-4148-823A-3B99B70E26E0}" type="pres">
      <dgm:prSet presAssocID="{71A9D5EA-4CED-4894-9080-1944A668CF90}" presName="sibTrans" presStyleCnt="0"/>
      <dgm:spPr/>
    </dgm:pt>
    <dgm:pt modelId="{36081A48-29D1-4157-936F-924E3500BEDA}" type="pres">
      <dgm:prSet presAssocID="{2CEEC4B1-E3F2-4D8C-9E01-FF2A68E109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9CEE-3892-4608-B66C-C619847A77FF}" type="pres">
      <dgm:prSet presAssocID="{73BF03F4-CFEE-4756-A754-D4A0E97104E1}" presName="sibTrans" presStyleCnt="0"/>
      <dgm:spPr/>
    </dgm:pt>
    <dgm:pt modelId="{6532CF84-17B5-48D8-B25B-2A510E8F5CC3}" type="pres">
      <dgm:prSet presAssocID="{A87A6063-304C-4CC3-A2F7-20C001F705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08988-059C-49A2-8D37-1319A98EF1B6}" type="pres">
      <dgm:prSet presAssocID="{D7269A39-D616-4388-9485-FE77B93B449B}" presName="sibTrans" presStyleCnt="0"/>
      <dgm:spPr/>
    </dgm:pt>
    <dgm:pt modelId="{FB477E62-288D-48C0-A7ED-56CB1B47A1DC}" type="pres">
      <dgm:prSet presAssocID="{ACDF6052-3B63-401A-A151-A1DCB974E2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0D283-8B04-43D9-B33D-2D78E90F5497}" srcId="{F8F030F8-0E40-478D-A6DB-295CD1E70B7A}" destId="{A87A6063-304C-4CC3-A2F7-20C001F70599}" srcOrd="3" destOrd="0" parTransId="{3F3E4714-F04D-4D96-B314-1BA1422B1F8B}" sibTransId="{D7269A39-D616-4388-9485-FE77B93B449B}"/>
    <dgm:cxn modelId="{6A6BBAF0-0064-4B54-A74E-87A685FD83A6}" srcId="{F8F030F8-0E40-478D-A6DB-295CD1E70B7A}" destId="{451DBB38-40F0-4DDA-BC4B-A5C86FEC2423}" srcOrd="0" destOrd="0" parTransId="{56DC94A4-47AA-47F2-A601-8CCFD1A715CD}" sibTransId="{CE3AAB26-81C3-47DA-8032-08729A758F9B}"/>
    <dgm:cxn modelId="{13FDB06D-6041-470D-949F-127F1AA854E0}" type="presOf" srcId="{2CEEC4B1-E3F2-4D8C-9E01-FF2A68E10900}" destId="{36081A48-29D1-4157-936F-924E3500BEDA}" srcOrd="0" destOrd="0" presId="urn:microsoft.com/office/officeart/2005/8/layout/default#2"/>
    <dgm:cxn modelId="{D0B4F620-2C8E-4DD8-8805-38BD02C2F2D2}" type="presOf" srcId="{A87A6063-304C-4CC3-A2F7-20C001F70599}" destId="{6532CF84-17B5-48D8-B25B-2A510E8F5CC3}" srcOrd="0" destOrd="0" presId="urn:microsoft.com/office/officeart/2005/8/layout/default#2"/>
    <dgm:cxn modelId="{B5A34B1A-9682-4AC4-BD3A-60A05008F0EE}" type="presOf" srcId="{B8D9E545-B434-4343-B005-76E329F15F6D}" destId="{7C2AA2BA-2111-4F02-B0B6-9FD0472E67CA}" srcOrd="0" destOrd="0" presId="urn:microsoft.com/office/officeart/2005/8/layout/default#2"/>
    <dgm:cxn modelId="{08A3D089-3C85-448B-A394-31729FDE5FD0}" type="presOf" srcId="{ACDF6052-3B63-401A-A151-A1DCB974E290}" destId="{FB477E62-288D-48C0-A7ED-56CB1B47A1DC}" srcOrd="0" destOrd="0" presId="urn:microsoft.com/office/officeart/2005/8/layout/default#2"/>
    <dgm:cxn modelId="{962FFDCA-1A33-469C-97D6-42979F2D5EB3}" type="presOf" srcId="{F8F030F8-0E40-478D-A6DB-295CD1E70B7A}" destId="{EBCE82E0-7E6D-4B63-B126-14860FD4B700}" srcOrd="0" destOrd="0" presId="urn:microsoft.com/office/officeart/2005/8/layout/default#2"/>
    <dgm:cxn modelId="{9E6CAEB7-F1F2-4430-9574-D588A36FD9D5}" srcId="{F8F030F8-0E40-478D-A6DB-295CD1E70B7A}" destId="{ACDF6052-3B63-401A-A151-A1DCB974E290}" srcOrd="4" destOrd="0" parTransId="{01D31C0F-D70F-4AB0-9D68-E15D4897E41B}" sibTransId="{56BAE93E-6865-4132-84A8-F75306B65BA2}"/>
    <dgm:cxn modelId="{A79F088D-3A41-479E-ABD2-497034C7A271}" srcId="{F8F030F8-0E40-478D-A6DB-295CD1E70B7A}" destId="{2CEEC4B1-E3F2-4D8C-9E01-FF2A68E10900}" srcOrd="2" destOrd="0" parTransId="{0ADC5E6C-BF1D-4495-9808-BAB96C10DED4}" sibTransId="{73BF03F4-CFEE-4756-A754-D4A0E97104E1}"/>
    <dgm:cxn modelId="{4583BB87-3ECA-4721-9101-7604B939FA32}" type="presOf" srcId="{451DBB38-40F0-4DDA-BC4B-A5C86FEC2423}" destId="{0C8FFED8-7556-444C-928D-344B842E2805}" srcOrd="0" destOrd="0" presId="urn:microsoft.com/office/officeart/2005/8/layout/default#2"/>
    <dgm:cxn modelId="{87D7AA5B-32DD-4AE0-BABE-7EA1D9833043}" srcId="{F8F030F8-0E40-478D-A6DB-295CD1E70B7A}" destId="{B8D9E545-B434-4343-B005-76E329F15F6D}" srcOrd="1" destOrd="0" parTransId="{94C0AC14-6013-4148-9492-233086173E37}" sibTransId="{71A9D5EA-4CED-4894-9080-1944A668CF90}"/>
    <dgm:cxn modelId="{06EAF8F9-7B97-4091-AA1E-F0941D70D757}" type="presParOf" srcId="{EBCE82E0-7E6D-4B63-B126-14860FD4B700}" destId="{0C8FFED8-7556-444C-928D-344B842E2805}" srcOrd="0" destOrd="0" presId="urn:microsoft.com/office/officeart/2005/8/layout/default#2"/>
    <dgm:cxn modelId="{662ABF78-BAD3-4664-99F1-C3DC6BB04325}" type="presParOf" srcId="{EBCE82E0-7E6D-4B63-B126-14860FD4B700}" destId="{101FC752-8ED5-42F8-B386-6608B8691CC3}" srcOrd="1" destOrd="0" presId="urn:microsoft.com/office/officeart/2005/8/layout/default#2"/>
    <dgm:cxn modelId="{5DC2BFC9-B660-48D3-917D-85719C1AD622}" type="presParOf" srcId="{EBCE82E0-7E6D-4B63-B126-14860FD4B700}" destId="{7C2AA2BA-2111-4F02-B0B6-9FD0472E67CA}" srcOrd="2" destOrd="0" presId="urn:microsoft.com/office/officeart/2005/8/layout/default#2"/>
    <dgm:cxn modelId="{5B358A99-7571-417D-A399-CB30382919D9}" type="presParOf" srcId="{EBCE82E0-7E6D-4B63-B126-14860FD4B700}" destId="{3004FCE3-0562-4148-823A-3B99B70E26E0}" srcOrd="3" destOrd="0" presId="urn:microsoft.com/office/officeart/2005/8/layout/default#2"/>
    <dgm:cxn modelId="{2DFDA072-50AB-4CFF-AE52-E7A4D7DCA7C2}" type="presParOf" srcId="{EBCE82E0-7E6D-4B63-B126-14860FD4B700}" destId="{36081A48-29D1-4157-936F-924E3500BEDA}" srcOrd="4" destOrd="0" presId="urn:microsoft.com/office/officeart/2005/8/layout/default#2"/>
    <dgm:cxn modelId="{EC251FD5-7CC7-457B-BF1F-04A39A649F0D}" type="presParOf" srcId="{EBCE82E0-7E6D-4B63-B126-14860FD4B700}" destId="{8FEE9CEE-3892-4608-B66C-C619847A77FF}" srcOrd="5" destOrd="0" presId="urn:microsoft.com/office/officeart/2005/8/layout/default#2"/>
    <dgm:cxn modelId="{8F6B0FFD-6B7B-431F-A6E6-2B7C53091AC6}" type="presParOf" srcId="{EBCE82E0-7E6D-4B63-B126-14860FD4B700}" destId="{6532CF84-17B5-48D8-B25B-2A510E8F5CC3}" srcOrd="6" destOrd="0" presId="urn:microsoft.com/office/officeart/2005/8/layout/default#2"/>
    <dgm:cxn modelId="{9EDFCE79-0C3E-4E15-8071-88577173C955}" type="presParOf" srcId="{EBCE82E0-7E6D-4B63-B126-14860FD4B700}" destId="{05908988-059C-49A2-8D37-1319A98EF1B6}" srcOrd="7" destOrd="0" presId="urn:microsoft.com/office/officeart/2005/8/layout/default#2"/>
    <dgm:cxn modelId="{8D3E4870-AFA8-4F5B-A2A7-126C781D8BA7}" type="presParOf" srcId="{EBCE82E0-7E6D-4B63-B126-14860FD4B700}" destId="{FB477E62-288D-48C0-A7ED-56CB1B47A1DC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FFED8-7556-444C-928D-344B842E2805}">
      <dsp:nvSpPr>
        <dsp:cNvPr id="0" name=""/>
        <dsp:cNvSpPr/>
      </dsp:nvSpPr>
      <dsp:spPr>
        <a:xfrm>
          <a:off x="0" y="401372"/>
          <a:ext cx="2314575" cy="138874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Скорость</a:t>
          </a:r>
        </a:p>
      </dsp:txBody>
      <dsp:txXfrm>
        <a:off x="0" y="401372"/>
        <a:ext cx="2314575" cy="1388745"/>
      </dsp:txXfrm>
    </dsp:sp>
    <dsp:sp modelId="{7C2AA2BA-2111-4F02-B0B6-9FD0472E67CA}">
      <dsp:nvSpPr>
        <dsp:cNvPr id="0" name=""/>
        <dsp:cNvSpPr/>
      </dsp:nvSpPr>
      <dsp:spPr>
        <a:xfrm>
          <a:off x="2546032" y="401372"/>
          <a:ext cx="2314575" cy="138874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Неприхотливость</a:t>
          </a:r>
        </a:p>
      </dsp:txBody>
      <dsp:txXfrm>
        <a:off x="2546032" y="401372"/>
        <a:ext cx="2314575" cy="1388745"/>
      </dsp:txXfrm>
    </dsp:sp>
    <dsp:sp modelId="{36081A48-29D1-4157-936F-924E3500BEDA}">
      <dsp:nvSpPr>
        <dsp:cNvPr id="0" name=""/>
        <dsp:cNvSpPr/>
      </dsp:nvSpPr>
      <dsp:spPr>
        <a:xfrm>
          <a:off x="5092065" y="401372"/>
          <a:ext cx="2314575" cy="138874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Наглядность</a:t>
          </a:r>
        </a:p>
      </dsp:txBody>
      <dsp:txXfrm>
        <a:off x="5092065" y="401372"/>
        <a:ext cx="2314575" cy="1388745"/>
      </dsp:txXfrm>
    </dsp:sp>
    <dsp:sp modelId="{6532CF84-17B5-48D8-B25B-2A510E8F5CC3}">
      <dsp:nvSpPr>
        <dsp:cNvPr id="0" name=""/>
        <dsp:cNvSpPr/>
      </dsp:nvSpPr>
      <dsp:spPr>
        <a:xfrm>
          <a:off x="1273016" y="2021575"/>
          <a:ext cx="2314575" cy="1388745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Польза</a:t>
          </a:r>
        </a:p>
      </dsp:txBody>
      <dsp:txXfrm>
        <a:off x="1273016" y="2021575"/>
        <a:ext cx="2314575" cy="1388745"/>
      </dsp:txXfrm>
    </dsp:sp>
    <dsp:sp modelId="{FB477E62-288D-48C0-A7ED-56CB1B47A1DC}">
      <dsp:nvSpPr>
        <dsp:cNvPr id="0" name=""/>
        <dsp:cNvSpPr/>
      </dsp:nvSpPr>
      <dsp:spPr>
        <a:xfrm>
          <a:off x="3819048" y="2021575"/>
          <a:ext cx="2314575" cy="138874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Безопасность</a:t>
          </a:r>
        </a:p>
      </dsp:txBody>
      <dsp:txXfrm>
        <a:off x="3819048" y="2021575"/>
        <a:ext cx="2314575" cy="1388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72C01F-D4A2-AEFD-A869-1A7A43F0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503195-C5C3-1654-DF06-48F572823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7F7FAA-8A6F-75AF-25BC-EEC89896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22D10-C05B-0A45-0BC2-6A624272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862E0F-F82B-2D61-95C1-3212636C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840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02CB37-ABAC-3210-793D-55FDCFB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33E38DD-21A7-3701-F0D8-D90DA6116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8A0D8A-AC57-E5CA-76D7-ECF45FE3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C15A5F-1B66-CDE2-BBE7-B3809578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158C09-4EBD-3C8B-DE1C-EF0C79FB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75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FFBDA06-42C5-4C7E-CB52-45960361E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DB2682-39A1-6B7C-23EE-E7598BC22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23BF6D-F6E8-F42C-2D3E-43EE3F60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7A1E4E-4BAE-2A9D-95C9-BDC75E11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4EC59C-C2EC-A211-DCAD-C5AE8E4B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10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E7D1D-7ADA-22FE-901E-DA8D10BF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66B3D1-F7BB-3F02-B7E2-25999DA01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2CEB16-E386-2B71-A3EC-2F90BB60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04C7E0-8C28-D461-987F-4BD80C41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403FC5-43A5-8B92-894B-CCB29B1F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385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BB10C6-3054-DB0F-BD9A-B3BEC00F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046018-3BC6-FB97-87B3-33E93DDA8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457A34-72A9-C4AE-CB73-1E34A3EE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735B9D-6851-B94D-5417-FC203060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425C0B-78D9-08B6-11F4-6E433B4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49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DE9C5E-A71C-F4D3-B3E9-ECF96498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74263C-7AB4-5B24-7E48-DD87D2984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0936EA1-C9F9-80F4-B09B-46A505778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AB0F47-1661-AB62-7C6A-F2E9C115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7B509D-5885-119E-5119-A2E17617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808248-F98B-78AC-7985-7100738E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690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C8C9D6-1B35-4E1D-A697-05267DE6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DFDD6B-DD8D-882A-C80E-9D59F4D6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E30355-9A6F-A63B-9CFC-7C47A0BD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F25F1B-15EB-3055-BF0E-DA9A82548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8D62744-4AC4-7C92-E859-F7861E022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0DC74D-02E6-CE42-D97D-03F130CD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7E0D4B-8ED4-FAE0-9F25-AA4B4F81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AE2ACC1-69F4-6252-984A-7A4AB4BD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14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6F52D-96E0-D2CA-CD7C-6AB5B219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1E0874-E4CA-5567-013F-279D424B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A182C2D-E457-0411-A3B0-62033D5D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8E936D-508C-6881-F7C3-EC3C3AE7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575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1B98586-FDB7-B4DF-B883-A9DCED83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4F914C5-8360-5983-172A-A471357F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4853E2E-C669-67C7-87AA-0E0A5318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030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4BD7E-6E70-185F-CC5D-1E900804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63382F-38DC-B14A-D484-61BAEEC8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18882F-B895-F2BD-AA2B-8993F8E57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3C4465-001D-29A0-9357-C6FD59CA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F3E774-1108-AA1F-4709-D1BE7B6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DCF8B0-95AE-1CEE-407D-EA65F9FA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58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B4CBF-4F20-9393-58DC-0A831A65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8D4900E-6BBC-40AB-DCA9-E852EF82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92B03B1-4036-7513-5FB5-3AEDDAA54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A29753-3C74-F248-3A3D-FACD021B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C1E1B3D-C260-4920-06B8-75F60AE0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C6AE3D-6E43-5250-A19E-1815DC0F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175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038F1E-EFAD-692F-32AD-58B53733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7D98CE-7812-F728-B226-0FCEE6D07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20D9A5-9A20-18D8-7F7C-115F4D862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90DE4-55DB-44A8-9308-38722BAA067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BFBD76-A831-7805-FE90-0D022BB0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36C40A-1A8E-06B8-7799-6B053BA1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97EC9-DFC4-4D0A-9D98-7F490B9FA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1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966CFC-9165-78F2-4944-E14FB05C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756919"/>
            <a:ext cx="9316720" cy="2209459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dirty="0">
                <a:solidFill>
                  <a:srgbClr val="002060"/>
                </a:solidFill>
              </a:rPr>
              <a:t>«Технологии выращивания зелени на подоконнике:</a:t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> от лука до микрозелени»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A95D3D5-5238-0539-4F63-172784FCB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840" y="3891622"/>
            <a:ext cx="3552497" cy="287493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Презентацию подготовила: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Ионова Е.А., 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воспитатель высшей категории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МДОАУ «Детский сад № 121 «Золотой колосок» г. Орска</a:t>
            </a:r>
          </a:p>
          <a:p>
            <a:pPr algn="l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Изображение выглядит как игрушка, цветочный горшок, домашнее растение,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692463A6-E932-6F9D-E1CC-5ECC151DA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6" y="2829383"/>
            <a:ext cx="6866759" cy="3862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69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6119D21-DD8A-6EEC-81DB-B96DE639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Уважаемые коллеги!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3B087BA-D801-D9BB-4C54-101F14F9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1330961"/>
            <a:ext cx="11513573" cy="29362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Технологии выращивания зелени просты, но за этой простотой скрывается огромный образовательный потенциал. Мы даём детям не просто знания о природе, мы даём им компетенции: умение ухаживать, наблюдать, ждать и получать законный результат своего труда. И этот результат можно съесть, получив порцию здоровья и хорошего настроения!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Давайте превратим наши подоконники в мини-лаборатории и витаминные фабрики! Спасибо за внимание.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Изображение выглядит как растение, аквариум, окно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D0CA793-3A8E-70B5-2B03-654040D61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8" t="16040" r="4927" b="11570"/>
          <a:stretch>
            <a:fillRect/>
          </a:stretch>
        </p:blipFill>
        <p:spPr>
          <a:xfrm>
            <a:off x="3972232" y="4116836"/>
            <a:ext cx="4316361" cy="25072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омашнее растение, цветочный горшок, растение, окно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EC749C36-9366-43DB-5ABA-0D74D3D65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5" y="4116836"/>
            <a:ext cx="3352799" cy="25168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омашнее растение, цветочный горшок, окно, ваз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8146ABA-5199-830C-8533-48068A57C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19065"/>
            <a:ext cx="3352799" cy="2514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174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2E09A6-78DA-4982-1E6C-DF32BA85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0" y="365125"/>
            <a:ext cx="543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Почему именно зелень? Преимущества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D12F72-5F32-F7D6-854A-E66FFE646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Почему  рекомендуется начинать именно с зелени?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2AD0F375-0D99-3C87-D0EF-29633D23454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71456583"/>
              </p:ext>
            </p:extLst>
          </p:nvPr>
        </p:nvGraphicFramePr>
        <p:xfrm>
          <a:off x="2032000" y="2326640"/>
          <a:ext cx="7406640" cy="381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190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F01265-1B5C-1BE7-F853-C80CC0CD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 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C4D34FA-0AA4-84BF-6F75-D569E70F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188" y="2402523"/>
            <a:ext cx="5157787" cy="823912"/>
          </a:xfrm>
        </p:spPr>
        <p:txBody>
          <a:bodyPr/>
          <a:lstStyle/>
          <a:p>
            <a:pPr algn="ctr"/>
            <a:r>
              <a:rPr lang="ru-RU" dirty="0"/>
              <a:t>В воде (гидропоника):</a:t>
            </a:r>
          </a:p>
          <a:p>
            <a:pPr algn="ctr"/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1B9CAF8C-793E-A3DB-7598-110D2AF6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3006726"/>
            <a:ext cx="5157787" cy="36845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· Материалы: Стаканчики или баночки (лучше тёмные), луковицы.</a:t>
            </a:r>
          </a:p>
          <a:p>
            <a:r>
              <a:rPr lang="ru-RU" dirty="0"/>
              <a:t>   · Технология: Луковица должна лишь касаться воды своим донцем, чтобы не было гнили. Можно использовать картонные кружки с отверстием или конструкцию «Ёжик» (луковица вставляется в отверстие в картонке, лежащей на стакане).</a:t>
            </a:r>
          </a:p>
          <a:p>
            <a:r>
              <a:rPr lang="ru-RU" dirty="0"/>
              <a:t>   · Детская деятельность: Дети наливают воду, следят за её уровнем, измеряют длину корешков и перьев линейкой, зарисовывают изменения.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5A389B-EDE0-61B5-9BC1-5B0CDCF67168}"/>
              </a:ext>
            </a:extLst>
          </p:cNvPr>
          <p:cNvSpPr txBox="1"/>
          <p:nvPr/>
        </p:nvSpPr>
        <p:spPr>
          <a:xfrm>
            <a:off x="1696562" y="476987"/>
            <a:ext cx="90220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Технология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№1: Выращивание лука на перо «Луковое счастье»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Способы выращивания: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1" name="Рисунок 10" descr="Изображение выглядит как овощи, производить, лук, Натуральные продукты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27BB78A-EFF9-727C-6297-CC6B07733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1" y="1589459"/>
            <a:ext cx="3220720" cy="219814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домашнее растение, ваз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3D82FF8E-E345-BD62-2174-AAFE069E4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7" r="21662" b="2831"/>
          <a:stretch>
            <a:fillRect/>
          </a:stretch>
        </p:blipFill>
        <p:spPr>
          <a:xfrm>
            <a:off x="6461760" y="3929108"/>
            <a:ext cx="3058160" cy="267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390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87928A-7EF5-5D6E-2C72-878A47F50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 земле: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359447-1620-AD7F-A44F-CFE33824F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40" y="2505074"/>
            <a:ext cx="5652135" cy="4098925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/>
              <a:t>· Материалы: Широкий контейнер, грунт, луковицы.</a:t>
            </a:r>
          </a:p>
          <a:p>
            <a:r>
              <a:rPr lang="ru-RU" sz="3400" dirty="0"/>
              <a:t>   · Технология: Луковицы высаживаем плотно друг к другу, не заглубляя полностью, и поливаем.</a:t>
            </a:r>
          </a:p>
          <a:p>
            <a:r>
              <a:rPr lang="ru-RU" sz="3400" dirty="0"/>
              <a:t>   · Детская деятельность: Дети учатся рыхлить землю, поливать под корень, выдергивать готовое перо.</a:t>
            </a:r>
          </a:p>
          <a:p>
            <a:r>
              <a:rPr lang="ru-RU" sz="3400" dirty="0"/>
              <a:t>Опыт для детей: Посадить одну луковицу в темноте, а другую на свету. Какая даст более зелёные и крепкие перья?</a:t>
            </a:r>
          </a:p>
          <a:p>
            <a:r>
              <a:rPr lang="ru-RU" sz="3400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" name="Рисунок 7" descr="Изображение выглядит как цветочный горшок, растение, овощи, ед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BB2BB37-8208-3300-7145-E2C37C545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05" y="1880977"/>
            <a:ext cx="5682575" cy="4265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35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46E2C7A0-9BC4-893E-9B6E-131A757E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Технология №2: Выращивание кресс-салата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(«Сказочная травка»)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E00BD3E0-9CE4-D72F-A389-29E82D34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825625"/>
            <a:ext cx="732536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Идеально для младших дошкольников.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· Материалы: Любая неглубокая ёмкость (тарелка, контейнер), вата, марля или бумажные полотенца.</a:t>
            </a:r>
          </a:p>
          <a:p>
            <a:r>
              <a:rPr lang="ru-RU" dirty="0"/>
              <a:t>· Технология:</a:t>
            </a:r>
          </a:p>
          <a:p>
            <a:r>
              <a:rPr lang="ru-RU" dirty="0"/>
              <a:t>  1. Насыпаем в тарелку слой ваты толщиной 1-2 см.</a:t>
            </a:r>
          </a:p>
          <a:p>
            <a:r>
              <a:rPr lang="ru-RU" dirty="0"/>
              <a:t>  2. Хорошо смачиваем его водой, но чтобы не было лужи.</a:t>
            </a:r>
          </a:p>
          <a:p>
            <a:r>
              <a:rPr lang="ru-RU" dirty="0"/>
              <a:t>  3. Равномерно рассыпаем семена по поверхности.</a:t>
            </a:r>
          </a:p>
          <a:p>
            <a:r>
              <a:rPr lang="ru-RU" dirty="0"/>
              <a:t>  4. Накрываем плёнкой на 1-2 дня для создания парникового эффекта до появления всходов.</a:t>
            </a:r>
          </a:p>
          <a:p>
            <a:r>
              <a:rPr lang="ru-RU" dirty="0"/>
              <a:t>  5. Далее просто опрыскиваем из пульверизатора.</a:t>
            </a:r>
          </a:p>
          <a:p>
            <a:r>
              <a:rPr lang="ru-RU" dirty="0"/>
              <a:t>· Результат: Через 5-7 дней можно пробовать первый урожай! Дети в восторге от скорости.</a:t>
            </a:r>
          </a:p>
          <a:p>
            <a:r>
              <a:rPr lang="ru-RU" dirty="0"/>
              <a:t>· Идея: Посадить кресс-салат в форме буквы или фигуры. Семена довольно мелкие, что отлично развивает мелкую моторику.</a:t>
            </a:r>
          </a:p>
          <a:p>
            <a:endParaRPr lang="ru-RU" dirty="0"/>
          </a:p>
        </p:txBody>
      </p:sp>
      <p:pic>
        <p:nvPicPr>
          <p:cNvPr id="16" name="Рисунок 15" descr="Изображение выглядит как овощи, растение, росток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80063900-F944-11E3-682C-1BF7339C3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3" y="2349474"/>
            <a:ext cx="3886857" cy="2867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726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823E4-ADFF-900C-63E1-92D4E48C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1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Технология №3: Выращивание листового салата и укропа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 («Настоящие грядки»)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FDD8C3-8227-10BE-C21F-3BD084DE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0" y="2103119"/>
            <a:ext cx="6278880" cy="454152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детей старших групп, которые готовы к более длительным проектам.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· Материалы: Глубокий контейнер (у салата длинные корни), грунт, семена.</a:t>
            </a:r>
          </a:p>
          <a:p>
            <a:r>
              <a:rPr lang="ru-RU" dirty="0"/>
              <a:t>· Технология:</a:t>
            </a:r>
          </a:p>
          <a:p>
            <a:r>
              <a:rPr lang="ru-RU" dirty="0"/>
              <a:t>  1. Делаем в земле неглубокие бороздки (около 1 см).</a:t>
            </a:r>
          </a:p>
          <a:p>
            <a:r>
              <a:rPr lang="ru-RU" dirty="0"/>
              <a:t>  2. Аккуратно, как солим, сеем семена. Укроп можно смешать с песком, чтобы посеять реже.</a:t>
            </a:r>
          </a:p>
          <a:p>
            <a:r>
              <a:rPr lang="ru-RU" dirty="0"/>
              <a:t>  3. Присыпаем землёй и аккуратно поливаем из лейки с ситечком, чтобы не вымыть семена.</a:t>
            </a:r>
          </a:p>
          <a:p>
            <a:r>
              <a:rPr lang="ru-RU" dirty="0"/>
              <a:t>  4. После появления всходов важно проредить их, чтобы растениям не было тесно. Это важный этап, который объясняет детям необходимость отбора.</a:t>
            </a:r>
          </a:p>
          <a:p>
            <a:r>
              <a:rPr lang="ru-RU" dirty="0"/>
              <a:t>· Уход: Регулярный полив и много света. Если света мало, салат будет бледным и вытянутым.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овощи, салат, Листовой овощ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8AE9541-20B2-D162-F876-0E73EAFAC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8" y="2421934"/>
            <a:ext cx="5198230" cy="3456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62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4C1EE2-F5A9-4D63-20C1-0A1B5D14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20" y="365125"/>
            <a:ext cx="843788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Технология №4: Выращивание микрозелени («Супер-витамины на подоконнике»)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35BE41-A1D8-1604-61E2-AC40B426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34" y="1825624"/>
            <a:ext cx="6764595" cy="47423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Микрозелень -это молодые побеги обычных растений (подсолнечник, горох, редис, брокколи), которые срезают на 7-14 день. В них в разы больше витаминов, чем во взрослых растениях!</a:t>
            </a:r>
          </a:p>
          <a:p>
            <a:r>
              <a:rPr lang="ru-RU" dirty="0"/>
              <a:t>· Технология: Аналогична кресс-салату: семена высеваются на поверхность увлажнённого субстрата (вата, кокосовый мат, марля) плотным слоем, проращиваются под плёнкой, а затем регулярно увлажняются.</a:t>
            </a:r>
          </a:p>
          <a:p>
            <a:r>
              <a:rPr lang="ru-RU" dirty="0"/>
              <a:t>· Детская деятельность: Дети наблюдают за мощным ростом, сравнивают форму и цвет семядольных листочков у разных культур. Итог – срезка ножницами и добавление в салат или на бутерброд. Это настоящая витаминная бомба!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растение, трава, домашнее растение, овощи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2D3773BB-C955-DDDF-8AD1-895A43D07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4" y="3668465"/>
            <a:ext cx="4541520" cy="302768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вощи, человек, трава,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1C0FC94-7CBF-D597-AADB-484DB44FF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5" t="4944" r="7235" b="12436"/>
          <a:stretch>
            <a:fillRect/>
          </a:stretch>
        </p:blipFill>
        <p:spPr>
          <a:xfrm>
            <a:off x="330527" y="1235596"/>
            <a:ext cx="3708400" cy="2856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445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D4721A-564A-4D4D-3213-D493629E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Что, куда и как сеем?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5A6ACFC-C6A0-9013-5D6D-C7C376B49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5096923"/>
              </p:ext>
            </p:extLst>
          </p:nvPr>
        </p:nvGraphicFramePr>
        <p:xfrm>
          <a:off x="737420" y="1376517"/>
          <a:ext cx="10884310" cy="532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941">
                  <a:extLst>
                    <a:ext uri="{9D8B030D-6E8A-4147-A177-3AD203B41FA5}">
                      <a16:colId xmlns="" xmlns:a16="http://schemas.microsoft.com/office/drawing/2014/main" val="2910700825"/>
                    </a:ext>
                  </a:extLst>
                </a:gridCol>
                <a:gridCol w="2298783">
                  <a:extLst>
                    <a:ext uri="{9D8B030D-6E8A-4147-A177-3AD203B41FA5}">
                      <a16:colId xmlns="" xmlns:a16="http://schemas.microsoft.com/office/drawing/2014/main" val="3696343705"/>
                    </a:ext>
                  </a:extLst>
                </a:gridCol>
                <a:gridCol w="2076572">
                  <a:extLst>
                    <a:ext uri="{9D8B030D-6E8A-4147-A177-3AD203B41FA5}">
                      <a16:colId xmlns="" xmlns:a16="http://schemas.microsoft.com/office/drawing/2014/main" val="557040384"/>
                    </a:ext>
                  </a:extLst>
                </a:gridCol>
                <a:gridCol w="1927123">
                  <a:extLst>
                    <a:ext uri="{9D8B030D-6E8A-4147-A177-3AD203B41FA5}">
                      <a16:colId xmlns="" xmlns:a16="http://schemas.microsoft.com/office/drawing/2014/main" val="3778336650"/>
                    </a:ext>
                  </a:extLst>
                </a:gridCol>
                <a:gridCol w="2526891">
                  <a:extLst>
                    <a:ext uri="{9D8B030D-6E8A-4147-A177-3AD203B41FA5}">
                      <a16:colId xmlns="" xmlns:a16="http://schemas.microsoft.com/office/drawing/2014/main" val="1718070759"/>
                    </a:ext>
                  </a:extLst>
                </a:gridCol>
              </a:tblGrid>
              <a:tr h="811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Субстрат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Глубина посева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всходов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ухода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4667195"/>
                  </a:ext>
                </a:extLst>
              </a:tr>
              <a:tr h="105558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 (на перо)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Вода/Грунт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Донце в воде/на поверхности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3-5 дней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Следить за уровнем воды/полив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26950"/>
                  </a:ext>
                </a:extLst>
              </a:tr>
              <a:tr h="56839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Кресс-салат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Вата/марля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поверхность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дня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Частое опрыскивание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4143608"/>
                  </a:ext>
                </a:extLst>
              </a:tr>
              <a:tr h="8745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Укроп, петрушка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1-1,5 см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10-14 дней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 всходят, нужен свет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4826831"/>
                  </a:ext>
                </a:extLst>
              </a:tr>
              <a:tr h="8745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Листовой салат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0,5-1 см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5-7 дней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Обильный полив, прореживание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3406768"/>
                  </a:ext>
                </a:extLst>
              </a:tr>
              <a:tr h="105558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Микрозелень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Вата/кокосовый мат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поверхность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дня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Срезать ножницами на 7-14 день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346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755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634E42-232D-1139-DB96-DA00F6B5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Вкусный финал: Что делать с урожаем?)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4CCD48-6EA0-9BAF-DC11-3FD29EA1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1" y="1825625"/>
            <a:ext cx="6773770" cy="47816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Выращенную зелень обязательно нужно использовать!</a:t>
            </a:r>
            <a:br>
              <a:rPr lang="ru-RU" dirty="0"/>
            </a:br>
            <a:r>
              <a:rPr lang="ru-RU" dirty="0"/>
              <a:t>· Зелёный бутерброд: Хлеб + масло/сыр + мелко нарезанный лучок или укроп.</a:t>
            </a:r>
          </a:p>
          <a:p>
            <a:r>
              <a:rPr lang="ru-RU" dirty="0"/>
              <a:t>· Витаминный салат: Добавьте кресс-салат или микрозелень в салат из огурца и помидора.</a:t>
            </a:r>
          </a:p>
          <a:p>
            <a:r>
              <a:rPr lang="ru-RU" dirty="0"/>
              <a:t>· Украшение блюд: Перья лука, укроп – прекрасное украшение для супа или второго блюда на обед.</a:t>
            </a:r>
          </a:p>
          <a:p>
            <a:r>
              <a:rPr lang="ru-RU" dirty="0"/>
              <a:t>· «Зелёный» полдник: Просто попробовать разную зелень и описать её вкус (лук – острый, кресс-салат – пряный, салат – нежный).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Изображение выглядит как еда, хлеб, выпечка, Кулинария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5CE7C82A-F132-CD2F-63A1-3896F4AA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59" y="1316785"/>
            <a:ext cx="3817619" cy="1781556"/>
          </a:xfrm>
          <a:prstGeom prst="rect">
            <a:avLst/>
          </a:prstGeom>
        </p:spPr>
      </p:pic>
      <p:pic>
        <p:nvPicPr>
          <p:cNvPr id="5" name="Рисунок 4" descr="Изображение выглядит как еда, сэндвич, закусочный пищевой продукт, хлеб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553D4E69-74FB-D953-2B30-8704160AC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50" y="2811216"/>
            <a:ext cx="2612697" cy="2612697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Быстрое питание, Листовой овощ, ингредиент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CFD9CEEF-D85C-FC5C-05AA-D770ADC37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50" y="4644100"/>
            <a:ext cx="3387950" cy="2032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505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477</Words>
  <Application>Microsoft Office PowerPoint</Application>
  <PresentationFormat>Произвольный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«Технологии выращивания зелени на подоконнике:  от лука до микрозелени» </vt:lpstr>
      <vt:lpstr>  Почему именно зелень? Преимущества   </vt:lpstr>
      <vt:lpstr>  </vt:lpstr>
      <vt:lpstr>Слайд 4</vt:lpstr>
      <vt:lpstr> Технология №2: Выращивание кресс-салата  («Сказочная травка») </vt:lpstr>
      <vt:lpstr>Технология №3: Выращивание листового салата и укропа  («Настоящие грядки») </vt:lpstr>
      <vt:lpstr>Технология №4: Выращивание микрозелени («Супер-витамины на подоконнике») </vt:lpstr>
      <vt:lpstr>Что, куда и как сеем?</vt:lpstr>
      <vt:lpstr>   Вкусный финал: Что делать с урожаем?)     </vt:lpstr>
      <vt:lpstr> Уважаемые коллеги!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«Технологии выращивания зелени на подоконнике:  от лука до микрозелени»</dc:title>
  <dc:creator>Игорь Ионов</dc:creator>
  <cp:lastModifiedBy>ds121orsk@yandex.ru</cp:lastModifiedBy>
  <cp:revision>2</cp:revision>
  <dcterms:created xsi:type="dcterms:W3CDTF">2024-12-03T14:13:09Z</dcterms:created>
  <dcterms:modified xsi:type="dcterms:W3CDTF">2025-11-18T10:10:05Z</dcterms:modified>
</cp:coreProperties>
</file>