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16256000" cy="9144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D138"/>
    <a:srgbClr val="C1238F"/>
    <a:srgbClr val="11AAC0"/>
    <a:srgbClr val="F9A2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5"/>
  </p:normalViewPr>
  <p:slideViewPr>
    <p:cSldViewPr snapToGrid="0">
      <p:cViewPr varScale="1">
        <p:scale>
          <a:sx n="80" d="100"/>
          <a:sy n="80" d="100"/>
        </p:scale>
        <p:origin x="7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879BD3-2970-123D-F5C6-BB364A553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B0880-1FBB-4B4A-8E9B-5CE72238A9E9}" type="datetimeFigureOut">
              <a:rPr lang="fr-FR"/>
              <a:pPr>
                <a:defRPr/>
              </a:pPr>
              <a:t>17/06/2024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DBF48E-5676-67B9-D611-2893FDE66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D53BBE-5CF0-E047-557B-E8D47EF61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3690E-5CBE-434A-8D2D-BD73FFB3B5F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5554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C5D2D4-2109-1294-7ECE-DF1F3F4EA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C989F-C671-974D-9EB4-93371C9C3709}" type="datetimeFigureOut">
              <a:rPr lang="fr-FR"/>
              <a:pPr>
                <a:defRPr/>
              </a:pPr>
              <a:t>17/06/2024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525050-B5F1-9316-8EC3-3190167D9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505466-B9CE-30B8-5BEA-50958CBFD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E917D-C229-E24B-8717-926FD54F941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2725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691F06-8CE8-13ED-4262-5F41C4DD8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8601A-6B22-5E44-AA10-87898CBD2B34}" type="datetimeFigureOut">
              <a:rPr lang="fr-FR"/>
              <a:pPr>
                <a:defRPr/>
              </a:pPr>
              <a:t>17/06/2024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B5796F-09C9-77F9-D3FF-0DA127CB0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1D95CB-9C1A-F6B6-2954-A1069F04F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A93E8-F411-3B4A-B6F8-5961FC176F0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1172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qu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>
            <a:extLst>
              <a:ext uri="{FF2B5EF4-FFF2-40B4-BE49-F238E27FC236}">
                <a16:creationId xmlns:a16="http://schemas.microsoft.com/office/drawing/2014/main" id="{FFFFE1D4-785B-B2B6-825E-33C48032EF0E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944B4E5-7B19-7474-3937-4DEFF12BD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307D4-A54E-9E44-86D0-85502DFF11AF}" type="datetimeFigureOut">
              <a:rPr lang="fr-FR"/>
              <a:pPr>
                <a:defRPr/>
              </a:pPr>
              <a:t>17/06/2024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5C3C41A-A7BA-03A9-19B0-3145AB285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E6FD81D-D4F6-1D38-EEF3-68EF5E102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57EA2-D9B3-5844-A710-58ED69F631D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654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qu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>
            <a:extLst>
              <a:ext uri="{FF2B5EF4-FFF2-40B4-BE49-F238E27FC236}">
                <a16:creationId xmlns:a16="http://schemas.microsoft.com/office/drawing/2014/main" id="{7D8CB38C-0291-0094-E746-1283AA1E4C50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AC762F4-4C59-8F45-CED4-AB838004A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6F9BF-730B-6547-BBAF-D520260B7028}" type="datetimeFigureOut">
              <a:rPr lang="fr-FR"/>
              <a:pPr>
                <a:defRPr/>
              </a:pPr>
              <a:t>17/06/2024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CA7AB8-E5D7-E5B5-3095-9EBCF67E6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5B81BC3-56DB-DB9B-C381-204DD73C0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33D63-496B-264D-85C5-CC84628BFFA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8593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90981E-0D4B-C392-F515-FDF0C7E3A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938DF-B8DA-9F48-B2F6-AC8B5370B5B2}" type="datetimeFigureOut">
              <a:rPr lang="fr-FR"/>
              <a:pPr>
                <a:defRPr/>
              </a:pPr>
              <a:t>17/06/2024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523C60-7FF9-3E44-4E5C-E4D3BCEE4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CBC9A5-BB98-FF56-FE91-989069611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FEA4F-C5B6-C642-B618-C48A1371CF9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8950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9133" y="2279653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09133" y="6119286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1EE1D8-1C80-1AE5-D786-B800E8004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B2C26-9C2D-934B-BC4A-8C263CC803B9}" type="datetimeFigureOut">
              <a:rPr lang="fr-FR"/>
              <a:pPr>
                <a:defRPr/>
              </a:pPr>
              <a:t>17/06/2024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CD8D39-0D8D-7F28-6FB0-466F12F77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AB6882-2101-13A1-3832-D44F26728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73DA2-EAFB-5D46-8584-DDD5BDB27D1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5622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93929E7E-2D26-6B60-8DD0-8C09D8F86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8CDF0-B4FD-1449-B57B-C69F7B8EC693}" type="datetimeFigureOut">
              <a:rPr lang="fr-FR"/>
              <a:pPr>
                <a:defRPr/>
              </a:pPr>
              <a:t>17/06/2024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F2D70EDD-08E4-EE5C-16D4-E7E497DB7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D8EAB76E-18B9-3D87-32A4-F05E3BD17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CFE8A-5737-684C-BD74-610E739C917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6358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9717" y="486836"/>
            <a:ext cx="14020800" cy="1767417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19719" y="2241551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19719" y="3340100"/>
            <a:ext cx="6877049" cy="4912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8229601" y="2241551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8229601" y="3340100"/>
            <a:ext cx="6910917" cy="4912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E394B82C-8C3C-754D-666A-DD2B7A1AC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DB700-7197-F344-A614-8D0B6C1CAF10}" type="datetimeFigureOut">
              <a:rPr lang="fr-FR"/>
              <a:pPr>
                <a:defRPr/>
              </a:pPr>
              <a:t>17/06/2024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26B1E1E3-D4BB-15DF-1AB9-F6F5A0596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CF7E6283-200D-014C-BE5E-A7B718BB9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64BCD-E3E7-614B-B684-39ABB0D1E18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6788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F9B64708-D562-1076-8ED1-45FCFB9B4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A7B20-096A-D14E-B2FE-A19776E76403}" type="datetimeFigureOut">
              <a:rPr lang="fr-FR"/>
              <a:pPr>
                <a:defRPr/>
              </a:pPr>
              <a:t>17/06/2024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1D0506E8-1B92-1F95-521D-0425337C5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B7C32265-3FC9-1690-DD11-01D28ED56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F94AE-7FDB-9E4E-9CE7-A74720466D4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008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F30C13EA-3880-49A4-0090-8CF7D6F4A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044A0-5E31-4C4D-A89B-1655AFF218E1}" type="datetimeFigureOut">
              <a:rPr lang="fr-FR"/>
              <a:pPr>
                <a:defRPr/>
              </a:pPr>
              <a:t>17/06/2024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C8C52B33-328A-FAF4-C183-E3953F377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7BFA8F75-3D06-FFC4-6EAC-CDF597AA1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4C3C8-B305-1040-8103-8F244BD7A03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5935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9719" y="609600"/>
            <a:ext cx="5242983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10917" y="1316569"/>
            <a:ext cx="8229600" cy="64981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19719" y="2743200"/>
            <a:ext cx="5242983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B83233FD-536E-2763-ABF8-AED8883DE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43409-53EE-EE46-8C55-280D78732228}" type="datetimeFigureOut">
              <a:rPr lang="fr-FR"/>
              <a:pPr>
                <a:defRPr/>
              </a:pPr>
              <a:t>17/06/2024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787B2997-3C60-D263-CEDE-23AF0905E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E5BD6832-7D24-DA15-C51D-3CAB101CD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6185F-F3C4-BC4C-9515-FCEF6FFD0C4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158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9719" y="609600"/>
            <a:ext cx="5242983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910917" y="1316569"/>
            <a:ext cx="8229600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19719" y="2743200"/>
            <a:ext cx="5242983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9D70A666-B6A4-FDEA-5DD6-58BF3023E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F0989-C4E9-6D4A-8CC1-4EF8C62B5EAE}" type="datetimeFigureOut">
              <a:rPr lang="fr-FR"/>
              <a:pPr>
                <a:defRPr/>
              </a:pPr>
              <a:t>17/06/2024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1B6F679A-A8FB-3C00-D9BC-15165F9B4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BA2903C5-5C03-72FD-D2A8-F6A7B9FA9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3AC83-3959-0548-BDBB-06FA7E36E36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450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9A7FE872-0E21-4AA6-7D2B-5DEA7462E9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17600" y="487363"/>
            <a:ext cx="1402080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548BAFF9-5396-AD4A-5337-CD7CF71851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2433638"/>
            <a:ext cx="14020800" cy="580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05BD82-6F37-8F1F-DDC3-952E14990F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7600" y="8475663"/>
            <a:ext cx="36576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F17082-0FA7-1440-A1B2-B79A96C2FBA8}" type="datetimeFigureOut">
              <a:rPr lang="fr-FR"/>
              <a:pPr>
                <a:defRPr/>
              </a:pPr>
              <a:t>17/06/2024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CFE9A6-13CB-CD19-6ED9-74B72DA9F8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84800" y="8475663"/>
            <a:ext cx="54864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459640-48BB-D9A7-7C14-E617765CF4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0800" y="8475663"/>
            <a:ext cx="36576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5D1F14-A04C-B146-A3EF-E8A04CD9AFE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oleObject" Target="../embeddings/oleObject10.bin"/><Relationship Id="rId7" Type="http://schemas.openxmlformats.org/officeDocument/2006/relationships/image" Target="../media/image54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10" Type="http://schemas.openxmlformats.org/officeDocument/2006/relationships/image" Target="../media/image57.emf"/><Relationship Id="rId4" Type="http://schemas.openxmlformats.org/officeDocument/2006/relationships/image" Target="../media/image3.emf"/><Relationship Id="rId9" Type="http://schemas.openxmlformats.org/officeDocument/2006/relationships/image" Target="../media/image56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oleObject" Target="../embeddings/oleObject11.bin"/><Relationship Id="rId7" Type="http://schemas.openxmlformats.org/officeDocument/2006/relationships/image" Target="../media/image49.emf"/><Relationship Id="rId12" Type="http://schemas.openxmlformats.org/officeDocument/2006/relationships/image" Target="../media/image29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8.emf"/><Relationship Id="rId11" Type="http://schemas.openxmlformats.org/officeDocument/2006/relationships/image" Target="../media/image28.emf"/><Relationship Id="rId5" Type="http://schemas.openxmlformats.org/officeDocument/2006/relationships/image" Target="../media/image23.emf"/><Relationship Id="rId10" Type="http://schemas.openxmlformats.org/officeDocument/2006/relationships/image" Target="../media/image61.emf"/><Relationship Id="rId4" Type="http://schemas.openxmlformats.org/officeDocument/2006/relationships/image" Target="../media/image3.emf"/><Relationship Id="rId9" Type="http://schemas.openxmlformats.org/officeDocument/2006/relationships/image" Target="../media/image60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oleObject" Target="../embeddings/oleObject12.bin"/><Relationship Id="rId7" Type="http://schemas.openxmlformats.org/officeDocument/2006/relationships/image" Target="../media/image62.emf"/><Relationship Id="rId12" Type="http://schemas.openxmlformats.org/officeDocument/2006/relationships/image" Target="../media/image29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4.emf"/><Relationship Id="rId11" Type="http://schemas.openxmlformats.org/officeDocument/2006/relationships/image" Target="../media/image28.emf"/><Relationship Id="rId5" Type="http://schemas.openxmlformats.org/officeDocument/2006/relationships/image" Target="../media/image23.emf"/><Relationship Id="rId10" Type="http://schemas.openxmlformats.org/officeDocument/2006/relationships/image" Target="../media/image61.emf"/><Relationship Id="rId4" Type="http://schemas.openxmlformats.org/officeDocument/2006/relationships/image" Target="../media/image3.emf"/><Relationship Id="rId9" Type="http://schemas.openxmlformats.org/officeDocument/2006/relationships/image" Target="../media/image64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image" Target="../media/image23.emf"/><Relationship Id="rId7" Type="http://schemas.openxmlformats.org/officeDocument/2006/relationships/image" Target="../media/image6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6.emf"/><Relationship Id="rId5" Type="http://schemas.openxmlformats.org/officeDocument/2006/relationships/image" Target="../media/image65.emf"/><Relationship Id="rId10" Type="http://schemas.openxmlformats.org/officeDocument/2006/relationships/image" Target="../media/image29.emf"/><Relationship Id="rId4" Type="http://schemas.openxmlformats.org/officeDocument/2006/relationships/image" Target="../media/image44.emf"/><Relationship Id="rId9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7.emf"/><Relationship Id="rId18" Type="http://schemas.openxmlformats.org/officeDocument/2006/relationships/image" Target="../media/image82.emf"/><Relationship Id="rId26" Type="http://schemas.openxmlformats.org/officeDocument/2006/relationships/image" Target="../media/image90.emf"/><Relationship Id="rId3" Type="http://schemas.openxmlformats.org/officeDocument/2006/relationships/oleObject" Target="../embeddings/oleObject13.bin"/><Relationship Id="rId21" Type="http://schemas.openxmlformats.org/officeDocument/2006/relationships/image" Target="../media/image85.emf"/><Relationship Id="rId34" Type="http://schemas.openxmlformats.org/officeDocument/2006/relationships/image" Target="../media/image98.emf"/><Relationship Id="rId7" Type="http://schemas.openxmlformats.org/officeDocument/2006/relationships/image" Target="../media/image71.emf"/><Relationship Id="rId12" Type="http://schemas.openxmlformats.org/officeDocument/2006/relationships/image" Target="../media/image76.emf"/><Relationship Id="rId17" Type="http://schemas.openxmlformats.org/officeDocument/2006/relationships/image" Target="../media/image81.emf"/><Relationship Id="rId25" Type="http://schemas.openxmlformats.org/officeDocument/2006/relationships/image" Target="../media/image89.emf"/><Relationship Id="rId33" Type="http://schemas.openxmlformats.org/officeDocument/2006/relationships/image" Target="../media/image97.e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80.emf"/><Relationship Id="rId20" Type="http://schemas.openxmlformats.org/officeDocument/2006/relationships/image" Target="../media/image84.emf"/><Relationship Id="rId29" Type="http://schemas.openxmlformats.org/officeDocument/2006/relationships/image" Target="../media/image93.e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0.emf"/><Relationship Id="rId11" Type="http://schemas.openxmlformats.org/officeDocument/2006/relationships/image" Target="../media/image75.emf"/><Relationship Id="rId24" Type="http://schemas.openxmlformats.org/officeDocument/2006/relationships/image" Target="../media/image88.emf"/><Relationship Id="rId32" Type="http://schemas.openxmlformats.org/officeDocument/2006/relationships/image" Target="../media/image96.emf"/><Relationship Id="rId5" Type="http://schemas.openxmlformats.org/officeDocument/2006/relationships/image" Target="../media/image69.emf"/><Relationship Id="rId15" Type="http://schemas.openxmlformats.org/officeDocument/2006/relationships/image" Target="../media/image79.emf"/><Relationship Id="rId23" Type="http://schemas.openxmlformats.org/officeDocument/2006/relationships/image" Target="../media/image87.emf"/><Relationship Id="rId28" Type="http://schemas.openxmlformats.org/officeDocument/2006/relationships/image" Target="../media/image92.emf"/><Relationship Id="rId10" Type="http://schemas.openxmlformats.org/officeDocument/2006/relationships/image" Target="../media/image74.emf"/><Relationship Id="rId19" Type="http://schemas.openxmlformats.org/officeDocument/2006/relationships/image" Target="../media/image83.emf"/><Relationship Id="rId31" Type="http://schemas.openxmlformats.org/officeDocument/2006/relationships/image" Target="../media/image95.emf"/><Relationship Id="rId4" Type="http://schemas.openxmlformats.org/officeDocument/2006/relationships/image" Target="../media/image3.emf"/><Relationship Id="rId9" Type="http://schemas.openxmlformats.org/officeDocument/2006/relationships/image" Target="../media/image73.emf"/><Relationship Id="rId14" Type="http://schemas.openxmlformats.org/officeDocument/2006/relationships/image" Target="../media/image78.emf"/><Relationship Id="rId22" Type="http://schemas.openxmlformats.org/officeDocument/2006/relationships/image" Target="../media/image86.emf"/><Relationship Id="rId27" Type="http://schemas.openxmlformats.org/officeDocument/2006/relationships/image" Target="../media/image91.emf"/><Relationship Id="rId30" Type="http://schemas.openxmlformats.org/officeDocument/2006/relationships/image" Target="../media/image94.emf"/><Relationship Id="rId8" Type="http://schemas.openxmlformats.org/officeDocument/2006/relationships/image" Target="../media/image7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99.emf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00.emf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01.emf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02.emf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emf"/><Relationship Id="rId13" Type="http://schemas.openxmlformats.org/officeDocument/2006/relationships/image" Target="../media/image111.emf"/><Relationship Id="rId18" Type="http://schemas.openxmlformats.org/officeDocument/2006/relationships/image" Target="../media/image116.emf"/><Relationship Id="rId26" Type="http://schemas.openxmlformats.org/officeDocument/2006/relationships/image" Target="../media/image124.emf"/><Relationship Id="rId3" Type="http://schemas.openxmlformats.org/officeDocument/2006/relationships/oleObject" Target="../embeddings/oleObject18.bin"/><Relationship Id="rId21" Type="http://schemas.openxmlformats.org/officeDocument/2006/relationships/image" Target="../media/image119.emf"/><Relationship Id="rId7" Type="http://schemas.openxmlformats.org/officeDocument/2006/relationships/image" Target="../media/image105.emf"/><Relationship Id="rId12" Type="http://schemas.openxmlformats.org/officeDocument/2006/relationships/image" Target="../media/image110.emf"/><Relationship Id="rId17" Type="http://schemas.openxmlformats.org/officeDocument/2006/relationships/image" Target="../media/image115.emf"/><Relationship Id="rId25" Type="http://schemas.openxmlformats.org/officeDocument/2006/relationships/image" Target="../media/image123.e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14.emf"/><Relationship Id="rId20" Type="http://schemas.openxmlformats.org/officeDocument/2006/relationships/image" Target="../media/image118.e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04.emf"/><Relationship Id="rId11" Type="http://schemas.openxmlformats.org/officeDocument/2006/relationships/image" Target="../media/image109.emf"/><Relationship Id="rId24" Type="http://schemas.openxmlformats.org/officeDocument/2006/relationships/image" Target="../media/image122.emf"/><Relationship Id="rId5" Type="http://schemas.openxmlformats.org/officeDocument/2006/relationships/image" Target="../media/image103.emf"/><Relationship Id="rId15" Type="http://schemas.openxmlformats.org/officeDocument/2006/relationships/image" Target="../media/image113.emf"/><Relationship Id="rId23" Type="http://schemas.openxmlformats.org/officeDocument/2006/relationships/image" Target="../media/image121.emf"/><Relationship Id="rId10" Type="http://schemas.openxmlformats.org/officeDocument/2006/relationships/image" Target="../media/image108.emf"/><Relationship Id="rId19" Type="http://schemas.openxmlformats.org/officeDocument/2006/relationships/image" Target="../media/image117.emf"/><Relationship Id="rId4" Type="http://schemas.openxmlformats.org/officeDocument/2006/relationships/image" Target="../media/image3.emf"/><Relationship Id="rId9" Type="http://schemas.openxmlformats.org/officeDocument/2006/relationships/image" Target="../media/image107.emf"/><Relationship Id="rId14" Type="http://schemas.openxmlformats.org/officeDocument/2006/relationships/image" Target="../media/image112.emf"/><Relationship Id="rId22" Type="http://schemas.openxmlformats.org/officeDocument/2006/relationships/image" Target="../media/image12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emf"/><Relationship Id="rId3" Type="http://schemas.openxmlformats.org/officeDocument/2006/relationships/oleObject" Target="../embeddings/oleObject3.bin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Relationship Id="rId1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oleObject5.bin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10" Type="http://schemas.openxmlformats.org/officeDocument/2006/relationships/image" Target="../media/image22.emf"/><Relationship Id="rId4" Type="http://schemas.openxmlformats.org/officeDocument/2006/relationships/image" Target="../media/image3.emf"/><Relationship Id="rId9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oleObject6.bin"/><Relationship Id="rId7" Type="http://schemas.openxmlformats.org/officeDocument/2006/relationships/image" Target="../media/image25.emf"/><Relationship Id="rId12" Type="http://schemas.openxmlformats.org/officeDocument/2006/relationships/image" Target="../media/image29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emf"/><Relationship Id="rId11" Type="http://schemas.openxmlformats.org/officeDocument/2006/relationships/image" Target="../media/image28.emf"/><Relationship Id="rId5" Type="http://schemas.openxmlformats.org/officeDocument/2006/relationships/image" Target="../media/image23.emf"/><Relationship Id="rId10" Type="http://schemas.openxmlformats.org/officeDocument/2006/relationships/image" Target="../media/image27.emf"/><Relationship Id="rId4" Type="http://schemas.openxmlformats.org/officeDocument/2006/relationships/image" Target="../media/image3.emf"/><Relationship Id="rId9" Type="http://schemas.openxmlformats.org/officeDocument/2006/relationships/image" Target="../media/image2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image" Target="../media/image38.emf"/><Relationship Id="rId18" Type="http://schemas.openxmlformats.org/officeDocument/2006/relationships/image" Target="../media/image43.emf"/><Relationship Id="rId3" Type="http://schemas.openxmlformats.org/officeDocument/2006/relationships/oleObject" Target="../embeddings/oleObject7.bin"/><Relationship Id="rId7" Type="http://schemas.openxmlformats.org/officeDocument/2006/relationships/image" Target="../media/image32.emf"/><Relationship Id="rId12" Type="http://schemas.openxmlformats.org/officeDocument/2006/relationships/image" Target="../media/image37.emf"/><Relationship Id="rId17" Type="http://schemas.openxmlformats.org/officeDocument/2006/relationships/image" Target="../media/image42.e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1.e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emf"/><Relationship Id="rId11" Type="http://schemas.openxmlformats.org/officeDocument/2006/relationships/image" Target="../media/image36.emf"/><Relationship Id="rId5" Type="http://schemas.openxmlformats.org/officeDocument/2006/relationships/image" Target="../media/image30.emf"/><Relationship Id="rId15" Type="http://schemas.openxmlformats.org/officeDocument/2006/relationships/image" Target="../media/image40.emf"/><Relationship Id="rId10" Type="http://schemas.openxmlformats.org/officeDocument/2006/relationships/image" Target="../media/image35.emf"/><Relationship Id="rId4" Type="http://schemas.openxmlformats.org/officeDocument/2006/relationships/image" Target="../media/image3.emf"/><Relationship Id="rId9" Type="http://schemas.openxmlformats.org/officeDocument/2006/relationships/image" Target="../media/image34.emf"/><Relationship Id="rId14" Type="http://schemas.openxmlformats.org/officeDocument/2006/relationships/image" Target="../media/image3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oleObject" Target="../embeddings/oleObject8.bin"/><Relationship Id="rId7" Type="http://schemas.openxmlformats.org/officeDocument/2006/relationships/image" Target="../media/image45.emf"/><Relationship Id="rId12" Type="http://schemas.openxmlformats.org/officeDocument/2006/relationships/image" Target="../media/image29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4.emf"/><Relationship Id="rId11" Type="http://schemas.openxmlformats.org/officeDocument/2006/relationships/image" Target="../media/image28.emf"/><Relationship Id="rId5" Type="http://schemas.openxmlformats.org/officeDocument/2006/relationships/image" Target="../media/image23.emf"/><Relationship Id="rId10" Type="http://schemas.openxmlformats.org/officeDocument/2006/relationships/image" Target="../media/image48.emf"/><Relationship Id="rId4" Type="http://schemas.openxmlformats.org/officeDocument/2006/relationships/image" Target="../media/image3.emf"/><Relationship Id="rId9" Type="http://schemas.openxmlformats.org/officeDocument/2006/relationships/image" Target="../media/image4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oleObject" Target="../embeddings/oleObject9.bin"/><Relationship Id="rId7" Type="http://schemas.openxmlformats.org/officeDocument/2006/relationships/image" Target="../media/image49.emf"/><Relationship Id="rId12" Type="http://schemas.openxmlformats.org/officeDocument/2006/relationships/image" Target="../media/image29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4.emf"/><Relationship Id="rId11" Type="http://schemas.openxmlformats.org/officeDocument/2006/relationships/image" Target="../media/image28.emf"/><Relationship Id="rId5" Type="http://schemas.openxmlformats.org/officeDocument/2006/relationships/image" Target="../media/image23.emf"/><Relationship Id="rId10" Type="http://schemas.openxmlformats.org/officeDocument/2006/relationships/image" Target="../media/image48.emf"/><Relationship Id="rId4" Type="http://schemas.openxmlformats.org/officeDocument/2006/relationships/image" Target="../media/image3.emf"/><Relationship Id="rId9" Type="http://schemas.openxmlformats.org/officeDocument/2006/relationships/image" Target="../media/image5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900899"/>
              </p:ext>
            </p:extLst>
          </p:nvPr>
        </p:nvGraphicFramePr>
        <p:xfrm>
          <a:off x="0" y="0"/>
          <a:ext cx="17080523" cy="9256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Acrobat Document" r:id="rId3" imgW="5667363" imgH="4000415" progId="Acrobat.Document.DC">
                  <p:embed/>
                </p:oleObj>
              </mc:Choice>
              <mc:Fallback>
                <p:oleObj name="Acrobat Document" r:id="rId3" imgW="5667363" imgH="4000415" progId="Acrobat.Document.DC">
                  <p:embed/>
                  <p:pic>
                    <p:nvPicPr>
                      <p:cNvPr id="61" name="Objet 6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7080523" cy="9256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405899" y="4083694"/>
            <a:ext cx="12548885" cy="83099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INDICATEURS FINANCIERS </a:t>
            </a:r>
            <a:r>
              <a:rPr lang="fr-FR" sz="5400" b="1" i="1" u="sng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GEPH</a:t>
            </a:r>
            <a:r>
              <a:rPr lang="fr-FR" sz="5400" b="1" u="sng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 </a:t>
            </a:r>
            <a:r>
              <a:rPr lang="fr-FR" sz="5400" b="1" i="1" u="sng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FRANCE</a:t>
            </a:r>
            <a:endParaRPr lang="fr-FR" sz="5400" b="1" i="1" u="sng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5470359" y="5176825"/>
            <a:ext cx="5053914" cy="2261286"/>
            <a:chOff x="1" y="0"/>
            <a:chExt cx="5053914" cy="2261286"/>
          </a:xfrm>
        </p:grpSpPr>
        <p:sp>
          <p:nvSpPr>
            <p:cNvPr id="13" name="Rectangle 12"/>
            <p:cNvSpPr/>
            <p:nvPr/>
          </p:nvSpPr>
          <p:spPr>
            <a:xfrm>
              <a:off x="1" y="0"/>
              <a:ext cx="5053914" cy="22612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504" y="362275"/>
              <a:ext cx="3418910" cy="17754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Obje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378405"/>
              </p:ext>
            </p:extLst>
          </p:nvPr>
        </p:nvGraphicFramePr>
        <p:xfrm>
          <a:off x="-246185" y="-128954"/>
          <a:ext cx="17080523" cy="9256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9" name="Acrobat Document" r:id="rId3" imgW="5667363" imgH="4000415" progId="Acrobat.Document.DC">
                  <p:embed/>
                </p:oleObj>
              </mc:Choice>
              <mc:Fallback>
                <p:oleObj name="Acrobat Document" r:id="rId3" imgW="5667363" imgH="4000415" progId="Acrobat.Document.DC">
                  <p:embed/>
                  <p:pic>
                    <p:nvPicPr>
                      <p:cNvPr id="61" name="Objet 6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46185" y="-128954"/>
                        <a:ext cx="17080523" cy="9256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0" y="1371600"/>
            <a:ext cx="16256000" cy="6524625"/>
            <a:chOff x="0" y="864"/>
            <a:chExt cx="10240" cy="4110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864"/>
              <a:ext cx="10240" cy="4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372" y="1584"/>
              <a:ext cx="202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200" b="0" i="0" u="none" strike="noStrike" cap="none" normalizeH="0" baseline="0" smtClean="0">
                  <a:ln>
                    <a:noFill/>
                  </a:ln>
                  <a:solidFill>
                    <a:srgbClr val="AFB52C"/>
                  </a:solidFill>
                  <a:effectLst/>
                  <a:latin typeface="Arial" panose="020B0604020202020204" pitchFamily="34" charset="0"/>
                </a:rPr>
                <a:t>•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616" y="1584"/>
              <a:ext cx="3139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200" b="1" i="0" u="none" strike="noStrike" cap="none" normalizeH="0" baseline="0" dirty="0" smtClean="0">
                  <a:ln>
                    <a:noFill/>
                  </a:ln>
                  <a:solidFill>
                    <a:srgbClr val="525252"/>
                  </a:solidFill>
                  <a:effectLst/>
                  <a:latin typeface="Segoe UI Semibold" panose="020B0702040204020203" pitchFamily="34" charset="0"/>
                </a:rPr>
                <a:t>       Charges d'exploitation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1271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" y="2481"/>
              <a:ext cx="7610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" y="2481"/>
              <a:ext cx="7610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16" y="2625"/>
              <a:ext cx="7290" cy="560"/>
            </a:xfrm>
            <a:custGeom>
              <a:avLst/>
              <a:gdLst>
                <a:gd name="T0" fmla="*/ 240 w 29152"/>
                <a:gd name="T1" fmla="*/ 0 h 2240"/>
                <a:gd name="T2" fmla="*/ 28912 w 29152"/>
                <a:gd name="T3" fmla="*/ 0 h 2240"/>
                <a:gd name="T4" fmla="*/ 28912 w 29152"/>
                <a:gd name="T5" fmla="*/ 0 h 2240"/>
                <a:gd name="T6" fmla="*/ 29152 w 29152"/>
                <a:gd name="T7" fmla="*/ 240 h 2240"/>
                <a:gd name="T8" fmla="*/ 29152 w 29152"/>
                <a:gd name="T9" fmla="*/ 240 h 2240"/>
                <a:gd name="T10" fmla="*/ 29152 w 29152"/>
                <a:gd name="T11" fmla="*/ 240 h 2240"/>
                <a:gd name="T12" fmla="*/ 29152 w 29152"/>
                <a:gd name="T13" fmla="*/ 2000 h 2240"/>
                <a:gd name="T14" fmla="*/ 29152 w 29152"/>
                <a:gd name="T15" fmla="*/ 2240 h 2240"/>
                <a:gd name="T16" fmla="*/ 28912 w 29152"/>
                <a:gd name="T17" fmla="*/ 2240 h 2240"/>
                <a:gd name="T18" fmla="*/ 240 w 29152"/>
                <a:gd name="T19" fmla="*/ 2240 h 2240"/>
                <a:gd name="T20" fmla="*/ 0 w 29152"/>
                <a:gd name="T21" fmla="*/ 2240 h 2240"/>
                <a:gd name="T22" fmla="*/ 0 w 29152"/>
                <a:gd name="T23" fmla="*/ 2000 h 2240"/>
                <a:gd name="T24" fmla="*/ 0 w 29152"/>
                <a:gd name="T25" fmla="*/ 240 h 2240"/>
                <a:gd name="T26" fmla="*/ 0 w 29152"/>
                <a:gd name="T27" fmla="*/ 240 h 2240"/>
                <a:gd name="T28" fmla="*/ 240 w 29152"/>
                <a:gd name="T29" fmla="*/ 0 h 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152" h="2240">
                  <a:moveTo>
                    <a:pt x="240" y="0"/>
                  </a:moveTo>
                  <a:lnTo>
                    <a:pt x="28912" y="0"/>
                  </a:lnTo>
                  <a:lnTo>
                    <a:pt x="28912" y="0"/>
                  </a:lnTo>
                  <a:cubicBezTo>
                    <a:pt x="29045" y="0"/>
                    <a:pt x="29152" y="108"/>
                    <a:pt x="29152" y="240"/>
                  </a:cubicBezTo>
                  <a:cubicBezTo>
                    <a:pt x="29152" y="240"/>
                    <a:pt x="29152" y="240"/>
                    <a:pt x="29152" y="240"/>
                  </a:cubicBezTo>
                  <a:lnTo>
                    <a:pt x="29152" y="240"/>
                  </a:lnTo>
                  <a:lnTo>
                    <a:pt x="29152" y="2000"/>
                  </a:lnTo>
                  <a:lnTo>
                    <a:pt x="29152" y="2240"/>
                  </a:lnTo>
                  <a:lnTo>
                    <a:pt x="28912" y="2240"/>
                  </a:lnTo>
                  <a:lnTo>
                    <a:pt x="240" y="2240"/>
                  </a:lnTo>
                  <a:lnTo>
                    <a:pt x="0" y="2240"/>
                  </a:lnTo>
                  <a:lnTo>
                    <a:pt x="0" y="2000"/>
                  </a:lnTo>
                  <a:lnTo>
                    <a:pt x="0" y="240"/>
                  </a:lnTo>
                  <a:lnTo>
                    <a:pt x="0" y="240"/>
                  </a:lnTo>
                  <a:cubicBezTo>
                    <a:pt x="0" y="108"/>
                    <a:pt x="108" y="0"/>
                    <a:pt x="240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96" y="2693"/>
              <a:ext cx="858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4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2022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6071" y="2693"/>
              <a:ext cx="682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4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738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6569" y="2693"/>
              <a:ext cx="270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4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6655" y="2693"/>
              <a:ext cx="952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4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045 €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16" y="3125"/>
              <a:ext cx="7290" cy="620"/>
            </a:xfrm>
            <a:custGeom>
              <a:avLst/>
              <a:gdLst>
                <a:gd name="T0" fmla="*/ 240 w 29152"/>
                <a:gd name="T1" fmla="*/ 240 h 2480"/>
                <a:gd name="T2" fmla="*/ 28912 w 29152"/>
                <a:gd name="T3" fmla="*/ 240 h 2480"/>
                <a:gd name="T4" fmla="*/ 29152 w 29152"/>
                <a:gd name="T5" fmla="*/ 240 h 2480"/>
                <a:gd name="T6" fmla="*/ 29152 w 29152"/>
                <a:gd name="T7" fmla="*/ 480 h 2480"/>
                <a:gd name="T8" fmla="*/ 29152 w 29152"/>
                <a:gd name="T9" fmla="*/ 2240 h 2480"/>
                <a:gd name="T10" fmla="*/ 29152 w 29152"/>
                <a:gd name="T11" fmla="*/ 2240 h 2480"/>
                <a:gd name="T12" fmla="*/ 28912 w 29152"/>
                <a:gd name="T13" fmla="*/ 2480 h 2480"/>
                <a:gd name="T14" fmla="*/ 28912 w 29152"/>
                <a:gd name="T15" fmla="*/ 2480 h 2480"/>
                <a:gd name="T16" fmla="*/ 240 w 29152"/>
                <a:gd name="T17" fmla="*/ 2480 h 2480"/>
                <a:gd name="T18" fmla="*/ 240 w 29152"/>
                <a:gd name="T19" fmla="*/ 2480 h 2480"/>
                <a:gd name="T20" fmla="*/ 0 w 29152"/>
                <a:gd name="T21" fmla="*/ 2240 h 2480"/>
                <a:gd name="T22" fmla="*/ 0 w 29152"/>
                <a:gd name="T23" fmla="*/ 480 h 2480"/>
                <a:gd name="T24" fmla="*/ 0 w 29152"/>
                <a:gd name="T25" fmla="*/ 0 h 2480"/>
                <a:gd name="T26" fmla="*/ 0 w 29152"/>
                <a:gd name="T27" fmla="*/ 240 h 2480"/>
                <a:gd name="T28" fmla="*/ 240 w 29152"/>
                <a:gd name="T29" fmla="*/ 240 h 2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152" h="2480">
                  <a:moveTo>
                    <a:pt x="240" y="240"/>
                  </a:moveTo>
                  <a:lnTo>
                    <a:pt x="28912" y="240"/>
                  </a:lnTo>
                  <a:lnTo>
                    <a:pt x="29152" y="240"/>
                  </a:lnTo>
                  <a:lnTo>
                    <a:pt x="29152" y="480"/>
                  </a:lnTo>
                  <a:lnTo>
                    <a:pt x="29152" y="2240"/>
                  </a:lnTo>
                  <a:lnTo>
                    <a:pt x="29152" y="2240"/>
                  </a:lnTo>
                  <a:cubicBezTo>
                    <a:pt x="29152" y="2373"/>
                    <a:pt x="29045" y="2480"/>
                    <a:pt x="28912" y="2480"/>
                  </a:cubicBezTo>
                  <a:lnTo>
                    <a:pt x="28912" y="2480"/>
                  </a:lnTo>
                  <a:lnTo>
                    <a:pt x="240" y="2480"/>
                  </a:lnTo>
                  <a:lnTo>
                    <a:pt x="240" y="2480"/>
                  </a:lnTo>
                  <a:cubicBezTo>
                    <a:pt x="108" y="2480"/>
                    <a:pt x="0" y="2373"/>
                    <a:pt x="0" y="2240"/>
                  </a:cubicBezTo>
                  <a:lnTo>
                    <a:pt x="0" y="480"/>
                  </a:lnTo>
                  <a:lnTo>
                    <a:pt x="0" y="0"/>
                  </a:lnTo>
                  <a:lnTo>
                    <a:pt x="0" y="240"/>
                  </a:lnTo>
                  <a:lnTo>
                    <a:pt x="240" y="240"/>
                  </a:lnTo>
                  <a:close/>
                </a:path>
              </a:pathLst>
            </a:custGeom>
            <a:solidFill>
              <a:srgbClr val="AED13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296" y="3279"/>
              <a:ext cx="57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5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N-1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6335" y="3279"/>
              <a:ext cx="55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5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515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6732" y="3279"/>
              <a:ext cx="23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5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6808" y="3279"/>
              <a:ext cx="78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5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109 €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1283" name="Picture 1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" y="4001"/>
              <a:ext cx="7610" cy="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4" name="Picture 2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" y="4001"/>
              <a:ext cx="7610" cy="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216" y="4145"/>
              <a:ext cx="7290" cy="480"/>
            </a:xfrm>
            <a:custGeom>
              <a:avLst/>
              <a:gdLst>
                <a:gd name="T0" fmla="*/ 240 w 29152"/>
                <a:gd name="T1" fmla="*/ 0 h 1920"/>
                <a:gd name="T2" fmla="*/ 28912 w 29152"/>
                <a:gd name="T3" fmla="*/ 0 h 1920"/>
                <a:gd name="T4" fmla="*/ 28912 w 29152"/>
                <a:gd name="T5" fmla="*/ 0 h 1920"/>
                <a:gd name="T6" fmla="*/ 29152 w 29152"/>
                <a:gd name="T7" fmla="*/ 240 h 1920"/>
                <a:gd name="T8" fmla="*/ 29152 w 29152"/>
                <a:gd name="T9" fmla="*/ 240 h 1920"/>
                <a:gd name="T10" fmla="*/ 29152 w 29152"/>
                <a:gd name="T11" fmla="*/ 240 h 1920"/>
                <a:gd name="T12" fmla="*/ 29152 w 29152"/>
                <a:gd name="T13" fmla="*/ 1680 h 1920"/>
                <a:gd name="T14" fmla="*/ 29152 w 29152"/>
                <a:gd name="T15" fmla="*/ 1680 h 1920"/>
                <a:gd name="T16" fmla="*/ 28912 w 29152"/>
                <a:gd name="T17" fmla="*/ 1920 h 1920"/>
                <a:gd name="T18" fmla="*/ 28912 w 29152"/>
                <a:gd name="T19" fmla="*/ 1920 h 1920"/>
                <a:gd name="T20" fmla="*/ 240 w 29152"/>
                <a:gd name="T21" fmla="*/ 1920 h 1920"/>
                <a:gd name="T22" fmla="*/ 240 w 29152"/>
                <a:gd name="T23" fmla="*/ 1920 h 1920"/>
                <a:gd name="T24" fmla="*/ 0 w 29152"/>
                <a:gd name="T25" fmla="*/ 1680 h 1920"/>
                <a:gd name="T26" fmla="*/ 0 w 29152"/>
                <a:gd name="T27" fmla="*/ 240 h 1920"/>
                <a:gd name="T28" fmla="*/ 0 w 29152"/>
                <a:gd name="T29" fmla="*/ 240 h 1920"/>
                <a:gd name="T30" fmla="*/ 240 w 29152"/>
                <a:gd name="T31" fmla="*/ 0 h 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152" h="1920">
                  <a:moveTo>
                    <a:pt x="240" y="0"/>
                  </a:moveTo>
                  <a:lnTo>
                    <a:pt x="28912" y="0"/>
                  </a:lnTo>
                  <a:lnTo>
                    <a:pt x="28912" y="0"/>
                  </a:lnTo>
                  <a:cubicBezTo>
                    <a:pt x="29045" y="0"/>
                    <a:pt x="29152" y="108"/>
                    <a:pt x="29152" y="240"/>
                  </a:cubicBezTo>
                  <a:cubicBezTo>
                    <a:pt x="29152" y="240"/>
                    <a:pt x="29152" y="240"/>
                    <a:pt x="29152" y="240"/>
                  </a:cubicBezTo>
                  <a:lnTo>
                    <a:pt x="29152" y="240"/>
                  </a:lnTo>
                  <a:lnTo>
                    <a:pt x="29152" y="1680"/>
                  </a:lnTo>
                  <a:lnTo>
                    <a:pt x="29152" y="1680"/>
                  </a:lnTo>
                  <a:cubicBezTo>
                    <a:pt x="29152" y="1813"/>
                    <a:pt x="29045" y="1920"/>
                    <a:pt x="28912" y="1920"/>
                  </a:cubicBezTo>
                  <a:lnTo>
                    <a:pt x="28912" y="1920"/>
                  </a:lnTo>
                  <a:lnTo>
                    <a:pt x="240" y="1920"/>
                  </a:lnTo>
                  <a:lnTo>
                    <a:pt x="240" y="1920"/>
                  </a:lnTo>
                  <a:cubicBezTo>
                    <a:pt x="108" y="1920"/>
                    <a:pt x="0" y="1813"/>
                    <a:pt x="0" y="1680"/>
                  </a:cubicBezTo>
                  <a:lnTo>
                    <a:pt x="0" y="240"/>
                  </a:lnTo>
                  <a:lnTo>
                    <a:pt x="0" y="240"/>
                  </a:lnTo>
                  <a:cubicBezTo>
                    <a:pt x="0" y="108"/>
                    <a:pt x="108" y="0"/>
                    <a:pt x="24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22"/>
            <p:cNvSpPr>
              <a:spLocks noEditPoints="1"/>
            </p:cNvSpPr>
            <p:nvPr/>
          </p:nvSpPr>
          <p:spPr bwMode="auto">
            <a:xfrm>
              <a:off x="480" y="4249"/>
              <a:ext cx="265" cy="265"/>
            </a:xfrm>
            <a:custGeom>
              <a:avLst/>
              <a:gdLst>
                <a:gd name="T0" fmla="*/ 7 w 282"/>
                <a:gd name="T1" fmla="*/ 282 h 282"/>
                <a:gd name="T2" fmla="*/ 7 w 282"/>
                <a:gd name="T3" fmla="*/ 282 h 282"/>
                <a:gd name="T4" fmla="*/ 275 w 282"/>
                <a:gd name="T5" fmla="*/ 282 h 282"/>
                <a:gd name="T6" fmla="*/ 282 w 282"/>
                <a:gd name="T7" fmla="*/ 275 h 282"/>
                <a:gd name="T8" fmla="*/ 275 w 282"/>
                <a:gd name="T9" fmla="*/ 268 h 282"/>
                <a:gd name="T10" fmla="*/ 14 w 282"/>
                <a:gd name="T11" fmla="*/ 268 h 282"/>
                <a:gd name="T12" fmla="*/ 14 w 282"/>
                <a:gd name="T13" fmla="*/ 7 h 282"/>
                <a:gd name="T14" fmla="*/ 7 w 282"/>
                <a:gd name="T15" fmla="*/ 0 h 282"/>
                <a:gd name="T16" fmla="*/ 0 w 282"/>
                <a:gd name="T17" fmla="*/ 7 h 282"/>
                <a:gd name="T18" fmla="*/ 0 w 282"/>
                <a:gd name="T19" fmla="*/ 275 h 282"/>
                <a:gd name="T20" fmla="*/ 7 w 282"/>
                <a:gd name="T21" fmla="*/ 282 h 282"/>
                <a:gd name="T22" fmla="*/ 57 w 282"/>
                <a:gd name="T23" fmla="*/ 102 h 282"/>
                <a:gd name="T24" fmla="*/ 78 w 282"/>
                <a:gd name="T25" fmla="*/ 118 h 282"/>
                <a:gd name="T26" fmla="*/ 103 w 282"/>
                <a:gd name="T27" fmla="*/ 125 h 282"/>
                <a:gd name="T28" fmla="*/ 127 w 282"/>
                <a:gd name="T29" fmla="*/ 86 h 282"/>
                <a:gd name="T30" fmla="*/ 143 w 282"/>
                <a:gd name="T31" fmla="*/ 82 h 282"/>
                <a:gd name="T32" fmla="*/ 143 w 282"/>
                <a:gd name="T33" fmla="*/ 83 h 282"/>
                <a:gd name="T34" fmla="*/ 184 w 282"/>
                <a:gd name="T35" fmla="*/ 111 h 282"/>
                <a:gd name="T36" fmla="*/ 217 w 282"/>
                <a:gd name="T37" fmla="*/ 53 h 282"/>
                <a:gd name="T38" fmla="*/ 214 w 282"/>
                <a:gd name="T39" fmla="*/ 43 h 282"/>
                <a:gd name="T40" fmla="*/ 221 w 282"/>
                <a:gd name="T41" fmla="*/ 27 h 282"/>
                <a:gd name="T42" fmla="*/ 236 w 282"/>
                <a:gd name="T43" fmla="*/ 21 h 282"/>
                <a:gd name="T44" fmla="*/ 258 w 282"/>
                <a:gd name="T45" fmla="*/ 43 h 282"/>
                <a:gd name="T46" fmla="*/ 251 w 282"/>
                <a:gd name="T47" fmla="*/ 58 h 282"/>
                <a:gd name="T48" fmla="*/ 237 w 282"/>
                <a:gd name="T49" fmla="*/ 64 h 282"/>
                <a:gd name="T50" fmla="*/ 198 w 282"/>
                <a:gd name="T51" fmla="*/ 132 h 282"/>
                <a:gd name="T52" fmla="*/ 197 w 282"/>
                <a:gd name="T53" fmla="*/ 133 h 282"/>
                <a:gd name="T54" fmla="*/ 182 w 282"/>
                <a:gd name="T55" fmla="*/ 136 h 282"/>
                <a:gd name="T56" fmla="*/ 140 w 282"/>
                <a:gd name="T57" fmla="*/ 108 h 282"/>
                <a:gd name="T58" fmla="*/ 125 w 282"/>
                <a:gd name="T59" fmla="*/ 132 h 282"/>
                <a:gd name="T60" fmla="*/ 140 w 282"/>
                <a:gd name="T61" fmla="*/ 136 h 282"/>
                <a:gd name="T62" fmla="*/ 143 w 282"/>
                <a:gd name="T63" fmla="*/ 138 h 282"/>
                <a:gd name="T64" fmla="*/ 191 w 282"/>
                <a:gd name="T65" fmla="*/ 173 h 282"/>
                <a:gd name="T66" fmla="*/ 216 w 282"/>
                <a:gd name="T67" fmla="*/ 169 h 282"/>
                <a:gd name="T68" fmla="*/ 236 w 282"/>
                <a:gd name="T69" fmla="*/ 156 h 282"/>
                <a:gd name="T70" fmla="*/ 251 w 282"/>
                <a:gd name="T71" fmla="*/ 162 h 282"/>
                <a:gd name="T72" fmla="*/ 258 w 282"/>
                <a:gd name="T73" fmla="*/ 177 h 282"/>
                <a:gd name="T74" fmla="*/ 236 w 282"/>
                <a:gd name="T75" fmla="*/ 198 h 282"/>
                <a:gd name="T76" fmla="*/ 221 w 282"/>
                <a:gd name="T77" fmla="*/ 192 h 282"/>
                <a:gd name="T78" fmla="*/ 219 w 282"/>
                <a:gd name="T79" fmla="*/ 191 h 282"/>
                <a:gd name="T80" fmla="*/ 190 w 282"/>
                <a:gd name="T81" fmla="*/ 195 h 282"/>
                <a:gd name="T82" fmla="*/ 182 w 282"/>
                <a:gd name="T83" fmla="*/ 193 h 282"/>
                <a:gd name="T84" fmla="*/ 132 w 282"/>
                <a:gd name="T85" fmla="*/ 157 h 282"/>
                <a:gd name="T86" fmla="*/ 113 w 282"/>
                <a:gd name="T87" fmla="*/ 151 h 282"/>
                <a:gd name="T88" fmla="*/ 76 w 282"/>
                <a:gd name="T89" fmla="*/ 212 h 282"/>
                <a:gd name="T90" fmla="*/ 79 w 282"/>
                <a:gd name="T91" fmla="*/ 222 h 282"/>
                <a:gd name="T92" fmla="*/ 72 w 282"/>
                <a:gd name="T93" fmla="*/ 237 h 282"/>
                <a:gd name="T94" fmla="*/ 57 w 282"/>
                <a:gd name="T95" fmla="*/ 243 h 282"/>
                <a:gd name="T96" fmla="*/ 36 w 282"/>
                <a:gd name="T97" fmla="*/ 222 h 282"/>
                <a:gd name="T98" fmla="*/ 57 w 282"/>
                <a:gd name="T99" fmla="*/ 200 h 282"/>
                <a:gd name="T100" fmla="*/ 57 w 282"/>
                <a:gd name="T101" fmla="*/ 200 h 282"/>
                <a:gd name="T102" fmla="*/ 91 w 282"/>
                <a:gd name="T103" fmla="*/ 145 h 282"/>
                <a:gd name="T104" fmla="*/ 71 w 282"/>
                <a:gd name="T105" fmla="*/ 139 h 282"/>
                <a:gd name="T106" fmla="*/ 57 w 282"/>
                <a:gd name="T107" fmla="*/ 145 h 282"/>
                <a:gd name="T108" fmla="*/ 36 w 282"/>
                <a:gd name="T109" fmla="*/ 124 h 282"/>
                <a:gd name="T110" fmla="*/ 57 w 282"/>
                <a:gd name="T111" fmla="*/ 10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2" h="282">
                  <a:moveTo>
                    <a:pt x="7" y="282"/>
                  </a:moveTo>
                  <a:lnTo>
                    <a:pt x="7" y="282"/>
                  </a:lnTo>
                  <a:lnTo>
                    <a:pt x="275" y="282"/>
                  </a:lnTo>
                  <a:cubicBezTo>
                    <a:pt x="279" y="282"/>
                    <a:pt x="282" y="279"/>
                    <a:pt x="282" y="275"/>
                  </a:cubicBezTo>
                  <a:cubicBezTo>
                    <a:pt x="282" y="271"/>
                    <a:pt x="279" y="268"/>
                    <a:pt x="275" y="268"/>
                  </a:cubicBezTo>
                  <a:lnTo>
                    <a:pt x="14" y="268"/>
                  </a:lnTo>
                  <a:lnTo>
                    <a:pt x="14" y="7"/>
                  </a:ln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lnTo>
                    <a:pt x="0" y="275"/>
                  </a:lnTo>
                  <a:cubicBezTo>
                    <a:pt x="0" y="279"/>
                    <a:pt x="3" y="282"/>
                    <a:pt x="7" y="282"/>
                  </a:cubicBezTo>
                  <a:moveTo>
                    <a:pt x="57" y="102"/>
                  </a:moveTo>
                  <a:cubicBezTo>
                    <a:pt x="67" y="102"/>
                    <a:pt x="75" y="109"/>
                    <a:pt x="78" y="118"/>
                  </a:cubicBezTo>
                  <a:lnTo>
                    <a:pt x="103" y="125"/>
                  </a:lnTo>
                  <a:lnTo>
                    <a:pt x="127" y="86"/>
                  </a:lnTo>
                  <a:cubicBezTo>
                    <a:pt x="130" y="81"/>
                    <a:pt x="137" y="79"/>
                    <a:pt x="143" y="82"/>
                  </a:cubicBezTo>
                  <a:lnTo>
                    <a:pt x="143" y="83"/>
                  </a:lnTo>
                  <a:lnTo>
                    <a:pt x="184" y="111"/>
                  </a:lnTo>
                  <a:lnTo>
                    <a:pt x="217" y="53"/>
                  </a:lnTo>
                  <a:cubicBezTo>
                    <a:pt x="215" y="50"/>
                    <a:pt x="214" y="46"/>
                    <a:pt x="214" y="43"/>
                  </a:cubicBezTo>
                  <a:cubicBezTo>
                    <a:pt x="214" y="36"/>
                    <a:pt x="217" y="31"/>
                    <a:pt x="221" y="27"/>
                  </a:cubicBezTo>
                  <a:cubicBezTo>
                    <a:pt x="224" y="24"/>
                    <a:pt x="230" y="21"/>
                    <a:pt x="236" y="21"/>
                  </a:cubicBezTo>
                  <a:cubicBezTo>
                    <a:pt x="247" y="21"/>
                    <a:pt x="258" y="31"/>
                    <a:pt x="258" y="43"/>
                  </a:cubicBezTo>
                  <a:cubicBezTo>
                    <a:pt x="258" y="48"/>
                    <a:pt x="255" y="54"/>
                    <a:pt x="251" y="58"/>
                  </a:cubicBezTo>
                  <a:cubicBezTo>
                    <a:pt x="247" y="61"/>
                    <a:pt x="242" y="64"/>
                    <a:pt x="237" y="64"/>
                  </a:cubicBezTo>
                  <a:lnTo>
                    <a:pt x="198" y="132"/>
                  </a:lnTo>
                  <a:cubicBezTo>
                    <a:pt x="197" y="133"/>
                    <a:pt x="197" y="133"/>
                    <a:pt x="197" y="133"/>
                  </a:cubicBezTo>
                  <a:cubicBezTo>
                    <a:pt x="193" y="138"/>
                    <a:pt x="187" y="139"/>
                    <a:pt x="182" y="136"/>
                  </a:cubicBezTo>
                  <a:lnTo>
                    <a:pt x="140" y="108"/>
                  </a:lnTo>
                  <a:lnTo>
                    <a:pt x="125" y="132"/>
                  </a:lnTo>
                  <a:lnTo>
                    <a:pt x="140" y="136"/>
                  </a:lnTo>
                  <a:cubicBezTo>
                    <a:pt x="141" y="137"/>
                    <a:pt x="142" y="137"/>
                    <a:pt x="143" y="138"/>
                  </a:cubicBezTo>
                  <a:lnTo>
                    <a:pt x="191" y="173"/>
                  </a:lnTo>
                  <a:lnTo>
                    <a:pt x="216" y="169"/>
                  </a:lnTo>
                  <a:cubicBezTo>
                    <a:pt x="219" y="161"/>
                    <a:pt x="227" y="156"/>
                    <a:pt x="236" y="156"/>
                  </a:cubicBezTo>
                  <a:cubicBezTo>
                    <a:pt x="242" y="156"/>
                    <a:pt x="247" y="158"/>
                    <a:pt x="251" y="162"/>
                  </a:cubicBezTo>
                  <a:cubicBezTo>
                    <a:pt x="255" y="166"/>
                    <a:pt x="258" y="171"/>
                    <a:pt x="258" y="177"/>
                  </a:cubicBezTo>
                  <a:cubicBezTo>
                    <a:pt x="258" y="188"/>
                    <a:pt x="247" y="198"/>
                    <a:pt x="236" y="198"/>
                  </a:cubicBezTo>
                  <a:cubicBezTo>
                    <a:pt x="230" y="198"/>
                    <a:pt x="224" y="196"/>
                    <a:pt x="221" y="192"/>
                  </a:cubicBezTo>
                  <a:lnTo>
                    <a:pt x="219" y="191"/>
                  </a:lnTo>
                  <a:lnTo>
                    <a:pt x="190" y="195"/>
                  </a:lnTo>
                  <a:cubicBezTo>
                    <a:pt x="187" y="196"/>
                    <a:pt x="184" y="195"/>
                    <a:pt x="182" y="193"/>
                  </a:cubicBezTo>
                  <a:lnTo>
                    <a:pt x="132" y="157"/>
                  </a:lnTo>
                  <a:lnTo>
                    <a:pt x="113" y="151"/>
                  </a:lnTo>
                  <a:lnTo>
                    <a:pt x="76" y="212"/>
                  </a:lnTo>
                  <a:cubicBezTo>
                    <a:pt x="78" y="215"/>
                    <a:pt x="79" y="218"/>
                    <a:pt x="79" y="222"/>
                  </a:cubicBezTo>
                  <a:cubicBezTo>
                    <a:pt x="79" y="227"/>
                    <a:pt x="76" y="233"/>
                    <a:pt x="72" y="237"/>
                  </a:cubicBezTo>
                  <a:cubicBezTo>
                    <a:pt x="69" y="241"/>
                    <a:pt x="63" y="243"/>
                    <a:pt x="57" y="243"/>
                  </a:cubicBezTo>
                  <a:cubicBezTo>
                    <a:pt x="45" y="243"/>
                    <a:pt x="36" y="233"/>
                    <a:pt x="36" y="222"/>
                  </a:cubicBezTo>
                  <a:cubicBezTo>
                    <a:pt x="36" y="210"/>
                    <a:pt x="45" y="200"/>
                    <a:pt x="57" y="200"/>
                  </a:cubicBezTo>
                  <a:lnTo>
                    <a:pt x="57" y="200"/>
                  </a:lnTo>
                  <a:lnTo>
                    <a:pt x="91" y="145"/>
                  </a:lnTo>
                  <a:lnTo>
                    <a:pt x="71" y="139"/>
                  </a:lnTo>
                  <a:cubicBezTo>
                    <a:pt x="68" y="143"/>
                    <a:pt x="63" y="145"/>
                    <a:pt x="57" y="145"/>
                  </a:cubicBezTo>
                  <a:cubicBezTo>
                    <a:pt x="45" y="145"/>
                    <a:pt x="36" y="135"/>
                    <a:pt x="36" y="124"/>
                  </a:cubicBezTo>
                  <a:cubicBezTo>
                    <a:pt x="36" y="112"/>
                    <a:pt x="45" y="102"/>
                    <a:pt x="57" y="102"/>
                  </a:cubicBezTo>
                </a:path>
              </a:pathLst>
            </a:custGeom>
            <a:solidFill>
              <a:srgbClr val="C0C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1680" y="4187"/>
              <a:ext cx="117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7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egoe UI Semilight" panose="020B0402040204020203" pitchFamily="34" charset="0"/>
                </a:rPr>
                <a:t>+43,3%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5961" y="4187"/>
              <a:ext cx="854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7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egoe UI Semilight" panose="020B0402040204020203" pitchFamily="34" charset="0"/>
                </a:rPr>
                <a:t>+222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6631" y="4187"/>
              <a:ext cx="254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7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6714" y="4187"/>
              <a:ext cx="894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7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egoe UI Semilight" panose="020B0402040204020203" pitchFamily="34" charset="0"/>
                </a:rPr>
                <a:t>936 €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1294" name="Picture 3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2" y="2240"/>
              <a:ext cx="2560" cy="2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5" name="Picture 3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2" y="2240"/>
              <a:ext cx="2560" cy="2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Freeform 32"/>
            <p:cNvSpPr>
              <a:spLocks/>
            </p:cNvSpPr>
            <p:nvPr/>
          </p:nvSpPr>
          <p:spPr bwMode="auto">
            <a:xfrm>
              <a:off x="7786" y="2385"/>
              <a:ext cx="2240" cy="2240"/>
            </a:xfrm>
            <a:custGeom>
              <a:avLst/>
              <a:gdLst>
                <a:gd name="T0" fmla="*/ 120 w 4480"/>
                <a:gd name="T1" fmla="*/ 0 h 4480"/>
                <a:gd name="T2" fmla="*/ 4360 w 4480"/>
                <a:gd name="T3" fmla="*/ 0 h 4480"/>
                <a:gd name="T4" fmla="*/ 4360 w 4480"/>
                <a:gd name="T5" fmla="*/ 0 h 4480"/>
                <a:gd name="T6" fmla="*/ 4480 w 4480"/>
                <a:gd name="T7" fmla="*/ 120 h 4480"/>
                <a:gd name="T8" fmla="*/ 4480 w 4480"/>
                <a:gd name="T9" fmla="*/ 120 h 4480"/>
                <a:gd name="T10" fmla="*/ 4480 w 4480"/>
                <a:gd name="T11" fmla="*/ 120 h 4480"/>
                <a:gd name="T12" fmla="*/ 4480 w 4480"/>
                <a:gd name="T13" fmla="*/ 4360 h 4480"/>
                <a:gd name="T14" fmla="*/ 4480 w 4480"/>
                <a:gd name="T15" fmla="*/ 4360 h 4480"/>
                <a:gd name="T16" fmla="*/ 4360 w 4480"/>
                <a:gd name="T17" fmla="*/ 4480 h 4480"/>
                <a:gd name="T18" fmla="*/ 4360 w 4480"/>
                <a:gd name="T19" fmla="*/ 4480 h 4480"/>
                <a:gd name="T20" fmla="*/ 120 w 4480"/>
                <a:gd name="T21" fmla="*/ 4480 h 4480"/>
                <a:gd name="T22" fmla="*/ 120 w 4480"/>
                <a:gd name="T23" fmla="*/ 4480 h 4480"/>
                <a:gd name="T24" fmla="*/ 0 w 4480"/>
                <a:gd name="T25" fmla="*/ 4360 h 4480"/>
                <a:gd name="T26" fmla="*/ 0 w 4480"/>
                <a:gd name="T27" fmla="*/ 120 h 4480"/>
                <a:gd name="T28" fmla="*/ 0 w 4480"/>
                <a:gd name="T29" fmla="*/ 120 h 4480"/>
                <a:gd name="T30" fmla="*/ 120 w 4480"/>
                <a:gd name="T31" fmla="*/ 0 h 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80" h="4480">
                  <a:moveTo>
                    <a:pt x="120" y="0"/>
                  </a:moveTo>
                  <a:lnTo>
                    <a:pt x="4360" y="0"/>
                  </a:lnTo>
                  <a:lnTo>
                    <a:pt x="4360" y="0"/>
                  </a:lnTo>
                  <a:cubicBezTo>
                    <a:pt x="4427" y="0"/>
                    <a:pt x="4480" y="54"/>
                    <a:pt x="4480" y="120"/>
                  </a:cubicBezTo>
                  <a:cubicBezTo>
                    <a:pt x="4480" y="120"/>
                    <a:pt x="4480" y="120"/>
                    <a:pt x="4480" y="120"/>
                  </a:cubicBezTo>
                  <a:lnTo>
                    <a:pt x="4480" y="120"/>
                  </a:lnTo>
                  <a:lnTo>
                    <a:pt x="4480" y="4360"/>
                  </a:lnTo>
                  <a:lnTo>
                    <a:pt x="4480" y="4360"/>
                  </a:lnTo>
                  <a:cubicBezTo>
                    <a:pt x="4480" y="4427"/>
                    <a:pt x="4427" y="4480"/>
                    <a:pt x="4360" y="4480"/>
                  </a:cubicBezTo>
                  <a:lnTo>
                    <a:pt x="4360" y="4480"/>
                  </a:lnTo>
                  <a:lnTo>
                    <a:pt x="120" y="4480"/>
                  </a:lnTo>
                  <a:lnTo>
                    <a:pt x="120" y="4480"/>
                  </a:lnTo>
                  <a:cubicBezTo>
                    <a:pt x="54" y="4480"/>
                    <a:pt x="0" y="4427"/>
                    <a:pt x="0" y="4360"/>
                  </a:cubicBezTo>
                  <a:lnTo>
                    <a:pt x="0" y="120"/>
                  </a:lnTo>
                  <a:lnTo>
                    <a:pt x="0" y="120"/>
                  </a:lnTo>
                  <a:cubicBezTo>
                    <a:pt x="0" y="54"/>
                    <a:pt x="54" y="0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11297" name="Picture 3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2" y="2240"/>
              <a:ext cx="2560" cy="2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8" name="Picture 3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2" y="2240"/>
              <a:ext cx="2560" cy="2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7786" y="2385"/>
              <a:ext cx="2240" cy="2240"/>
            </a:xfrm>
            <a:custGeom>
              <a:avLst/>
              <a:gdLst>
                <a:gd name="T0" fmla="*/ 120 w 4480"/>
                <a:gd name="T1" fmla="*/ 0 h 4480"/>
                <a:gd name="T2" fmla="*/ 4360 w 4480"/>
                <a:gd name="T3" fmla="*/ 0 h 4480"/>
                <a:gd name="T4" fmla="*/ 4360 w 4480"/>
                <a:gd name="T5" fmla="*/ 0 h 4480"/>
                <a:gd name="T6" fmla="*/ 4480 w 4480"/>
                <a:gd name="T7" fmla="*/ 120 h 4480"/>
                <a:gd name="T8" fmla="*/ 4480 w 4480"/>
                <a:gd name="T9" fmla="*/ 120 h 4480"/>
                <a:gd name="T10" fmla="*/ 4480 w 4480"/>
                <a:gd name="T11" fmla="*/ 120 h 4480"/>
                <a:gd name="T12" fmla="*/ 4480 w 4480"/>
                <a:gd name="T13" fmla="*/ 4360 h 4480"/>
                <a:gd name="T14" fmla="*/ 4480 w 4480"/>
                <a:gd name="T15" fmla="*/ 4360 h 4480"/>
                <a:gd name="T16" fmla="*/ 4360 w 4480"/>
                <a:gd name="T17" fmla="*/ 4480 h 4480"/>
                <a:gd name="T18" fmla="*/ 4360 w 4480"/>
                <a:gd name="T19" fmla="*/ 4480 h 4480"/>
                <a:gd name="T20" fmla="*/ 120 w 4480"/>
                <a:gd name="T21" fmla="*/ 4480 h 4480"/>
                <a:gd name="T22" fmla="*/ 120 w 4480"/>
                <a:gd name="T23" fmla="*/ 4480 h 4480"/>
                <a:gd name="T24" fmla="*/ 0 w 4480"/>
                <a:gd name="T25" fmla="*/ 4360 h 4480"/>
                <a:gd name="T26" fmla="*/ 0 w 4480"/>
                <a:gd name="T27" fmla="*/ 120 h 4480"/>
                <a:gd name="T28" fmla="*/ 0 w 4480"/>
                <a:gd name="T29" fmla="*/ 120 h 4480"/>
                <a:gd name="T30" fmla="*/ 120 w 4480"/>
                <a:gd name="T31" fmla="*/ 0 h 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80" h="4480">
                  <a:moveTo>
                    <a:pt x="120" y="0"/>
                  </a:moveTo>
                  <a:lnTo>
                    <a:pt x="4360" y="0"/>
                  </a:lnTo>
                  <a:lnTo>
                    <a:pt x="4360" y="0"/>
                  </a:lnTo>
                  <a:cubicBezTo>
                    <a:pt x="4427" y="0"/>
                    <a:pt x="4480" y="54"/>
                    <a:pt x="4480" y="120"/>
                  </a:cubicBezTo>
                  <a:cubicBezTo>
                    <a:pt x="4480" y="120"/>
                    <a:pt x="4480" y="120"/>
                    <a:pt x="4480" y="120"/>
                  </a:cubicBezTo>
                  <a:lnTo>
                    <a:pt x="4480" y="120"/>
                  </a:lnTo>
                  <a:lnTo>
                    <a:pt x="4480" y="4360"/>
                  </a:lnTo>
                  <a:lnTo>
                    <a:pt x="4480" y="4360"/>
                  </a:lnTo>
                  <a:cubicBezTo>
                    <a:pt x="4480" y="4427"/>
                    <a:pt x="4427" y="4480"/>
                    <a:pt x="4360" y="4480"/>
                  </a:cubicBezTo>
                  <a:lnTo>
                    <a:pt x="4360" y="4480"/>
                  </a:lnTo>
                  <a:lnTo>
                    <a:pt x="120" y="4480"/>
                  </a:lnTo>
                  <a:lnTo>
                    <a:pt x="120" y="4480"/>
                  </a:lnTo>
                  <a:cubicBezTo>
                    <a:pt x="54" y="4480"/>
                    <a:pt x="0" y="4427"/>
                    <a:pt x="0" y="4360"/>
                  </a:cubicBezTo>
                  <a:lnTo>
                    <a:pt x="0" y="120"/>
                  </a:lnTo>
                  <a:lnTo>
                    <a:pt x="0" y="120"/>
                  </a:lnTo>
                  <a:cubicBezTo>
                    <a:pt x="0" y="54"/>
                    <a:pt x="54" y="0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36"/>
            <p:cNvSpPr>
              <a:spLocks/>
            </p:cNvSpPr>
            <p:nvPr/>
          </p:nvSpPr>
          <p:spPr bwMode="auto">
            <a:xfrm>
              <a:off x="8098" y="3089"/>
              <a:ext cx="544" cy="1376"/>
            </a:xfrm>
            <a:custGeom>
              <a:avLst/>
              <a:gdLst>
                <a:gd name="T0" fmla="*/ 40 w 544"/>
                <a:gd name="T1" fmla="*/ 40 h 1376"/>
                <a:gd name="T2" fmla="*/ 504 w 544"/>
                <a:gd name="T3" fmla="*/ 40 h 1376"/>
                <a:gd name="T4" fmla="*/ 544 w 544"/>
                <a:gd name="T5" fmla="*/ 40 h 1376"/>
                <a:gd name="T6" fmla="*/ 544 w 544"/>
                <a:gd name="T7" fmla="*/ 80 h 1376"/>
                <a:gd name="T8" fmla="*/ 544 w 544"/>
                <a:gd name="T9" fmla="*/ 1336 h 1376"/>
                <a:gd name="T10" fmla="*/ 544 w 544"/>
                <a:gd name="T11" fmla="*/ 1376 h 1376"/>
                <a:gd name="T12" fmla="*/ 504 w 544"/>
                <a:gd name="T13" fmla="*/ 1376 h 1376"/>
                <a:gd name="T14" fmla="*/ 40 w 544"/>
                <a:gd name="T15" fmla="*/ 1376 h 1376"/>
                <a:gd name="T16" fmla="*/ 0 w 544"/>
                <a:gd name="T17" fmla="*/ 1376 h 1376"/>
                <a:gd name="T18" fmla="*/ 0 w 544"/>
                <a:gd name="T19" fmla="*/ 1336 h 1376"/>
                <a:gd name="T20" fmla="*/ 0 w 544"/>
                <a:gd name="T21" fmla="*/ 80 h 1376"/>
                <a:gd name="T22" fmla="*/ 0 w 544"/>
                <a:gd name="T23" fmla="*/ 0 h 1376"/>
                <a:gd name="T24" fmla="*/ 0 w 544"/>
                <a:gd name="T25" fmla="*/ 40 h 1376"/>
                <a:gd name="T26" fmla="*/ 40 w 544"/>
                <a:gd name="T27" fmla="*/ 40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4" h="1376">
                  <a:moveTo>
                    <a:pt x="40" y="40"/>
                  </a:moveTo>
                  <a:lnTo>
                    <a:pt x="504" y="40"/>
                  </a:lnTo>
                  <a:lnTo>
                    <a:pt x="544" y="40"/>
                  </a:lnTo>
                  <a:lnTo>
                    <a:pt x="544" y="80"/>
                  </a:lnTo>
                  <a:lnTo>
                    <a:pt x="544" y="1336"/>
                  </a:lnTo>
                  <a:lnTo>
                    <a:pt x="544" y="1376"/>
                  </a:lnTo>
                  <a:lnTo>
                    <a:pt x="504" y="1376"/>
                  </a:lnTo>
                  <a:lnTo>
                    <a:pt x="40" y="1376"/>
                  </a:lnTo>
                  <a:lnTo>
                    <a:pt x="0" y="1376"/>
                  </a:lnTo>
                  <a:lnTo>
                    <a:pt x="0" y="1336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40"/>
                  </a:lnTo>
                  <a:lnTo>
                    <a:pt x="40" y="40"/>
                  </a:lnTo>
                  <a:close/>
                </a:path>
              </a:pathLst>
            </a:custGeom>
            <a:solidFill>
              <a:srgbClr val="AED1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Line 37"/>
            <p:cNvSpPr>
              <a:spLocks noChangeShapeType="1"/>
            </p:cNvSpPr>
            <p:nvPr/>
          </p:nvSpPr>
          <p:spPr bwMode="auto">
            <a:xfrm>
              <a:off x="8098" y="3113"/>
              <a:ext cx="544" cy="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38"/>
            <p:cNvSpPr>
              <a:spLocks/>
            </p:cNvSpPr>
            <p:nvPr/>
          </p:nvSpPr>
          <p:spPr bwMode="auto">
            <a:xfrm>
              <a:off x="9178" y="2513"/>
              <a:ext cx="544" cy="1952"/>
            </a:xfrm>
            <a:custGeom>
              <a:avLst/>
              <a:gdLst>
                <a:gd name="T0" fmla="*/ 40 w 544"/>
                <a:gd name="T1" fmla="*/ 40 h 1952"/>
                <a:gd name="T2" fmla="*/ 504 w 544"/>
                <a:gd name="T3" fmla="*/ 40 h 1952"/>
                <a:gd name="T4" fmla="*/ 544 w 544"/>
                <a:gd name="T5" fmla="*/ 40 h 1952"/>
                <a:gd name="T6" fmla="*/ 544 w 544"/>
                <a:gd name="T7" fmla="*/ 80 h 1952"/>
                <a:gd name="T8" fmla="*/ 544 w 544"/>
                <a:gd name="T9" fmla="*/ 1912 h 1952"/>
                <a:gd name="T10" fmla="*/ 544 w 544"/>
                <a:gd name="T11" fmla="*/ 1952 h 1952"/>
                <a:gd name="T12" fmla="*/ 504 w 544"/>
                <a:gd name="T13" fmla="*/ 1952 h 1952"/>
                <a:gd name="T14" fmla="*/ 40 w 544"/>
                <a:gd name="T15" fmla="*/ 1952 h 1952"/>
                <a:gd name="T16" fmla="*/ 0 w 544"/>
                <a:gd name="T17" fmla="*/ 1952 h 1952"/>
                <a:gd name="T18" fmla="*/ 0 w 544"/>
                <a:gd name="T19" fmla="*/ 1912 h 1952"/>
                <a:gd name="T20" fmla="*/ 0 w 544"/>
                <a:gd name="T21" fmla="*/ 80 h 1952"/>
                <a:gd name="T22" fmla="*/ 0 w 544"/>
                <a:gd name="T23" fmla="*/ 0 h 1952"/>
                <a:gd name="T24" fmla="*/ 0 w 544"/>
                <a:gd name="T25" fmla="*/ 40 h 1952"/>
                <a:gd name="T26" fmla="*/ 40 w 544"/>
                <a:gd name="T27" fmla="*/ 40 h 1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4" h="1952">
                  <a:moveTo>
                    <a:pt x="40" y="40"/>
                  </a:moveTo>
                  <a:lnTo>
                    <a:pt x="504" y="40"/>
                  </a:lnTo>
                  <a:lnTo>
                    <a:pt x="544" y="40"/>
                  </a:lnTo>
                  <a:lnTo>
                    <a:pt x="544" y="80"/>
                  </a:lnTo>
                  <a:lnTo>
                    <a:pt x="544" y="1912"/>
                  </a:lnTo>
                  <a:lnTo>
                    <a:pt x="544" y="1952"/>
                  </a:lnTo>
                  <a:lnTo>
                    <a:pt x="504" y="1952"/>
                  </a:lnTo>
                  <a:lnTo>
                    <a:pt x="40" y="1952"/>
                  </a:lnTo>
                  <a:lnTo>
                    <a:pt x="0" y="1952"/>
                  </a:lnTo>
                  <a:lnTo>
                    <a:pt x="0" y="1912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40"/>
                  </a:lnTo>
                  <a:lnTo>
                    <a:pt x="40" y="4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Line 39"/>
            <p:cNvSpPr>
              <a:spLocks noChangeShapeType="1"/>
            </p:cNvSpPr>
            <p:nvPr/>
          </p:nvSpPr>
          <p:spPr bwMode="auto">
            <a:xfrm>
              <a:off x="9178" y="2537"/>
              <a:ext cx="544" cy="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40"/>
            <p:cNvSpPr>
              <a:spLocks noEditPoints="1"/>
            </p:cNvSpPr>
            <p:nvPr/>
          </p:nvSpPr>
          <p:spPr bwMode="auto">
            <a:xfrm>
              <a:off x="7802" y="4435"/>
              <a:ext cx="2193" cy="61"/>
            </a:xfrm>
            <a:custGeom>
              <a:avLst/>
              <a:gdLst>
                <a:gd name="T0" fmla="*/ 0 w 2193"/>
                <a:gd name="T1" fmla="*/ 26 h 61"/>
                <a:gd name="T2" fmla="*/ 2184 w 2193"/>
                <a:gd name="T3" fmla="*/ 26 h 61"/>
                <a:gd name="T4" fmla="*/ 2184 w 2193"/>
                <a:gd name="T5" fmla="*/ 34 h 61"/>
                <a:gd name="T6" fmla="*/ 0 w 2193"/>
                <a:gd name="T7" fmla="*/ 34 h 61"/>
                <a:gd name="T8" fmla="*/ 0 w 2193"/>
                <a:gd name="T9" fmla="*/ 26 h 61"/>
                <a:gd name="T10" fmla="*/ 2171 w 2193"/>
                <a:gd name="T11" fmla="*/ 33 h 61"/>
                <a:gd name="T12" fmla="*/ 2155 w 2193"/>
                <a:gd name="T13" fmla="*/ 49 h 61"/>
                <a:gd name="T14" fmla="*/ 2151 w 2193"/>
                <a:gd name="T15" fmla="*/ 43 h 61"/>
                <a:gd name="T16" fmla="*/ 2183 w 2193"/>
                <a:gd name="T17" fmla="*/ 27 h 61"/>
                <a:gd name="T18" fmla="*/ 2183 w 2193"/>
                <a:gd name="T19" fmla="*/ 34 h 61"/>
                <a:gd name="T20" fmla="*/ 2151 w 2193"/>
                <a:gd name="T21" fmla="*/ 18 h 61"/>
                <a:gd name="T22" fmla="*/ 2155 w 2193"/>
                <a:gd name="T23" fmla="*/ 12 h 61"/>
                <a:gd name="T24" fmla="*/ 2171 w 2193"/>
                <a:gd name="T25" fmla="*/ 28 h 61"/>
                <a:gd name="T26" fmla="*/ 2166 w 2193"/>
                <a:gd name="T27" fmla="*/ 33 h 61"/>
                <a:gd name="T28" fmla="*/ 2132 w 2193"/>
                <a:gd name="T29" fmla="*/ 0 h 61"/>
                <a:gd name="T30" fmla="*/ 2193 w 2193"/>
                <a:gd name="T31" fmla="*/ 30 h 61"/>
                <a:gd name="T32" fmla="*/ 2132 w 2193"/>
                <a:gd name="T33" fmla="*/ 61 h 61"/>
                <a:gd name="T34" fmla="*/ 2166 w 2193"/>
                <a:gd name="T35" fmla="*/ 28 h 61"/>
                <a:gd name="T36" fmla="*/ 2171 w 2193"/>
                <a:gd name="T37" fmla="*/ 3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93" h="61">
                  <a:moveTo>
                    <a:pt x="0" y="26"/>
                  </a:moveTo>
                  <a:lnTo>
                    <a:pt x="2184" y="26"/>
                  </a:lnTo>
                  <a:lnTo>
                    <a:pt x="2184" y="34"/>
                  </a:lnTo>
                  <a:lnTo>
                    <a:pt x="0" y="34"/>
                  </a:lnTo>
                  <a:lnTo>
                    <a:pt x="0" y="26"/>
                  </a:lnTo>
                  <a:close/>
                  <a:moveTo>
                    <a:pt x="2171" y="33"/>
                  </a:moveTo>
                  <a:lnTo>
                    <a:pt x="2155" y="49"/>
                  </a:lnTo>
                  <a:lnTo>
                    <a:pt x="2151" y="43"/>
                  </a:lnTo>
                  <a:lnTo>
                    <a:pt x="2183" y="27"/>
                  </a:lnTo>
                  <a:lnTo>
                    <a:pt x="2183" y="34"/>
                  </a:lnTo>
                  <a:lnTo>
                    <a:pt x="2151" y="18"/>
                  </a:lnTo>
                  <a:lnTo>
                    <a:pt x="2155" y="12"/>
                  </a:lnTo>
                  <a:lnTo>
                    <a:pt x="2171" y="28"/>
                  </a:lnTo>
                  <a:lnTo>
                    <a:pt x="2166" y="33"/>
                  </a:lnTo>
                  <a:lnTo>
                    <a:pt x="2132" y="0"/>
                  </a:lnTo>
                  <a:lnTo>
                    <a:pt x="2193" y="30"/>
                  </a:lnTo>
                  <a:lnTo>
                    <a:pt x="2132" y="61"/>
                  </a:lnTo>
                  <a:lnTo>
                    <a:pt x="2166" y="28"/>
                  </a:lnTo>
                  <a:lnTo>
                    <a:pt x="2171" y="33"/>
                  </a:lnTo>
                  <a:close/>
                </a:path>
              </a:pathLst>
            </a:custGeom>
            <a:solidFill>
              <a:srgbClr val="A0A0A4"/>
            </a:solidFill>
            <a:ln w="12700" cap="flat">
              <a:solidFill>
                <a:srgbClr val="A0A0A4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Line 41"/>
            <p:cNvSpPr>
              <a:spLocks noChangeShapeType="1"/>
            </p:cNvSpPr>
            <p:nvPr/>
          </p:nvSpPr>
          <p:spPr bwMode="auto">
            <a:xfrm>
              <a:off x="8362" y="4441"/>
              <a:ext cx="0" cy="48"/>
            </a:xfrm>
            <a:prstGeom prst="line">
              <a:avLst/>
            </a:prstGeom>
            <a:noFill/>
            <a:ln w="12700" cap="flat">
              <a:solidFill>
                <a:srgbClr val="A0A0A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Rectangle 42"/>
            <p:cNvSpPr>
              <a:spLocks noChangeArrowheads="1"/>
            </p:cNvSpPr>
            <p:nvPr/>
          </p:nvSpPr>
          <p:spPr bwMode="auto">
            <a:xfrm>
              <a:off x="8302" y="4505"/>
              <a:ext cx="18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100" b="0" i="0" u="none" strike="noStrike" cap="none" normalizeH="0" baseline="0" smtClean="0">
                  <a:ln>
                    <a:noFill/>
                  </a:ln>
                  <a:solidFill>
                    <a:srgbClr val="3E3E3E"/>
                  </a:solidFill>
                  <a:effectLst/>
                  <a:latin typeface="Segoe UI Semilight" panose="020B0402040204020203" pitchFamily="34" charset="0"/>
                </a:rPr>
                <a:t>N-1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Line 43"/>
            <p:cNvSpPr>
              <a:spLocks noChangeShapeType="1"/>
            </p:cNvSpPr>
            <p:nvPr/>
          </p:nvSpPr>
          <p:spPr bwMode="auto">
            <a:xfrm>
              <a:off x="9442" y="4441"/>
              <a:ext cx="0" cy="48"/>
            </a:xfrm>
            <a:prstGeom prst="line">
              <a:avLst/>
            </a:prstGeom>
            <a:noFill/>
            <a:ln w="12700" cap="flat">
              <a:solidFill>
                <a:srgbClr val="A0A0A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Rectangle 44"/>
            <p:cNvSpPr>
              <a:spLocks noChangeArrowheads="1"/>
            </p:cNvSpPr>
            <p:nvPr/>
          </p:nvSpPr>
          <p:spPr bwMode="auto">
            <a:xfrm>
              <a:off x="9356" y="4505"/>
              <a:ext cx="234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100" b="0" i="0" u="none" strike="noStrike" cap="none" normalizeH="0" baseline="0" smtClean="0">
                  <a:ln>
                    <a:noFill/>
                  </a:ln>
                  <a:solidFill>
                    <a:srgbClr val="3E3E3E"/>
                  </a:solidFill>
                  <a:effectLst/>
                  <a:latin typeface="Segoe UI Semilight" panose="020B0402040204020203" pitchFamily="34" charset="0"/>
                </a:rPr>
                <a:t>2022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45"/>
            <p:cNvSpPr>
              <a:spLocks noChangeArrowheads="1"/>
            </p:cNvSpPr>
            <p:nvPr/>
          </p:nvSpPr>
          <p:spPr bwMode="auto">
            <a:xfrm>
              <a:off x="8208" y="2987"/>
              <a:ext cx="3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 smtClean="0">
                  <a:ln>
                    <a:noFill/>
                  </a:ln>
                  <a:solidFill>
                    <a:srgbClr val="3D3D3D"/>
                  </a:solidFill>
                  <a:effectLst/>
                  <a:latin typeface="Segoe UI Semilight" panose="020B0402040204020203" pitchFamily="34" charset="0"/>
                </a:rPr>
                <a:t>515,1 k€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46"/>
            <p:cNvSpPr>
              <a:spLocks noChangeArrowheads="1"/>
            </p:cNvSpPr>
            <p:nvPr/>
          </p:nvSpPr>
          <p:spPr bwMode="auto">
            <a:xfrm>
              <a:off x="9310" y="2411"/>
              <a:ext cx="32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 smtClean="0">
                  <a:ln>
                    <a:noFill/>
                  </a:ln>
                  <a:solidFill>
                    <a:srgbClr val="3D3D3D"/>
                  </a:solidFill>
                  <a:effectLst/>
                  <a:latin typeface="Segoe UI Semilight" panose="020B0402040204020203" pitchFamily="34" charset="0"/>
                </a:rPr>
                <a:t>738 k€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Obje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931008"/>
              </p:ext>
            </p:extLst>
          </p:nvPr>
        </p:nvGraphicFramePr>
        <p:xfrm>
          <a:off x="-246185" y="-128954"/>
          <a:ext cx="17080523" cy="9256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9" name="Acrobat Document" r:id="rId3" imgW="5667363" imgH="4000415" progId="Acrobat.Document.DC">
                  <p:embed/>
                </p:oleObj>
              </mc:Choice>
              <mc:Fallback>
                <p:oleObj name="Acrobat Document" r:id="rId3" imgW="5667363" imgH="4000415" progId="Acrobat.Document.DC">
                  <p:embed/>
                  <p:pic>
                    <p:nvPicPr>
                      <p:cNvPr id="48" name="Objet 4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46185" y="-128954"/>
                        <a:ext cx="17080523" cy="9256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0" y="1446213"/>
            <a:ext cx="16256000" cy="6524625"/>
            <a:chOff x="0" y="911"/>
            <a:chExt cx="10240" cy="4110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911"/>
              <a:ext cx="10240" cy="4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372" y="1631"/>
              <a:ext cx="202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200" b="0" i="0" u="none" strike="noStrike" cap="none" normalizeH="0" baseline="0" smtClean="0">
                  <a:ln>
                    <a:noFill/>
                  </a:ln>
                  <a:solidFill>
                    <a:srgbClr val="AFB52C"/>
                  </a:solidFill>
                  <a:effectLst/>
                  <a:latin typeface="Arial" panose="020B0604020202020204" pitchFamily="34" charset="0"/>
                </a:rPr>
                <a:t>•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616" y="1631"/>
              <a:ext cx="3138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200" b="1" i="0" u="none" strike="noStrike" cap="none" normalizeH="0" baseline="0" dirty="0" smtClean="0">
                  <a:ln>
                    <a:noFill/>
                  </a:ln>
                  <a:solidFill>
                    <a:srgbClr val="525252"/>
                  </a:solidFill>
                  <a:effectLst/>
                  <a:latin typeface="Segoe UI Semibold" panose="020B0702040204020203" pitchFamily="34" charset="0"/>
                </a:rPr>
                <a:t>       Résultat d'exploitation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6151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" y="2528"/>
              <a:ext cx="5833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" y="2528"/>
              <a:ext cx="5833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16" y="2672"/>
              <a:ext cx="5513" cy="560"/>
            </a:xfrm>
            <a:custGeom>
              <a:avLst/>
              <a:gdLst>
                <a:gd name="T0" fmla="*/ 240 w 22048"/>
                <a:gd name="T1" fmla="*/ 0 h 2240"/>
                <a:gd name="T2" fmla="*/ 21808 w 22048"/>
                <a:gd name="T3" fmla="*/ 0 h 2240"/>
                <a:gd name="T4" fmla="*/ 21808 w 22048"/>
                <a:gd name="T5" fmla="*/ 0 h 2240"/>
                <a:gd name="T6" fmla="*/ 22048 w 22048"/>
                <a:gd name="T7" fmla="*/ 240 h 2240"/>
                <a:gd name="T8" fmla="*/ 22048 w 22048"/>
                <a:gd name="T9" fmla="*/ 240 h 2240"/>
                <a:gd name="T10" fmla="*/ 22048 w 22048"/>
                <a:gd name="T11" fmla="*/ 240 h 2240"/>
                <a:gd name="T12" fmla="*/ 22048 w 22048"/>
                <a:gd name="T13" fmla="*/ 2000 h 2240"/>
                <a:gd name="T14" fmla="*/ 22048 w 22048"/>
                <a:gd name="T15" fmla="*/ 2240 h 2240"/>
                <a:gd name="T16" fmla="*/ 21808 w 22048"/>
                <a:gd name="T17" fmla="*/ 2240 h 2240"/>
                <a:gd name="T18" fmla="*/ 240 w 22048"/>
                <a:gd name="T19" fmla="*/ 2240 h 2240"/>
                <a:gd name="T20" fmla="*/ 0 w 22048"/>
                <a:gd name="T21" fmla="*/ 2240 h 2240"/>
                <a:gd name="T22" fmla="*/ 0 w 22048"/>
                <a:gd name="T23" fmla="*/ 2000 h 2240"/>
                <a:gd name="T24" fmla="*/ 0 w 22048"/>
                <a:gd name="T25" fmla="*/ 240 h 2240"/>
                <a:gd name="T26" fmla="*/ 0 w 22048"/>
                <a:gd name="T27" fmla="*/ 240 h 2240"/>
                <a:gd name="T28" fmla="*/ 240 w 22048"/>
                <a:gd name="T29" fmla="*/ 0 h 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048" h="2240">
                  <a:moveTo>
                    <a:pt x="240" y="0"/>
                  </a:moveTo>
                  <a:lnTo>
                    <a:pt x="21808" y="0"/>
                  </a:lnTo>
                  <a:lnTo>
                    <a:pt x="21808" y="0"/>
                  </a:lnTo>
                  <a:cubicBezTo>
                    <a:pt x="21941" y="0"/>
                    <a:pt x="22048" y="108"/>
                    <a:pt x="22048" y="240"/>
                  </a:cubicBezTo>
                  <a:cubicBezTo>
                    <a:pt x="22048" y="240"/>
                    <a:pt x="22048" y="240"/>
                    <a:pt x="22048" y="240"/>
                  </a:cubicBezTo>
                  <a:lnTo>
                    <a:pt x="22048" y="240"/>
                  </a:lnTo>
                  <a:lnTo>
                    <a:pt x="22048" y="2000"/>
                  </a:lnTo>
                  <a:lnTo>
                    <a:pt x="22048" y="2240"/>
                  </a:lnTo>
                  <a:lnTo>
                    <a:pt x="21808" y="2240"/>
                  </a:lnTo>
                  <a:lnTo>
                    <a:pt x="240" y="2240"/>
                  </a:lnTo>
                  <a:lnTo>
                    <a:pt x="0" y="2240"/>
                  </a:lnTo>
                  <a:lnTo>
                    <a:pt x="0" y="2000"/>
                  </a:lnTo>
                  <a:lnTo>
                    <a:pt x="0" y="240"/>
                  </a:lnTo>
                  <a:lnTo>
                    <a:pt x="0" y="240"/>
                  </a:lnTo>
                  <a:cubicBezTo>
                    <a:pt x="0" y="108"/>
                    <a:pt x="108" y="0"/>
                    <a:pt x="240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96" y="2740"/>
              <a:ext cx="858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4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2022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329" y="2740"/>
              <a:ext cx="696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4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242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841" y="2740"/>
              <a:ext cx="270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4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929" y="2740"/>
              <a:ext cx="904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4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451 €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16" y="3172"/>
              <a:ext cx="5513" cy="620"/>
            </a:xfrm>
            <a:custGeom>
              <a:avLst/>
              <a:gdLst>
                <a:gd name="T0" fmla="*/ 240 w 22048"/>
                <a:gd name="T1" fmla="*/ 240 h 2480"/>
                <a:gd name="T2" fmla="*/ 21808 w 22048"/>
                <a:gd name="T3" fmla="*/ 240 h 2480"/>
                <a:gd name="T4" fmla="*/ 22048 w 22048"/>
                <a:gd name="T5" fmla="*/ 240 h 2480"/>
                <a:gd name="T6" fmla="*/ 22048 w 22048"/>
                <a:gd name="T7" fmla="*/ 480 h 2480"/>
                <a:gd name="T8" fmla="*/ 22048 w 22048"/>
                <a:gd name="T9" fmla="*/ 2240 h 2480"/>
                <a:gd name="T10" fmla="*/ 22048 w 22048"/>
                <a:gd name="T11" fmla="*/ 2240 h 2480"/>
                <a:gd name="T12" fmla="*/ 21808 w 22048"/>
                <a:gd name="T13" fmla="*/ 2480 h 2480"/>
                <a:gd name="T14" fmla="*/ 21808 w 22048"/>
                <a:gd name="T15" fmla="*/ 2480 h 2480"/>
                <a:gd name="T16" fmla="*/ 240 w 22048"/>
                <a:gd name="T17" fmla="*/ 2480 h 2480"/>
                <a:gd name="T18" fmla="*/ 240 w 22048"/>
                <a:gd name="T19" fmla="*/ 2480 h 2480"/>
                <a:gd name="T20" fmla="*/ 0 w 22048"/>
                <a:gd name="T21" fmla="*/ 2240 h 2480"/>
                <a:gd name="T22" fmla="*/ 0 w 22048"/>
                <a:gd name="T23" fmla="*/ 480 h 2480"/>
                <a:gd name="T24" fmla="*/ 0 w 22048"/>
                <a:gd name="T25" fmla="*/ 0 h 2480"/>
                <a:gd name="T26" fmla="*/ 0 w 22048"/>
                <a:gd name="T27" fmla="*/ 240 h 2480"/>
                <a:gd name="T28" fmla="*/ 240 w 22048"/>
                <a:gd name="T29" fmla="*/ 240 h 2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048" h="2480">
                  <a:moveTo>
                    <a:pt x="240" y="240"/>
                  </a:moveTo>
                  <a:lnTo>
                    <a:pt x="21808" y="240"/>
                  </a:lnTo>
                  <a:lnTo>
                    <a:pt x="22048" y="240"/>
                  </a:lnTo>
                  <a:lnTo>
                    <a:pt x="22048" y="480"/>
                  </a:lnTo>
                  <a:lnTo>
                    <a:pt x="22048" y="2240"/>
                  </a:lnTo>
                  <a:lnTo>
                    <a:pt x="22048" y="2240"/>
                  </a:lnTo>
                  <a:cubicBezTo>
                    <a:pt x="22048" y="2373"/>
                    <a:pt x="21941" y="2480"/>
                    <a:pt x="21808" y="2480"/>
                  </a:cubicBezTo>
                  <a:lnTo>
                    <a:pt x="21808" y="2480"/>
                  </a:lnTo>
                  <a:lnTo>
                    <a:pt x="240" y="2480"/>
                  </a:lnTo>
                  <a:lnTo>
                    <a:pt x="240" y="2480"/>
                  </a:lnTo>
                  <a:cubicBezTo>
                    <a:pt x="108" y="2480"/>
                    <a:pt x="0" y="2373"/>
                    <a:pt x="0" y="2240"/>
                  </a:cubicBezTo>
                  <a:lnTo>
                    <a:pt x="0" y="480"/>
                  </a:lnTo>
                  <a:lnTo>
                    <a:pt x="0" y="0"/>
                  </a:lnTo>
                  <a:lnTo>
                    <a:pt x="0" y="240"/>
                  </a:lnTo>
                  <a:lnTo>
                    <a:pt x="240" y="240"/>
                  </a:lnTo>
                  <a:close/>
                </a:path>
              </a:pathLst>
            </a:custGeom>
            <a:solidFill>
              <a:srgbClr val="AED13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296" y="3326"/>
              <a:ext cx="57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5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N-1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4475" y="3326"/>
              <a:ext cx="60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5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335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4913" y="3326"/>
              <a:ext cx="23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5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989" y="3326"/>
              <a:ext cx="82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5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748 €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6163" name="Picture 1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" y="4048"/>
              <a:ext cx="7610" cy="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4" name="Picture 2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" y="4048"/>
              <a:ext cx="7610" cy="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216" y="4192"/>
              <a:ext cx="7290" cy="480"/>
            </a:xfrm>
            <a:custGeom>
              <a:avLst/>
              <a:gdLst>
                <a:gd name="T0" fmla="*/ 240 w 29152"/>
                <a:gd name="T1" fmla="*/ 0 h 1920"/>
                <a:gd name="T2" fmla="*/ 28912 w 29152"/>
                <a:gd name="T3" fmla="*/ 0 h 1920"/>
                <a:gd name="T4" fmla="*/ 28912 w 29152"/>
                <a:gd name="T5" fmla="*/ 0 h 1920"/>
                <a:gd name="T6" fmla="*/ 29152 w 29152"/>
                <a:gd name="T7" fmla="*/ 240 h 1920"/>
                <a:gd name="T8" fmla="*/ 29152 w 29152"/>
                <a:gd name="T9" fmla="*/ 240 h 1920"/>
                <a:gd name="T10" fmla="*/ 29152 w 29152"/>
                <a:gd name="T11" fmla="*/ 240 h 1920"/>
                <a:gd name="T12" fmla="*/ 29152 w 29152"/>
                <a:gd name="T13" fmla="*/ 1680 h 1920"/>
                <a:gd name="T14" fmla="*/ 29152 w 29152"/>
                <a:gd name="T15" fmla="*/ 1680 h 1920"/>
                <a:gd name="T16" fmla="*/ 28912 w 29152"/>
                <a:gd name="T17" fmla="*/ 1920 h 1920"/>
                <a:gd name="T18" fmla="*/ 28912 w 29152"/>
                <a:gd name="T19" fmla="*/ 1920 h 1920"/>
                <a:gd name="T20" fmla="*/ 240 w 29152"/>
                <a:gd name="T21" fmla="*/ 1920 h 1920"/>
                <a:gd name="T22" fmla="*/ 240 w 29152"/>
                <a:gd name="T23" fmla="*/ 1920 h 1920"/>
                <a:gd name="T24" fmla="*/ 0 w 29152"/>
                <a:gd name="T25" fmla="*/ 1680 h 1920"/>
                <a:gd name="T26" fmla="*/ 0 w 29152"/>
                <a:gd name="T27" fmla="*/ 240 h 1920"/>
                <a:gd name="T28" fmla="*/ 0 w 29152"/>
                <a:gd name="T29" fmla="*/ 240 h 1920"/>
                <a:gd name="T30" fmla="*/ 240 w 29152"/>
                <a:gd name="T31" fmla="*/ 0 h 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152" h="1920">
                  <a:moveTo>
                    <a:pt x="240" y="0"/>
                  </a:moveTo>
                  <a:lnTo>
                    <a:pt x="28912" y="0"/>
                  </a:lnTo>
                  <a:lnTo>
                    <a:pt x="28912" y="0"/>
                  </a:lnTo>
                  <a:cubicBezTo>
                    <a:pt x="29045" y="0"/>
                    <a:pt x="29152" y="108"/>
                    <a:pt x="29152" y="240"/>
                  </a:cubicBezTo>
                  <a:cubicBezTo>
                    <a:pt x="29152" y="240"/>
                    <a:pt x="29152" y="240"/>
                    <a:pt x="29152" y="240"/>
                  </a:cubicBezTo>
                  <a:lnTo>
                    <a:pt x="29152" y="240"/>
                  </a:lnTo>
                  <a:lnTo>
                    <a:pt x="29152" y="1680"/>
                  </a:lnTo>
                  <a:lnTo>
                    <a:pt x="29152" y="1680"/>
                  </a:lnTo>
                  <a:cubicBezTo>
                    <a:pt x="29152" y="1813"/>
                    <a:pt x="29045" y="1920"/>
                    <a:pt x="28912" y="1920"/>
                  </a:cubicBezTo>
                  <a:lnTo>
                    <a:pt x="28912" y="1920"/>
                  </a:lnTo>
                  <a:lnTo>
                    <a:pt x="240" y="1920"/>
                  </a:lnTo>
                  <a:lnTo>
                    <a:pt x="240" y="1920"/>
                  </a:lnTo>
                  <a:cubicBezTo>
                    <a:pt x="108" y="1920"/>
                    <a:pt x="0" y="1813"/>
                    <a:pt x="0" y="1680"/>
                  </a:cubicBezTo>
                  <a:lnTo>
                    <a:pt x="0" y="240"/>
                  </a:lnTo>
                  <a:lnTo>
                    <a:pt x="0" y="240"/>
                  </a:lnTo>
                  <a:cubicBezTo>
                    <a:pt x="0" y="108"/>
                    <a:pt x="108" y="0"/>
                    <a:pt x="24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22"/>
            <p:cNvSpPr>
              <a:spLocks noEditPoints="1"/>
            </p:cNvSpPr>
            <p:nvPr/>
          </p:nvSpPr>
          <p:spPr bwMode="auto">
            <a:xfrm>
              <a:off x="480" y="4296"/>
              <a:ext cx="265" cy="265"/>
            </a:xfrm>
            <a:custGeom>
              <a:avLst/>
              <a:gdLst>
                <a:gd name="T0" fmla="*/ 7 w 282"/>
                <a:gd name="T1" fmla="*/ 282 h 282"/>
                <a:gd name="T2" fmla="*/ 7 w 282"/>
                <a:gd name="T3" fmla="*/ 282 h 282"/>
                <a:gd name="T4" fmla="*/ 275 w 282"/>
                <a:gd name="T5" fmla="*/ 282 h 282"/>
                <a:gd name="T6" fmla="*/ 282 w 282"/>
                <a:gd name="T7" fmla="*/ 275 h 282"/>
                <a:gd name="T8" fmla="*/ 275 w 282"/>
                <a:gd name="T9" fmla="*/ 268 h 282"/>
                <a:gd name="T10" fmla="*/ 14 w 282"/>
                <a:gd name="T11" fmla="*/ 268 h 282"/>
                <a:gd name="T12" fmla="*/ 14 w 282"/>
                <a:gd name="T13" fmla="*/ 7 h 282"/>
                <a:gd name="T14" fmla="*/ 7 w 282"/>
                <a:gd name="T15" fmla="*/ 0 h 282"/>
                <a:gd name="T16" fmla="*/ 0 w 282"/>
                <a:gd name="T17" fmla="*/ 7 h 282"/>
                <a:gd name="T18" fmla="*/ 0 w 282"/>
                <a:gd name="T19" fmla="*/ 275 h 282"/>
                <a:gd name="T20" fmla="*/ 7 w 282"/>
                <a:gd name="T21" fmla="*/ 282 h 282"/>
                <a:gd name="T22" fmla="*/ 57 w 282"/>
                <a:gd name="T23" fmla="*/ 102 h 282"/>
                <a:gd name="T24" fmla="*/ 78 w 282"/>
                <a:gd name="T25" fmla="*/ 118 h 282"/>
                <a:gd name="T26" fmla="*/ 103 w 282"/>
                <a:gd name="T27" fmla="*/ 125 h 282"/>
                <a:gd name="T28" fmla="*/ 127 w 282"/>
                <a:gd name="T29" fmla="*/ 86 h 282"/>
                <a:gd name="T30" fmla="*/ 143 w 282"/>
                <a:gd name="T31" fmla="*/ 82 h 282"/>
                <a:gd name="T32" fmla="*/ 143 w 282"/>
                <a:gd name="T33" fmla="*/ 83 h 282"/>
                <a:gd name="T34" fmla="*/ 184 w 282"/>
                <a:gd name="T35" fmla="*/ 111 h 282"/>
                <a:gd name="T36" fmla="*/ 217 w 282"/>
                <a:gd name="T37" fmla="*/ 53 h 282"/>
                <a:gd name="T38" fmla="*/ 214 w 282"/>
                <a:gd name="T39" fmla="*/ 43 h 282"/>
                <a:gd name="T40" fmla="*/ 221 w 282"/>
                <a:gd name="T41" fmla="*/ 27 h 282"/>
                <a:gd name="T42" fmla="*/ 236 w 282"/>
                <a:gd name="T43" fmla="*/ 21 h 282"/>
                <a:gd name="T44" fmla="*/ 258 w 282"/>
                <a:gd name="T45" fmla="*/ 43 h 282"/>
                <a:gd name="T46" fmla="*/ 251 w 282"/>
                <a:gd name="T47" fmla="*/ 58 h 282"/>
                <a:gd name="T48" fmla="*/ 237 w 282"/>
                <a:gd name="T49" fmla="*/ 64 h 282"/>
                <a:gd name="T50" fmla="*/ 198 w 282"/>
                <a:gd name="T51" fmla="*/ 132 h 282"/>
                <a:gd name="T52" fmla="*/ 197 w 282"/>
                <a:gd name="T53" fmla="*/ 133 h 282"/>
                <a:gd name="T54" fmla="*/ 182 w 282"/>
                <a:gd name="T55" fmla="*/ 136 h 282"/>
                <a:gd name="T56" fmla="*/ 140 w 282"/>
                <a:gd name="T57" fmla="*/ 108 h 282"/>
                <a:gd name="T58" fmla="*/ 125 w 282"/>
                <a:gd name="T59" fmla="*/ 132 h 282"/>
                <a:gd name="T60" fmla="*/ 140 w 282"/>
                <a:gd name="T61" fmla="*/ 136 h 282"/>
                <a:gd name="T62" fmla="*/ 143 w 282"/>
                <a:gd name="T63" fmla="*/ 138 h 282"/>
                <a:gd name="T64" fmla="*/ 191 w 282"/>
                <a:gd name="T65" fmla="*/ 173 h 282"/>
                <a:gd name="T66" fmla="*/ 216 w 282"/>
                <a:gd name="T67" fmla="*/ 169 h 282"/>
                <a:gd name="T68" fmla="*/ 236 w 282"/>
                <a:gd name="T69" fmla="*/ 156 h 282"/>
                <a:gd name="T70" fmla="*/ 251 w 282"/>
                <a:gd name="T71" fmla="*/ 162 h 282"/>
                <a:gd name="T72" fmla="*/ 258 w 282"/>
                <a:gd name="T73" fmla="*/ 177 h 282"/>
                <a:gd name="T74" fmla="*/ 236 w 282"/>
                <a:gd name="T75" fmla="*/ 198 h 282"/>
                <a:gd name="T76" fmla="*/ 221 w 282"/>
                <a:gd name="T77" fmla="*/ 192 h 282"/>
                <a:gd name="T78" fmla="*/ 219 w 282"/>
                <a:gd name="T79" fmla="*/ 191 h 282"/>
                <a:gd name="T80" fmla="*/ 190 w 282"/>
                <a:gd name="T81" fmla="*/ 195 h 282"/>
                <a:gd name="T82" fmla="*/ 182 w 282"/>
                <a:gd name="T83" fmla="*/ 193 h 282"/>
                <a:gd name="T84" fmla="*/ 132 w 282"/>
                <a:gd name="T85" fmla="*/ 157 h 282"/>
                <a:gd name="T86" fmla="*/ 113 w 282"/>
                <a:gd name="T87" fmla="*/ 151 h 282"/>
                <a:gd name="T88" fmla="*/ 76 w 282"/>
                <a:gd name="T89" fmla="*/ 212 h 282"/>
                <a:gd name="T90" fmla="*/ 79 w 282"/>
                <a:gd name="T91" fmla="*/ 222 h 282"/>
                <a:gd name="T92" fmla="*/ 72 w 282"/>
                <a:gd name="T93" fmla="*/ 237 h 282"/>
                <a:gd name="T94" fmla="*/ 57 w 282"/>
                <a:gd name="T95" fmla="*/ 243 h 282"/>
                <a:gd name="T96" fmla="*/ 36 w 282"/>
                <a:gd name="T97" fmla="*/ 222 h 282"/>
                <a:gd name="T98" fmla="*/ 57 w 282"/>
                <a:gd name="T99" fmla="*/ 200 h 282"/>
                <a:gd name="T100" fmla="*/ 57 w 282"/>
                <a:gd name="T101" fmla="*/ 200 h 282"/>
                <a:gd name="T102" fmla="*/ 91 w 282"/>
                <a:gd name="T103" fmla="*/ 145 h 282"/>
                <a:gd name="T104" fmla="*/ 71 w 282"/>
                <a:gd name="T105" fmla="*/ 139 h 282"/>
                <a:gd name="T106" fmla="*/ 57 w 282"/>
                <a:gd name="T107" fmla="*/ 145 h 282"/>
                <a:gd name="T108" fmla="*/ 36 w 282"/>
                <a:gd name="T109" fmla="*/ 124 h 282"/>
                <a:gd name="T110" fmla="*/ 57 w 282"/>
                <a:gd name="T111" fmla="*/ 10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2" h="282">
                  <a:moveTo>
                    <a:pt x="7" y="282"/>
                  </a:moveTo>
                  <a:lnTo>
                    <a:pt x="7" y="282"/>
                  </a:lnTo>
                  <a:lnTo>
                    <a:pt x="275" y="282"/>
                  </a:lnTo>
                  <a:cubicBezTo>
                    <a:pt x="279" y="282"/>
                    <a:pt x="282" y="279"/>
                    <a:pt x="282" y="275"/>
                  </a:cubicBezTo>
                  <a:cubicBezTo>
                    <a:pt x="282" y="271"/>
                    <a:pt x="279" y="268"/>
                    <a:pt x="275" y="268"/>
                  </a:cubicBezTo>
                  <a:lnTo>
                    <a:pt x="14" y="268"/>
                  </a:lnTo>
                  <a:lnTo>
                    <a:pt x="14" y="7"/>
                  </a:ln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lnTo>
                    <a:pt x="0" y="275"/>
                  </a:lnTo>
                  <a:cubicBezTo>
                    <a:pt x="0" y="279"/>
                    <a:pt x="3" y="282"/>
                    <a:pt x="7" y="282"/>
                  </a:cubicBezTo>
                  <a:moveTo>
                    <a:pt x="57" y="102"/>
                  </a:moveTo>
                  <a:cubicBezTo>
                    <a:pt x="67" y="102"/>
                    <a:pt x="75" y="109"/>
                    <a:pt x="78" y="118"/>
                  </a:cubicBezTo>
                  <a:lnTo>
                    <a:pt x="103" y="125"/>
                  </a:lnTo>
                  <a:lnTo>
                    <a:pt x="127" y="86"/>
                  </a:lnTo>
                  <a:cubicBezTo>
                    <a:pt x="130" y="81"/>
                    <a:pt x="137" y="79"/>
                    <a:pt x="143" y="82"/>
                  </a:cubicBezTo>
                  <a:lnTo>
                    <a:pt x="143" y="83"/>
                  </a:lnTo>
                  <a:lnTo>
                    <a:pt x="184" y="111"/>
                  </a:lnTo>
                  <a:lnTo>
                    <a:pt x="217" y="53"/>
                  </a:lnTo>
                  <a:cubicBezTo>
                    <a:pt x="215" y="50"/>
                    <a:pt x="214" y="46"/>
                    <a:pt x="214" y="43"/>
                  </a:cubicBezTo>
                  <a:cubicBezTo>
                    <a:pt x="214" y="36"/>
                    <a:pt x="217" y="31"/>
                    <a:pt x="221" y="27"/>
                  </a:cubicBezTo>
                  <a:cubicBezTo>
                    <a:pt x="224" y="24"/>
                    <a:pt x="230" y="21"/>
                    <a:pt x="236" y="21"/>
                  </a:cubicBezTo>
                  <a:cubicBezTo>
                    <a:pt x="247" y="21"/>
                    <a:pt x="258" y="31"/>
                    <a:pt x="258" y="43"/>
                  </a:cubicBezTo>
                  <a:cubicBezTo>
                    <a:pt x="258" y="48"/>
                    <a:pt x="255" y="54"/>
                    <a:pt x="251" y="58"/>
                  </a:cubicBezTo>
                  <a:cubicBezTo>
                    <a:pt x="247" y="61"/>
                    <a:pt x="242" y="64"/>
                    <a:pt x="237" y="64"/>
                  </a:cubicBezTo>
                  <a:lnTo>
                    <a:pt x="198" y="132"/>
                  </a:lnTo>
                  <a:cubicBezTo>
                    <a:pt x="197" y="133"/>
                    <a:pt x="197" y="133"/>
                    <a:pt x="197" y="133"/>
                  </a:cubicBezTo>
                  <a:cubicBezTo>
                    <a:pt x="193" y="138"/>
                    <a:pt x="187" y="139"/>
                    <a:pt x="182" y="136"/>
                  </a:cubicBezTo>
                  <a:lnTo>
                    <a:pt x="140" y="108"/>
                  </a:lnTo>
                  <a:lnTo>
                    <a:pt x="125" y="132"/>
                  </a:lnTo>
                  <a:lnTo>
                    <a:pt x="140" y="136"/>
                  </a:lnTo>
                  <a:cubicBezTo>
                    <a:pt x="141" y="137"/>
                    <a:pt x="142" y="137"/>
                    <a:pt x="143" y="138"/>
                  </a:cubicBezTo>
                  <a:lnTo>
                    <a:pt x="191" y="173"/>
                  </a:lnTo>
                  <a:lnTo>
                    <a:pt x="216" y="169"/>
                  </a:lnTo>
                  <a:cubicBezTo>
                    <a:pt x="219" y="161"/>
                    <a:pt x="227" y="156"/>
                    <a:pt x="236" y="156"/>
                  </a:cubicBezTo>
                  <a:cubicBezTo>
                    <a:pt x="242" y="156"/>
                    <a:pt x="247" y="158"/>
                    <a:pt x="251" y="162"/>
                  </a:cubicBezTo>
                  <a:cubicBezTo>
                    <a:pt x="255" y="166"/>
                    <a:pt x="258" y="171"/>
                    <a:pt x="258" y="177"/>
                  </a:cubicBezTo>
                  <a:cubicBezTo>
                    <a:pt x="258" y="188"/>
                    <a:pt x="247" y="198"/>
                    <a:pt x="236" y="198"/>
                  </a:cubicBezTo>
                  <a:cubicBezTo>
                    <a:pt x="230" y="198"/>
                    <a:pt x="224" y="196"/>
                    <a:pt x="221" y="192"/>
                  </a:cubicBezTo>
                  <a:lnTo>
                    <a:pt x="219" y="191"/>
                  </a:lnTo>
                  <a:lnTo>
                    <a:pt x="190" y="195"/>
                  </a:lnTo>
                  <a:cubicBezTo>
                    <a:pt x="187" y="196"/>
                    <a:pt x="184" y="195"/>
                    <a:pt x="182" y="193"/>
                  </a:cubicBezTo>
                  <a:lnTo>
                    <a:pt x="132" y="157"/>
                  </a:lnTo>
                  <a:lnTo>
                    <a:pt x="113" y="151"/>
                  </a:lnTo>
                  <a:lnTo>
                    <a:pt x="76" y="212"/>
                  </a:lnTo>
                  <a:cubicBezTo>
                    <a:pt x="78" y="215"/>
                    <a:pt x="79" y="218"/>
                    <a:pt x="79" y="222"/>
                  </a:cubicBezTo>
                  <a:cubicBezTo>
                    <a:pt x="79" y="227"/>
                    <a:pt x="76" y="233"/>
                    <a:pt x="72" y="237"/>
                  </a:cubicBezTo>
                  <a:cubicBezTo>
                    <a:pt x="69" y="241"/>
                    <a:pt x="63" y="243"/>
                    <a:pt x="57" y="243"/>
                  </a:cubicBezTo>
                  <a:cubicBezTo>
                    <a:pt x="45" y="243"/>
                    <a:pt x="36" y="233"/>
                    <a:pt x="36" y="222"/>
                  </a:cubicBezTo>
                  <a:cubicBezTo>
                    <a:pt x="36" y="210"/>
                    <a:pt x="45" y="200"/>
                    <a:pt x="57" y="200"/>
                  </a:cubicBezTo>
                  <a:lnTo>
                    <a:pt x="57" y="200"/>
                  </a:lnTo>
                  <a:lnTo>
                    <a:pt x="91" y="145"/>
                  </a:lnTo>
                  <a:lnTo>
                    <a:pt x="71" y="139"/>
                  </a:lnTo>
                  <a:cubicBezTo>
                    <a:pt x="68" y="143"/>
                    <a:pt x="63" y="145"/>
                    <a:pt x="57" y="145"/>
                  </a:cubicBezTo>
                  <a:cubicBezTo>
                    <a:pt x="45" y="145"/>
                    <a:pt x="36" y="135"/>
                    <a:pt x="36" y="124"/>
                  </a:cubicBezTo>
                  <a:cubicBezTo>
                    <a:pt x="36" y="112"/>
                    <a:pt x="45" y="102"/>
                    <a:pt x="57" y="102"/>
                  </a:cubicBezTo>
                </a:path>
              </a:pathLst>
            </a:custGeom>
            <a:solidFill>
              <a:srgbClr val="C0C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1040" y="4234"/>
              <a:ext cx="107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7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egoe UI Semilight" panose="020B0402040204020203" pitchFamily="34" charset="0"/>
                </a:rPr>
                <a:t>-27,8%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6205" y="4234"/>
              <a:ext cx="61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7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egoe UI Semilight" panose="020B0402040204020203" pitchFamily="34" charset="0"/>
                </a:rPr>
                <a:t>-93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6639" y="4234"/>
              <a:ext cx="254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7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6722" y="4234"/>
              <a:ext cx="88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7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egoe UI Semilight" panose="020B0402040204020203" pitchFamily="34" charset="0"/>
                </a:rPr>
                <a:t>297 €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7"/>
            <p:cNvSpPr>
              <a:spLocks noChangeArrowheads="1"/>
            </p:cNvSpPr>
            <p:nvPr/>
          </p:nvSpPr>
          <p:spPr bwMode="auto">
            <a:xfrm>
              <a:off x="6964" y="4754"/>
              <a:ext cx="550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1" u="none" strike="noStrike" cap="none" normalizeH="0" baseline="0" smtClean="0">
                  <a:ln>
                    <a:noFill/>
                  </a:ln>
                  <a:solidFill>
                    <a:srgbClr val="437C43"/>
                  </a:solidFill>
                  <a:effectLst/>
                  <a:latin typeface="Segoe UI Semilight" panose="020B0402040204020203" pitchFamily="34" charset="0"/>
                </a:rPr>
                <a:t>+15,9%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8"/>
            <p:cNvSpPr>
              <a:spLocks noChangeArrowheads="1"/>
            </p:cNvSpPr>
            <p:nvPr/>
          </p:nvSpPr>
          <p:spPr bwMode="auto">
            <a:xfrm>
              <a:off x="5473" y="4754"/>
              <a:ext cx="1620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1" u="none" strike="noStrike" cap="none" normalizeH="0" baseline="0" smtClean="0">
                  <a:ln>
                    <a:noFill/>
                  </a:ln>
                  <a:solidFill>
                    <a:srgbClr val="3D3D3D"/>
                  </a:solidFill>
                  <a:effectLst/>
                  <a:latin typeface="Segoe UI Semilight" panose="020B0402040204020203" pitchFamily="34" charset="0"/>
                </a:rPr>
                <a:t>Produits d'exploitation :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6173" name="Picture 2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5" y="2287"/>
              <a:ext cx="1817" cy="1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4" name="Picture 3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5" y="2287"/>
              <a:ext cx="1817" cy="1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Freeform 31"/>
            <p:cNvSpPr>
              <a:spLocks/>
            </p:cNvSpPr>
            <p:nvPr/>
          </p:nvSpPr>
          <p:spPr bwMode="auto">
            <a:xfrm>
              <a:off x="6009" y="2612"/>
              <a:ext cx="1497" cy="1180"/>
            </a:xfrm>
            <a:custGeom>
              <a:avLst/>
              <a:gdLst>
                <a:gd name="T0" fmla="*/ 240 w 5984"/>
                <a:gd name="T1" fmla="*/ 240 h 4720"/>
                <a:gd name="T2" fmla="*/ 5744 w 5984"/>
                <a:gd name="T3" fmla="*/ 240 h 4720"/>
                <a:gd name="T4" fmla="*/ 5984 w 5984"/>
                <a:gd name="T5" fmla="*/ 240 h 4720"/>
                <a:gd name="T6" fmla="*/ 5984 w 5984"/>
                <a:gd name="T7" fmla="*/ 480 h 4720"/>
                <a:gd name="T8" fmla="*/ 5984 w 5984"/>
                <a:gd name="T9" fmla="*/ 4480 h 4720"/>
                <a:gd name="T10" fmla="*/ 5984 w 5984"/>
                <a:gd name="T11" fmla="*/ 4480 h 4720"/>
                <a:gd name="T12" fmla="*/ 5744 w 5984"/>
                <a:gd name="T13" fmla="*/ 4720 h 4720"/>
                <a:gd name="T14" fmla="*/ 5744 w 5984"/>
                <a:gd name="T15" fmla="*/ 4720 h 4720"/>
                <a:gd name="T16" fmla="*/ 240 w 5984"/>
                <a:gd name="T17" fmla="*/ 4720 h 4720"/>
                <a:gd name="T18" fmla="*/ 240 w 5984"/>
                <a:gd name="T19" fmla="*/ 4720 h 4720"/>
                <a:gd name="T20" fmla="*/ 0 w 5984"/>
                <a:gd name="T21" fmla="*/ 4480 h 4720"/>
                <a:gd name="T22" fmla="*/ 0 w 5984"/>
                <a:gd name="T23" fmla="*/ 480 h 4720"/>
                <a:gd name="T24" fmla="*/ 0 w 5984"/>
                <a:gd name="T25" fmla="*/ 0 h 4720"/>
                <a:gd name="T26" fmla="*/ 0 w 5984"/>
                <a:gd name="T27" fmla="*/ 240 h 4720"/>
                <a:gd name="T28" fmla="*/ 240 w 5984"/>
                <a:gd name="T29" fmla="*/ 240 h 4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84" h="4720">
                  <a:moveTo>
                    <a:pt x="240" y="240"/>
                  </a:moveTo>
                  <a:lnTo>
                    <a:pt x="5744" y="240"/>
                  </a:lnTo>
                  <a:lnTo>
                    <a:pt x="5984" y="240"/>
                  </a:lnTo>
                  <a:lnTo>
                    <a:pt x="5984" y="480"/>
                  </a:lnTo>
                  <a:lnTo>
                    <a:pt x="5984" y="4480"/>
                  </a:lnTo>
                  <a:lnTo>
                    <a:pt x="5984" y="4480"/>
                  </a:lnTo>
                  <a:cubicBezTo>
                    <a:pt x="5984" y="4613"/>
                    <a:pt x="5877" y="4720"/>
                    <a:pt x="5744" y="4720"/>
                  </a:cubicBezTo>
                  <a:lnTo>
                    <a:pt x="5744" y="4720"/>
                  </a:lnTo>
                  <a:lnTo>
                    <a:pt x="240" y="4720"/>
                  </a:lnTo>
                  <a:lnTo>
                    <a:pt x="240" y="4720"/>
                  </a:lnTo>
                  <a:cubicBezTo>
                    <a:pt x="108" y="4720"/>
                    <a:pt x="0" y="4613"/>
                    <a:pt x="0" y="4480"/>
                  </a:cubicBezTo>
                  <a:lnTo>
                    <a:pt x="0" y="480"/>
                  </a:lnTo>
                  <a:lnTo>
                    <a:pt x="0" y="0"/>
                  </a:lnTo>
                  <a:lnTo>
                    <a:pt x="0" y="240"/>
                  </a:lnTo>
                  <a:lnTo>
                    <a:pt x="240" y="24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32"/>
            <p:cNvSpPr>
              <a:spLocks/>
            </p:cNvSpPr>
            <p:nvPr/>
          </p:nvSpPr>
          <p:spPr bwMode="auto">
            <a:xfrm>
              <a:off x="6009" y="2432"/>
              <a:ext cx="1497" cy="240"/>
            </a:xfrm>
            <a:custGeom>
              <a:avLst/>
              <a:gdLst>
                <a:gd name="T0" fmla="*/ 240 w 5984"/>
                <a:gd name="T1" fmla="*/ 0 h 960"/>
                <a:gd name="T2" fmla="*/ 5744 w 5984"/>
                <a:gd name="T3" fmla="*/ 0 h 960"/>
                <a:gd name="T4" fmla="*/ 5744 w 5984"/>
                <a:gd name="T5" fmla="*/ 0 h 960"/>
                <a:gd name="T6" fmla="*/ 5984 w 5984"/>
                <a:gd name="T7" fmla="*/ 240 h 960"/>
                <a:gd name="T8" fmla="*/ 5984 w 5984"/>
                <a:gd name="T9" fmla="*/ 240 h 960"/>
                <a:gd name="T10" fmla="*/ 5984 w 5984"/>
                <a:gd name="T11" fmla="*/ 240 h 960"/>
                <a:gd name="T12" fmla="*/ 5984 w 5984"/>
                <a:gd name="T13" fmla="*/ 720 h 960"/>
                <a:gd name="T14" fmla="*/ 5984 w 5984"/>
                <a:gd name="T15" fmla="*/ 960 h 960"/>
                <a:gd name="T16" fmla="*/ 5744 w 5984"/>
                <a:gd name="T17" fmla="*/ 960 h 960"/>
                <a:gd name="T18" fmla="*/ 240 w 5984"/>
                <a:gd name="T19" fmla="*/ 960 h 960"/>
                <a:gd name="T20" fmla="*/ 0 w 5984"/>
                <a:gd name="T21" fmla="*/ 960 h 960"/>
                <a:gd name="T22" fmla="*/ 0 w 5984"/>
                <a:gd name="T23" fmla="*/ 720 h 960"/>
                <a:gd name="T24" fmla="*/ 0 w 5984"/>
                <a:gd name="T25" fmla="*/ 240 h 960"/>
                <a:gd name="T26" fmla="*/ 0 w 5984"/>
                <a:gd name="T27" fmla="*/ 240 h 960"/>
                <a:gd name="T28" fmla="*/ 240 w 5984"/>
                <a:gd name="T29" fmla="*/ 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84" h="960">
                  <a:moveTo>
                    <a:pt x="240" y="0"/>
                  </a:moveTo>
                  <a:lnTo>
                    <a:pt x="5744" y="0"/>
                  </a:lnTo>
                  <a:lnTo>
                    <a:pt x="5744" y="0"/>
                  </a:lnTo>
                  <a:cubicBezTo>
                    <a:pt x="5877" y="0"/>
                    <a:pt x="5984" y="108"/>
                    <a:pt x="5984" y="240"/>
                  </a:cubicBezTo>
                  <a:cubicBezTo>
                    <a:pt x="5984" y="240"/>
                    <a:pt x="5984" y="240"/>
                    <a:pt x="5984" y="240"/>
                  </a:cubicBezTo>
                  <a:lnTo>
                    <a:pt x="5984" y="240"/>
                  </a:lnTo>
                  <a:lnTo>
                    <a:pt x="5984" y="720"/>
                  </a:lnTo>
                  <a:lnTo>
                    <a:pt x="5984" y="960"/>
                  </a:lnTo>
                  <a:lnTo>
                    <a:pt x="5744" y="960"/>
                  </a:lnTo>
                  <a:lnTo>
                    <a:pt x="240" y="960"/>
                  </a:lnTo>
                  <a:lnTo>
                    <a:pt x="0" y="960"/>
                  </a:lnTo>
                  <a:lnTo>
                    <a:pt x="0" y="720"/>
                  </a:lnTo>
                  <a:lnTo>
                    <a:pt x="0" y="240"/>
                  </a:lnTo>
                  <a:lnTo>
                    <a:pt x="0" y="240"/>
                  </a:lnTo>
                  <a:cubicBezTo>
                    <a:pt x="0" y="108"/>
                    <a:pt x="108" y="0"/>
                    <a:pt x="240" y="0"/>
                  </a:cubicBezTo>
                  <a:close/>
                </a:path>
              </a:pathLst>
            </a:custGeom>
            <a:solidFill>
              <a:srgbClr val="00B0F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33"/>
            <p:cNvSpPr>
              <a:spLocks noChangeArrowheads="1"/>
            </p:cNvSpPr>
            <p:nvPr/>
          </p:nvSpPr>
          <p:spPr bwMode="auto">
            <a:xfrm>
              <a:off x="6439" y="2462"/>
              <a:ext cx="74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% Produits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34"/>
            <p:cNvSpPr>
              <a:spLocks noChangeArrowheads="1"/>
            </p:cNvSpPr>
            <p:nvPr/>
          </p:nvSpPr>
          <p:spPr bwMode="auto">
            <a:xfrm>
              <a:off x="6417" y="2740"/>
              <a:ext cx="1190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4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egoe UI Semilight" panose="020B0402040204020203" pitchFamily="34" charset="0"/>
                </a:rPr>
                <a:t>24,74%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6049" y="3232"/>
              <a:ext cx="1417" cy="0"/>
            </a:xfrm>
            <a:prstGeom prst="line">
              <a:avLst/>
            </a:prstGeom>
            <a:noFill/>
            <a:ln w="12700" cap="flat">
              <a:solidFill>
                <a:srgbClr val="A0A0A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Rectangle 36"/>
            <p:cNvSpPr>
              <a:spLocks noChangeArrowheads="1"/>
            </p:cNvSpPr>
            <p:nvPr/>
          </p:nvSpPr>
          <p:spPr bwMode="auto">
            <a:xfrm>
              <a:off x="6565" y="3326"/>
              <a:ext cx="102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egoe UI Semilight" panose="020B0402040204020203" pitchFamily="34" charset="0"/>
                </a:rPr>
                <a:t>39,72%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6184" name="Picture 4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2" y="2287"/>
              <a:ext cx="2560" cy="2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5" name="Picture 4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2" y="2287"/>
              <a:ext cx="2560" cy="2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Freeform 42"/>
            <p:cNvSpPr>
              <a:spLocks/>
            </p:cNvSpPr>
            <p:nvPr/>
          </p:nvSpPr>
          <p:spPr bwMode="auto">
            <a:xfrm>
              <a:off x="7786" y="2432"/>
              <a:ext cx="2240" cy="2240"/>
            </a:xfrm>
            <a:custGeom>
              <a:avLst/>
              <a:gdLst>
                <a:gd name="T0" fmla="*/ 120 w 4480"/>
                <a:gd name="T1" fmla="*/ 0 h 4480"/>
                <a:gd name="T2" fmla="*/ 4360 w 4480"/>
                <a:gd name="T3" fmla="*/ 0 h 4480"/>
                <a:gd name="T4" fmla="*/ 4360 w 4480"/>
                <a:gd name="T5" fmla="*/ 0 h 4480"/>
                <a:gd name="T6" fmla="*/ 4480 w 4480"/>
                <a:gd name="T7" fmla="*/ 120 h 4480"/>
                <a:gd name="T8" fmla="*/ 4480 w 4480"/>
                <a:gd name="T9" fmla="*/ 120 h 4480"/>
                <a:gd name="T10" fmla="*/ 4480 w 4480"/>
                <a:gd name="T11" fmla="*/ 120 h 4480"/>
                <a:gd name="T12" fmla="*/ 4480 w 4480"/>
                <a:gd name="T13" fmla="*/ 4360 h 4480"/>
                <a:gd name="T14" fmla="*/ 4480 w 4480"/>
                <a:gd name="T15" fmla="*/ 4360 h 4480"/>
                <a:gd name="T16" fmla="*/ 4360 w 4480"/>
                <a:gd name="T17" fmla="*/ 4480 h 4480"/>
                <a:gd name="T18" fmla="*/ 4360 w 4480"/>
                <a:gd name="T19" fmla="*/ 4480 h 4480"/>
                <a:gd name="T20" fmla="*/ 120 w 4480"/>
                <a:gd name="T21" fmla="*/ 4480 h 4480"/>
                <a:gd name="T22" fmla="*/ 120 w 4480"/>
                <a:gd name="T23" fmla="*/ 4480 h 4480"/>
                <a:gd name="T24" fmla="*/ 0 w 4480"/>
                <a:gd name="T25" fmla="*/ 4360 h 4480"/>
                <a:gd name="T26" fmla="*/ 0 w 4480"/>
                <a:gd name="T27" fmla="*/ 120 h 4480"/>
                <a:gd name="T28" fmla="*/ 0 w 4480"/>
                <a:gd name="T29" fmla="*/ 120 h 4480"/>
                <a:gd name="T30" fmla="*/ 120 w 4480"/>
                <a:gd name="T31" fmla="*/ 0 h 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80" h="4480">
                  <a:moveTo>
                    <a:pt x="120" y="0"/>
                  </a:moveTo>
                  <a:lnTo>
                    <a:pt x="4360" y="0"/>
                  </a:lnTo>
                  <a:lnTo>
                    <a:pt x="4360" y="0"/>
                  </a:lnTo>
                  <a:cubicBezTo>
                    <a:pt x="4427" y="0"/>
                    <a:pt x="4480" y="54"/>
                    <a:pt x="4480" y="120"/>
                  </a:cubicBezTo>
                  <a:cubicBezTo>
                    <a:pt x="4480" y="120"/>
                    <a:pt x="4480" y="120"/>
                    <a:pt x="4480" y="120"/>
                  </a:cubicBezTo>
                  <a:lnTo>
                    <a:pt x="4480" y="120"/>
                  </a:lnTo>
                  <a:lnTo>
                    <a:pt x="4480" y="4360"/>
                  </a:lnTo>
                  <a:lnTo>
                    <a:pt x="4480" y="4360"/>
                  </a:lnTo>
                  <a:cubicBezTo>
                    <a:pt x="4480" y="4427"/>
                    <a:pt x="4427" y="4480"/>
                    <a:pt x="4360" y="4480"/>
                  </a:cubicBezTo>
                  <a:lnTo>
                    <a:pt x="4360" y="4480"/>
                  </a:lnTo>
                  <a:lnTo>
                    <a:pt x="120" y="4480"/>
                  </a:lnTo>
                  <a:lnTo>
                    <a:pt x="120" y="4480"/>
                  </a:lnTo>
                  <a:cubicBezTo>
                    <a:pt x="54" y="4480"/>
                    <a:pt x="0" y="4427"/>
                    <a:pt x="0" y="4360"/>
                  </a:cubicBezTo>
                  <a:lnTo>
                    <a:pt x="0" y="120"/>
                  </a:lnTo>
                  <a:lnTo>
                    <a:pt x="0" y="120"/>
                  </a:lnTo>
                  <a:cubicBezTo>
                    <a:pt x="0" y="54"/>
                    <a:pt x="54" y="0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6187" name="Picture 4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2" y="2287"/>
              <a:ext cx="2560" cy="2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8" name="Picture 4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2" y="2287"/>
              <a:ext cx="2560" cy="2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Freeform 45"/>
            <p:cNvSpPr>
              <a:spLocks/>
            </p:cNvSpPr>
            <p:nvPr/>
          </p:nvSpPr>
          <p:spPr bwMode="auto">
            <a:xfrm>
              <a:off x="7786" y="2432"/>
              <a:ext cx="2240" cy="2240"/>
            </a:xfrm>
            <a:custGeom>
              <a:avLst/>
              <a:gdLst>
                <a:gd name="T0" fmla="*/ 120 w 4480"/>
                <a:gd name="T1" fmla="*/ 0 h 4480"/>
                <a:gd name="T2" fmla="*/ 4360 w 4480"/>
                <a:gd name="T3" fmla="*/ 0 h 4480"/>
                <a:gd name="T4" fmla="*/ 4360 w 4480"/>
                <a:gd name="T5" fmla="*/ 0 h 4480"/>
                <a:gd name="T6" fmla="*/ 4480 w 4480"/>
                <a:gd name="T7" fmla="*/ 120 h 4480"/>
                <a:gd name="T8" fmla="*/ 4480 w 4480"/>
                <a:gd name="T9" fmla="*/ 120 h 4480"/>
                <a:gd name="T10" fmla="*/ 4480 w 4480"/>
                <a:gd name="T11" fmla="*/ 120 h 4480"/>
                <a:gd name="T12" fmla="*/ 4480 w 4480"/>
                <a:gd name="T13" fmla="*/ 4360 h 4480"/>
                <a:gd name="T14" fmla="*/ 4480 w 4480"/>
                <a:gd name="T15" fmla="*/ 4360 h 4480"/>
                <a:gd name="T16" fmla="*/ 4360 w 4480"/>
                <a:gd name="T17" fmla="*/ 4480 h 4480"/>
                <a:gd name="T18" fmla="*/ 4360 w 4480"/>
                <a:gd name="T19" fmla="*/ 4480 h 4480"/>
                <a:gd name="T20" fmla="*/ 120 w 4480"/>
                <a:gd name="T21" fmla="*/ 4480 h 4480"/>
                <a:gd name="T22" fmla="*/ 120 w 4480"/>
                <a:gd name="T23" fmla="*/ 4480 h 4480"/>
                <a:gd name="T24" fmla="*/ 0 w 4480"/>
                <a:gd name="T25" fmla="*/ 4360 h 4480"/>
                <a:gd name="T26" fmla="*/ 0 w 4480"/>
                <a:gd name="T27" fmla="*/ 120 h 4480"/>
                <a:gd name="T28" fmla="*/ 0 w 4480"/>
                <a:gd name="T29" fmla="*/ 120 h 4480"/>
                <a:gd name="T30" fmla="*/ 120 w 4480"/>
                <a:gd name="T31" fmla="*/ 0 h 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80" h="4480">
                  <a:moveTo>
                    <a:pt x="120" y="0"/>
                  </a:moveTo>
                  <a:lnTo>
                    <a:pt x="4360" y="0"/>
                  </a:lnTo>
                  <a:lnTo>
                    <a:pt x="4360" y="0"/>
                  </a:lnTo>
                  <a:cubicBezTo>
                    <a:pt x="4427" y="0"/>
                    <a:pt x="4480" y="54"/>
                    <a:pt x="4480" y="120"/>
                  </a:cubicBezTo>
                  <a:cubicBezTo>
                    <a:pt x="4480" y="120"/>
                    <a:pt x="4480" y="120"/>
                    <a:pt x="4480" y="120"/>
                  </a:cubicBezTo>
                  <a:lnTo>
                    <a:pt x="4480" y="120"/>
                  </a:lnTo>
                  <a:lnTo>
                    <a:pt x="4480" y="4360"/>
                  </a:lnTo>
                  <a:lnTo>
                    <a:pt x="4480" y="4360"/>
                  </a:lnTo>
                  <a:cubicBezTo>
                    <a:pt x="4480" y="4427"/>
                    <a:pt x="4427" y="4480"/>
                    <a:pt x="4360" y="4480"/>
                  </a:cubicBezTo>
                  <a:lnTo>
                    <a:pt x="4360" y="4480"/>
                  </a:lnTo>
                  <a:lnTo>
                    <a:pt x="120" y="4480"/>
                  </a:lnTo>
                  <a:lnTo>
                    <a:pt x="120" y="4480"/>
                  </a:lnTo>
                  <a:cubicBezTo>
                    <a:pt x="54" y="4480"/>
                    <a:pt x="0" y="4427"/>
                    <a:pt x="0" y="4360"/>
                  </a:cubicBezTo>
                  <a:lnTo>
                    <a:pt x="0" y="120"/>
                  </a:lnTo>
                  <a:lnTo>
                    <a:pt x="0" y="120"/>
                  </a:lnTo>
                  <a:cubicBezTo>
                    <a:pt x="0" y="54"/>
                    <a:pt x="54" y="0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46"/>
            <p:cNvSpPr>
              <a:spLocks/>
            </p:cNvSpPr>
            <p:nvPr/>
          </p:nvSpPr>
          <p:spPr bwMode="auto">
            <a:xfrm>
              <a:off x="8098" y="2560"/>
              <a:ext cx="544" cy="1952"/>
            </a:xfrm>
            <a:custGeom>
              <a:avLst/>
              <a:gdLst>
                <a:gd name="T0" fmla="*/ 40 w 544"/>
                <a:gd name="T1" fmla="*/ 40 h 1952"/>
                <a:gd name="T2" fmla="*/ 504 w 544"/>
                <a:gd name="T3" fmla="*/ 40 h 1952"/>
                <a:gd name="T4" fmla="*/ 544 w 544"/>
                <a:gd name="T5" fmla="*/ 40 h 1952"/>
                <a:gd name="T6" fmla="*/ 544 w 544"/>
                <a:gd name="T7" fmla="*/ 80 h 1952"/>
                <a:gd name="T8" fmla="*/ 544 w 544"/>
                <a:gd name="T9" fmla="*/ 1912 h 1952"/>
                <a:gd name="T10" fmla="*/ 544 w 544"/>
                <a:gd name="T11" fmla="*/ 1952 h 1952"/>
                <a:gd name="T12" fmla="*/ 504 w 544"/>
                <a:gd name="T13" fmla="*/ 1952 h 1952"/>
                <a:gd name="T14" fmla="*/ 40 w 544"/>
                <a:gd name="T15" fmla="*/ 1952 h 1952"/>
                <a:gd name="T16" fmla="*/ 0 w 544"/>
                <a:gd name="T17" fmla="*/ 1952 h 1952"/>
                <a:gd name="T18" fmla="*/ 0 w 544"/>
                <a:gd name="T19" fmla="*/ 1912 h 1952"/>
                <a:gd name="T20" fmla="*/ 0 w 544"/>
                <a:gd name="T21" fmla="*/ 80 h 1952"/>
                <a:gd name="T22" fmla="*/ 0 w 544"/>
                <a:gd name="T23" fmla="*/ 0 h 1952"/>
                <a:gd name="T24" fmla="*/ 0 w 544"/>
                <a:gd name="T25" fmla="*/ 40 h 1952"/>
                <a:gd name="T26" fmla="*/ 40 w 544"/>
                <a:gd name="T27" fmla="*/ 40 h 1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4" h="1952">
                  <a:moveTo>
                    <a:pt x="40" y="40"/>
                  </a:moveTo>
                  <a:lnTo>
                    <a:pt x="504" y="40"/>
                  </a:lnTo>
                  <a:lnTo>
                    <a:pt x="544" y="40"/>
                  </a:lnTo>
                  <a:lnTo>
                    <a:pt x="544" y="80"/>
                  </a:lnTo>
                  <a:lnTo>
                    <a:pt x="544" y="1912"/>
                  </a:lnTo>
                  <a:lnTo>
                    <a:pt x="544" y="1952"/>
                  </a:lnTo>
                  <a:lnTo>
                    <a:pt x="504" y="1952"/>
                  </a:lnTo>
                  <a:lnTo>
                    <a:pt x="40" y="1952"/>
                  </a:lnTo>
                  <a:lnTo>
                    <a:pt x="0" y="1952"/>
                  </a:lnTo>
                  <a:lnTo>
                    <a:pt x="0" y="1912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40"/>
                  </a:lnTo>
                  <a:lnTo>
                    <a:pt x="40" y="40"/>
                  </a:lnTo>
                  <a:close/>
                </a:path>
              </a:pathLst>
            </a:custGeom>
            <a:solidFill>
              <a:srgbClr val="AED1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Line 47"/>
            <p:cNvSpPr>
              <a:spLocks noChangeShapeType="1"/>
            </p:cNvSpPr>
            <p:nvPr/>
          </p:nvSpPr>
          <p:spPr bwMode="auto">
            <a:xfrm>
              <a:off x="8098" y="2584"/>
              <a:ext cx="544" cy="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48"/>
            <p:cNvSpPr>
              <a:spLocks/>
            </p:cNvSpPr>
            <p:nvPr/>
          </p:nvSpPr>
          <p:spPr bwMode="auto">
            <a:xfrm>
              <a:off x="9178" y="3088"/>
              <a:ext cx="544" cy="1424"/>
            </a:xfrm>
            <a:custGeom>
              <a:avLst/>
              <a:gdLst>
                <a:gd name="T0" fmla="*/ 40 w 544"/>
                <a:gd name="T1" fmla="*/ 40 h 1424"/>
                <a:gd name="T2" fmla="*/ 504 w 544"/>
                <a:gd name="T3" fmla="*/ 40 h 1424"/>
                <a:gd name="T4" fmla="*/ 544 w 544"/>
                <a:gd name="T5" fmla="*/ 40 h 1424"/>
                <a:gd name="T6" fmla="*/ 544 w 544"/>
                <a:gd name="T7" fmla="*/ 80 h 1424"/>
                <a:gd name="T8" fmla="*/ 544 w 544"/>
                <a:gd name="T9" fmla="*/ 1384 h 1424"/>
                <a:gd name="T10" fmla="*/ 544 w 544"/>
                <a:gd name="T11" fmla="*/ 1424 h 1424"/>
                <a:gd name="T12" fmla="*/ 504 w 544"/>
                <a:gd name="T13" fmla="*/ 1424 h 1424"/>
                <a:gd name="T14" fmla="*/ 40 w 544"/>
                <a:gd name="T15" fmla="*/ 1424 h 1424"/>
                <a:gd name="T16" fmla="*/ 0 w 544"/>
                <a:gd name="T17" fmla="*/ 1424 h 1424"/>
                <a:gd name="T18" fmla="*/ 0 w 544"/>
                <a:gd name="T19" fmla="*/ 1384 h 1424"/>
                <a:gd name="T20" fmla="*/ 0 w 544"/>
                <a:gd name="T21" fmla="*/ 80 h 1424"/>
                <a:gd name="T22" fmla="*/ 0 w 544"/>
                <a:gd name="T23" fmla="*/ 0 h 1424"/>
                <a:gd name="T24" fmla="*/ 0 w 544"/>
                <a:gd name="T25" fmla="*/ 40 h 1424"/>
                <a:gd name="T26" fmla="*/ 40 w 544"/>
                <a:gd name="T27" fmla="*/ 40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4" h="1424">
                  <a:moveTo>
                    <a:pt x="40" y="40"/>
                  </a:moveTo>
                  <a:lnTo>
                    <a:pt x="504" y="40"/>
                  </a:lnTo>
                  <a:lnTo>
                    <a:pt x="544" y="40"/>
                  </a:lnTo>
                  <a:lnTo>
                    <a:pt x="544" y="80"/>
                  </a:lnTo>
                  <a:lnTo>
                    <a:pt x="544" y="1384"/>
                  </a:lnTo>
                  <a:lnTo>
                    <a:pt x="544" y="1424"/>
                  </a:lnTo>
                  <a:lnTo>
                    <a:pt x="504" y="1424"/>
                  </a:lnTo>
                  <a:lnTo>
                    <a:pt x="40" y="1424"/>
                  </a:lnTo>
                  <a:lnTo>
                    <a:pt x="0" y="1424"/>
                  </a:lnTo>
                  <a:lnTo>
                    <a:pt x="0" y="1384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40"/>
                  </a:lnTo>
                  <a:lnTo>
                    <a:pt x="40" y="4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Line 49"/>
            <p:cNvSpPr>
              <a:spLocks noChangeShapeType="1"/>
            </p:cNvSpPr>
            <p:nvPr/>
          </p:nvSpPr>
          <p:spPr bwMode="auto">
            <a:xfrm>
              <a:off x="9178" y="3112"/>
              <a:ext cx="544" cy="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50"/>
            <p:cNvSpPr>
              <a:spLocks noEditPoints="1"/>
            </p:cNvSpPr>
            <p:nvPr/>
          </p:nvSpPr>
          <p:spPr bwMode="auto">
            <a:xfrm>
              <a:off x="7802" y="4482"/>
              <a:ext cx="2193" cy="61"/>
            </a:xfrm>
            <a:custGeom>
              <a:avLst/>
              <a:gdLst>
                <a:gd name="T0" fmla="*/ 0 w 2193"/>
                <a:gd name="T1" fmla="*/ 26 h 61"/>
                <a:gd name="T2" fmla="*/ 2184 w 2193"/>
                <a:gd name="T3" fmla="*/ 26 h 61"/>
                <a:gd name="T4" fmla="*/ 2184 w 2193"/>
                <a:gd name="T5" fmla="*/ 34 h 61"/>
                <a:gd name="T6" fmla="*/ 0 w 2193"/>
                <a:gd name="T7" fmla="*/ 34 h 61"/>
                <a:gd name="T8" fmla="*/ 0 w 2193"/>
                <a:gd name="T9" fmla="*/ 26 h 61"/>
                <a:gd name="T10" fmla="*/ 2171 w 2193"/>
                <a:gd name="T11" fmla="*/ 33 h 61"/>
                <a:gd name="T12" fmla="*/ 2155 w 2193"/>
                <a:gd name="T13" fmla="*/ 49 h 61"/>
                <a:gd name="T14" fmla="*/ 2151 w 2193"/>
                <a:gd name="T15" fmla="*/ 43 h 61"/>
                <a:gd name="T16" fmla="*/ 2183 w 2193"/>
                <a:gd name="T17" fmla="*/ 27 h 61"/>
                <a:gd name="T18" fmla="*/ 2183 w 2193"/>
                <a:gd name="T19" fmla="*/ 34 h 61"/>
                <a:gd name="T20" fmla="*/ 2151 w 2193"/>
                <a:gd name="T21" fmla="*/ 18 h 61"/>
                <a:gd name="T22" fmla="*/ 2155 w 2193"/>
                <a:gd name="T23" fmla="*/ 12 h 61"/>
                <a:gd name="T24" fmla="*/ 2171 w 2193"/>
                <a:gd name="T25" fmla="*/ 28 h 61"/>
                <a:gd name="T26" fmla="*/ 2166 w 2193"/>
                <a:gd name="T27" fmla="*/ 33 h 61"/>
                <a:gd name="T28" fmla="*/ 2132 w 2193"/>
                <a:gd name="T29" fmla="*/ 0 h 61"/>
                <a:gd name="T30" fmla="*/ 2193 w 2193"/>
                <a:gd name="T31" fmla="*/ 30 h 61"/>
                <a:gd name="T32" fmla="*/ 2132 w 2193"/>
                <a:gd name="T33" fmla="*/ 61 h 61"/>
                <a:gd name="T34" fmla="*/ 2166 w 2193"/>
                <a:gd name="T35" fmla="*/ 28 h 61"/>
                <a:gd name="T36" fmla="*/ 2171 w 2193"/>
                <a:gd name="T37" fmla="*/ 3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93" h="61">
                  <a:moveTo>
                    <a:pt x="0" y="26"/>
                  </a:moveTo>
                  <a:lnTo>
                    <a:pt x="2184" y="26"/>
                  </a:lnTo>
                  <a:lnTo>
                    <a:pt x="2184" y="34"/>
                  </a:lnTo>
                  <a:lnTo>
                    <a:pt x="0" y="34"/>
                  </a:lnTo>
                  <a:lnTo>
                    <a:pt x="0" y="26"/>
                  </a:lnTo>
                  <a:close/>
                  <a:moveTo>
                    <a:pt x="2171" y="33"/>
                  </a:moveTo>
                  <a:lnTo>
                    <a:pt x="2155" y="49"/>
                  </a:lnTo>
                  <a:lnTo>
                    <a:pt x="2151" y="43"/>
                  </a:lnTo>
                  <a:lnTo>
                    <a:pt x="2183" y="27"/>
                  </a:lnTo>
                  <a:lnTo>
                    <a:pt x="2183" y="34"/>
                  </a:lnTo>
                  <a:lnTo>
                    <a:pt x="2151" y="18"/>
                  </a:lnTo>
                  <a:lnTo>
                    <a:pt x="2155" y="12"/>
                  </a:lnTo>
                  <a:lnTo>
                    <a:pt x="2171" y="28"/>
                  </a:lnTo>
                  <a:lnTo>
                    <a:pt x="2166" y="33"/>
                  </a:lnTo>
                  <a:lnTo>
                    <a:pt x="2132" y="0"/>
                  </a:lnTo>
                  <a:lnTo>
                    <a:pt x="2193" y="30"/>
                  </a:lnTo>
                  <a:lnTo>
                    <a:pt x="2132" y="61"/>
                  </a:lnTo>
                  <a:lnTo>
                    <a:pt x="2166" y="28"/>
                  </a:lnTo>
                  <a:lnTo>
                    <a:pt x="2171" y="33"/>
                  </a:lnTo>
                  <a:close/>
                </a:path>
              </a:pathLst>
            </a:custGeom>
            <a:solidFill>
              <a:srgbClr val="A0A0A4"/>
            </a:solidFill>
            <a:ln w="12700" cap="flat">
              <a:solidFill>
                <a:srgbClr val="A0A0A4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Line 51"/>
            <p:cNvSpPr>
              <a:spLocks noChangeShapeType="1"/>
            </p:cNvSpPr>
            <p:nvPr/>
          </p:nvSpPr>
          <p:spPr bwMode="auto">
            <a:xfrm>
              <a:off x="8362" y="4488"/>
              <a:ext cx="0" cy="48"/>
            </a:xfrm>
            <a:prstGeom prst="line">
              <a:avLst/>
            </a:prstGeom>
            <a:noFill/>
            <a:ln w="12700" cap="flat">
              <a:solidFill>
                <a:srgbClr val="A0A0A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Rectangle 52"/>
            <p:cNvSpPr>
              <a:spLocks noChangeArrowheads="1"/>
            </p:cNvSpPr>
            <p:nvPr/>
          </p:nvSpPr>
          <p:spPr bwMode="auto">
            <a:xfrm>
              <a:off x="8302" y="4552"/>
              <a:ext cx="18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100" b="0" i="0" u="none" strike="noStrike" cap="none" normalizeH="0" baseline="0" smtClean="0">
                  <a:ln>
                    <a:noFill/>
                  </a:ln>
                  <a:solidFill>
                    <a:srgbClr val="3E3E3E"/>
                  </a:solidFill>
                  <a:effectLst/>
                  <a:latin typeface="Segoe UI Semilight" panose="020B0402040204020203" pitchFamily="34" charset="0"/>
                </a:rPr>
                <a:t>N-1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Line 53"/>
            <p:cNvSpPr>
              <a:spLocks noChangeShapeType="1"/>
            </p:cNvSpPr>
            <p:nvPr/>
          </p:nvSpPr>
          <p:spPr bwMode="auto">
            <a:xfrm>
              <a:off x="9442" y="4488"/>
              <a:ext cx="0" cy="48"/>
            </a:xfrm>
            <a:prstGeom prst="line">
              <a:avLst/>
            </a:prstGeom>
            <a:noFill/>
            <a:ln w="12700" cap="flat">
              <a:solidFill>
                <a:srgbClr val="A0A0A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Rectangle 54"/>
            <p:cNvSpPr>
              <a:spLocks noChangeArrowheads="1"/>
            </p:cNvSpPr>
            <p:nvPr/>
          </p:nvSpPr>
          <p:spPr bwMode="auto">
            <a:xfrm>
              <a:off x="9356" y="4552"/>
              <a:ext cx="234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100" b="0" i="0" u="none" strike="noStrike" cap="none" normalizeH="0" baseline="0" smtClean="0">
                  <a:ln>
                    <a:noFill/>
                  </a:ln>
                  <a:solidFill>
                    <a:srgbClr val="3E3E3E"/>
                  </a:solidFill>
                  <a:effectLst/>
                  <a:latin typeface="Segoe UI Semilight" panose="020B0402040204020203" pitchFamily="34" charset="0"/>
                </a:rPr>
                <a:t>2022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55"/>
            <p:cNvSpPr>
              <a:spLocks noChangeArrowheads="1"/>
            </p:cNvSpPr>
            <p:nvPr/>
          </p:nvSpPr>
          <p:spPr bwMode="auto">
            <a:xfrm>
              <a:off x="8194" y="2458"/>
              <a:ext cx="39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 smtClean="0">
                  <a:ln>
                    <a:noFill/>
                  </a:ln>
                  <a:solidFill>
                    <a:srgbClr val="3D3D3D"/>
                  </a:solidFill>
                  <a:effectLst/>
                  <a:latin typeface="Segoe UI Semilight" panose="020B0402040204020203" pitchFamily="34" charset="0"/>
                </a:rPr>
                <a:t>335,7 k€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56"/>
            <p:cNvSpPr>
              <a:spLocks noChangeArrowheads="1"/>
            </p:cNvSpPr>
            <p:nvPr/>
          </p:nvSpPr>
          <p:spPr bwMode="auto">
            <a:xfrm>
              <a:off x="9272" y="2986"/>
              <a:ext cx="40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 smtClean="0">
                  <a:ln>
                    <a:noFill/>
                  </a:ln>
                  <a:solidFill>
                    <a:srgbClr val="3D3D3D"/>
                  </a:solidFill>
                  <a:effectLst/>
                  <a:latin typeface="Segoe UI Semilight" panose="020B0402040204020203" pitchFamily="34" charset="0"/>
                </a:rPr>
                <a:t>242,5 k€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Obje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467494"/>
              </p:ext>
            </p:extLst>
          </p:nvPr>
        </p:nvGraphicFramePr>
        <p:xfrm>
          <a:off x="33338" y="-3675"/>
          <a:ext cx="16256000" cy="9256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4" name="Acrobat Document" r:id="rId3" imgW="5667363" imgH="4000415" progId="Acrobat.Document.DC">
                  <p:embed/>
                </p:oleObj>
              </mc:Choice>
              <mc:Fallback>
                <p:oleObj name="Acrobat Document" r:id="rId3" imgW="5667363" imgH="4000415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338" y="-3675"/>
                        <a:ext cx="16256000" cy="9256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14300" y="2552701"/>
            <a:ext cx="16940213" cy="10313988"/>
            <a:chOff x="72" y="1608"/>
            <a:chExt cx="10671" cy="6497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503" y="3971"/>
              <a:ext cx="10240" cy="4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372" y="1608"/>
              <a:ext cx="202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200" b="0" i="0" u="none" strike="noStrike" cap="none" normalizeH="0" baseline="0" smtClean="0">
                  <a:ln>
                    <a:noFill/>
                  </a:ln>
                  <a:solidFill>
                    <a:srgbClr val="AFB52C"/>
                  </a:solidFill>
                  <a:effectLst/>
                  <a:latin typeface="Arial" panose="020B0604020202020204" pitchFamily="34" charset="0"/>
                </a:rPr>
                <a:t>•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616" y="1608"/>
              <a:ext cx="3089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200" b="1" i="0" u="none" strike="noStrike" cap="none" normalizeH="0" baseline="0" dirty="0" smtClean="0">
                  <a:ln>
                    <a:noFill/>
                  </a:ln>
                  <a:solidFill>
                    <a:srgbClr val="525252"/>
                  </a:solidFill>
                  <a:effectLst/>
                  <a:latin typeface="Segoe UI Semibold" panose="020B0702040204020203" pitchFamily="34" charset="0"/>
                </a:rPr>
                <a:t>         Résultat de l'exercice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7175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" y="2504"/>
              <a:ext cx="5833" cy="1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6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" y="2504"/>
              <a:ext cx="5833" cy="1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16" y="2648"/>
              <a:ext cx="5513" cy="560"/>
            </a:xfrm>
            <a:custGeom>
              <a:avLst/>
              <a:gdLst>
                <a:gd name="T0" fmla="*/ 240 w 22048"/>
                <a:gd name="T1" fmla="*/ 0 h 2240"/>
                <a:gd name="T2" fmla="*/ 21808 w 22048"/>
                <a:gd name="T3" fmla="*/ 0 h 2240"/>
                <a:gd name="T4" fmla="*/ 21808 w 22048"/>
                <a:gd name="T5" fmla="*/ 0 h 2240"/>
                <a:gd name="T6" fmla="*/ 22048 w 22048"/>
                <a:gd name="T7" fmla="*/ 240 h 2240"/>
                <a:gd name="T8" fmla="*/ 22048 w 22048"/>
                <a:gd name="T9" fmla="*/ 240 h 2240"/>
                <a:gd name="T10" fmla="*/ 22048 w 22048"/>
                <a:gd name="T11" fmla="*/ 240 h 2240"/>
                <a:gd name="T12" fmla="*/ 22048 w 22048"/>
                <a:gd name="T13" fmla="*/ 2000 h 2240"/>
                <a:gd name="T14" fmla="*/ 22048 w 22048"/>
                <a:gd name="T15" fmla="*/ 2240 h 2240"/>
                <a:gd name="T16" fmla="*/ 21808 w 22048"/>
                <a:gd name="T17" fmla="*/ 2240 h 2240"/>
                <a:gd name="T18" fmla="*/ 240 w 22048"/>
                <a:gd name="T19" fmla="*/ 2240 h 2240"/>
                <a:gd name="T20" fmla="*/ 0 w 22048"/>
                <a:gd name="T21" fmla="*/ 2240 h 2240"/>
                <a:gd name="T22" fmla="*/ 0 w 22048"/>
                <a:gd name="T23" fmla="*/ 2000 h 2240"/>
                <a:gd name="T24" fmla="*/ 0 w 22048"/>
                <a:gd name="T25" fmla="*/ 240 h 2240"/>
                <a:gd name="T26" fmla="*/ 0 w 22048"/>
                <a:gd name="T27" fmla="*/ 240 h 2240"/>
                <a:gd name="T28" fmla="*/ 240 w 22048"/>
                <a:gd name="T29" fmla="*/ 0 h 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048" h="2240">
                  <a:moveTo>
                    <a:pt x="240" y="0"/>
                  </a:moveTo>
                  <a:lnTo>
                    <a:pt x="21808" y="0"/>
                  </a:lnTo>
                  <a:lnTo>
                    <a:pt x="21808" y="0"/>
                  </a:lnTo>
                  <a:cubicBezTo>
                    <a:pt x="21941" y="0"/>
                    <a:pt x="22048" y="108"/>
                    <a:pt x="22048" y="240"/>
                  </a:cubicBezTo>
                  <a:cubicBezTo>
                    <a:pt x="22048" y="240"/>
                    <a:pt x="22048" y="240"/>
                    <a:pt x="22048" y="240"/>
                  </a:cubicBezTo>
                  <a:lnTo>
                    <a:pt x="22048" y="240"/>
                  </a:lnTo>
                  <a:lnTo>
                    <a:pt x="22048" y="2000"/>
                  </a:lnTo>
                  <a:lnTo>
                    <a:pt x="22048" y="2240"/>
                  </a:lnTo>
                  <a:lnTo>
                    <a:pt x="21808" y="2240"/>
                  </a:lnTo>
                  <a:lnTo>
                    <a:pt x="240" y="2240"/>
                  </a:lnTo>
                  <a:lnTo>
                    <a:pt x="0" y="2240"/>
                  </a:lnTo>
                  <a:lnTo>
                    <a:pt x="0" y="2000"/>
                  </a:lnTo>
                  <a:lnTo>
                    <a:pt x="0" y="240"/>
                  </a:lnTo>
                  <a:lnTo>
                    <a:pt x="0" y="240"/>
                  </a:lnTo>
                  <a:cubicBezTo>
                    <a:pt x="0" y="108"/>
                    <a:pt x="108" y="0"/>
                    <a:pt x="240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96" y="2716"/>
              <a:ext cx="858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4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2022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281" y="2716"/>
              <a:ext cx="696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4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242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793" y="2716"/>
              <a:ext cx="270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4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879" y="2716"/>
              <a:ext cx="952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4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452 €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16" y="3148"/>
              <a:ext cx="5513" cy="620"/>
            </a:xfrm>
            <a:custGeom>
              <a:avLst/>
              <a:gdLst>
                <a:gd name="T0" fmla="*/ 240 w 22048"/>
                <a:gd name="T1" fmla="*/ 240 h 2480"/>
                <a:gd name="T2" fmla="*/ 21808 w 22048"/>
                <a:gd name="T3" fmla="*/ 240 h 2480"/>
                <a:gd name="T4" fmla="*/ 22048 w 22048"/>
                <a:gd name="T5" fmla="*/ 240 h 2480"/>
                <a:gd name="T6" fmla="*/ 22048 w 22048"/>
                <a:gd name="T7" fmla="*/ 480 h 2480"/>
                <a:gd name="T8" fmla="*/ 22048 w 22048"/>
                <a:gd name="T9" fmla="*/ 2240 h 2480"/>
                <a:gd name="T10" fmla="*/ 22048 w 22048"/>
                <a:gd name="T11" fmla="*/ 2240 h 2480"/>
                <a:gd name="T12" fmla="*/ 21808 w 22048"/>
                <a:gd name="T13" fmla="*/ 2480 h 2480"/>
                <a:gd name="T14" fmla="*/ 21808 w 22048"/>
                <a:gd name="T15" fmla="*/ 2480 h 2480"/>
                <a:gd name="T16" fmla="*/ 240 w 22048"/>
                <a:gd name="T17" fmla="*/ 2480 h 2480"/>
                <a:gd name="T18" fmla="*/ 240 w 22048"/>
                <a:gd name="T19" fmla="*/ 2480 h 2480"/>
                <a:gd name="T20" fmla="*/ 0 w 22048"/>
                <a:gd name="T21" fmla="*/ 2240 h 2480"/>
                <a:gd name="T22" fmla="*/ 0 w 22048"/>
                <a:gd name="T23" fmla="*/ 480 h 2480"/>
                <a:gd name="T24" fmla="*/ 0 w 22048"/>
                <a:gd name="T25" fmla="*/ 0 h 2480"/>
                <a:gd name="T26" fmla="*/ 0 w 22048"/>
                <a:gd name="T27" fmla="*/ 240 h 2480"/>
                <a:gd name="T28" fmla="*/ 240 w 22048"/>
                <a:gd name="T29" fmla="*/ 240 h 2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048" h="2480">
                  <a:moveTo>
                    <a:pt x="240" y="240"/>
                  </a:moveTo>
                  <a:lnTo>
                    <a:pt x="21808" y="240"/>
                  </a:lnTo>
                  <a:lnTo>
                    <a:pt x="22048" y="240"/>
                  </a:lnTo>
                  <a:lnTo>
                    <a:pt x="22048" y="480"/>
                  </a:lnTo>
                  <a:lnTo>
                    <a:pt x="22048" y="2240"/>
                  </a:lnTo>
                  <a:lnTo>
                    <a:pt x="22048" y="2240"/>
                  </a:lnTo>
                  <a:cubicBezTo>
                    <a:pt x="22048" y="2373"/>
                    <a:pt x="21941" y="2480"/>
                    <a:pt x="21808" y="2480"/>
                  </a:cubicBezTo>
                  <a:lnTo>
                    <a:pt x="21808" y="2480"/>
                  </a:lnTo>
                  <a:lnTo>
                    <a:pt x="240" y="2480"/>
                  </a:lnTo>
                  <a:lnTo>
                    <a:pt x="240" y="2480"/>
                  </a:lnTo>
                  <a:cubicBezTo>
                    <a:pt x="108" y="2480"/>
                    <a:pt x="0" y="2373"/>
                    <a:pt x="0" y="2240"/>
                  </a:cubicBezTo>
                  <a:lnTo>
                    <a:pt x="0" y="480"/>
                  </a:lnTo>
                  <a:lnTo>
                    <a:pt x="0" y="0"/>
                  </a:lnTo>
                  <a:lnTo>
                    <a:pt x="0" y="240"/>
                  </a:lnTo>
                  <a:lnTo>
                    <a:pt x="240" y="240"/>
                  </a:lnTo>
                  <a:close/>
                </a:path>
              </a:pathLst>
            </a:custGeom>
            <a:solidFill>
              <a:srgbClr val="AED13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296" y="3302"/>
              <a:ext cx="57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5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N-1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4463" y="3302"/>
              <a:ext cx="60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5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346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4907" y="3302"/>
              <a:ext cx="23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5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983" y="3302"/>
              <a:ext cx="83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5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342 €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7187" name="Picture 1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" y="4025"/>
              <a:ext cx="7610" cy="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8" name="Picture 2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" y="4025"/>
              <a:ext cx="7610" cy="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216" y="4169"/>
              <a:ext cx="7290" cy="480"/>
            </a:xfrm>
            <a:custGeom>
              <a:avLst/>
              <a:gdLst>
                <a:gd name="T0" fmla="*/ 240 w 29152"/>
                <a:gd name="T1" fmla="*/ 0 h 1920"/>
                <a:gd name="T2" fmla="*/ 28912 w 29152"/>
                <a:gd name="T3" fmla="*/ 0 h 1920"/>
                <a:gd name="T4" fmla="*/ 28912 w 29152"/>
                <a:gd name="T5" fmla="*/ 0 h 1920"/>
                <a:gd name="T6" fmla="*/ 29152 w 29152"/>
                <a:gd name="T7" fmla="*/ 240 h 1920"/>
                <a:gd name="T8" fmla="*/ 29152 w 29152"/>
                <a:gd name="T9" fmla="*/ 240 h 1920"/>
                <a:gd name="T10" fmla="*/ 29152 w 29152"/>
                <a:gd name="T11" fmla="*/ 240 h 1920"/>
                <a:gd name="T12" fmla="*/ 29152 w 29152"/>
                <a:gd name="T13" fmla="*/ 1680 h 1920"/>
                <a:gd name="T14" fmla="*/ 29152 w 29152"/>
                <a:gd name="T15" fmla="*/ 1680 h 1920"/>
                <a:gd name="T16" fmla="*/ 28912 w 29152"/>
                <a:gd name="T17" fmla="*/ 1920 h 1920"/>
                <a:gd name="T18" fmla="*/ 28912 w 29152"/>
                <a:gd name="T19" fmla="*/ 1920 h 1920"/>
                <a:gd name="T20" fmla="*/ 240 w 29152"/>
                <a:gd name="T21" fmla="*/ 1920 h 1920"/>
                <a:gd name="T22" fmla="*/ 240 w 29152"/>
                <a:gd name="T23" fmla="*/ 1920 h 1920"/>
                <a:gd name="T24" fmla="*/ 0 w 29152"/>
                <a:gd name="T25" fmla="*/ 1680 h 1920"/>
                <a:gd name="T26" fmla="*/ 0 w 29152"/>
                <a:gd name="T27" fmla="*/ 240 h 1920"/>
                <a:gd name="T28" fmla="*/ 0 w 29152"/>
                <a:gd name="T29" fmla="*/ 240 h 1920"/>
                <a:gd name="T30" fmla="*/ 240 w 29152"/>
                <a:gd name="T31" fmla="*/ 0 h 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152" h="1920">
                  <a:moveTo>
                    <a:pt x="240" y="0"/>
                  </a:moveTo>
                  <a:lnTo>
                    <a:pt x="28912" y="0"/>
                  </a:lnTo>
                  <a:lnTo>
                    <a:pt x="28912" y="0"/>
                  </a:lnTo>
                  <a:cubicBezTo>
                    <a:pt x="29045" y="0"/>
                    <a:pt x="29152" y="108"/>
                    <a:pt x="29152" y="240"/>
                  </a:cubicBezTo>
                  <a:cubicBezTo>
                    <a:pt x="29152" y="240"/>
                    <a:pt x="29152" y="240"/>
                    <a:pt x="29152" y="240"/>
                  </a:cubicBezTo>
                  <a:lnTo>
                    <a:pt x="29152" y="240"/>
                  </a:lnTo>
                  <a:lnTo>
                    <a:pt x="29152" y="1680"/>
                  </a:lnTo>
                  <a:lnTo>
                    <a:pt x="29152" y="1680"/>
                  </a:lnTo>
                  <a:cubicBezTo>
                    <a:pt x="29152" y="1813"/>
                    <a:pt x="29045" y="1920"/>
                    <a:pt x="28912" y="1920"/>
                  </a:cubicBezTo>
                  <a:lnTo>
                    <a:pt x="28912" y="1920"/>
                  </a:lnTo>
                  <a:lnTo>
                    <a:pt x="240" y="1920"/>
                  </a:lnTo>
                  <a:lnTo>
                    <a:pt x="240" y="1920"/>
                  </a:lnTo>
                  <a:cubicBezTo>
                    <a:pt x="108" y="1920"/>
                    <a:pt x="0" y="1813"/>
                    <a:pt x="0" y="1680"/>
                  </a:cubicBezTo>
                  <a:lnTo>
                    <a:pt x="0" y="240"/>
                  </a:lnTo>
                  <a:lnTo>
                    <a:pt x="0" y="240"/>
                  </a:lnTo>
                  <a:cubicBezTo>
                    <a:pt x="0" y="108"/>
                    <a:pt x="108" y="0"/>
                    <a:pt x="24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22"/>
            <p:cNvSpPr>
              <a:spLocks noEditPoints="1"/>
            </p:cNvSpPr>
            <p:nvPr/>
          </p:nvSpPr>
          <p:spPr bwMode="auto">
            <a:xfrm>
              <a:off x="480" y="4273"/>
              <a:ext cx="265" cy="264"/>
            </a:xfrm>
            <a:custGeom>
              <a:avLst/>
              <a:gdLst>
                <a:gd name="T0" fmla="*/ 7 w 282"/>
                <a:gd name="T1" fmla="*/ 282 h 282"/>
                <a:gd name="T2" fmla="*/ 7 w 282"/>
                <a:gd name="T3" fmla="*/ 282 h 282"/>
                <a:gd name="T4" fmla="*/ 275 w 282"/>
                <a:gd name="T5" fmla="*/ 282 h 282"/>
                <a:gd name="T6" fmla="*/ 282 w 282"/>
                <a:gd name="T7" fmla="*/ 275 h 282"/>
                <a:gd name="T8" fmla="*/ 275 w 282"/>
                <a:gd name="T9" fmla="*/ 268 h 282"/>
                <a:gd name="T10" fmla="*/ 14 w 282"/>
                <a:gd name="T11" fmla="*/ 268 h 282"/>
                <a:gd name="T12" fmla="*/ 14 w 282"/>
                <a:gd name="T13" fmla="*/ 7 h 282"/>
                <a:gd name="T14" fmla="*/ 7 w 282"/>
                <a:gd name="T15" fmla="*/ 0 h 282"/>
                <a:gd name="T16" fmla="*/ 0 w 282"/>
                <a:gd name="T17" fmla="*/ 7 h 282"/>
                <a:gd name="T18" fmla="*/ 0 w 282"/>
                <a:gd name="T19" fmla="*/ 275 h 282"/>
                <a:gd name="T20" fmla="*/ 7 w 282"/>
                <a:gd name="T21" fmla="*/ 282 h 282"/>
                <a:gd name="T22" fmla="*/ 57 w 282"/>
                <a:gd name="T23" fmla="*/ 102 h 282"/>
                <a:gd name="T24" fmla="*/ 78 w 282"/>
                <a:gd name="T25" fmla="*/ 118 h 282"/>
                <a:gd name="T26" fmla="*/ 103 w 282"/>
                <a:gd name="T27" fmla="*/ 125 h 282"/>
                <a:gd name="T28" fmla="*/ 127 w 282"/>
                <a:gd name="T29" fmla="*/ 86 h 282"/>
                <a:gd name="T30" fmla="*/ 143 w 282"/>
                <a:gd name="T31" fmla="*/ 82 h 282"/>
                <a:gd name="T32" fmla="*/ 143 w 282"/>
                <a:gd name="T33" fmla="*/ 83 h 282"/>
                <a:gd name="T34" fmla="*/ 184 w 282"/>
                <a:gd name="T35" fmla="*/ 111 h 282"/>
                <a:gd name="T36" fmla="*/ 217 w 282"/>
                <a:gd name="T37" fmla="*/ 53 h 282"/>
                <a:gd name="T38" fmla="*/ 214 w 282"/>
                <a:gd name="T39" fmla="*/ 43 h 282"/>
                <a:gd name="T40" fmla="*/ 221 w 282"/>
                <a:gd name="T41" fmla="*/ 27 h 282"/>
                <a:gd name="T42" fmla="*/ 236 w 282"/>
                <a:gd name="T43" fmla="*/ 21 h 282"/>
                <a:gd name="T44" fmla="*/ 258 w 282"/>
                <a:gd name="T45" fmla="*/ 43 h 282"/>
                <a:gd name="T46" fmla="*/ 251 w 282"/>
                <a:gd name="T47" fmla="*/ 58 h 282"/>
                <a:gd name="T48" fmla="*/ 237 w 282"/>
                <a:gd name="T49" fmla="*/ 64 h 282"/>
                <a:gd name="T50" fmla="*/ 198 w 282"/>
                <a:gd name="T51" fmla="*/ 132 h 282"/>
                <a:gd name="T52" fmla="*/ 197 w 282"/>
                <a:gd name="T53" fmla="*/ 133 h 282"/>
                <a:gd name="T54" fmla="*/ 182 w 282"/>
                <a:gd name="T55" fmla="*/ 136 h 282"/>
                <a:gd name="T56" fmla="*/ 140 w 282"/>
                <a:gd name="T57" fmla="*/ 108 h 282"/>
                <a:gd name="T58" fmla="*/ 125 w 282"/>
                <a:gd name="T59" fmla="*/ 132 h 282"/>
                <a:gd name="T60" fmla="*/ 140 w 282"/>
                <a:gd name="T61" fmla="*/ 136 h 282"/>
                <a:gd name="T62" fmla="*/ 143 w 282"/>
                <a:gd name="T63" fmla="*/ 138 h 282"/>
                <a:gd name="T64" fmla="*/ 191 w 282"/>
                <a:gd name="T65" fmla="*/ 173 h 282"/>
                <a:gd name="T66" fmla="*/ 216 w 282"/>
                <a:gd name="T67" fmla="*/ 169 h 282"/>
                <a:gd name="T68" fmla="*/ 236 w 282"/>
                <a:gd name="T69" fmla="*/ 156 h 282"/>
                <a:gd name="T70" fmla="*/ 251 w 282"/>
                <a:gd name="T71" fmla="*/ 162 h 282"/>
                <a:gd name="T72" fmla="*/ 258 w 282"/>
                <a:gd name="T73" fmla="*/ 177 h 282"/>
                <a:gd name="T74" fmla="*/ 236 w 282"/>
                <a:gd name="T75" fmla="*/ 198 h 282"/>
                <a:gd name="T76" fmla="*/ 221 w 282"/>
                <a:gd name="T77" fmla="*/ 192 h 282"/>
                <a:gd name="T78" fmla="*/ 219 w 282"/>
                <a:gd name="T79" fmla="*/ 191 h 282"/>
                <a:gd name="T80" fmla="*/ 190 w 282"/>
                <a:gd name="T81" fmla="*/ 195 h 282"/>
                <a:gd name="T82" fmla="*/ 182 w 282"/>
                <a:gd name="T83" fmla="*/ 193 h 282"/>
                <a:gd name="T84" fmla="*/ 132 w 282"/>
                <a:gd name="T85" fmla="*/ 157 h 282"/>
                <a:gd name="T86" fmla="*/ 113 w 282"/>
                <a:gd name="T87" fmla="*/ 151 h 282"/>
                <a:gd name="T88" fmla="*/ 76 w 282"/>
                <a:gd name="T89" fmla="*/ 212 h 282"/>
                <a:gd name="T90" fmla="*/ 79 w 282"/>
                <a:gd name="T91" fmla="*/ 222 h 282"/>
                <a:gd name="T92" fmla="*/ 72 w 282"/>
                <a:gd name="T93" fmla="*/ 237 h 282"/>
                <a:gd name="T94" fmla="*/ 57 w 282"/>
                <a:gd name="T95" fmla="*/ 243 h 282"/>
                <a:gd name="T96" fmla="*/ 36 w 282"/>
                <a:gd name="T97" fmla="*/ 222 h 282"/>
                <a:gd name="T98" fmla="*/ 57 w 282"/>
                <a:gd name="T99" fmla="*/ 200 h 282"/>
                <a:gd name="T100" fmla="*/ 57 w 282"/>
                <a:gd name="T101" fmla="*/ 200 h 282"/>
                <a:gd name="T102" fmla="*/ 91 w 282"/>
                <a:gd name="T103" fmla="*/ 145 h 282"/>
                <a:gd name="T104" fmla="*/ 71 w 282"/>
                <a:gd name="T105" fmla="*/ 139 h 282"/>
                <a:gd name="T106" fmla="*/ 57 w 282"/>
                <a:gd name="T107" fmla="*/ 145 h 282"/>
                <a:gd name="T108" fmla="*/ 36 w 282"/>
                <a:gd name="T109" fmla="*/ 124 h 282"/>
                <a:gd name="T110" fmla="*/ 57 w 282"/>
                <a:gd name="T111" fmla="*/ 10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2" h="282">
                  <a:moveTo>
                    <a:pt x="7" y="282"/>
                  </a:moveTo>
                  <a:lnTo>
                    <a:pt x="7" y="282"/>
                  </a:lnTo>
                  <a:lnTo>
                    <a:pt x="275" y="282"/>
                  </a:lnTo>
                  <a:cubicBezTo>
                    <a:pt x="279" y="282"/>
                    <a:pt x="282" y="279"/>
                    <a:pt x="282" y="275"/>
                  </a:cubicBezTo>
                  <a:cubicBezTo>
                    <a:pt x="282" y="271"/>
                    <a:pt x="279" y="268"/>
                    <a:pt x="275" y="268"/>
                  </a:cubicBezTo>
                  <a:lnTo>
                    <a:pt x="14" y="268"/>
                  </a:lnTo>
                  <a:lnTo>
                    <a:pt x="14" y="7"/>
                  </a:ln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lnTo>
                    <a:pt x="0" y="275"/>
                  </a:lnTo>
                  <a:cubicBezTo>
                    <a:pt x="0" y="279"/>
                    <a:pt x="3" y="282"/>
                    <a:pt x="7" y="282"/>
                  </a:cubicBezTo>
                  <a:moveTo>
                    <a:pt x="57" y="102"/>
                  </a:moveTo>
                  <a:cubicBezTo>
                    <a:pt x="67" y="102"/>
                    <a:pt x="75" y="109"/>
                    <a:pt x="78" y="118"/>
                  </a:cubicBezTo>
                  <a:lnTo>
                    <a:pt x="103" y="125"/>
                  </a:lnTo>
                  <a:lnTo>
                    <a:pt x="127" y="86"/>
                  </a:lnTo>
                  <a:cubicBezTo>
                    <a:pt x="130" y="81"/>
                    <a:pt x="137" y="79"/>
                    <a:pt x="143" y="82"/>
                  </a:cubicBezTo>
                  <a:lnTo>
                    <a:pt x="143" y="83"/>
                  </a:lnTo>
                  <a:lnTo>
                    <a:pt x="184" y="111"/>
                  </a:lnTo>
                  <a:lnTo>
                    <a:pt x="217" y="53"/>
                  </a:lnTo>
                  <a:cubicBezTo>
                    <a:pt x="215" y="50"/>
                    <a:pt x="214" y="46"/>
                    <a:pt x="214" y="43"/>
                  </a:cubicBezTo>
                  <a:cubicBezTo>
                    <a:pt x="214" y="36"/>
                    <a:pt x="217" y="31"/>
                    <a:pt x="221" y="27"/>
                  </a:cubicBezTo>
                  <a:cubicBezTo>
                    <a:pt x="224" y="24"/>
                    <a:pt x="230" y="21"/>
                    <a:pt x="236" y="21"/>
                  </a:cubicBezTo>
                  <a:cubicBezTo>
                    <a:pt x="247" y="21"/>
                    <a:pt x="258" y="31"/>
                    <a:pt x="258" y="43"/>
                  </a:cubicBezTo>
                  <a:cubicBezTo>
                    <a:pt x="258" y="48"/>
                    <a:pt x="255" y="54"/>
                    <a:pt x="251" y="58"/>
                  </a:cubicBezTo>
                  <a:cubicBezTo>
                    <a:pt x="247" y="61"/>
                    <a:pt x="242" y="64"/>
                    <a:pt x="237" y="64"/>
                  </a:cubicBezTo>
                  <a:lnTo>
                    <a:pt x="198" y="132"/>
                  </a:lnTo>
                  <a:cubicBezTo>
                    <a:pt x="197" y="133"/>
                    <a:pt x="197" y="133"/>
                    <a:pt x="197" y="133"/>
                  </a:cubicBezTo>
                  <a:cubicBezTo>
                    <a:pt x="193" y="138"/>
                    <a:pt x="187" y="139"/>
                    <a:pt x="182" y="136"/>
                  </a:cubicBezTo>
                  <a:lnTo>
                    <a:pt x="140" y="108"/>
                  </a:lnTo>
                  <a:lnTo>
                    <a:pt x="125" y="132"/>
                  </a:lnTo>
                  <a:lnTo>
                    <a:pt x="140" y="136"/>
                  </a:lnTo>
                  <a:cubicBezTo>
                    <a:pt x="141" y="137"/>
                    <a:pt x="142" y="137"/>
                    <a:pt x="143" y="138"/>
                  </a:cubicBezTo>
                  <a:lnTo>
                    <a:pt x="191" y="173"/>
                  </a:lnTo>
                  <a:lnTo>
                    <a:pt x="216" y="169"/>
                  </a:lnTo>
                  <a:cubicBezTo>
                    <a:pt x="219" y="161"/>
                    <a:pt x="227" y="156"/>
                    <a:pt x="236" y="156"/>
                  </a:cubicBezTo>
                  <a:cubicBezTo>
                    <a:pt x="242" y="156"/>
                    <a:pt x="247" y="158"/>
                    <a:pt x="251" y="162"/>
                  </a:cubicBezTo>
                  <a:cubicBezTo>
                    <a:pt x="255" y="166"/>
                    <a:pt x="258" y="171"/>
                    <a:pt x="258" y="177"/>
                  </a:cubicBezTo>
                  <a:cubicBezTo>
                    <a:pt x="258" y="188"/>
                    <a:pt x="247" y="198"/>
                    <a:pt x="236" y="198"/>
                  </a:cubicBezTo>
                  <a:cubicBezTo>
                    <a:pt x="230" y="198"/>
                    <a:pt x="224" y="196"/>
                    <a:pt x="221" y="192"/>
                  </a:cubicBezTo>
                  <a:lnTo>
                    <a:pt x="219" y="191"/>
                  </a:lnTo>
                  <a:lnTo>
                    <a:pt x="190" y="195"/>
                  </a:lnTo>
                  <a:cubicBezTo>
                    <a:pt x="187" y="196"/>
                    <a:pt x="184" y="195"/>
                    <a:pt x="182" y="193"/>
                  </a:cubicBezTo>
                  <a:lnTo>
                    <a:pt x="132" y="157"/>
                  </a:lnTo>
                  <a:lnTo>
                    <a:pt x="113" y="151"/>
                  </a:lnTo>
                  <a:lnTo>
                    <a:pt x="76" y="212"/>
                  </a:lnTo>
                  <a:cubicBezTo>
                    <a:pt x="78" y="215"/>
                    <a:pt x="79" y="218"/>
                    <a:pt x="79" y="222"/>
                  </a:cubicBezTo>
                  <a:cubicBezTo>
                    <a:pt x="79" y="227"/>
                    <a:pt x="76" y="233"/>
                    <a:pt x="72" y="237"/>
                  </a:cubicBezTo>
                  <a:cubicBezTo>
                    <a:pt x="69" y="241"/>
                    <a:pt x="63" y="243"/>
                    <a:pt x="57" y="243"/>
                  </a:cubicBezTo>
                  <a:cubicBezTo>
                    <a:pt x="45" y="243"/>
                    <a:pt x="36" y="233"/>
                    <a:pt x="36" y="222"/>
                  </a:cubicBezTo>
                  <a:cubicBezTo>
                    <a:pt x="36" y="210"/>
                    <a:pt x="45" y="200"/>
                    <a:pt x="57" y="200"/>
                  </a:cubicBezTo>
                  <a:lnTo>
                    <a:pt x="57" y="200"/>
                  </a:lnTo>
                  <a:lnTo>
                    <a:pt x="91" y="145"/>
                  </a:lnTo>
                  <a:lnTo>
                    <a:pt x="71" y="139"/>
                  </a:lnTo>
                  <a:cubicBezTo>
                    <a:pt x="68" y="143"/>
                    <a:pt x="63" y="145"/>
                    <a:pt x="57" y="145"/>
                  </a:cubicBezTo>
                  <a:cubicBezTo>
                    <a:pt x="45" y="145"/>
                    <a:pt x="36" y="135"/>
                    <a:pt x="36" y="124"/>
                  </a:cubicBezTo>
                  <a:cubicBezTo>
                    <a:pt x="36" y="112"/>
                    <a:pt x="45" y="102"/>
                    <a:pt x="57" y="102"/>
                  </a:cubicBezTo>
                </a:path>
              </a:pathLst>
            </a:custGeom>
            <a:solidFill>
              <a:srgbClr val="C0C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1040" y="4211"/>
              <a:ext cx="85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7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egoe UI Semilight" panose="020B0402040204020203" pitchFamily="34" charset="0"/>
                </a:rPr>
                <a:t>-30%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6085" y="4211"/>
              <a:ext cx="72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7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egoe UI Semilight" panose="020B0402040204020203" pitchFamily="34" charset="0"/>
                </a:rPr>
                <a:t>-103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6631" y="4211"/>
              <a:ext cx="254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7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6714" y="4211"/>
              <a:ext cx="894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7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egoe UI Semilight" panose="020B0402040204020203" pitchFamily="34" charset="0"/>
                </a:rPr>
                <a:t>890 €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7"/>
            <p:cNvSpPr>
              <a:spLocks noChangeArrowheads="1"/>
            </p:cNvSpPr>
            <p:nvPr/>
          </p:nvSpPr>
          <p:spPr bwMode="auto">
            <a:xfrm>
              <a:off x="6964" y="4731"/>
              <a:ext cx="550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1" u="none" strike="noStrike" cap="none" normalizeH="0" baseline="0" smtClean="0">
                  <a:ln>
                    <a:noFill/>
                  </a:ln>
                  <a:solidFill>
                    <a:srgbClr val="437C43"/>
                  </a:solidFill>
                  <a:effectLst/>
                  <a:latin typeface="Segoe UI Semilight" panose="020B0402040204020203" pitchFamily="34" charset="0"/>
                </a:rPr>
                <a:t>+15,9%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8"/>
            <p:cNvSpPr>
              <a:spLocks noChangeArrowheads="1"/>
            </p:cNvSpPr>
            <p:nvPr/>
          </p:nvSpPr>
          <p:spPr bwMode="auto">
            <a:xfrm>
              <a:off x="5473" y="4731"/>
              <a:ext cx="1620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1" u="none" strike="noStrike" cap="none" normalizeH="0" baseline="0" smtClean="0">
                  <a:ln>
                    <a:noFill/>
                  </a:ln>
                  <a:solidFill>
                    <a:srgbClr val="3D3D3D"/>
                  </a:solidFill>
                  <a:effectLst/>
                  <a:latin typeface="Segoe UI Semilight" panose="020B0402040204020203" pitchFamily="34" charset="0"/>
                </a:rPr>
                <a:t>Produits d'exploitation :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7197" name="Picture 2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5" y="2264"/>
              <a:ext cx="1817" cy="1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8" name="Picture 3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5" y="2264"/>
              <a:ext cx="1817" cy="1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Freeform 31"/>
            <p:cNvSpPr>
              <a:spLocks/>
            </p:cNvSpPr>
            <p:nvPr/>
          </p:nvSpPr>
          <p:spPr bwMode="auto">
            <a:xfrm>
              <a:off x="6009" y="2588"/>
              <a:ext cx="1497" cy="1180"/>
            </a:xfrm>
            <a:custGeom>
              <a:avLst/>
              <a:gdLst>
                <a:gd name="T0" fmla="*/ 240 w 5984"/>
                <a:gd name="T1" fmla="*/ 240 h 4720"/>
                <a:gd name="T2" fmla="*/ 5744 w 5984"/>
                <a:gd name="T3" fmla="*/ 240 h 4720"/>
                <a:gd name="T4" fmla="*/ 5984 w 5984"/>
                <a:gd name="T5" fmla="*/ 240 h 4720"/>
                <a:gd name="T6" fmla="*/ 5984 w 5984"/>
                <a:gd name="T7" fmla="*/ 480 h 4720"/>
                <a:gd name="T8" fmla="*/ 5984 w 5984"/>
                <a:gd name="T9" fmla="*/ 4480 h 4720"/>
                <a:gd name="T10" fmla="*/ 5984 w 5984"/>
                <a:gd name="T11" fmla="*/ 4480 h 4720"/>
                <a:gd name="T12" fmla="*/ 5744 w 5984"/>
                <a:gd name="T13" fmla="*/ 4720 h 4720"/>
                <a:gd name="T14" fmla="*/ 5744 w 5984"/>
                <a:gd name="T15" fmla="*/ 4720 h 4720"/>
                <a:gd name="T16" fmla="*/ 240 w 5984"/>
                <a:gd name="T17" fmla="*/ 4720 h 4720"/>
                <a:gd name="T18" fmla="*/ 240 w 5984"/>
                <a:gd name="T19" fmla="*/ 4720 h 4720"/>
                <a:gd name="T20" fmla="*/ 0 w 5984"/>
                <a:gd name="T21" fmla="*/ 4480 h 4720"/>
                <a:gd name="T22" fmla="*/ 0 w 5984"/>
                <a:gd name="T23" fmla="*/ 480 h 4720"/>
                <a:gd name="T24" fmla="*/ 0 w 5984"/>
                <a:gd name="T25" fmla="*/ 0 h 4720"/>
                <a:gd name="T26" fmla="*/ 0 w 5984"/>
                <a:gd name="T27" fmla="*/ 240 h 4720"/>
                <a:gd name="T28" fmla="*/ 240 w 5984"/>
                <a:gd name="T29" fmla="*/ 240 h 4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84" h="4720">
                  <a:moveTo>
                    <a:pt x="240" y="240"/>
                  </a:moveTo>
                  <a:lnTo>
                    <a:pt x="5744" y="240"/>
                  </a:lnTo>
                  <a:lnTo>
                    <a:pt x="5984" y="240"/>
                  </a:lnTo>
                  <a:lnTo>
                    <a:pt x="5984" y="480"/>
                  </a:lnTo>
                  <a:lnTo>
                    <a:pt x="5984" y="4480"/>
                  </a:lnTo>
                  <a:lnTo>
                    <a:pt x="5984" y="4480"/>
                  </a:lnTo>
                  <a:cubicBezTo>
                    <a:pt x="5984" y="4613"/>
                    <a:pt x="5877" y="4720"/>
                    <a:pt x="5744" y="4720"/>
                  </a:cubicBezTo>
                  <a:lnTo>
                    <a:pt x="5744" y="4720"/>
                  </a:lnTo>
                  <a:lnTo>
                    <a:pt x="240" y="4720"/>
                  </a:lnTo>
                  <a:lnTo>
                    <a:pt x="240" y="4720"/>
                  </a:lnTo>
                  <a:cubicBezTo>
                    <a:pt x="108" y="4720"/>
                    <a:pt x="0" y="4613"/>
                    <a:pt x="0" y="4480"/>
                  </a:cubicBezTo>
                  <a:lnTo>
                    <a:pt x="0" y="480"/>
                  </a:lnTo>
                  <a:lnTo>
                    <a:pt x="0" y="0"/>
                  </a:lnTo>
                  <a:lnTo>
                    <a:pt x="0" y="240"/>
                  </a:lnTo>
                  <a:lnTo>
                    <a:pt x="240" y="24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32"/>
            <p:cNvSpPr>
              <a:spLocks/>
            </p:cNvSpPr>
            <p:nvPr/>
          </p:nvSpPr>
          <p:spPr bwMode="auto">
            <a:xfrm>
              <a:off x="6009" y="2408"/>
              <a:ext cx="1497" cy="240"/>
            </a:xfrm>
            <a:custGeom>
              <a:avLst/>
              <a:gdLst>
                <a:gd name="T0" fmla="*/ 240 w 5984"/>
                <a:gd name="T1" fmla="*/ 0 h 960"/>
                <a:gd name="T2" fmla="*/ 5744 w 5984"/>
                <a:gd name="T3" fmla="*/ 0 h 960"/>
                <a:gd name="T4" fmla="*/ 5744 w 5984"/>
                <a:gd name="T5" fmla="*/ 0 h 960"/>
                <a:gd name="T6" fmla="*/ 5984 w 5984"/>
                <a:gd name="T7" fmla="*/ 240 h 960"/>
                <a:gd name="T8" fmla="*/ 5984 w 5984"/>
                <a:gd name="T9" fmla="*/ 240 h 960"/>
                <a:gd name="T10" fmla="*/ 5984 w 5984"/>
                <a:gd name="T11" fmla="*/ 240 h 960"/>
                <a:gd name="T12" fmla="*/ 5984 w 5984"/>
                <a:gd name="T13" fmla="*/ 720 h 960"/>
                <a:gd name="T14" fmla="*/ 5984 w 5984"/>
                <a:gd name="T15" fmla="*/ 960 h 960"/>
                <a:gd name="T16" fmla="*/ 5744 w 5984"/>
                <a:gd name="T17" fmla="*/ 960 h 960"/>
                <a:gd name="T18" fmla="*/ 240 w 5984"/>
                <a:gd name="T19" fmla="*/ 960 h 960"/>
                <a:gd name="T20" fmla="*/ 0 w 5984"/>
                <a:gd name="T21" fmla="*/ 960 h 960"/>
                <a:gd name="T22" fmla="*/ 0 w 5984"/>
                <a:gd name="T23" fmla="*/ 720 h 960"/>
                <a:gd name="T24" fmla="*/ 0 w 5984"/>
                <a:gd name="T25" fmla="*/ 240 h 960"/>
                <a:gd name="T26" fmla="*/ 0 w 5984"/>
                <a:gd name="T27" fmla="*/ 240 h 960"/>
                <a:gd name="T28" fmla="*/ 240 w 5984"/>
                <a:gd name="T29" fmla="*/ 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84" h="960">
                  <a:moveTo>
                    <a:pt x="240" y="0"/>
                  </a:moveTo>
                  <a:lnTo>
                    <a:pt x="5744" y="0"/>
                  </a:lnTo>
                  <a:lnTo>
                    <a:pt x="5744" y="0"/>
                  </a:lnTo>
                  <a:cubicBezTo>
                    <a:pt x="5877" y="0"/>
                    <a:pt x="5984" y="108"/>
                    <a:pt x="5984" y="240"/>
                  </a:cubicBezTo>
                  <a:cubicBezTo>
                    <a:pt x="5984" y="240"/>
                    <a:pt x="5984" y="240"/>
                    <a:pt x="5984" y="240"/>
                  </a:cubicBezTo>
                  <a:lnTo>
                    <a:pt x="5984" y="240"/>
                  </a:lnTo>
                  <a:lnTo>
                    <a:pt x="5984" y="720"/>
                  </a:lnTo>
                  <a:lnTo>
                    <a:pt x="5984" y="960"/>
                  </a:lnTo>
                  <a:lnTo>
                    <a:pt x="5744" y="960"/>
                  </a:lnTo>
                  <a:lnTo>
                    <a:pt x="240" y="960"/>
                  </a:lnTo>
                  <a:lnTo>
                    <a:pt x="0" y="960"/>
                  </a:lnTo>
                  <a:lnTo>
                    <a:pt x="0" y="720"/>
                  </a:lnTo>
                  <a:lnTo>
                    <a:pt x="0" y="240"/>
                  </a:lnTo>
                  <a:lnTo>
                    <a:pt x="0" y="240"/>
                  </a:lnTo>
                  <a:cubicBezTo>
                    <a:pt x="0" y="108"/>
                    <a:pt x="108" y="0"/>
                    <a:pt x="240" y="0"/>
                  </a:cubicBezTo>
                  <a:close/>
                </a:path>
              </a:pathLst>
            </a:custGeom>
            <a:solidFill>
              <a:srgbClr val="00B0F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33"/>
            <p:cNvSpPr>
              <a:spLocks noChangeArrowheads="1"/>
            </p:cNvSpPr>
            <p:nvPr/>
          </p:nvSpPr>
          <p:spPr bwMode="auto">
            <a:xfrm>
              <a:off x="6439" y="2438"/>
              <a:ext cx="74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% Produits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34"/>
            <p:cNvSpPr>
              <a:spLocks noChangeArrowheads="1"/>
            </p:cNvSpPr>
            <p:nvPr/>
          </p:nvSpPr>
          <p:spPr bwMode="auto">
            <a:xfrm>
              <a:off x="6417" y="2716"/>
              <a:ext cx="1190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4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egoe UI Semilight" panose="020B0402040204020203" pitchFamily="34" charset="0"/>
                </a:rPr>
                <a:t>24,74%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6049" y="3208"/>
              <a:ext cx="1417" cy="0"/>
            </a:xfrm>
            <a:prstGeom prst="line">
              <a:avLst/>
            </a:prstGeom>
            <a:noFill/>
            <a:ln w="12700" cap="flat">
              <a:solidFill>
                <a:srgbClr val="A0A0A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Rectangle 36"/>
            <p:cNvSpPr>
              <a:spLocks noChangeArrowheads="1"/>
            </p:cNvSpPr>
            <p:nvPr/>
          </p:nvSpPr>
          <p:spPr bwMode="auto">
            <a:xfrm>
              <a:off x="6559" y="3302"/>
              <a:ext cx="103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egoe UI Semilight" panose="020B0402040204020203" pitchFamily="34" charset="0"/>
                </a:rPr>
                <a:t>40,97%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7208" name="Picture 4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2" y="2264"/>
              <a:ext cx="2560" cy="2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9" name="Picture 4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2" y="2264"/>
              <a:ext cx="2560" cy="2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Freeform 42"/>
            <p:cNvSpPr>
              <a:spLocks/>
            </p:cNvSpPr>
            <p:nvPr/>
          </p:nvSpPr>
          <p:spPr bwMode="auto">
            <a:xfrm>
              <a:off x="7786" y="2408"/>
              <a:ext cx="2240" cy="2241"/>
            </a:xfrm>
            <a:custGeom>
              <a:avLst/>
              <a:gdLst>
                <a:gd name="T0" fmla="*/ 120 w 4480"/>
                <a:gd name="T1" fmla="*/ 0 h 4480"/>
                <a:gd name="T2" fmla="*/ 4360 w 4480"/>
                <a:gd name="T3" fmla="*/ 0 h 4480"/>
                <a:gd name="T4" fmla="*/ 4360 w 4480"/>
                <a:gd name="T5" fmla="*/ 0 h 4480"/>
                <a:gd name="T6" fmla="*/ 4480 w 4480"/>
                <a:gd name="T7" fmla="*/ 120 h 4480"/>
                <a:gd name="T8" fmla="*/ 4480 w 4480"/>
                <a:gd name="T9" fmla="*/ 120 h 4480"/>
                <a:gd name="T10" fmla="*/ 4480 w 4480"/>
                <a:gd name="T11" fmla="*/ 120 h 4480"/>
                <a:gd name="T12" fmla="*/ 4480 w 4480"/>
                <a:gd name="T13" fmla="*/ 4360 h 4480"/>
                <a:gd name="T14" fmla="*/ 4480 w 4480"/>
                <a:gd name="T15" fmla="*/ 4360 h 4480"/>
                <a:gd name="T16" fmla="*/ 4360 w 4480"/>
                <a:gd name="T17" fmla="*/ 4480 h 4480"/>
                <a:gd name="T18" fmla="*/ 4360 w 4480"/>
                <a:gd name="T19" fmla="*/ 4480 h 4480"/>
                <a:gd name="T20" fmla="*/ 120 w 4480"/>
                <a:gd name="T21" fmla="*/ 4480 h 4480"/>
                <a:gd name="T22" fmla="*/ 120 w 4480"/>
                <a:gd name="T23" fmla="*/ 4480 h 4480"/>
                <a:gd name="T24" fmla="*/ 0 w 4480"/>
                <a:gd name="T25" fmla="*/ 4360 h 4480"/>
                <a:gd name="T26" fmla="*/ 0 w 4480"/>
                <a:gd name="T27" fmla="*/ 120 h 4480"/>
                <a:gd name="T28" fmla="*/ 0 w 4480"/>
                <a:gd name="T29" fmla="*/ 120 h 4480"/>
                <a:gd name="T30" fmla="*/ 120 w 4480"/>
                <a:gd name="T31" fmla="*/ 0 h 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80" h="4480">
                  <a:moveTo>
                    <a:pt x="120" y="0"/>
                  </a:moveTo>
                  <a:lnTo>
                    <a:pt x="4360" y="0"/>
                  </a:lnTo>
                  <a:lnTo>
                    <a:pt x="4360" y="0"/>
                  </a:lnTo>
                  <a:cubicBezTo>
                    <a:pt x="4427" y="0"/>
                    <a:pt x="4480" y="54"/>
                    <a:pt x="4480" y="120"/>
                  </a:cubicBezTo>
                  <a:cubicBezTo>
                    <a:pt x="4480" y="120"/>
                    <a:pt x="4480" y="120"/>
                    <a:pt x="4480" y="120"/>
                  </a:cubicBezTo>
                  <a:lnTo>
                    <a:pt x="4480" y="120"/>
                  </a:lnTo>
                  <a:lnTo>
                    <a:pt x="4480" y="4360"/>
                  </a:lnTo>
                  <a:lnTo>
                    <a:pt x="4480" y="4360"/>
                  </a:lnTo>
                  <a:cubicBezTo>
                    <a:pt x="4480" y="4427"/>
                    <a:pt x="4427" y="4480"/>
                    <a:pt x="4360" y="4480"/>
                  </a:cubicBezTo>
                  <a:lnTo>
                    <a:pt x="4360" y="4480"/>
                  </a:lnTo>
                  <a:lnTo>
                    <a:pt x="120" y="4480"/>
                  </a:lnTo>
                  <a:lnTo>
                    <a:pt x="120" y="4480"/>
                  </a:lnTo>
                  <a:cubicBezTo>
                    <a:pt x="54" y="4480"/>
                    <a:pt x="0" y="4427"/>
                    <a:pt x="0" y="4360"/>
                  </a:cubicBezTo>
                  <a:lnTo>
                    <a:pt x="0" y="120"/>
                  </a:lnTo>
                  <a:lnTo>
                    <a:pt x="0" y="120"/>
                  </a:lnTo>
                  <a:cubicBezTo>
                    <a:pt x="0" y="54"/>
                    <a:pt x="54" y="0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7211" name="Picture 4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2" y="2264"/>
              <a:ext cx="2560" cy="2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12" name="Picture 4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2" y="2264"/>
              <a:ext cx="2560" cy="2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Freeform 45"/>
            <p:cNvSpPr>
              <a:spLocks/>
            </p:cNvSpPr>
            <p:nvPr/>
          </p:nvSpPr>
          <p:spPr bwMode="auto">
            <a:xfrm>
              <a:off x="7786" y="2408"/>
              <a:ext cx="2240" cy="2241"/>
            </a:xfrm>
            <a:custGeom>
              <a:avLst/>
              <a:gdLst>
                <a:gd name="T0" fmla="*/ 120 w 4480"/>
                <a:gd name="T1" fmla="*/ 0 h 4480"/>
                <a:gd name="T2" fmla="*/ 4360 w 4480"/>
                <a:gd name="T3" fmla="*/ 0 h 4480"/>
                <a:gd name="T4" fmla="*/ 4360 w 4480"/>
                <a:gd name="T5" fmla="*/ 0 h 4480"/>
                <a:gd name="T6" fmla="*/ 4480 w 4480"/>
                <a:gd name="T7" fmla="*/ 120 h 4480"/>
                <a:gd name="T8" fmla="*/ 4480 w 4480"/>
                <a:gd name="T9" fmla="*/ 120 h 4480"/>
                <a:gd name="T10" fmla="*/ 4480 w 4480"/>
                <a:gd name="T11" fmla="*/ 120 h 4480"/>
                <a:gd name="T12" fmla="*/ 4480 w 4480"/>
                <a:gd name="T13" fmla="*/ 4360 h 4480"/>
                <a:gd name="T14" fmla="*/ 4480 w 4480"/>
                <a:gd name="T15" fmla="*/ 4360 h 4480"/>
                <a:gd name="T16" fmla="*/ 4360 w 4480"/>
                <a:gd name="T17" fmla="*/ 4480 h 4480"/>
                <a:gd name="T18" fmla="*/ 4360 w 4480"/>
                <a:gd name="T19" fmla="*/ 4480 h 4480"/>
                <a:gd name="T20" fmla="*/ 120 w 4480"/>
                <a:gd name="T21" fmla="*/ 4480 h 4480"/>
                <a:gd name="T22" fmla="*/ 120 w 4480"/>
                <a:gd name="T23" fmla="*/ 4480 h 4480"/>
                <a:gd name="T24" fmla="*/ 0 w 4480"/>
                <a:gd name="T25" fmla="*/ 4360 h 4480"/>
                <a:gd name="T26" fmla="*/ 0 w 4480"/>
                <a:gd name="T27" fmla="*/ 120 h 4480"/>
                <a:gd name="T28" fmla="*/ 0 w 4480"/>
                <a:gd name="T29" fmla="*/ 120 h 4480"/>
                <a:gd name="T30" fmla="*/ 120 w 4480"/>
                <a:gd name="T31" fmla="*/ 0 h 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80" h="4480">
                  <a:moveTo>
                    <a:pt x="120" y="0"/>
                  </a:moveTo>
                  <a:lnTo>
                    <a:pt x="4360" y="0"/>
                  </a:lnTo>
                  <a:lnTo>
                    <a:pt x="4360" y="0"/>
                  </a:lnTo>
                  <a:cubicBezTo>
                    <a:pt x="4427" y="0"/>
                    <a:pt x="4480" y="54"/>
                    <a:pt x="4480" y="120"/>
                  </a:cubicBezTo>
                  <a:cubicBezTo>
                    <a:pt x="4480" y="120"/>
                    <a:pt x="4480" y="120"/>
                    <a:pt x="4480" y="120"/>
                  </a:cubicBezTo>
                  <a:lnTo>
                    <a:pt x="4480" y="120"/>
                  </a:lnTo>
                  <a:lnTo>
                    <a:pt x="4480" y="4360"/>
                  </a:lnTo>
                  <a:lnTo>
                    <a:pt x="4480" y="4360"/>
                  </a:lnTo>
                  <a:cubicBezTo>
                    <a:pt x="4480" y="4427"/>
                    <a:pt x="4427" y="4480"/>
                    <a:pt x="4360" y="4480"/>
                  </a:cubicBezTo>
                  <a:lnTo>
                    <a:pt x="4360" y="4480"/>
                  </a:lnTo>
                  <a:lnTo>
                    <a:pt x="120" y="4480"/>
                  </a:lnTo>
                  <a:lnTo>
                    <a:pt x="120" y="4480"/>
                  </a:lnTo>
                  <a:cubicBezTo>
                    <a:pt x="54" y="4480"/>
                    <a:pt x="0" y="4427"/>
                    <a:pt x="0" y="4360"/>
                  </a:cubicBezTo>
                  <a:lnTo>
                    <a:pt x="0" y="120"/>
                  </a:lnTo>
                  <a:lnTo>
                    <a:pt x="0" y="120"/>
                  </a:lnTo>
                  <a:cubicBezTo>
                    <a:pt x="0" y="54"/>
                    <a:pt x="54" y="0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46"/>
            <p:cNvSpPr>
              <a:spLocks/>
            </p:cNvSpPr>
            <p:nvPr/>
          </p:nvSpPr>
          <p:spPr bwMode="auto">
            <a:xfrm>
              <a:off x="8098" y="2536"/>
              <a:ext cx="544" cy="1953"/>
            </a:xfrm>
            <a:custGeom>
              <a:avLst/>
              <a:gdLst>
                <a:gd name="T0" fmla="*/ 40 w 544"/>
                <a:gd name="T1" fmla="*/ 40 h 1953"/>
                <a:gd name="T2" fmla="*/ 504 w 544"/>
                <a:gd name="T3" fmla="*/ 40 h 1953"/>
                <a:gd name="T4" fmla="*/ 544 w 544"/>
                <a:gd name="T5" fmla="*/ 40 h 1953"/>
                <a:gd name="T6" fmla="*/ 544 w 544"/>
                <a:gd name="T7" fmla="*/ 80 h 1953"/>
                <a:gd name="T8" fmla="*/ 544 w 544"/>
                <a:gd name="T9" fmla="*/ 1913 h 1953"/>
                <a:gd name="T10" fmla="*/ 544 w 544"/>
                <a:gd name="T11" fmla="*/ 1953 h 1953"/>
                <a:gd name="T12" fmla="*/ 504 w 544"/>
                <a:gd name="T13" fmla="*/ 1953 h 1953"/>
                <a:gd name="T14" fmla="*/ 40 w 544"/>
                <a:gd name="T15" fmla="*/ 1953 h 1953"/>
                <a:gd name="T16" fmla="*/ 0 w 544"/>
                <a:gd name="T17" fmla="*/ 1953 h 1953"/>
                <a:gd name="T18" fmla="*/ 0 w 544"/>
                <a:gd name="T19" fmla="*/ 1913 h 1953"/>
                <a:gd name="T20" fmla="*/ 0 w 544"/>
                <a:gd name="T21" fmla="*/ 80 h 1953"/>
                <a:gd name="T22" fmla="*/ 0 w 544"/>
                <a:gd name="T23" fmla="*/ 0 h 1953"/>
                <a:gd name="T24" fmla="*/ 0 w 544"/>
                <a:gd name="T25" fmla="*/ 40 h 1953"/>
                <a:gd name="T26" fmla="*/ 40 w 544"/>
                <a:gd name="T27" fmla="*/ 40 h 1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4" h="1953">
                  <a:moveTo>
                    <a:pt x="40" y="40"/>
                  </a:moveTo>
                  <a:lnTo>
                    <a:pt x="504" y="40"/>
                  </a:lnTo>
                  <a:lnTo>
                    <a:pt x="544" y="40"/>
                  </a:lnTo>
                  <a:lnTo>
                    <a:pt x="544" y="80"/>
                  </a:lnTo>
                  <a:lnTo>
                    <a:pt x="544" y="1913"/>
                  </a:lnTo>
                  <a:lnTo>
                    <a:pt x="544" y="1953"/>
                  </a:lnTo>
                  <a:lnTo>
                    <a:pt x="504" y="1953"/>
                  </a:lnTo>
                  <a:lnTo>
                    <a:pt x="40" y="1953"/>
                  </a:lnTo>
                  <a:lnTo>
                    <a:pt x="0" y="1953"/>
                  </a:lnTo>
                  <a:lnTo>
                    <a:pt x="0" y="1913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40"/>
                  </a:lnTo>
                  <a:lnTo>
                    <a:pt x="40" y="40"/>
                  </a:lnTo>
                  <a:close/>
                </a:path>
              </a:pathLst>
            </a:custGeom>
            <a:solidFill>
              <a:srgbClr val="AED1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Line 47"/>
            <p:cNvSpPr>
              <a:spLocks noChangeShapeType="1"/>
            </p:cNvSpPr>
            <p:nvPr/>
          </p:nvSpPr>
          <p:spPr bwMode="auto">
            <a:xfrm>
              <a:off x="8098" y="2560"/>
              <a:ext cx="544" cy="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48"/>
            <p:cNvSpPr>
              <a:spLocks/>
            </p:cNvSpPr>
            <p:nvPr/>
          </p:nvSpPr>
          <p:spPr bwMode="auto">
            <a:xfrm>
              <a:off x="9178" y="3112"/>
              <a:ext cx="544" cy="1377"/>
            </a:xfrm>
            <a:custGeom>
              <a:avLst/>
              <a:gdLst>
                <a:gd name="T0" fmla="*/ 40 w 544"/>
                <a:gd name="T1" fmla="*/ 40 h 1377"/>
                <a:gd name="T2" fmla="*/ 504 w 544"/>
                <a:gd name="T3" fmla="*/ 40 h 1377"/>
                <a:gd name="T4" fmla="*/ 544 w 544"/>
                <a:gd name="T5" fmla="*/ 40 h 1377"/>
                <a:gd name="T6" fmla="*/ 544 w 544"/>
                <a:gd name="T7" fmla="*/ 80 h 1377"/>
                <a:gd name="T8" fmla="*/ 544 w 544"/>
                <a:gd name="T9" fmla="*/ 1337 h 1377"/>
                <a:gd name="T10" fmla="*/ 544 w 544"/>
                <a:gd name="T11" fmla="*/ 1377 h 1377"/>
                <a:gd name="T12" fmla="*/ 504 w 544"/>
                <a:gd name="T13" fmla="*/ 1377 h 1377"/>
                <a:gd name="T14" fmla="*/ 40 w 544"/>
                <a:gd name="T15" fmla="*/ 1377 h 1377"/>
                <a:gd name="T16" fmla="*/ 0 w 544"/>
                <a:gd name="T17" fmla="*/ 1377 h 1377"/>
                <a:gd name="T18" fmla="*/ 0 w 544"/>
                <a:gd name="T19" fmla="*/ 1337 h 1377"/>
                <a:gd name="T20" fmla="*/ 0 w 544"/>
                <a:gd name="T21" fmla="*/ 80 h 1377"/>
                <a:gd name="T22" fmla="*/ 0 w 544"/>
                <a:gd name="T23" fmla="*/ 0 h 1377"/>
                <a:gd name="T24" fmla="*/ 0 w 544"/>
                <a:gd name="T25" fmla="*/ 40 h 1377"/>
                <a:gd name="T26" fmla="*/ 40 w 544"/>
                <a:gd name="T27" fmla="*/ 40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4" h="1377">
                  <a:moveTo>
                    <a:pt x="40" y="40"/>
                  </a:moveTo>
                  <a:lnTo>
                    <a:pt x="504" y="40"/>
                  </a:lnTo>
                  <a:lnTo>
                    <a:pt x="544" y="40"/>
                  </a:lnTo>
                  <a:lnTo>
                    <a:pt x="544" y="80"/>
                  </a:lnTo>
                  <a:lnTo>
                    <a:pt x="544" y="1337"/>
                  </a:lnTo>
                  <a:lnTo>
                    <a:pt x="544" y="1377"/>
                  </a:lnTo>
                  <a:lnTo>
                    <a:pt x="504" y="1377"/>
                  </a:lnTo>
                  <a:lnTo>
                    <a:pt x="40" y="1377"/>
                  </a:lnTo>
                  <a:lnTo>
                    <a:pt x="0" y="1377"/>
                  </a:lnTo>
                  <a:lnTo>
                    <a:pt x="0" y="1337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40"/>
                  </a:lnTo>
                  <a:lnTo>
                    <a:pt x="40" y="4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Line 49"/>
            <p:cNvSpPr>
              <a:spLocks noChangeShapeType="1"/>
            </p:cNvSpPr>
            <p:nvPr/>
          </p:nvSpPr>
          <p:spPr bwMode="auto">
            <a:xfrm>
              <a:off x="9178" y="3136"/>
              <a:ext cx="544" cy="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50"/>
            <p:cNvSpPr>
              <a:spLocks noEditPoints="1"/>
            </p:cNvSpPr>
            <p:nvPr/>
          </p:nvSpPr>
          <p:spPr bwMode="auto">
            <a:xfrm>
              <a:off x="7802" y="4458"/>
              <a:ext cx="2193" cy="62"/>
            </a:xfrm>
            <a:custGeom>
              <a:avLst/>
              <a:gdLst>
                <a:gd name="T0" fmla="*/ 0 w 2193"/>
                <a:gd name="T1" fmla="*/ 27 h 62"/>
                <a:gd name="T2" fmla="*/ 2184 w 2193"/>
                <a:gd name="T3" fmla="*/ 27 h 62"/>
                <a:gd name="T4" fmla="*/ 2184 w 2193"/>
                <a:gd name="T5" fmla="*/ 35 h 62"/>
                <a:gd name="T6" fmla="*/ 0 w 2193"/>
                <a:gd name="T7" fmla="*/ 35 h 62"/>
                <a:gd name="T8" fmla="*/ 0 w 2193"/>
                <a:gd name="T9" fmla="*/ 27 h 62"/>
                <a:gd name="T10" fmla="*/ 2171 w 2193"/>
                <a:gd name="T11" fmla="*/ 34 h 62"/>
                <a:gd name="T12" fmla="*/ 2155 w 2193"/>
                <a:gd name="T13" fmla="*/ 50 h 62"/>
                <a:gd name="T14" fmla="*/ 2151 w 2193"/>
                <a:gd name="T15" fmla="*/ 43 h 62"/>
                <a:gd name="T16" fmla="*/ 2183 w 2193"/>
                <a:gd name="T17" fmla="*/ 27 h 62"/>
                <a:gd name="T18" fmla="*/ 2183 w 2193"/>
                <a:gd name="T19" fmla="*/ 35 h 62"/>
                <a:gd name="T20" fmla="*/ 2151 w 2193"/>
                <a:gd name="T21" fmla="*/ 19 h 62"/>
                <a:gd name="T22" fmla="*/ 2155 w 2193"/>
                <a:gd name="T23" fmla="*/ 12 h 62"/>
                <a:gd name="T24" fmla="*/ 2171 w 2193"/>
                <a:gd name="T25" fmla="*/ 28 h 62"/>
                <a:gd name="T26" fmla="*/ 2166 w 2193"/>
                <a:gd name="T27" fmla="*/ 34 h 62"/>
                <a:gd name="T28" fmla="*/ 2132 w 2193"/>
                <a:gd name="T29" fmla="*/ 0 h 62"/>
                <a:gd name="T30" fmla="*/ 2193 w 2193"/>
                <a:gd name="T31" fmla="*/ 31 h 62"/>
                <a:gd name="T32" fmla="*/ 2132 w 2193"/>
                <a:gd name="T33" fmla="*/ 62 h 62"/>
                <a:gd name="T34" fmla="*/ 2166 w 2193"/>
                <a:gd name="T35" fmla="*/ 28 h 62"/>
                <a:gd name="T36" fmla="*/ 2171 w 2193"/>
                <a:gd name="T37" fmla="*/ 3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93" h="62">
                  <a:moveTo>
                    <a:pt x="0" y="27"/>
                  </a:moveTo>
                  <a:lnTo>
                    <a:pt x="2184" y="27"/>
                  </a:lnTo>
                  <a:lnTo>
                    <a:pt x="2184" y="35"/>
                  </a:lnTo>
                  <a:lnTo>
                    <a:pt x="0" y="35"/>
                  </a:lnTo>
                  <a:lnTo>
                    <a:pt x="0" y="27"/>
                  </a:lnTo>
                  <a:close/>
                  <a:moveTo>
                    <a:pt x="2171" y="34"/>
                  </a:moveTo>
                  <a:lnTo>
                    <a:pt x="2155" y="50"/>
                  </a:lnTo>
                  <a:lnTo>
                    <a:pt x="2151" y="43"/>
                  </a:lnTo>
                  <a:lnTo>
                    <a:pt x="2183" y="27"/>
                  </a:lnTo>
                  <a:lnTo>
                    <a:pt x="2183" y="35"/>
                  </a:lnTo>
                  <a:lnTo>
                    <a:pt x="2151" y="19"/>
                  </a:lnTo>
                  <a:lnTo>
                    <a:pt x="2155" y="12"/>
                  </a:lnTo>
                  <a:lnTo>
                    <a:pt x="2171" y="28"/>
                  </a:lnTo>
                  <a:lnTo>
                    <a:pt x="2166" y="34"/>
                  </a:lnTo>
                  <a:lnTo>
                    <a:pt x="2132" y="0"/>
                  </a:lnTo>
                  <a:lnTo>
                    <a:pt x="2193" y="31"/>
                  </a:lnTo>
                  <a:lnTo>
                    <a:pt x="2132" y="62"/>
                  </a:lnTo>
                  <a:lnTo>
                    <a:pt x="2166" y="28"/>
                  </a:lnTo>
                  <a:lnTo>
                    <a:pt x="2171" y="34"/>
                  </a:lnTo>
                  <a:close/>
                </a:path>
              </a:pathLst>
            </a:custGeom>
            <a:solidFill>
              <a:srgbClr val="A0A0A4"/>
            </a:solidFill>
            <a:ln w="12700" cap="flat">
              <a:solidFill>
                <a:srgbClr val="A0A0A4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Line 51"/>
            <p:cNvSpPr>
              <a:spLocks noChangeShapeType="1"/>
            </p:cNvSpPr>
            <p:nvPr/>
          </p:nvSpPr>
          <p:spPr bwMode="auto">
            <a:xfrm>
              <a:off x="8362" y="4465"/>
              <a:ext cx="0" cy="48"/>
            </a:xfrm>
            <a:prstGeom prst="line">
              <a:avLst/>
            </a:prstGeom>
            <a:noFill/>
            <a:ln w="12700" cap="flat">
              <a:solidFill>
                <a:srgbClr val="A0A0A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Rectangle 52"/>
            <p:cNvSpPr>
              <a:spLocks noChangeArrowheads="1"/>
            </p:cNvSpPr>
            <p:nvPr/>
          </p:nvSpPr>
          <p:spPr bwMode="auto">
            <a:xfrm>
              <a:off x="8302" y="4529"/>
              <a:ext cx="18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100" b="0" i="0" u="none" strike="noStrike" cap="none" normalizeH="0" baseline="0" smtClean="0">
                  <a:ln>
                    <a:noFill/>
                  </a:ln>
                  <a:solidFill>
                    <a:srgbClr val="3E3E3E"/>
                  </a:solidFill>
                  <a:effectLst/>
                  <a:latin typeface="Segoe UI Semilight" panose="020B0402040204020203" pitchFamily="34" charset="0"/>
                </a:rPr>
                <a:t>N-1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Line 53"/>
            <p:cNvSpPr>
              <a:spLocks noChangeShapeType="1"/>
            </p:cNvSpPr>
            <p:nvPr/>
          </p:nvSpPr>
          <p:spPr bwMode="auto">
            <a:xfrm>
              <a:off x="9442" y="4465"/>
              <a:ext cx="0" cy="48"/>
            </a:xfrm>
            <a:prstGeom prst="line">
              <a:avLst/>
            </a:prstGeom>
            <a:noFill/>
            <a:ln w="12700" cap="flat">
              <a:solidFill>
                <a:srgbClr val="A0A0A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Rectangle 54"/>
            <p:cNvSpPr>
              <a:spLocks noChangeArrowheads="1"/>
            </p:cNvSpPr>
            <p:nvPr/>
          </p:nvSpPr>
          <p:spPr bwMode="auto">
            <a:xfrm>
              <a:off x="9356" y="4529"/>
              <a:ext cx="234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100" b="0" i="0" u="none" strike="noStrike" cap="none" normalizeH="0" baseline="0" smtClean="0">
                  <a:ln>
                    <a:noFill/>
                  </a:ln>
                  <a:solidFill>
                    <a:srgbClr val="3E3E3E"/>
                  </a:solidFill>
                  <a:effectLst/>
                  <a:latin typeface="Segoe UI Semilight" panose="020B0402040204020203" pitchFamily="34" charset="0"/>
                </a:rPr>
                <a:t>2022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55"/>
            <p:cNvSpPr>
              <a:spLocks noChangeArrowheads="1"/>
            </p:cNvSpPr>
            <p:nvPr/>
          </p:nvSpPr>
          <p:spPr bwMode="auto">
            <a:xfrm>
              <a:off x="8192" y="2434"/>
              <a:ext cx="40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 smtClean="0">
                  <a:ln>
                    <a:noFill/>
                  </a:ln>
                  <a:solidFill>
                    <a:srgbClr val="3D3D3D"/>
                  </a:solidFill>
                  <a:effectLst/>
                  <a:latin typeface="Segoe UI Semilight" panose="020B0402040204020203" pitchFamily="34" charset="0"/>
                </a:rPr>
                <a:t>346,3 k€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56"/>
            <p:cNvSpPr>
              <a:spLocks noChangeArrowheads="1"/>
            </p:cNvSpPr>
            <p:nvPr/>
          </p:nvSpPr>
          <p:spPr bwMode="auto">
            <a:xfrm>
              <a:off x="9272" y="3010"/>
              <a:ext cx="40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 smtClean="0">
                  <a:ln>
                    <a:noFill/>
                  </a:ln>
                  <a:solidFill>
                    <a:srgbClr val="3D3D3D"/>
                  </a:solidFill>
                  <a:effectLst/>
                  <a:latin typeface="Segoe UI Semilight" panose="020B0402040204020203" pitchFamily="34" charset="0"/>
                </a:rPr>
                <a:t>242,5 k€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46185" y="-128954"/>
            <a:ext cx="17080524" cy="92729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e 2"/>
          <p:cNvGrpSpPr/>
          <p:nvPr/>
        </p:nvGrpSpPr>
        <p:grpSpPr>
          <a:xfrm>
            <a:off x="1" y="0"/>
            <a:ext cx="5053914" cy="2261286"/>
            <a:chOff x="1" y="0"/>
            <a:chExt cx="5053914" cy="2261286"/>
          </a:xfrm>
        </p:grpSpPr>
        <p:sp>
          <p:nvSpPr>
            <p:cNvPr id="4" name="Rectangle 3"/>
            <p:cNvSpPr/>
            <p:nvPr/>
          </p:nvSpPr>
          <p:spPr>
            <a:xfrm>
              <a:off x="1" y="0"/>
              <a:ext cx="5053914" cy="22612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504" y="362275"/>
              <a:ext cx="3418910" cy="1775444"/>
            </a:xfrm>
            <a:prstGeom prst="rect">
              <a:avLst/>
            </a:prstGeom>
          </p:spPr>
        </p:pic>
      </p:grp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0" y="1581150"/>
            <a:ext cx="16256000" cy="6537325"/>
            <a:chOff x="0" y="996"/>
            <a:chExt cx="10240" cy="4118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996"/>
              <a:ext cx="10240" cy="41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372" y="1716"/>
              <a:ext cx="202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200" b="0" i="0" u="none" strike="noStrike" cap="none" normalizeH="0" baseline="0" smtClean="0">
                  <a:ln>
                    <a:noFill/>
                  </a:ln>
                  <a:solidFill>
                    <a:srgbClr val="AFB52C"/>
                  </a:solidFill>
                  <a:effectLst/>
                  <a:latin typeface="Arial" panose="020B0604020202020204" pitchFamily="34" charset="0"/>
                </a:rPr>
                <a:t>•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616" y="1716"/>
              <a:ext cx="340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200" b="1" i="0" u="none" strike="noStrike" cap="none" normalizeH="0" baseline="0" smtClean="0">
                  <a:ln>
                    <a:noFill/>
                  </a:ln>
                  <a:solidFill>
                    <a:srgbClr val="525252"/>
                  </a:solidFill>
                  <a:effectLst/>
                  <a:latin typeface="Segoe UI Semibold" panose="020B0702040204020203" pitchFamily="34" charset="0"/>
                </a:rPr>
                <a:t>Capacité d'autofinancement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8199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" y="2613"/>
              <a:ext cx="5833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" y="2613"/>
              <a:ext cx="5833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16" y="2757"/>
              <a:ext cx="5513" cy="560"/>
            </a:xfrm>
            <a:custGeom>
              <a:avLst/>
              <a:gdLst>
                <a:gd name="T0" fmla="*/ 240 w 22048"/>
                <a:gd name="T1" fmla="*/ 0 h 2240"/>
                <a:gd name="T2" fmla="*/ 21808 w 22048"/>
                <a:gd name="T3" fmla="*/ 0 h 2240"/>
                <a:gd name="T4" fmla="*/ 21808 w 22048"/>
                <a:gd name="T5" fmla="*/ 0 h 2240"/>
                <a:gd name="T6" fmla="*/ 22048 w 22048"/>
                <a:gd name="T7" fmla="*/ 240 h 2240"/>
                <a:gd name="T8" fmla="*/ 22048 w 22048"/>
                <a:gd name="T9" fmla="*/ 240 h 2240"/>
                <a:gd name="T10" fmla="*/ 22048 w 22048"/>
                <a:gd name="T11" fmla="*/ 240 h 2240"/>
                <a:gd name="T12" fmla="*/ 22048 w 22048"/>
                <a:gd name="T13" fmla="*/ 2000 h 2240"/>
                <a:gd name="T14" fmla="*/ 22048 w 22048"/>
                <a:gd name="T15" fmla="*/ 2240 h 2240"/>
                <a:gd name="T16" fmla="*/ 21808 w 22048"/>
                <a:gd name="T17" fmla="*/ 2240 h 2240"/>
                <a:gd name="T18" fmla="*/ 240 w 22048"/>
                <a:gd name="T19" fmla="*/ 2240 h 2240"/>
                <a:gd name="T20" fmla="*/ 0 w 22048"/>
                <a:gd name="T21" fmla="*/ 2240 h 2240"/>
                <a:gd name="T22" fmla="*/ 0 w 22048"/>
                <a:gd name="T23" fmla="*/ 2000 h 2240"/>
                <a:gd name="T24" fmla="*/ 0 w 22048"/>
                <a:gd name="T25" fmla="*/ 240 h 2240"/>
                <a:gd name="T26" fmla="*/ 0 w 22048"/>
                <a:gd name="T27" fmla="*/ 240 h 2240"/>
                <a:gd name="T28" fmla="*/ 240 w 22048"/>
                <a:gd name="T29" fmla="*/ 0 h 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048" h="2240">
                  <a:moveTo>
                    <a:pt x="240" y="0"/>
                  </a:moveTo>
                  <a:lnTo>
                    <a:pt x="21808" y="0"/>
                  </a:lnTo>
                  <a:lnTo>
                    <a:pt x="21808" y="0"/>
                  </a:lnTo>
                  <a:cubicBezTo>
                    <a:pt x="21941" y="0"/>
                    <a:pt x="22048" y="108"/>
                    <a:pt x="22048" y="240"/>
                  </a:cubicBezTo>
                  <a:cubicBezTo>
                    <a:pt x="22048" y="240"/>
                    <a:pt x="22048" y="240"/>
                    <a:pt x="22048" y="240"/>
                  </a:cubicBezTo>
                  <a:lnTo>
                    <a:pt x="22048" y="240"/>
                  </a:lnTo>
                  <a:lnTo>
                    <a:pt x="22048" y="2000"/>
                  </a:lnTo>
                  <a:lnTo>
                    <a:pt x="22048" y="2240"/>
                  </a:lnTo>
                  <a:lnTo>
                    <a:pt x="21808" y="2240"/>
                  </a:lnTo>
                  <a:lnTo>
                    <a:pt x="240" y="2240"/>
                  </a:lnTo>
                  <a:lnTo>
                    <a:pt x="0" y="2240"/>
                  </a:lnTo>
                  <a:lnTo>
                    <a:pt x="0" y="2000"/>
                  </a:lnTo>
                  <a:lnTo>
                    <a:pt x="0" y="240"/>
                  </a:lnTo>
                  <a:lnTo>
                    <a:pt x="0" y="240"/>
                  </a:lnTo>
                  <a:cubicBezTo>
                    <a:pt x="0" y="108"/>
                    <a:pt x="108" y="0"/>
                    <a:pt x="240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96" y="2825"/>
              <a:ext cx="858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4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2022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303" y="2825"/>
              <a:ext cx="688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4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253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807" y="2825"/>
              <a:ext cx="270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4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893" y="2825"/>
              <a:ext cx="938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4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795 €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16" y="3257"/>
              <a:ext cx="5513" cy="620"/>
            </a:xfrm>
            <a:custGeom>
              <a:avLst/>
              <a:gdLst>
                <a:gd name="T0" fmla="*/ 240 w 22048"/>
                <a:gd name="T1" fmla="*/ 240 h 2480"/>
                <a:gd name="T2" fmla="*/ 21808 w 22048"/>
                <a:gd name="T3" fmla="*/ 240 h 2480"/>
                <a:gd name="T4" fmla="*/ 22048 w 22048"/>
                <a:gd name="T5" fmla="*/ 240 h 2480"/>
                <a:gd name="T6" fmla="*/ 22048 w 22048"/>
                <a:gd name="T7" fmla="*/ 480 h 2480"/>
                <a:gd name="T8" fmla="*/ 22048 w 22048"/>
                <a:gd name="T9" fmla="*/ 2240 h 2480"/>
                <a:gd name="T10" fmla="*/ 22048 w 22048"/>
                <a:gd name="T11" fmla="*/ 2240 h 2480"/>
                <a:gd name="T12" fmla="*/ 21808 w 22048"/>
                <a:gd name="T13" fmla="*/ 2480 h 2480"/>
                <a:gd name="T14" fmla="*/ 21808 w 22048"/>
                <a:gd name="T15" fmla="*/ 2480 h 2480"/>
                <a:gd name="T16" fmla="*/ 240 w 22048"/>
                <a:gd name="T17" fmla="*/ 2480 h 2480"/>
                <a:gd name="T18" fmla="*/ 240 w 22048"/>
                <a:gd name="T19" fmla="*/ 2480 h 2480"/>
                <a:gd name="T20" fmla="*/ 0 w 22048"/>
                <a:gd name="T21" fmla="*/ 2240 h 2480"/>
                <a:gd name="T22" fmla="*/ 0 w 22048"/>
                <a:gd name="T23" fmla="*/ 480 h 2480"/>
                <a:gd name="T24" fmla="*/ 0 w 22048"/>
                <a:gd name="T25" fmla="*/ 0 h 2480"/>
                <a:gd name="T26" fmla="*/ 0 w 22048"/>
                <a:gd name="T27" fmla="*/ 240 h 2480"/>
                <a:gd name="T28" fmla="*/ 240 w 22048"/>
                <a:gd name="T29" fmla="*/ 240 h 2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048" h="2480">
                  <a:moveTo>
                    <a:pt x="240" y="240"/>
                  </a:moveTo>
                  <a:lnTo>
                    <a:pt x="21808" y="240"/>
                  </a:lnTo>
                  <a:lnTo>
                    <a:pt x="22048" y="240"/>
                  </a:lnTo>
                  <a:lnTo>
                    <a:pt x="22048" y="480"/>
                  </a:lnTo>
                  <a:lnTo>
                    <a:pt x="22048" y="2240"/>
                  </a:lnTo>
                  <a:lnTo>
                    <a:pt x="22048" y="2240"/>
                  </a:lnTo>
                  <a:cubicBezTo>
                    <a:pt x="22048" y="2373"/>
                    <a:pt x="21941" y="2480"/>
                    <a:pt x="21808" y="2480"/>
                  </a:cubicBezTo>
                  <a:lnTo>
                    <a:pt x="21808" y="2480"/>
                  </a:lnTo>
                  <a:lnTo>
                    <a:pt x="240" y="2480"/>
                  </a:lnTo>
                  <a:lnTo>
                    <a:pt x="240" y="2480"/>
                  </a:lnTo>
                  <a:cubicBezTo>
                    <a:pt x="108" y="2480"/>
                    <a:pt x="0" y="2373"/>
                    <a:pt x="0" y="2240"/>
                  </a:cubicBezTo>
                  <a:lnTo>
                    <a:pt x="0" y="480"/>
                  </a:lnTo>
                  <a:lnTo>
                    <a:pt x="0" y="0"/>
                  </a:lnTo>
                  <a:lnTo>
                    <a:pt x="0" y="240"/>
                  </a:lnTo>
                  <a:lnTo>
                    <a:pt x="240" y="240"/>
                  </a:lnTo>
                  <a:close/>
                </a:path>
              </a:pathLst>
            </a:custGeom>
            <a:solidFill>
              <a:srgbClr val="AED13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296" y="3411"/>
              <a:ext cx="57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5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N-1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4475" y="3411"/>
              <a:ext cx="60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5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352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4913" y="3411"/>
              <a:ext cx="23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5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989" y="3411"/>
              <a:ext cx="82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5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583 €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8211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" y="4133"/>
              <a:ext cx="7610" cy="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2" name="Picture 2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" y="4133"/>
              <a:ext cx="7610" cy="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216" y="4277"/>
              <a:ext cx="7290" cy="480"/>
            </a:xfrm>
            <a:custGeom>
              <a:avLst/>
              <a:gdLst>
                <a:gd name="T0" fmla="*/ 240 w 29152"/>
                <a:gd name="T1" fmla="*/ 0 h 1920"/>
                <a:gd name="T2" fmla="*/ 28912 w 29152"/>
                <a:gd name="T3" fmla="*/ 0 h 1920"/>
                <a:gd name="T4" fmla="*/ 28912 w 29152"/>
                <a:gd name="T5" fmla="*/ 0 h 1920"/>
                <a:gd name="T6" fmla="*/ 29152 w 29152"/>
                <a:gd name="T7" fmla="*/ 240 h 1920"/>
                <a:gd name="T8" fmla="*/ 29152 w 29152"/>
                <a:gd name="T9" fmla="*/ 240 h 1920"/>
                <a:gd name="T10" fmla="*/ 29152 w 29152"/>
                <a:gd name="T11" fmla="*/ 240 h 1920"/>
                <a:gd name="T12" fmla="*/ 29152 w 29152"/>
                <a:gd name="T13" fmla="*/ 1680 h 1920"/>
                <a:gd name="T14" fmla="*/ 29152 w 29152"/>
                <a:gd name="T15" fmla="*/ 1680 h 1920"/>
                <a:gd name="T16" fmla="*/ 28912 w 29152"/>
                <a:gd name="T17" fmla="*/ 1920 h 1920"/>
                <a:gd name="T18" fmla="*/ 28912 w 29152"/>
                <a:gd name="T19" fmla="*/ 1920 h 1920"/>
                <a:gd name="T20" fmla="*/ 240 w 29152"/>
                <a:gd name="T21" fmla="*/ 1920 h 1920"/>
                <a:gd name="T22" fmla="*/ 240 w 29152"/>
                <a:gd name="T23" fmla="*/ 1920 h 1920"/>
                <a:gd name="T24" fmla="*/ 0 w 29152"/>
                <a:gd name="T25" fmla="*/ 1680 h 1920"/>
                <a:gd name="T26" fmla="*/ 0 w 29152"/>
                <a:gd name="T27" fmla="*/ 240 h 1920"/>
                <a:gd name="T28" fmla="*/ 0 w 29152"/>
                <a:gd name="T29" fmla="*/ 240 h 1920"/>
                <a:gd name="T30" fmla="*/ 240 w 29152"/>
                <a:gd name="T31" fmla="*/ 0 h 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152" h="1920">
                  <a:moveTo>
                    <a:pt x="240" y="0"/>
                  </a:moveTo>
                  <a:lnTo>
                    <a:pt x="28912" y="0"/>
                  </a:lnTo>
                  <a:lnTo>
                    <a:pt x="28912" y="0"/>
                  </a:lnTo>
                  <a:cubicBezTo>
                    <a:pt x="29045" y="0"/>
                    <a:pt x="29152" y="108"/>
                    <a:pt x="29152" y="240"/>
                  </a:cubicBezTo>
                  <a:cubicBezTo>
                    <a:pt x="29152" y="240"/>
                    <a:pt x="29152" y="240"/>
                    <a:pt x="29152" y="240"/>
                  </a:cubicBezTo>
                  <a:lnTo>
                    <a:pt x="29152" y="240"/>
                  </a:lnTo>
                  <a:lnTo>
                    <a:pt x="29152" y="1680"/>
                  </a:lnTo>
                  <a:lnTo>
                    <a:pt x="29152" y="1680"/>
                  </a:lnTo>
                  <a:cubicBezTo>
                    <a:pt x="29152" y="1813"/>
                    <a:pt x="29045" y="1920"/>
                    <a:pt x="28912" y="1920"/>
                  </a:cubicBezTo>
                  <a:lnTo>
                    <a:pt x="28912" y="1920"/>
                  </a:lnTo>
                  <a:lnTo>
                    <a:pt x="240" y="1920"/>
                  </a:lnTo>
                  <a:lnTo>
                    <a:pt x="240" y="1920"/>
                  </a:lnTo>
                  <a:cubicBezTo>
                    <a:pt x="108" y="1920"/>
                    <a:pt x="0" y="1813"/>
                    <a:pt x="0" y="1680"/>
                  </a:cubicBezTo>
                  <a:lnTo>
                    <a:pt x="0" y="240"/>
                  </a:lnTo>
                  <a:lnTo>
                    <a:pt x="0" y="240"/>
                  </a:lnTo>
                  <a:cubicBezTo>
                    <a:pt x="0" y="108"/>
                    <a:pt x="108" y="0"/>
                    <a:pt x="24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22"/>
            <p:cNvSpPr>
              <a:spLocks noEditPoints="1"/>
            </p:cNvSpPr>
            <p:nvPr/>
          </p:nvSpPr>
          <p:spPr bwMode="auto">
            <a:xfrm>
              <a:off x="480" y="4381"/>
              <a:ext cx="265" cy="265"/>
            </a:xfrm>
            <a:custGeom>
              <a:avLst/>
              <a:gdLst>
                <a:gd name="T0" fmla="*/ 7 w 282"/>
                <a:gd name="T1" fmla="*/ 282 h 282"/>
                <a:gd name="T2" fmla="*/ 7 w 282"/>
                <a:gd name="T3" fmla="*/ 282 h 282"/>
                <a:gd name="T4" fmla="*/ 275 w 282"/>
                <a:gd name="T5" fmla="*/ 282 h 282"/>
                <a:gd name="T6" fmla="*/ 282 w 282"/>
                <a:gd name="T7" fmla="*/ 275 h 282"/>
                <a:gd name="T8" fmla="*/ 275 w 282"/>
                <a:gd name="T9" fmla="*/ 268 h 282"/>
                <a:gd name="T10" fmla="*/ 14 w 282"/>
                <a:gd name="T11" fmla="*/ 268 h 282"/>
                <a:gd name="T12" fmla="*/ 14 w 282"/>
                <a:gd name="T13" fmla="*/ 7 h 282"/>
                <a:gd name="T14" fmla="*/ 7 w 282"/>
                <a:gd name="T15" fmla="*/ 0 h 282"/>
                <a:gd name="T16" fmla="*/ 0 w 282"/>
                <a:gd name="T17" fmla="*/ 7 h 282"/>
                <a:gd name="T18" fmla="*/ 0 w 282"/>
                <a:gd name="T19" fmla="*/ 275 h 282"/>
                <a:gd name="T20" fmla="*/ 7 w 282"/>
                <a:gd name="T21" fmla="*/ 282 h 282"/>
                <a:gd name="T22" fmla="*/ 57 w 282"/>
                <a:gd name="T23" fmla="*/ 102 h 282"/>
                <a:gd name="T24" fmla="*/ 78 w 282"/>
                <a:gd name="T25" fmla="*/ 118 h 282"/>
                <a:gd name="T26" fmla="*/ 103 w 282"/>
                <a:gd name="T27" fmla="*/ 125 h 282"/>
                <a:gd name="T28" fmla="*/ 127 w 282"/>
                <a:gd name="T29" fmla="*/ 86 h 282"/>
                <a:gd name="T30" fmla="*/ 143 w 282"/>
                <a:gd name="T31" fmla="*/ 82 h 282"/>
                <a:gd name="T32" fmla="*/ 143 w 282"/>
                <a:gd name="T33" fmla="*/ 83 h 282"/>
                <a:gd name="T34" fmla="*/ 184 w 282"/>
                <a:gd name="T35" fmla="*/ 111 h 282"/>
                <a:gd name="T36" fmla="*/ 217 w 282"/>
                <a:gd name="T37" fmla="*/ 53 h 282"/>
                <a:gd name="T38" fmla="*/ 214 w 282"/>
                <a:gd name="T39" fmla="*/ 43 h 282"/>
                <a:gd name="T40" fmla="*/ 221 w 282"/>
                <a:gd name="T41" fmla="*/ 27 h 282"/>
                <a:gd name="T42" fmla="*/ 236 w 282"/>
                <a:gd name="T43" fmla="*/ 21 h 282"/>
                <a:gd name="T44" fmla="*/ 258 w 282"/>
                <a:gd name="T45" fmla="*/ 43 h 282"/>
                <a:gd name="T46" fmla="*/ 251 w 282"/>
                <a:gd name="T47" fmla="*/ 58 h 282"/>
                <a:gd name="T48" fmla="*/ 237 w 282"/>
                <a:gd name="T49" fmla="*/ 64 h 282"/>
                <a:gd name="T50" fmla="*/ 198 w 282"/>
                <a:gd name="T51" fmla="*/ 132 h 282"/>
                <a:gd name="T52" fmla="*/ 197 w 282"/>
                <a:gd name="T53" fmla="*/ 133 h 282"/>
                <a:gd name="T54" fmla="*/ 182 w 282"/>
                <a:gd name="T55" fmla="*/ 136 h 282"/>
                <a:gd name="T56" fmla="*/ 140 w 282"/>
                <a:gd name="T57" fmla="*/ 108 h 282"/>
                <a:gd name="T58" fmla="*/ 125 w 282"/>
                <a:gd name="T59" fmla="*/ 132 h 282"/>
                <a:gd name="T60" fmla="*/ 140 w 282"/>
                <a:gd name="T61" fmla="*/ 136 h 282"/>
                <a:gd name="T62" fmla="*/ 143 w 282"/>
                <a:gd name="T63" fmla="*/ 138 h 282"/>
                <a:gd name="T64" fmla="*/ 191 w 282"/>
                <a:gd name="T65" fmla="*/ 173 h 282"/>
                <a:gd name="T66" fmla="*/ 216 w 282"/>
                <a:gd name="T67" fmla="*/ 169 h 282"/>
                <a:gd name="T68" fmla="*/ 236 w 282"/>
                <a:gd name="T69" fmla="*/ 156 h 282"/>
                <a:gd name="T70" fmla="*/ 251 w 282"/>
                <a:gd name="T71" fmla="*/ 162 h 282"/>
                <a:gd name="T72" fmla="*/ 258 w 282"/>
                <a:gd name="T73" fmla="*/ 177 h 282"/>
                <a:gd name="T74" fmla="*/ 236 w 282"/>
                <a:gd name="T75" fmla="*/ 198 h 282"/>
                <a:gd name="T76" fmla="*/ 221 w 282"/>
                <a:gd name="T77" fmla="*/ 192 h 282"/>
                <a:gd name="T78" fmla="*/ 219 w 282"/>
                <a:gd name="T79" fmla="*/ 191 h 282"/>
                <a:gd name="T80" fmla="*/ 190 w 282"/>
                <a:gd name="T81" fmla="*/ 195 h 282"/>
                <a:gd name="T82" fmla="*/ 182 w 282"/>
                <a:gd name="T83" fmla="*/ 193 h 282"/>
                <a:gd name="T84" fmla="*/ 132 w 282"/>
                <a:gd name="T85" fmla="*/ 157 h 282"/>
                <a:gd name="T86" fmla="*/ 113 w 282"/>
                <a:gd name="T87" fmla="*/ 151 h 282"/>
                <a:gd name="T88" fmla="*/ 76 w 282"/>
                <a:gd name="T89" fmla="*/ 212 h 282"/>
                <a:gd name="T90" fmla="*/ 79 w 282"/>
                <a:gd name="T91" fmla="*/ 222 h 282"/>
                <a:gd name="T92" fmla="*/ 72 w 282"/>
                <a:gd name="T93" fmla="*/ 237 h 282"/>
                <a:gd name="T94" fmla="*/ 57 w 282"/>
                <a:gd name="T95" fmla="*/ 243 h 282"/>
                <a:gd name="T96" fmla="*/ 36 w 282"/>
                <a:gd name="T97" fmla="*/ 222 h 282"/>
                <a:gd name="T98" fmla="*/ 57 w 282"/>
                <a:gd name="T99" fmla="*/ 200 h 282"/>
                <a:gd name="T100" fmla="*/ 57 w 282"/>
                <a:gd name="T101" fmla="*/ 200 h 282"/>
                <a:gd name="T102" fmla="*/ 91 w 282"/>
                <a:gd name="T103" fmla="*/ 145 h 282"/>
                <a:gd name="T104" fmla="*/ 71 w 282"/>
                <a:gd name="T105" fmla="*/ 139 h 282"/>
                <a:gd name="T106" fmla="*/ 57 w 282"/>
                <a:gd name="T107" fmla="*/ 145 h 282"/>
                <a:gd name="T108" fmla="*/ 36 w 282"/>
                <a:gd name="T109" fmla="*/ 124 h 282"/>
                <a:gd name="T110" fmla="*/ 57 w 282"/>
                <a:gd name="T111" fmla="*/ 10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2" h="282">
                  <a:moveTo>
                    <a:pt x="7" y="282"/>
                  </a:moveTo>
                  <a:lnTo>
                    <a:pt x="7" y="282"/>
                  </a:lnTo>
                  <a:lnTo>
                    <a:pt x="275" y="282"/>
                  </a:lnTo>
                  <a:cubicBezTo>
                    <a:pt x="279" y="282"/>
                    <a:pt x="282" y="279"/>
                    <a:pt x="282" y="275"/>
                  </a:cubicBezTo>
                  <a:cubicBezTo>
                    <a:pt x="282" y="271"/>
                    <a:pt x="279" y="268"/>
                    <a:pt x="275" y="268"/>
                  </a:cubicBezTo>
                  <a:lnTo>
                    <a:pt x="14" y="268"/>
                  </a:lnTo>
                  <a:lnTo>
                    <a:pt x="14" y="7"/>
                  </a:ln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lnTo>
                    <a:pt x="0" y="275"/>
                  </a:lnTo>
                  <a:cubicBezTo>
                    <a:pt x="0" y="279"/>
                    <a:pt x="3" y="282"/>
                    <a:pt x="7" y="282"/>
                  </a:cubicBezTo>
                  <a:moveTo>
                    <a:pt x="57" y="102"/>
                  </a:moveTo>
                  <a:cubicBezTo>
                    <a:pt x="67" y="102"/>
                    <a:pt x="75" y="109"/>
                    <a:pt x="78" y="118"/>
                  </a:cubicBezTo>
                  <a:lnTo>
                    <a:pt x="103" y="125"/>
                  </a:lnTo>
                  <a:lnTo>
                    <a:pt x="127" y="86"/>
                  </a:lnTo>
                  <a:cubicBezTo>
                    <a:pt x="130" y="81"/>
                    <a:pt x="137" y="79"/>
                    <a:pt x="143" y="82"/>
                  </a:cubicBezTo>
                  <a:lnTo>
                    <a:pt x="143" y="83"/>
                  </a:lnTo>
                  <a:lnTo>
                    <a:pt x="184" y="111"/>
                  </a:lnTo>
                  <a:lnTo>
                    <a:pt x="217" y="53"/>
                  </a:lnTo>
                  <a:cubicBezTo>
                    <a:pt x="215" y="50"/>
                    <a:pt x="214" y="46"/>
                    <a:pt x="214" y="43"/>
                  </a:cubicBezTo>
                  <a:cubicBezTo>
                    <a:pt x="214" y="36"/>
                    <a:pt x="217" y="31"/>
                    <a:pt x="221" y="27"/>
                  </a:cubicBezTo>
                  <a:cubicBezTo>
                    <a:pt x="224" y="24"/>
                    <a:pt x="230" y="21"/>
                    <a:pt x="236" y="21"/>
                  </a:cubicBezTo>
                  <a:cubicBezTo>
                    <a:pt x="247" y="21"/>
                    <a:pt x="258" y="31"/>
                    <a:pt x="258" y="43"/>
                  </a:cubicBezTo>
                  <a:cubicBezTo>
                    <a:pt x="258" y="48"/>
                    <a:pt x="255" y="54"/>
                    <a:pt x="251" y="58"/>
                  </a:cubicBezTo>
                  <a:cubicBezTo>
                    <a:pt x="247" y="61"/>
                    <a:pt x="242" y="64"/>
                    <a:pt x="237" y="64"/>
                  </a:cubicBezTo>
                  <a:lnTo>
                    <a:pt x="198" y="132"/>
                  </a:lnTo>
                  <a:cubicBezTo>
                    <a:pt x="197" y="133"/>
                    <a:pt x="197" y="133"/>
                    <a:pt x="197" y="133"/>
                  </a:cubicBezTo>
                  <a:cubicBezTo>
                    <a:pt x="193" y="138"/>
                    <a:pt x="187" y="139"/>
                    <a:pt x="182" y="136"/>
                  </a:cubicBezTo>
                  <a:lnTo>
                    <a:pt x="140" y="108"/>
                  </a:lnTo>
                  <a:lnTo>
                    <a:pt x="125" y="132"/>
                  </a:lnTo>
                  <a:lnTo>
                    <a:pt x="140" y="136"/>
                  </a:lnTo>
                  <a:cubicBezTo>
                    <a:pt x="141" y="137"/>
                    <a:pt x="142" y="137"/>
                    <a:pt x="143" y="138"/>
                  </a:cubicBezTo>
                  <a:lnTo>
                    <a:pt x="191" y="173"/>
                  </a:lnTo>
                  <a:lnTo>
                    <a:pt x="216" y="169"/>
                  </a:lnTo>
                  <a:cubicBezTo>
                    <a:pt x="219" y="161"/>
                    <a:pt x="227" y="156"/>
                    <a:pt x="236" y="156"/>
                  </a:cubicBezTo>
                  <a:cubicBezTo>
                    <a:pt x="242" y="156"/>
                    <a:pt x="247" y="158"/>
                    <a:pt x="251" y="162"/>
                  </a:cubicBezTo>
                  <a:cubicBezTo>
                    <a:pt x="255" y="166"/>
                    <a:pt x="258" y="171"/>
                    <a:pt x="258" y="177"/>
                  </a:cubicBezTo>
                  <a:cubicBezTo>
                    <a:pt x="258" y="188"/>
                    <a:pt x="247" y="198"/>
                    <a:pt x="236" y="198"/>
                  </a:cubicBezTo>
                  <a:cubicBezTo>
                    <a:pt x="230" y="198"/>
                    <a:pt x="224" y="196"/>
                    <a:pt x="221" y="192"/>
                  </a:cubicBezTo>
                  <a:lnTo>
                    <a:pt x="219" y="191"/>
                  </a:lnTo>
                  <a:lnTo>
                    <a:pt x="190" y="195"/>
                  </a:lnTo>
                  <a:cubicBezTo>
                    <a:pt x="187" y="196"/>
                    <a:pt x="184" y="195"/>
                    <a:pt x="182" y="193"/>
                  </a:cubicBezTo>
                  <a:lnTo>
                    <a:pt x="132" y="157"/>
                  </a:lnTo>
                  <a:lnTo>
                    <a:pt x="113" y="151"/>
                  </a:lnTo>
                  <a:lnTo>
                    <a:pt x="76" y="212"/>
                  </a:lnTo>
                  <a:cubicBezTo>
                    <a:pt x="78" y="215"/>
                    <a:pt x="79" y="218"/>
                    <a:pt x="79" y="222"/>
                  </a:cubicBezTo>
                  <a:cubicBezTo>
                    <a:pt x="79" y="227"/>
                    <a:pt x="76" y="233"/>
                    <a:pt x="72" y="237"/>
                  </a:cubicBezTo>
                  <a:cubicBezTo>
                    <a:pt x="69" y="241"/>
                    <a:pt x="63" y="243"/>
                    <a:pt x="57" y="243"/>
                  </a:cubicBezTo>
                  <a:cubicBezTo>
                    <a:pt x="45" y="243"/>
                    <a:pt x="36" y="233"/>
                    <a:pt x="36" y="222"/>
                  </a:cubicBezTo>
                  <a:cubicBezTo>
                    <a:pt x="36" y="210"/>
                    <a:pt x="45" y="200"/>
                    <a:pt x="57" y="200"/>
                  </a:cubicBezTo>
                  <a:lnTo>
                    <a:pt x="57" y="200"/>
                  </a:lnTo>
                  <a:lnTo>
                    <a:pt x="91" y="145"/>
                  </a:lnTo>
                  <a:lnTo>
                    <a:pt x="71" y="139"/>
                  </a:lnTo>
                  <a:cubicBezTo>
                    <a:pt x="68" y="143"/>
                    <a:pt x="63" y="145"/>
                    <a:pt x="57" y="145"/>
                  </a:cubicBezTo>
                  <a:cubicBezTo>
                    <a:pt x="45" y="145"/>
                    <a:pt x="36" y="135"/>
                    <a:pt x="36" y="124"/>
                  </a:cubicBezTo>
                  <a:cubicBezTo>
                    <a:pt x="36" y="112"/>
                    <a:pt x="45" y="102"/>
                    <a:pt x="57" y="102"/>
                  </a:cubicBezTo>
                </a:path>
              </a:pathLst>
            </a:custGeom>
            <a:solidFill>
              <a:srgbClr val="C0C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1040" y="4319"/>
              <a:ext cx="85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7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egoe UI Semilight" panose="020B0402040204020203" pitchFamily="34" charset="0"/>
                </a:rPr>
                <a:t>-28%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6205" y="4319"/>
              <a:ext cx="61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7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egoe UI Semilight" panose="020B0402040204020203" pitchFamily="34" charset="0"/>
                </a:rPr>
                <a:t>-98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6639" y="4319"/>
              <a:ext cx="254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7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6722" y="4319"/>
              <a:ext cx="88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7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egoe UI Semilight" panose="020B0402040204020203" pitchFamily="34" charset="0"/>
                </a:rPr>
                <a:t>788 €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7"/>
            <p:cNvSpPr>
              <a:spLocks noChangeArrowheads="1"/>
            </p:cNvSpPr>
            <p:nvPr/>
          </p:nvSpPr>
          <p:spPr bwMode="auto">
            <a:xfrm>
              <a:off x="6964" y="4839"/>
              <a:ext cx="550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1" u="none" strike="noStrike" cap="none" normalizeH="0" baseline="0" smtClean="0">
                  <a:ln>
                    <a:noFill/>
                  </a:ln>
                  <a:solidFill>
                    <a:srgbClr val="437C43"/>
                  </a:solidFill>
                  <a:effectLst/>
                  <a:latin typeface="Segoe UI Semilight" panose="020B0402040204020203" pitchFamily="34" charset="0"/>
                </a:rPr>
                <a:t>+15,9%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8"/>
            <p:cNvSpPr>
              <a:spLocks noChangeArrowheads="1"/>
            </p:cNvSpPr>
            <p:nvPr/>
          </p:nvSpPr>
          <p:spPr bwMode="auto">
            <a:xfrm>
              <a:off x="5473" y="4839"/>
              <a:ext cx="1620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1" u="none" strike="noStrike" cap="none" normalizeH="0" baseline="0" smtClean="0">
                  <a:ln>
                    <a:noFill/>
                  </a:ln>
                  <a:solidFill>
                    <a:srgbClr val="3D3D3D"/>
                  </a:solidFill>
                  <a:effectLst/>
                  <a:latin typeface="Segoe UI Semilight" panose="020B0402040204020203" pitchFamily="34" charset="0"/>
                </a:rPr>
                <a:t>Produits d'exploitation :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8221" name="Picture 2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5" y="2372"/>
              <a:ext cx="1817" cy="1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2" name="Picture 3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5" y="2372"/>
              <a:ext cx="1817" cy="1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Freeform 31"/>
            <p:cNvSpPr>
              <a:spLocks/>
            </p:cNvSpPr>
            <p:nvPr/>
          </p:nvSpPr>
          <p:spPr bwMode="auto">
            <a:xfrm>
              <a:off x="6009" y="2697"/>
              <a:ext cx="1497" cy="1180"/>
            </a:xfrm>
            <a:custGeom>
              <a:avLst/>
              <a:gdLst>
                <a:gd name="T0" fmla="*/ 240 w 5984"/>
                <a:gd name="T1" fmla="*/ 240 h 4720"/>
                <a:gd name="T2" fmla="*/ 5744 w 5984"/>
                <a:gd name="T3" fmla="*/ 240 h 4720"/>
                <a:gd name="T4" fmla="*/ 5984 w 5984"/>
                <a:gd name="T5" fmla="*/ 240 h 4720"/>
                <a:gd name="T6" fmla="*/ 5984 w 5984"/>
                <a:gd name="T7" fmla="*/ 480 h 4720"/>
                <a:gd name="T8" fmla="*/ 5984 w 5984"/>
                <a:gd name="T9" fmla="*/ 4480 h 4720"/>
                <a:gd name="T10" fmla="*/ 5984 w 5984"/>
                <a:gd name="T11" fmla="*/ 4480 h 4720"/>
                <a:gd name="T12" fmla="*/ 5744 w 5984"/>
                <a:gd name="T13" fmla="*/ 4720 h 4720"/>
                <a:gd name="T14" fmla="*/ 5744 w 5984"/>
                <a:gd name="T15" fmla="*/ 4720 h 4720"/>
                <a:gd name="T16" fmla="*/ 240 w 5984"/>
                <a:gd name="T17" fmla="*/ 4720 h 4720"/>
                <a:gd name="T18" fmla="*/ 240 w 5984"/>
                <a:gd name="T19" fmla="*/ 4720 h 4720"/>
                <a:gd name="T20" fmla="*/ 0 w 5984"/>
                <a:gd name="T21" fmla="*/ 4480 h 4720"/>
                <a:gd name="T22" fmla="*/ 0 w 5984"/>
                <a:gd name="T23" fmla="*/ 480 h 4720"/>
                <a:gd name="T24" fmla="*/ 0 w 5984"/>
                <a:gd name="T25" fmla="*/ 0 h 4720"/>
                <a:gd name="T26" fmla="*/ 0 w 5984"/>
                <a:gd name="T27" fmla="*/ 240 h 4720"/>
                <a:gd name="T28" fmla="*/ 240 w 5984"/>
                <a:gd name="T29" fmla="*/ 240 h 4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84" h="4720">
                  <a:moveTo>
                    <a:pt x="240" y="240"/>
                  </a:moveTo>
                  <a:lnTo>
                    <a:pt x="5744" y="240"/>
                  </a:lnTo>
                  <a:lnTo>
                    <a:pt x="5984" y="240"/>
                  </a:lnTo>
                  <a:lnTo>
                    <a:pt x="5984" y="480"/>
                  </a:lnTo>
                  <a:lnTo>
                    <a:pt x="5984" y="4480"/>
                  </a:lnTo>
                  <a:lnTo>
                    <a:pt x="5984" y="4480"/>
                  </a:lnTo>
                  <a:cubicBezTo>
                    <a:pt x="5984" y="4613"/>
                    <a:pt x="5877" y="4720"/>
                    <a:pt x="5744" y="4720"/>
                  </a:cubicBezTo>
                  <a:lnTo>
                    <a:pt x="5744" y="4720"/>
                  </a:lnTo>
                  <a:lnTo>
                    <a:pt x="240" y="4720"/>
                  </a:lnTo>
                  <a:lnTo>
                    <a:pt x="240" y="4720"/>
                  </a:lnTo>
                  <a:cubicBezTo>
                    <a:pt x="108" y="4720"/>
                    <a:pt x="0" y="4613"/>
                    <a:pt x="0" y="4480"/>
                  </a:cubicBezTo>
                  <a:lnTo>
                    <a:pt x="0" y="480"/>
                  </a:lnTo>
                  <a:lnTo>
                    <a:pt x="0" y="0"/>
                  </a:lnTo>
                  <a:lnTo>
                    <a:pt x="0" y="240"/>
                  </a:lnTo>
                  <a:lnTo>
                    <a:pt x="240" y="24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32"/>
            <p:cNvSpPr>
              <a:spLocks/>
            </p:cNvSpPr>
            <p:nvPr/>
          </p:nvSpPr>
          <p:spPr bwMode="auto">
            <a:xfrm>
              <a:off x="6009" y="2517"/>
              <a:ext cx="1497" cy="240"/>
            </a:xfrm>
            <a:custGeom>
              <a:avLst/>
              <a:gdLst>
                <a:gd name="T0" fmla="*/ 240 w 5984"/>
                <a:gd name="T1" fmla="*/ 0 h 960"/>
                <a:gd name="T2" fmla="*/ 5744 w 5984"/>
                <a:gd name="T3" fmla="*/ 0 h 960"/>
                <a:gd name="T4" fmla="*/ 5744 w 5984"/>
                <a:gd name="T5" fmla="*/ 0 h 960"/>
                <a:gd name="T6" fmla="*/ 5984 w 5984"/>
                <a:gd name="T7" fmla="*/ 240 h 960"/>
                <a:gd name="T8" fmla="*/ 5984 w 5984"/>
                <a:gd name="T9" fmla="*/ 240 h 960"/>
                <a:gd name="T10" fmla="*/ 5984 w 5984"/>
                <a:gd name="T11" fmla="*/ 240 h 960"/>
                <a:gd name="T12" fmla="*/ 5984 w 5984"/>
                <a:gd name="T13" fmla="*/ 720 h 960"/>
                <a:gd name="T14" fmla="*/ 5984 w 5984"/>
                <a:gd name="T15" fmla="*/ 960 h 960"/>
                <a:gd name="T16" fmla="*/ 5744 w 5984"/>
                <a:gd name="T17" fmla="*/ 960 h 960"/>
                <a:gd name="T18" fmla="*/ 240 w 5984"/>
                <a:gd name="T19" fmla="*/ 960 h 960"/>
                <a:gd name="T20" fmla="*/ 0 w 5984"/>
                <a:gd name="T21" fmla="*/ 960 h 960"/>
                <a:gd name="T22" fmla="*/ 0 w 5984"/>
                <a:gd name="T23" fmla="*/ 720 h 960"/>
                <a:gd name="T24" fmla="*/ 0 w 5984"/>
                <a:gd name="T25" fmla="*/ 240 h 960"/>
                <a:gd name="T26" fmla="*/ 0 w 5984"/>
                <a:gd name="T27" fmla="*/ 240 h 960"/>
                <a:gd name="T28" fmla="*/ 240 w 5984"/>
                <a:gd name="T29" fmla="*/ 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84" h="960">
                  <a:moveTo>
                    <a:pt x="240" y="0"/>
                  </a:moveTo>
                  <a:lnTo>
                    <a:pt x="5744" y="0"/>
                  </a:lnTo>
                  <a:lnTo>
                    <a:pt x="5744" y="0"/>
                  </a:lnTo>
                  <a:cubicBezTo>
                    <a:pt x="5877" y="0"/>
                    <a:pt x="5984" y="108"/>
                    <a:pt x="5984" y="240"/>
                  </a:cubicBezTo>
                  <a:cubicBezTo>
                    <a:pt x="5984" y="240"/>
                    <a:pt x="5984" y="240"/>
                    <a:pt x="5984" y="240"/>
                  </a:cubicBezTo>
                  <a:lnTo>
                    <a:pt x="5984" y="240"/>
                  </a:lnTo>
                  <a:lnTo>
                    <a:pt x="5984" y="720"/>
                  </a:lnTo>
                  <a:lnTo>
                    <a:pt x="5984" y="960"/>
                  </a:lnTo>
                  <a:lnTo>
                    <a:pt x="5744" y="960"/>
                  </a:lnTo>
                  <a:lnTo>
                    <a:pt x="240" y="960"/>
                  </a:lnTo>
                  <a:lnTo>
                    <a:pt x="0" y="960"/>
                  </a:lnTo>
                  <a:lnTo>
                    <a:pt x="0" y="720"/>
                  </a:lnTo>
                  <a:lnTo>
                    <a:pt x="0" y="240"/>
                  </a:lnTo>
                  <a:lnTo>
                    <a:pt x="0" y="240"/>
                  </a:lnTo>
                  <a:cubicBezTo>
                    <a:pt x="0" y="108"/>
                    <a:pt x="108" y="0"/>
                    <a:pt x="240" y="0"/>
                  </a:cubicBezTo>
                  <a:close/>
                </a:path>
              </a:pathLst>
            </a:custGeom>
            <a:solidFill>
              <a:srgbClr val="00B0F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33"/>
            <p:cNvSpPr>
              <a:spLocks noChangeArrowheads="1"/>
            </p:cNvSpPr>
            <p:nvPr/>
          </p:nvSpPr>
          <p:spPr bwMode="auto">
            <a:xfrm>
              <a:off x="6439" y="2547"/>
              <a:ext cx="74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% Produits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34"/>
            <p:cNvSpPr>
              <a:spLocks noChangeArrowheads="1"/>
            </p:cNvSpPr>
            <p:nvPr/>
          </p:nvSpPr>
          <p:spPr bwMode="auto">
            <a:xfrm>
              <a:off x="6595" y="2825"/>
              <a:ext cx="1014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4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egoe UI Semilight" panose="020B0402040204020203" pitchFamily="34" charset="0"/>
                </a:rPr>
                <a:t>25,9%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6049" y="3317"/>
              <a:ext cx="1417" cy="0"/>
            </a:xfrm>
            <a:prstGeom prst="line">
              <a:avLst/>
            </a:prstGeom>
            <a:noFill/>
            <a:ln w="12700" cap="flat">
              <a:solidFill>
                <a:srgbClr val="A0A0A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Rectangle 36"/>
            <p:cNvSpPr>
              <a:spLocks noChangeArrowheads="1"/>
            </p:cNvSpPr>
            <p:nvPr/>
          </p:nvSpPr>
          <p:spPr bwMode="auto">
            <a:xfrm>
              <a:off x="6643" y="3411"/>
              <a:ext cx="94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egoe UI Semilight" panose="020B0402040204020203" pitchFamily="34" charset="0"/>
                </a:rPr>
                <a:t>41,71%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8232" name="Picture 4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2" y="2372"/>
              <a:ext cx="2560" cy="2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33" name="Picture 4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2" y="2372"/>
              <a:ext cx="2560" cy="2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Freeform 42"/>
            <p:cNvSpPr>
              <a:spLocks/>
            </p:cNvSpPr>
            <p:nvPr/>
          </p:nvSpPr>
          <p:spPr bwMode="auto">
            <a:xfrm>
              <a:off x="7786" y="2517"/>
              <a:ext cx="2240" cy="2240"/>
            </a:xfrm>
            <a:custGeom>
              <a:avLst/>
              <a:gdLst>
                <a:gd name="T0" fmla="*/ 120 w 4480"/>
                <a:gd name="T1" fmla="*/ 0 h 4480"/>
                <a:gd name="T2" fmla="*/ 4360 w 4480"/>
                <a:gd name="T3" fmla="*/ 0 h 4480"/>
                <a:gd name="T4" fmla="*/ 4360 w 4480"/>
                <a:gd name="T5" fmla="*/ 0 h 4480"/>
                <a:gd name="T6" fmla="*/ 4480 w 4480"/>
                <a:gd name="T7" fmla="*/ 120 h 4480"/>
                <a:gd name="T8" fmla="*/ 4480 w 4480"/>
                <a:gd name="T9" fmla="*/ 120 h 4480"/>
                <a:gd name="T10" fmla="*/ 4480 w 4480"/>
                <a:gd name="T11" fmla="*/ 120 h 4480"/>
                <a:gd name="T12" fmla="*/ 4480 w 4480"/>
                <a:gd name="T13" fmla="*/ 4360 h 4480"/>
                <a:gd name="T14" fmla="*/ 4480 w 4480"/>
                <a:gd name="T15" fmla="*/ 4360 h 4480"/>
                <a:gd name="T16" fmla="*/ 4360 w 4480"/>
                <a:gd name="T17" fmla="*/ 4480 h 4480"/>
                <a:gd name="T18" fmla="*/ 4360 w 4480"/>
                <a:gd name="T19" fmla="*/ 4480 h 4480"/>
                <a:gd name="T20" fmla="*/ 120 w 4480"/>
                <a:gd name="T21" fmla="*/ 4480 h 4480"/>
                <a:gd name="T22" fmla="*/ 120 w 4480"/>
                <a:gd name="T23" fmla="*/ 4480 h 4480"/>
                <a:gd name="T24" fmla="*/ 0 w 4480"/>
                <a:gd name="T25" fmla="*/ 4360 h 4480"/>
                <a:gd name="T26" fmla="*/ 0 w 4480"/>
                <a:gd name="T27" fmla="*/ 120 h 4480"/>
                <a:gd name="T28" fmla="*/ 0 w 4480"/>
                <a:gd name="T29" fmla="*/ 120 h 4480"/>
                <a:gd name="T30" fmla="*/ 120 w 4480"/>
                <a:gd name="T31" fmla="*/ 0 h 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80" h="4480">
                  <a:moveTo>
                    <a:pt x="120" y="0"/>
                  </a:moveTo>
                  <a:lnTo>
                    <a:pt x="4360" y="0"/>
                  </a:lnTo>
                  <a:lnTo>
                    <a:pt x="4360" y="0"/>
                  </a:lnTo>
                  <a:cubicBezTo>
                    <a:pt x="4427" y="0"/>
                    <a:pt x="4480" y="54"/>
                    <a:pt x="4480" y="120"/>
                  </a:cubicBezTo>
                  <a:cubicBezTo>
                    <a:pt x="4480" y="120"/>
                    <a:pt x="4480" y="120"/>
                    <a:pt x="4480" y="120"/>
                  </a:cubicBezTo>
                  <a:lnTo>
                    <a:pt x="4480" y="120"/>
                  </a:lnTo>
                  <a:lnTo>
                    <a:pt x="4480" y="4360"/>
                  </a:lnTo>
                  <a:lnTo>
                    <a:pt x="4480" y="4360"/>
                  </a:lnTo>
                  <a:cubicBezTo>
                    <a:pt x="4480" y="4427"/>
                    <a:pt x="4427" y="4480"/>
                    <a:pt x="4360" y="4480"/>
                  </a:cubicBezTo>
                  <a:lnTo>
                    <a:pt x="4360" y="4480"/>
                  </a:lnTo>
                  <a:lnTo>
                    <a:pt x="120" y="4480"/>
                  </a:lnTo>
                  <a:lnTo>
                    <a:pt x="120" y="4480"/>
                  </a:lnTo>
                  <a:cubicBezTo>
                    <a:pt x="54" y="4480"/>
                    <a:pt x="0" y="4427"/>
                    <a:pt x="0" y="4360"/>
                  </a:cubicBezTo>
                  <a:lnTo>
                    <a:pt x="0" y="120"/>
                  </a:lnTo>
                  <a:lnTo>
                    <a:pt x="0" y="120"/>
                  </a:lnTo>
                  <a:cubicBezTo>
                    <a:pt x="0" y="54"/>
                    <a:pt x="54" y="0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8235" name="Picture 4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2" y="2372"/>
              <a:ext cx="2560" cy="2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36" name="Picture 4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2" y="2372"/>
              <a:ext cx="2560" cy="2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Freeform 45"/>
            <p:cNvSpPr>
              <a:spLocks/>
            </p:cNvSpPr>
            <p:nvPr/>
          </p:nvSpPr>
          <p:spPr bwMode="auto">
            <a:xfrm>
              <a:off x="7786" y="2517"/>
              <a:ext cx="2240" cy="2240"/>
            </a:xfrm>
            <a:custGeom>
              <a:avLst/>
              <a:gdLst>
                <a:gd name="T0" fmla="*/ 120 w 4480"/>
                <a:gd name="T1" fmla="*/ 0 h 4480"/>
                <a:gd name="T2" fmla="*/ 4360 w 4480"/>
                <a:gd name="T3" fmla="*/ 0 h 4480"/>
                <a:gd name="T4" fmla="*/ 4360 w 4480"/>
                <a:gd name="T5" fmla="*/ 0 h 4480"/>
                <a:gd name="T6" fmla="*/ 4480 w 4480"/>
                <a:gd name="T7" fmla="*/ 120 h 4480"/>
                <a:gd name="T8" fmla="*/ 4480 w 4480"/>
                <a:gd name="T9" fmla="*/ 120 h 4480"/>
                <a:gd name="T10" fmla="*/ 4480 w 4480"/>
                <a:gd name="T11" fmla="*/ 120 h 4480"/>
                <a:gd name="T12" fmla="*/ 4480 w 4480"/>
                <a:gd name="T13" fmla="*/ 4360 h 4480"/>
                <a:gd name="T14" fmla="*/ 4480 w 4480"/>
                <a:gd name="T15" fmla="*/ 4360 h 4480"/>
                <a:gd name="T16" fmla="*/ 4360 w 4480"/>
                <a:gd name="T17" fmla="*/ 4480 h 4480"/>
                <a:gd name="T18" fmla="*/ 4360 w 4480"/>
                <a:gd name="T19" fmla="*/ 4480 h 4480"/>
                <a:gd name="T20" fmla="*/ 120 w 4480"/>
                <a:gd name="T21" fmla="*/ 4480 h 4480"/>
                <a:gd name="T22" fmla="*/ 120 w 4480"/>
                <a:gd name="T23" fmla="*/ 4480 h 4480"/>
                <a:gd name="T24" fmla="*/ 0 w 4480"/>
                <a:gd name="T25" fmla="*/ 4360 h 4480"/>
                <a:gd name="T26" fmla="*/ 0 w 4480"/>
                <a:gd name="T27" fmla="*/ 120 h 4480"/>
                <a:gd name="T28" fmla="*/ 0 w 4480"/>
                <a:gd name="T29" fmla="*/ 120 h 4480"/>
                <a:gd name="T30" fmla="*/ 120 w 4480"/>
                <a:gd name="T31" fmla="*/ 0 h 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80" h="4480">
                  <a:moveTo>
                    <a:pt x="120" y="0"/>
                  </a:moveTo>
                  <a:lnTo>
                    <a:pt x="4360" y="0"/>
                  </a:lnTo>
                  <a:lnTo>
                    <a:pt x="4360" y="0"/>
                  </a:lnTo>
                  <a:cubicBezTo>
                    <a:pt x="4427" y="0"/>
                    <a:pt x="4480" y="54"/>
                    <a:pt x="4480" y="120"/>
                  </a:cubicBezTo>
                  <a:cubicBezTo>
                    <a:pt x="4480" y="120"/>
                    <a:pt x="4480" y="120"/>
                    <a:pt x="4480" y="120"/>
                  </a:cubicBezTo>
                  <a:lnTo>
                    <a:pt x="4480" y="120"/>
                  </a:lnTo>
                  <a:lnTo>
                    <a:pt x="4480" y="4360"/>
                  </a:lnTo>
                  <a:lnTo>
                    <a:pt x="4480" y="4360"/>
                  </a:lnTo>
                  <a:cubicBezTo>
                    <a:pt x="4480" y="4427"/>
                    <a:pt x="4427" y="4480"/>
                    <a:pt x="4360" y="4480"/>
                  </a:cubicBezTo>
                  <a:lnTo>
                    <a:pt x="4360" y="4480"/>
                  </a:lnTo>
                  <a:lnTo>
                    <a:pt x="120" y="4480"/>
                  </a:lnTo>
                  <a:lnTo>
                    <a:pt x="120" y="4480"/>
                  </a:lnTo>
                  <a:cubicBezTo>
                    <a:pt x="54" y="4480"/>
                    <a:pt x="0" y="4427"/>
                    <a:pt x="0" y="4360"/>
                  </a:cubicBezTo>
                  <a:lnTo>
                    <a:pt x="0" y="120"/>
                  </a:lnTo>
                  <a:lnTo>
                    <a:pt x="0" y="120"/>
                  </a:lnTo>
                  <a:cubicBezTo>
                    <a:pt x="0" y="54"/>
                    <a:pt x="54" y="0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46"/>
            <p:cNvSpPr>
              <a:spLocks/>
            </p:cNvSpPr>
            <p:nvPr/>
          </p:nvSpPr>
          <p:spPr bwMode="auto">
            <a:xfrm>
              <a:off x="8098" y="2645"/>
              <a:ext cx="544" cy="1952"/>
            </a:xfrm>
            <a:custGeom>
              <a:avLst/>
              <a:gdLst>
                <a:gd name="T0" fmla="*/ 40 w 544"/>
                <a:gd name="T1" fmla="*/ 40 h 1952"/>
                <a:gd name="T2" fmla="*/ 504 w 544"/>
                <a:gd name="T3" fmla="*/ 40 h 1952"/>
                <a:gd name="T4" fmla="*/ 544 w 544"/>
                <a:gd name="T5" fmla="*/ 40 h 1952"/>
                <a:gd name="T6" fmla="*/ 544 w 544"/>
                <a:gd name="T7" fmla="*/ 80 h 1952"/>
                <a:gd name="T8" fmla="*/ 544 w 544"/>
                <a:gd name="T9" fmla="*/ 1912 h 1952"/>
                <a:gd name="T10" fmla="*/ 544 w 544"/>
                <a:gd name="T11" fmla="*/ 1952 h 1952"/>
                <a:gd name="T12" fmla="*/ 504 w 544"/>
                <a:gd name="T13" fmla="*/ 1952 h 1952"/>
                <a:gd name="T14" fmla="*/ 40 w 544"/>
                <a:gd name="T15" fmla="*/ 1952 h 1952"/>
                <a:gd name="T16" fmla="*/ 0 w 544"/>
                <a:gd name="T17" fmla="*/ 1952 h 1952"/>
                <a:gd name="T18" fmla="*/ 0 w 544"/>
                <a:gd name="T19" fmla="*/ 1912 h 1952"/>
                <a:gd name="T20" fmla="*/ 0 w 544"/>
                <a:gd name="T21" fmla="*/ 80 h 1952"/>
                <a:gd name="T22" fmla="*/ 0 w 544"/>
                <a:gd name="T23" fmla="*/ 0 h 1952"/>
                <a:gd name="T24" fmla="*/ 0 w 544"/>
                <a:gd name="T25" fmla="*/ 40 h 1952"/>
                <a:gd name="T26" fmla="*/ 40 w 544"/>
                <a:gd name="T27" fmla="*/ 40 h 1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4" h="1952">
                  <a:moveTo>
                    <a:pt x="40" y="40"/>
                  </a:moveTo>
                  <a:lnTo>
                    <a:pt x="504" y="40"/>
                  </a:lnTo>
                  <a:lnTo>
                    <a:pt x="544" y="40"/>
                  </a:lnTo>
                  <a:lnTo>
                    <a:pt x="544" y="80"/>
                  </a:lnTo>
                  <a:lnTo>
                    <a:pt x="544" y="1912"/>
                  </a:lnTo>
                  <a:lnTo>
                    <a:pt x="544" y="1952"/>
                  </a:lnTo>
                  <a:lnTo>
                    <a:pt x="504" y="1952"/>
                  </a:lnTo>
                  <a:lnTo>
                    <a:pt x="40" y="1952"/>
                  </a:lnTo>
                  <a:lnTo>
                    <a:pt x="0" y="1952"/>
                  </a:lnTo>
                  <a:lnTo>
                    <a:pt x="0" y="1912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40"/>
                  </a:lnTo>
                  <a:lnTo>
                    <a:pt x="40" y="40"/>
                  </a:lnTo>
                  <a:close/>
                </a:path>
              </a:pathLst>
            </a:custGeom>
            <a:solidFill>
              <a:srgbClr val="AED1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Line 47"/>
            <p:cNvSpPr>
              <a:spLocks noChangeShapeType="1"/>
            </p:cNvSpPr>
            <p:nvPr/>
          </p:nvSpPr>
          <p:spPr bwMode="auto">
            <a:xfrm>
              <a:off x="8098" y="2669"/>
              <a:ext cx="544" cy="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48"/>
            <p:cNvSpPr>
              <a:spLocks/>
            </p:cNvSpPr>
            <p:nvPr/>
          </p:nvSpPr>
          <p:spPr bwMode="auto">
            <a:xfrm>
              <a:off x="9178" y="3181"/>
              <a:ext cx="544" cy="1416"/>
            </a:xfrm>
            <a:custGeom>
              <a:avLst/>
              <a:gdLst>
                <a:gd name="T0" fmla="*/ 40 w 544"/>
                <a:gd name="T1" fmla="*/ 40 h 1416"/>
                <a:gd name="T2" fmla="*/ 504 w 544"/>
                <a:gd name="T3" fmla="*/ 40 h 1416"/>
                <a:gd name="T4" fmla="*/ 544 w 544"/>
                <a:gd name="T5" fmla="*/ 40 h 1416"/>
                <a:gd name="T6" fmla="*/ 544 w 544"/>
                <a:gd name="T7" fmla="*/ 80 h 1416"/>
                <a:gd name="T8" fmla="*/ 544 w 544"/>
                <a:gd name="T9" fmla="*/ 1376 h 1416"/>
                <a:gd name="T10" fmla="*/ 544 w 544"/>
                <a:gd name="T11" fmla="*/ 1416 h 1416"/>
                <a:gd name="T12" fmla="*/ 504 w 544"/>
                <a:gd name="T13" fmla="*/ 1416 h 1416"/>
                <a:gd name="T14" fmla="*/ 40 w 544"/>
                <a:gd name="T15" fmla="*/ 1416 h 1416"/>
                <a:gd name="T16" fmla="*/ 0 w 544"/>
                <a:gd name="T17" fmla="*/ 1416 h 1416"/>
                <a:gd name="T18" fmla="*/ 0 w 544"/>
                <a:gd name="T19" fmla="*/ 1376 h 1416"/>
                <a:gd name="T20" fmla="*/ 0 w 544"/>
                <a:gd name="T21" fmla="*/ 80 h 1416"/>
                <a:gd name="T22" fmla="*/ 0 w 544"/>
                <a:gd name="T23" fmla="*/ 0 h 1416"/>
                <a:gd name="T24" fmla="*/ 0 w 544"/>
                <a:gd name="T25" fmla="*/ 40 h 1416"/>
                <a:gd name="T26" fmla="*/ 40 w 544"/>
                <a:gd name="T27" fmla="*/ 4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4" h="1416">
                  <a:moveTo>
                    <a:pt x="40" y="40"/>
                  </a:moveTo>
                  <a:lnTo>
                    <a:pt x="504" y="40"/>
                  </a:lnTo>
                  <a:lnTo>
                    <a:pt x="544" y="40"/>
                  </a:lnTo>
                  <a:lnTo>
                    <a:pt x="544" y="80"/>
                  </a:lnTo>
                  <a:lnTo>
                    <a:pt x="544" y="1376"/>
                  </a:lnTo>
                  <a:lnTo>
                    <a:pt x="544" y="1416"/>
                  </a:lnTo>
                  <a:lnTo>
                    <a:pt x="504" y="1416"/>
                  </a:lnTo>
                  <a:lnTo>
                    <a:pt x="40" y="1416"/>
                  </a:lnTo>
                  <a:lnTo>
                    <a:pt x="0" y="1416"/>
                  </a:lnTo>
                  <a:lnTo>
                    <a:pt x="0" y="1376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40"/>
                  </a:lnTo>
                  <a:lnTo>
                    <a:pt x="40" y="4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Line 49"/>
            <p:cNvSpPr>
              <a:spLocks noChangeShapeType="1"/>
            </p:cNvSpPr>
            <p:nvPr/>
          </p:nvSpPr>
          <p:spPr bwMode="auto">
            <a:xfrm>
              <a:off x="9178" y="3205"/>
              <a:ext cx="544" cy="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50"/>
            <p:cNvSpPr>
              <a:spLocks noEditPoints="1"/>
            </p:cNvSpPr>
            <p:nvPr/>
          </p:nvSpPr>
          <p:spPr bwMode="auto">
            <a:xfrm>
              <a:off x="7802" y="4567"/>
              <a:ext cx="2193" cy="61"/>
            </a:xfrm>
            <a:custGeom>
              <a:avLst/>
              <a:gdLst>
                <a:gd name="T0" fmla="*/ 0 w 2193"/>
                <a:gd name="T1" fmla="*/ 26 h 61"/>
                <a:gd name="T2" fmla="*/ 2184 w 2193"/>
                <a:gd name="T3" fmla="*/ 26 h 61"/>
                <a:gd name="T4" fmla="*/ 2184 w 2193"/>
                <a:gd name="T5" fmla="*/ 34 h 61"/>
                <a:gd name="T6" fmla="*/ 0 w 2193"/>
                <a:gd name="T7" fmla="*/ 34 h 61"/>
                <a:gd name="T8" fmla="*/ 0 w 2193"/>
                <a:gd name="T9" fmla="*/ 26 h 61"/>
                <a:gd name="T10" fmla="*/ 2171 w 2193"/>
                <a:gd name="T11" fmla="*/ 33 h 61"/>
                <a:gd name="T12" fmla="*/ 2155 w 2193"/>
                <a:gd name="T13" fmla="*/ 49 h 61"/>
                <a:gd name="T14" fmla="*/ 2151 w 2193"/>
                <a:gd name="T15" fmla="*/ 43 h 61"/>
                <a:gd name="T16" fmla="*/ 2183 w 2193"/>
                <a:gd name="T17" fmla="*/ 27 h 61"/>
                <a:gd name="T18" fmla="*/ 2183 w 2193"/>
                <a:gd name="T19" fmla="*/ 34 h 61"/>
                <a:gd name="T20" fmla="*/ 2151 w 2193"/>
                <a:gd name="T21" fmla="*/ 18 h 61"/>
                <a:gd name="T22" fmla="*/ 2155 w 2193"/>
                <a:gd name="T23" fmla="*/ 12 h 61"/>
                <a:gd name="T24" fmla="*/ 2171 w 2193"/>
                <a:gd name="T25" fmla="*/ 28 h 61"/>
                <a:gd name="T26" fmla="*/ 2166 w 2193"/>
                <a:gd name="T27" fmla="*/ 33 h 61"/>
                <a:gd name="T28" fmla="*/ 2132 w 2193"/>
                <a:gd name="T29" fmla="*/ 0 h 61"/>
                <a:gd name="T30" fmla="*/ 2193 w 2193"/>
                <a:gd name="T31" fmla="*/ 30 h 61"/>
                <a:gd name="T32" fmla="*/ 2132 w 2193"/>
                <a:gd name="T33" fmla="*/ 61 h 61"/>
                <a:gd name="T34" fmla="*/ 2166 w 2193"/>
                <a:gd name="T35" fmla="*/ 28 h 61"/>
                <a:gd name="T36" fmla="*/ 2171 w 2193"/>
                <a:gd name="T37" fmla="*/ 3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93" h="61">
                  <a:moveTo>
                    <a:pt x="0" y="26"/>
                  </a:moveTo>
                  <a:lnTo>
                    <a:pt x="2184" y="26"/>
                  </a:lnTo>
                  <a:lnTo>
                    <a:pt x="2184" y="34"/>
                  </a:lnTo>
                  <a:lnTo>
                    <a:pt x="0" y="34"/>
                  </a:lnTo>
                  <a:lnTo>
                    <a:pt x="0" y="26"/>
                  </a:lnTo>
                  <a:close/>
                  <a:moveTo>
                    <a:pt x="2171" y="33"/>
                  </a:moveTo>
                  <a:lnTo>
                    <a:pt x="2155" y="49"/>
                  </a:lnTo>
                  <a:lnTo>
                    <a:pt x="2151" y="43"/>
                  </a:lnTo>
                  <a:lnTo>
                    <a:pt x="2183" y="27"/>
                  </a:lnTo>
                  <a:lnTo>
                    <a:pt x="2183" y="34"/>
                  </a:lnTo>
                  <a:lnTo>
                    <a:pt x="2151" y="18"/>
                  </a:lnTo>
                  <a:lnTo>
                    <a:pt x="2155" y="12"/>
                  </a:lnTo>
                  <a:lnTo>
                    <a:pt x="2171" y="28"/>
                  </a:lnTo>
                  <a:lnTo>
                    <a:pt x="2166" y="33"/>
                  </a:lnTo>
                  <a:lnTo>
                    <a:pt x="2132" y="0"/>
                  </a:lnTo>
                  <a:lnTo>
                    <a:pt x="2193" y="30"/>
                  </a:lnTo>
                  <a:lnTo>
                    <a:pt x="2132" y="61"/>
                  </a:lnTo>
                  <a:lnTo>
                    <a:pt x="2166" y="28"/>
                  </a:lnTo>
                  <a:lnTo>
                    <a:pt x="2171" y="33"/>
                  </a:lnTo>
                  <a:close/>
                </a:path>
              </a:pathLst>
            </a:custGeom>
            <a:solidFill>
              <a:srgbClr val="A0A0A4"/>
            </a:solidFill>
            <a:ln w="12700" cap="flat">
              <a:solidFill>
                <a:srgbClr val="A0A0A4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Line 51"/>
            <p:cNvSpPr>
              <a:spLocks noChangeShapeType="1"/>
            </p:cNvSpPr>
            <p:nvPr/>
          </p:nvSpPr>
          <p:spPr bwMode="auto">
            <a:xfrm>
              <a:off x="8362" y="4573"/>
              <a:ext cx="0" cy="48"/>
            </a:xfrm>
            <a:prstGeom prst="line">
              <a:avLst/>
            </a:prstGeom>
            <a:noFill/>
            <a:ln w="12700" cap="flat">
              <a:solidFill>
                <a:srgbClr val="A0A0A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Rectangle 52"/>
            <p:cNvSpPr>
              <a:spLocks noChangeArrowheads="1"/>
            </p:cNvSpPr>
            <p:nvPr/>
          </p:nvSpPr>
          <p:spPr bwMode="auto">
            <a:xfrm>
              <a:off x="8302" y="4637"/>
              <a:ext cx="18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100" b="0" i="0" u="none" strike="noStrike" cap="none" normalizeH="0" baseline="0" smtClean="0">
                  <a:ln>
                    <a:noFill/>
                  </a:ln>
                  <a:solidFill>
                    <a:srgbClr val="3E3E3E"/>
                  </a:solidFill>
                  <a:effectLst/>
                  <a:latin typeface="Segoe UI Semilight" panose="020B0402040204020203" pitchFamily="34" charset="0"/>
                </a:rPr>
                <a:t>N-1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Line 53"/>
            <p:cNvSpPr>
              <a:spLocks noChangeShapeType="1"/>
            </p:cNvSpPr>
            <p:nvPr/>
          </p:nvSpPr>
          <p:spPr bwMode="auto">
            <a:xfrm>
              <a:off x="9442" y="4573"/>
              <a:ext cx="0" cy="48"/>
            </a:xfrm>
            <a:prstGeom prst="line">
              <a:avLst/>
            </a:prstGeom>
            <a:noFill/>
            <a:ln w="12700" cap="flat">
              <a:solidFill>
                <a:srgbClr val="A0A0A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Rectangle 54"/>
            <p:cNvSpPr>
              <a:spLocks noChangeArrowheads="1"/>
            </p:cNvSpPr>
            <p:nvPr/>
          </p:nvSpPr>
          <p:spPr bwMode="auto">
            <a:xfrm>
              <a:off x="9356" y="4637"/>
              <a:ext cx="234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100" b="0" i="0" u="none" strike="noStrike" cap="none" normalizeH="0" baseline="0" smtClean="0">
                  <a:ln>
                    <a:noFill/>
                  </a:ln>
                  <a:solidFill>
                    <a:srgbClr val="3E3E3E"/>
                  </a:solidFill>
                  <a:effectLst/>
                  <a:latin typeface="Segoe UI Semilight" panose="020B0402040204020203" pitchFamily="34" charset="0"/>
                </a:rPr>
                <a:t>2022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55"/>
            <p:cNvSpPr>
              <a:spLocks noChangeArrowheads="1"/>
            </p:cNvSpPr>
            <p:nvPr/>
          </p:nvSpPr>
          <p:spPr bwMode="auto">
            <a:xfrm>
              <a:off x="8194" y="2543"/>
              <a:ext cx="40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 smtClean="0">
                  <a:ln>
                    <a:noFill/>
                  </a:ln>
                  <a:solidFill>
                    <a:srgbClr val="3D3D3D"/>
                  </a:solidFill>
                  <a:effectLst/>
                  <a:latin typeface="Segoe UI Semilight" panose="020B0402040204020203" pitchFamily="34" charset="0"/>
                </a:rPr>
                <a:t>352,6 k€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56"/>
            <p:cNvSpPr>
              <a:spLocks noChangeArrowheads="1"/>
            </p:cNvSpPr>
            <p:nvPr/>
          </p:nvSpPr>
          <p:spPr bwMode="auto">
            <a:xfrm>
              <a:off x="9274" y="3079"/>
              <a:ext cx="40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 smtClean="0">
                  <a:ln>
                    <a:noFill/>
                  </a:ln>
                  <a:solidFill>
                    <a:srgbClr val="3D3D3D"/>
                  </a:solidFill>
                  <a:effectLst/>
                  <a:latin typeface="Segoe UI Semilight" panose="020B0402040204020203" pitchFamily="34" charset="0"/>
                </a:rPr>
                <a:t>253,8 k€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1" name="Objet 2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246366"/>
              </p:ext>
            </p:extLst>
          </p:nvPr>
        </p:nvGraphicFramePr>
        <p:xfrm>
          <a:off x="-246185" y="-128954"/>
          <a:ext cx="17080523" cy="9256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3" name="Acrobat Document" r:id="rId3" imgW="5667363" imgH="4000415" progId="Acrobat.Document.DC">
                  <p:embed/>
                </p:oleObj>
              </mc:Choice>
              <mc:Fallback>
                <p:oleObj name="Acrobat Document" r:id="rId3" imgW="5667363" imgH="4000415" progId="Acrobat.Document.DC">
                  <p:embed/>
                  <p:pic>
                    <p:nvPicPr>
                      <p:cNvPr id="51" name="Objet 5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46185" y="-128954"/>
                        <a:ext cx="17080523" cy="9256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66076" y="0"/>
            <a:ext cx="16256000" cy="9144000"/>
            <a:chOff x="0" y="0"/>
            <a:chExt cx="10240" cy="5760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0240" cy="5760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372" y="720"/>
              <a:ext cx="202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200" b="0" i="0" u="none" strike="noStrike" cap="none" normalizeH="0" baseline="0" smtClean="0">
                  <a:ln>
                    <a:noFill/>
                  </a:ln>
                  <a:solidFill>
                    <a:srgbClr val="AFB52C"/>
                  </a:solidFill>
                  <a:effectLst/>
                  <a:latin typeface="Arial" panose="020B0604020202020204" pitchFamily="34" charset="0"/>
                </a:rPr>
                <a:t>•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616" y="720"/>
              <a:ext cx="237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200" b="1" i="0" u="none" strike="noStrike" cap="none" normalizeH="0" baseline="0" smtClean="0">
                  <a:ln>
                    <a:noFill/>
                  </a:ln>
                  <a:solidFill>
                    <a:srgbClr val="525252"/>
                  </a:solidFill>
                  <a:effectLst/>
                  <a:latin typeface="Segoe UI Semibold" panose="020B0702040204020203" pitchFamily="34" charset="0"/>
                </a:rPr>
                <a:t>Compte de résultat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9223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3" y="976"/>
              <a:ext cx="1848" cy="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3" y="976"/>
              <a:ext cx="1848" cy="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4657" y="1120"/>
              <a:ext cx="1528" cy="240"/>
            </a:xfrm>
            <a:custGeom>
              <a:avLst/>
              <a:gdLst>
                <a:gd name="T0" fmla="*/ 240 w 6112"/>
                <a:gd name="T1" fmla="*/ 0 h 960"/>
                <a:gd name="T2" fmla="*/ 5872 w 6112"/>
                <a:gd name="T3" fmla="*/ 0 h 960"/>
                <a:gd name="T4" fmla="*/ 5872 w 6112"/>
                <a:gd name="T5" fmla="*/ 0 h 960"/>
                <a:gd name="T6" fmla="*/ 6112 w 6112"/>
                <a:gd name="T7" fmla="*/ 240 h 960"/>
                <a:gd name="T8" fmla="*/ 6112 w 6112"/>
                <a:gd name="T9" fmla="*/ 240 h 960"/>
                <a:gd name="T10" fmla="*/ 6112 w 6112"/>
                <a:gd name="T11" fmla="*/ 240 h 960"/>
                <a:gd name="T12" fmla="*/ 6112 w 6112"/>
                <a:gd name="T13" fmla="*/ 720 h 960"/>
                <a:gd name="T14" fmla="*/ 6112 w 6112"/>
                <a:gd name="T15" fmla="*/ 720 h 960"/>
                <a:gd name="T16" fmla="*/ 5872 w 6112"/>
                <a:gd name="T17" fmla="*/ 960 h 960"/>
                <a:gd name="T18" fmla="*/ 5872 w 6112"/>
                <a:gd name="T19" fmla="*/ 960 h 960"/>
                <a:gd name="T20" fmla="*/ 240 w 6112"/>
                <a:gd name="T21" fmla="*/ 960 h 960"/>
                <a:gd name="T22" fmla="*/ 240 w 6112"/>
                <a:gd name="T23" fmla="*/ 960 h 960"/>
                <a:gd name="T24" fmla="*/ 0 w 6112"/>
                <a:gd name="T25" fmla="*/ 720 h 960"/>
                <a:gd name="T26" fmla="*/ 0 w 6112"/>
                <a:gd name="T27" fmla="*/ 240 h 960"/>
                <a:gd name="T28" fmla="*/ 0 w 6112"/>
                <a:gd name="T29" fmla="*/ 240 h 960"/>
                <a:gd name="T30" fmla="*/ 240 w 6112"/>
                <a:gd name="T31" fmla="*/ 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12" h="960">
                  <a:moveTo>
                    <a:pt x="240" y="0"/>
                  </a:moveTo>
                  <a:lnTo>
                    <a:pt x="5872" y="0"/>
                  </a:lnTo>
                  <a:lnTo>
                    <a:pt x="5872" y="0"/>
                  </a:lnTo>
                  <a:cubicBezTo>
                    <a:pt x="6005" y="0"/>
                    <a:pt x="6112" y="108"/>
                    <a:pt x="6112" y="240"/>
                  </a:cubicBezTo>
                  <a:cubicBezTo>
                    <a:pt x="6112" y="240"/>
                    <a:pt x="6112" y="240"/>
                    <a:pt x="6112" y="240"/>
                  </a:cubicBezTo>
                  <a:lnTo>
                    <a:pt x="6112" y="240"/>
                  </a:lnTo>
                  <a:lnTo>
                    <a:pt x="6112" y="720"/>
                  </a:lnTo>
                  <a:lnTo>
                    <a:pt x="6112" y="720"/>
                  </a:lnTo>
                  <a:cubicBezTo>
                    <a:pt x="6112" y="853"/>
                    <a:pt x="6005" y="960"/>
                    <a:pt x="5872" y="960"/>
                  </a:cubicBezTo>
                  <a:lnTo>
                    <a:pt x="5872" y="960"/>
                  </a:lnTo>
                  <a:lnTo>
                    <a:pt x="240" y="960"/>
                  </a:lnTo>
                  <a:lnTo>
                    <a:pt x="240" y="960"/>
                  </a:lnTo>
                  <a:cubicBezTo>
                    <a:pt x="108" y="960"/>
                    <a:pt x="0" y="853"/>
                    <a:pt x="0" y="720"/>
                  </a:cubicBezTo>
                  <a:lnTo>
                    <a:pt x="0" y="240"/>
                  </a:lnTo>
                  <a:lnTo>
                    <a:pt x="0" y="240"/>
                  </a:lnTo>
                  <a:cubicBezTo>
                    <a:pt x="0" y="108"/>
                    <a:pt x="108" y="0"/>
                    <a:pt x="240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5275" y="1150"/>
              <a:ext cx="38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2022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9227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1" y="976"/>
              <a:ext cx="1849" cy="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1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1" y="976"/>
              <a:ext cx="1849" cy="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Freeform 13"/>
            <p:cNvSpPr>
              <a:spLocks/>
            </p:cNvSpPr>
            <p:nvPr/>
          </p:nvSpPr>
          <p:spPr bwMode="auto">
            <a:xfrm>
              <a:off x="6465" y="1120"/>
              <a:ext cx="1529" cy="240"/>
            </a:xfrm>
            <a:custGeom>
              <a:avLst/>
              <a:gdLst>
                <a:gd name="T0" fmla="*/ 240 w 6112"/>
                <a:gd name="T1" fmla="*/ 0 h 960"/>
                <a:gd name="T2" fmla="*/ 5872 w 6112"/>
                <a:gd name="T3" fmla="*/ 0 h 960"/>
                <a:gd name="T4" fmla="*/ 5872 w 6112"/>
                <a:gd name="T5" fmla="*/ 0 h 960"/>
                <a:gd name="T6" fmla="*/ 6112 w 6112"/>
                <a:gd name="T7" fmla="*/ 240 h 960"/>
                <a:gd name="T8" fmla="*/ 6112 w 6112"/>
                <a:gd name="T9" fmla="*/ 240 h 960"/>
                <a:gd name="T10" fmla="*/ 6112 w 6112"/>
                <a:gd name="T11" fmla="*/ 240 h 960"/>
                <a:gd name="T12" fmla="*/ 6112 w 6112"/>
                <a:gd name="T13" fmla="*/ 720 h 960"/>
                <a:gd name="T14" fmla="*/ 6112 w 6112"/>
                <a:gd name="T15" fmla="*/ 720 h 960"/>
                <a:gd name="T16" fmla="*/ 5872 w 6112"/>
                <a:gd name="T17" fmla="*/ 960 h 960"/>
                <a:gd name="T18" fmla="*/ 5872 w 6112"/>
                <a:gd name="T19" fmla="*/ 960 h 960"/>
                <a:gd name="T20" fmla="*/ 240 w 6112"/>
                <a:gd name="T21" fmla="*/ 960 h 960"/>
                <a:gd name="T22" fmla="*/ 240 w 6112"/>
                <a:gd name="T23" fmla="*/ 960 h 960"/>
                <a:gd name="T24" fmla="*/ 0 w 6112"/>
                <a:gd name="T25" fmla="*/ 720 h 960"/>
                <a:gd name="T26" fmla="*/ 0 w 6112"/>
                <a:gd name="T27" fmla="*/ 240 h 960"/>
                <a:gd name="T28" fmla="*/ 0 w 6112"/>
                <a:gd name="T29" fmla="*/ 240 h 960"/>
                <a:gd name="T30" fmla="*/ 240 w 6112"/>
                <a:gd name="T31" fmla="*/ 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12" h="960">
                  <a:moveTo>
                    <a:pt x="240" y="0"/>
                  </a:moveTo>
                  <a:lnTo>
                    <a:pt x="5872" y="0"/>
                  </a:lnTo>
                  <a:lnTo>
                    <a:pt x="5872" y="0"/>
                  </a:lnTo>
                  <a:cubicBezTo>
                    <a:pt x="6005" y="0"/>
                    <a:pt x="6112" y="108"/>
                    <a:pt x="6112" y="240"/>
                  </a:cubicBezTo>
                  <a:cubicBezTo>
                    <a:pt x="6112" y="240"/>
                    <a:pt x="6112" y="240"/>
                    <a:pt x="6112" y="240"/>
                  </a:cubicBezTo>
                  <a:lnTo>
                    <a:pt x="6112" y="240"/>
                  </a:lnTo>
                  <a:lnTo>
                    <a:pt x="6112" y="720"/>
                  </a:lnTo>
                  <a:lnTo>
                    <a:pt x="6112" y="720"/>
                  </a:lnTo>
                  <a:cubicBezTo>
                    <a:pt x="6112" y="853"/>
                    <a:pt x="6005" y="960"/>
                    <a:pt x="5872" y="960"/>
                  </a:cubicBezTo>
                  <a:lnTo>
                    <a:pt x="5872" y="960"/>
                  </a:lnTo>
                  <a:lnTo>
                    <a:pt x="240" y="960"/>
                  </a:lnTo>
                  <a:lnTo>
                    <a:pt x="240" y="960"/>
                  </a:lnTo>
                  <a:cubicBezTo>
                    <a:pt x="108" y="960"/>
                    <a:pt x="0" y="853"/>
                    <a:pt x="0" y="720"/>
                  </a:cubicBezTo>
                  <a:lnTo>
                    <a:pt x="0" y="240"/>
                  </a:lnTo>
                  <a:lnTo>
                    <a:pt x="0" y="240"/>
                  </a:lnTo>
                  <a:cubicBezTo>
                    <a:pt x="0" y="108"/>
                    <a:pt x="108" y="0"/>
                    <a:pt x="240" y="0"/>
                  </a:cubicBezTo>
                  <a:close/>
                </a:path>
              </a:pathLst>
            </a:custGeom>
            <a:solidFill>
              <a:srgbClr val="AED13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7126" y="1150"/>
              <a:ext cx="298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N-1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9231" name="Picture 1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0" y="976"/>
              <a:ext cx="2064" cy="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1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0" y="976"/>
              <a:ext cx="2064" cy="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Freeform 17"/>
            <p:cNvSpPr>
              <a:spLocks/>
            </p:cNvSpPr>
            <p:nvPr/>
          </p:nvSpPr>
          <p:spPr bwMode="auto">
            <a:xfrm>
              <a:off x="8274" y="1120"/>
              <a:ext cx="1744" cy="240"/>
            </a:xfrm>
            <a:custGeom>
              <a:avLst/>
              <a:gdLst>
                <a:gd name="T0" fmla="*/ 120 w 3488"/>
                <a:gd name="T1" fmla="*/ 0 h 480"/>
                <a:gd name="T2" fmla="*/ 3368 w 3488"/>
                <a:gd name="T3" fmla="*/ 0 h 480"/>
                <a:gd name="T4" fmla="*/ 3368 w 3488"/>
                <a:gd name="T5" fmla="*/ 0 h 480"/>
                <a:gd name="T6" fmla="*/ 3488 w 3488"/>
                <a:gd name="T7" fmla="*/ 120 h 480"/>
                <a:gd name="T8" fmla="*/ 3488 w 3488"/>
                <a:gd name="T9" fmla="*/ 120 h 480"/>
                <a:gd name="T10" fmla="*/ 3488 w 3488"/>
                <a:gd name="T11" fmla="*/ 120 h 480"/>
                <a:gd name="T12" fmla="*/ 3488 w 3488"/>
                <a:gd name="T13" fmla="*/ 360 h 480"/>
                <a:gd name="T14" fmla="*/ 3488 w 3488"/>
                <a:gd name="T15" fmla="*/ 360 h 480"/>
                <a:gd name="T16" fmla="*/ 3368 w 3488"/>
                <a:gd name="T17" fmla="*/ 480 h 480"/>
                <a:gd name="T18" fmla="*/ 3368 w 3488"/>
                <a:gd name="T19" fmla="*/ 480 h 480"/>
                <a:gd name="T20" fmla="*/ 120 w 3488"/>
                <a:gd name="T21" fmla="*/ 480 h 480"/>
                <a:gd name="T22" fmla="*/ 120 w 3488"/>
                <a:gd name="T23" fmla="*/ 480 h 480"/>
                <a:gd name="T24" fmla="*/ 0 w 3488"/>
                <a:gd name="T25" fmla="*/ 360 h 480"/>
                <a:gd name="T26" fmla="*/ 0 w 3488"/>
                <a:gd name="T27" fmla="*/ 120 h 480"/>
                <a:gd name="T28" fmla="*/ 0 w 3488"/>
                <a:gd name="T29" fmla="*/ 120 h 480"/>
                <a:gd name="T30" fmla="*/ 120 w 3488"/>
                <a:gd name="T3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88" h="480">
                  <a:moveTo>
                    <a:pt x="120" y="0"/>
                  </a:moveTo>
                  <a:lnTo>
                    <a:pt x="3368" y="0"/>
                  </a:lnTo>
                  <a:lnTo>
                    <a:pt x="3368" y="0"/>
                  </a:lnTo>
                  <a:cubicBezTo>
                    <a:pt x="3435" y="0"/>
                    <a:pt x="3488" y="54"/>
                    <a:pt x="3488" y="120"/>
                  </a:cubicBezTo>
                  <a:cubicBezTo>
                    <a:pt x="3488" y="120"/>
                    <a:pt x="3488" y="120"/>
                    <a:pt x="3488" y="120"/>
                  </a:cubicBezTo>
                  <a:lnTo>
                    <a:pt x="3488" y="120"/>
                  </a:lnTo>
                  <a:lnTo>
                    <a:pt x="3488" y="360"/>
                  </a:lnTo>
                  <a:lnTo>
                    <a:pt x="3488" y="360"/>
                  </a:lnTo>
                  <a:cubicBezTo>
                    <a:pt x="3488" y="427"/>
                    <a:pt x="3435" y="480"/>
                    <a:pt x="3368" y="480"/>
                  </a:cubicBezTo>
                  <a:lnTo>
                    <a:pt x="3368" y="480"/>
                  </a:lnTo>
                  <a:lnTo>
                    <a:pt x="120" y="480"/>
                  </a:lnTo>
                  <a:lnTo>
                    <a:pt x="120" y="480"/>
                  </a:lnTo>
                  <a:cubicBezTo>
                    <a:pt x="54" y="480"/>
                    <a:pt x="0" y="427"/>
                    <a:pt x="0" y="360"/>
                  </a:cubicBezTo>
                  <a:lnTo>
                    <a:pt x="0" y="120"/>
                  </a:lnTo>
                  <a:lnTo>
                    <a:pt x="0" y="120"/>
                  </a:lnTo>
                  <a:cubicBezTo>
                    <a:pt x="0" y="54"/>
                    <a:pt x="54" y="0"/>
                    <a:pt x="120" y="0"/>
                  </a:cubicBezTo>
                  <a:close/>
                </a:path>
              </a:pathLst>
            </a:custGeom>
            <a:solidFill>
              <a:srgbClr val="00B0F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Rectangle 18"/>
            <p:cNvSpPr>
              <a:spLocks noChangeArrowheads="1"/>
            </p:cNvSpPr>
            <p:nvPr/>
          </p:nvSpPr>
          <p:spPr bwMode="auto">
            <a:xfrm>
              <a:off x="8870" y="1150"/>
              <a:ext cx="654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Évolution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9235" name="Picture 1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" y="1497"/>
              <a:ext cx="4481" cy="1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6" name="Picture 20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" y="1497"/>
              <a:ext cx="4481" cy="1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7" name="Picture 2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3" y="1497"/>
              <a:ext cx="1848" cy="1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8" name="Picture 2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3" y="1497"/>
              <a:ext cx="1848" cy="1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9" name="Picture 23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1" y="1497"/>
              <a:ext cx="1849" cy="1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0" name="Picture 2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1" y="1497"/>
              <a:ext cx="1849" cy="1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1" name="Picture 25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0" y="1497"/>
              <a:ext cx="2064" cy="1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2" name="Picture 26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0" y="1497"/>
              <a:ext cx="2064" cy="1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Freeform 27"/>
            <p:cNvSpPr>
              <a:spLocks/>
            </p:cNvSpPr>
            <p:nvPr/>
          </p:nvSpPr>
          <p:spPr bwMode="auto">
            <a:xfrm>
              <a:off x="216" y="1641"/>
              <a:ext cx="4161" cy="168"/>
            </a:xfrm>
            <a:custGeom>
              <a:avLst/>
              <a:gdLst>
                <a:gd name="T0" fmla="*/ 240 w 16640"/>
                <a:gd name="T1" fmla="*/ 0 h 672"/>
                <a:gd name="T2" fmla="*/ 16400 w 16640"/>
                <a:gd name="T3" fmla="*/ 0 h 672"/>
                <a:gd name="T4" fmla="*/ 16400 w 16640"/>
                <a:gd name="T5" fmla="*/ 0 h 672"/>
                <a:gd name="T6" fmla="*/ 16640 w 16640"/>
                <a:gd name="T7" fmla="*/ 240 h 672"/>
                <a:gd name="T8" fmla="*/ 16640 w 16640"/>
                <a:gd name="T9" fmla="*/ 240 h 672"/>
                <a:gd name="T10" fmla="*/ 16640 w 16640"/>
                <a:gd name="T11" fmla="*/ 240 h 672"/>
                <a:gd name="T12" fmla="*/ 16640 w 16640"/>
                <a:gd name="T13" fmla="*/ 432 h 672"/>
                <a:gd name="T14" fmla="*/ 16640 w 16640"/>
                <a:gd name="T15" fmla="*/ 672 h 672"/>
                <a:gd name="T16" fmla="*/ 16400 w 16640"/>
                <a:gd name="T17" fmla="*/ 672 h 672"/>
                <a:gd name="T18" fmla="*/ 240 w 16640"/>
                <a:gd name="T19" fmla="*/ 672 h 672"/>
                <a:gd name="T20" fmla="*/ 0 w 16640"/>
                <a:gd name="T21" fmla="*/ 672 h 672"/>
                <a:gd name="T22" fmla="*/ 0 w 16640"/>
                <a:gd name="T23" fmla="*/ 432 h 672"/>
                <a:gd name="T24" fmla="*/ 0 w 16640"/>
                <a:gd name="T25" fmla="*/ 240 h 672"/>
                <a:gd name="T26" fmla="*/ 0 w 16640"/>
                <a:gd name="T27" fmla="*/ 240 h 672"/>
                <a:gd name="T28" fmla="*/ 240 w 16640"/>
                <a:gd name="T2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40" h="672">
                  <a:moveTo>
                    <a:pt x="240" y="0"/>
                  </a:moveTo>
                  <a:lnTo>
                    <a:pt x="16400" y="0"/>
                  </a:lnTo>
                  <a:lnTo>
                    <a:pt x="16400" y="0"/>
                  </a:lnTo>
                  <a:cubicBezTo>
                    <a:pt x="16533" y="0"/>
                    <a:pt x="16640" y="108"/>
                    <a:pt x="16640" y="240"/>
                  </a:cubicBezTo>
                  <a:cubicBezTo>
                    <a:pt x="16640" y="240"/>
                    <a:pt x="16640" y="240"/>
                    <a:pt x="16640" y="240"/>
                  </a:cubicBezTo>
                  <a:lnTo>
                    <a:pt x="16640" y="240"/>
                  </a:lnTo>
                  <a:lnTo>
                    <a:pt x="16640" y="432"/>
                  </a:lnTo>
                  <a:lnTo>
                    <a:pt x="16640" y="672"/>
                  </a:lnTo>
                  <a:lnTo>
                    <a:pt x="16400" y="672"/>
                  </a:lnTo>
                  <a:lnTo>
                    <a:pt x="240" y="672"/>
                  </a:lnTo>
                  <a:lnTo>
                    <a:pt x="0" y="672"/>
                  </a:lnTo>
                  <a:lnTo>
                    <a:pt x="0" y="432"/>
                  </a:lnTo>
                  <a:lnTo>
                    <a:pt x="0" y="240"/>
                  </a:lnTo>
                  <a:lnTo>
                    <a:pt x="0" y="240"/>
                  </a:lnTo>
                  <a:cubicBezTo>
                    <a:pt x="0" y="108"/>
                    <a:pt x="108" y="0"/>
                    <a:pt x="240" y="0"/>
                  </a:cubicBezTo>
                  <a:close/>
                </a:path>
              </a:pathLst>
            </a:custGeom>
            <a:solidFill>
              <a:srgbClr val="DDDDD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28"/>
            <p:cNvSpPr>
              <a:spLocks/>
            </p:cNvSpPr>
            <p:nvPr/>
          </p:nvSpPr>
          <p:spPr bwMode="auto">
            <a:xfrm>
              <a:off x="4657" y="1641"/>
              <a:ext cx="1528" cy="168"/>
            </a:xfrm>
            <a:custGeom>
              <a:avLst/>
              <a:gdLst>
                <a:gd name="T0" fmla="*/ 240 w 6112"/>
                <a:gd name="T1" fmla="*/ 0 h 672"/>
                <a:gd name="T2" fmla="*/ 5872 w 6112"/>
                <a:gd name="T3" fmla="*/ 0 h 672"/>
                <a:gd name="T4" fmla="*/ 5872 w 6112"/>
                <a:gd name="T5" fmla="*/ 0 h 672"/>
                <a:gd name="T6" fmla="*/ 6112 w 6112"/>
                <a:gd name="T7" fmla="*/ 240 h 672"/>
                <a:gd name="T8" fmla="*/ 6112 w 6112"/>
                <a:gd name="T9" fmla="*/ 240 h 672"/>
                <a:gd name="T10" fmla="*/ 6112 w 6112"/>
                <a:gd name="T11" fmla="*/ 240 h 672"/>
                <a:gd name="T12" fmla="*/ 6112 w 6112"/>
                <a:gd name="T13" fmla="*/ 432 h 672"/>
                <a:gd name="T14" fmla="*/ 6112 w 6112"/>
                <a:gd name="T15" fmla="*/ 672 h 672"/>
                <a:gd name="T16" fmla="*/ 5872 w 6112"/>
                <a:gd name="T17" fmla="*/ 672 h 672"/>
                <a:gd name="T18" fmla="*/ 240 w 6112"/>
                <a:gd name="T19" fmla="*/ 672 h 672"/>
                <a:gd name="T20" fmla="*/ 0 w 6112"/>
                <a:gd name="T21" fmla="*/ 672 h 672"/>
                <a:gd name="T22" fmla="*/ 0 w 6112"/>
                <a:gd name="T23" fmla="*/ 432 h 672"/>
                <a:gd name="T24" fmla="*/ 0 w 6112"/>
                <a:gd name="T25" fmla="*/ 240 h 672"/>
                <a:gd name="T26" fmla="*/ 0 w 6112"/>
                <a:gd name="T27" fmla="*/ 240 h 672"/>
                <a:gd name="T28" fmla="*/ 240 w 6112"/>
                <a:gd name="T2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12" h="672">
                  <a:moveTo>
                    <a:pt x="240" y="0"/>
                  </a:moveTo>
                  <a:lnTo>
                    <a:pt x="5872" y="0"/>
                  </a:lnTo>
                  <a:lnTo>
                    <a:pt x="5872" y="0"/>
                  </a:lnTo>
                  <a:cubicBezTo>
                    <a:pt x="6005" y="0"/>
                    <a:pt x="6112" y="108"/>
                    <a:pt x="6112" y="240"/>
                  </a:cubicBezTo>
                  <a:cubicBezTo>
                    <a:pt x="6112" y="240"/>
                    <a:pt x="6112" y="240"/>
                    <a:pt x="6112" y="240"/>
                  </a:cubicBezTo>
                  <a:lnTo>
                    <a:pt x="6112" y="240"/>
                  </a:lnTo>
                  <a:lnTo>
                    <a:pt x="6112" y="432"/>
                  </a:lnTo>
                  <a:lnTo>
                    <a:pt x="6112" y="672"/>
                  </a:lnTo>
                  <a:lnTo>
                    <a:pt x="5872" y="672"/>
                  </a:lnTo>
                  <a:lnTo>
                    <a:pt x="240" y="672"/>
                  </a:lnTo>
                  <a:lnTo>
                    <a:pt x="0" y="672"/>
                  </a:lnTo>
                  <a:lnTo>
                    <a:pt x="0" y="432"/>
                  </a:lnTo>
                  <a:lnTo>
                    <a:pt x="0" y="240"/>
                  </a:lnTo>
                  <a:lnTo>
                    <a:pt x="0" y="240"/>
                  </a:lnTo>
                  <a:cubicBezTo>
                    <a:pt x="0" y="108"/>
                    <a:pt x="108" y="0"/>
                    <a:pt x="240" y="0"/>
                  </a:cubicBezTo>
                  <a:close/>
                </a:path>
              </a:pathLst>
            </a:custGeom>
            <a:solidFill>
              <a:srgbClr val="DDDDD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29"/>
            <p:cNvSpPr>
              <a:spLocks/>
            </p:cNvSpPr>
            <p:nvPr/>
          </p:nvSpPr>
          <p:spPr bwMode="auto">
            <a:xfrm>
              <a:off x="6465" y="1641"/>
              <a:ext cx="1529" cy="168"/>
            </a:xfrm>
            <a:custGeom>
              <a:avLst/>
              <a:gdLst>
                <a:gd name="T0" fmla="*/ 240 w 6112"/>
                <a:gd name="T1" fmla="*/ 0 h 672"/>
                <a:gd name="T2" fmla="*/ 5872 w 6112"/>
                <a:gd name="T3" fmla="*/ 0 h 672"/>
                <a:gd name="T4" fmla="*/ 5872 w 6112"/>
                <a:gd name="T5" fmla="*/ 0 h 672"/>
                <a:gd name="T6" fmla="*/ 6112 w 6112"/>
                <a:gd name="T7" fmla="*/ 240 h 672"/>
                <a:gd name="T8" fmla="*/ 6112 w 6112"/>
                <a:gd name="T9" fmla="*/ 240 h 672"/>
                <a:gd name="T10" fmla="*/ 6112 w 6112"/>
                <a:gd name="T11" fmla="*/ 240 h 672"/>
                <a:gd name="T12" fmla="*/ 6112 w 6112"/>
                <a:gd name="T13" fmla="*/ 432 h 672"/>
                <a:gd name="T14" fmla="*/ 6112 w 6112"/>
                <a:gd name="T15" fmla="*/ 672 h 672"/>
                <a:gd name="T16" fmla="*/ 5872 w 6112"/>
                <a:gd name="T17" fmla="*/ 672 h 672"/>
                <a:gd name="T18" fmla="*/ 240 w 6112"/>
                <a:gd name="T19" fmla="*/ 672 h 672"/>
                <a:gd name="T20" fmla="*/ 0 w 6112"/>
                <a:gd name="T21" fmla="*/ 672 h 672"/>
                <a:gd name="T22" fmla="*/ 0 w 6112"/>
                <a:gd name="T23" fmla="*/ 432 h 672"/>
                <a:gd name="T24" fmla="*/ 0 w 6112"/>
                <a:gd name="T25" fmla="*/ 240 h 672"/>
                <a:gd name="T26" fmla="*/ 0 w 6112"/>
                <a:gd name="T27" fmla="*/ 240 h 672"/>
                <a:gd name="T28" fmla="*/ 240 w 6112"/>
                <a:gd name="T2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12" h="672">
                  <a:moveTo>
                    <a:pt x="240" y="0"/>
                  </a:moveTo>
                  <a:lnTo>
                    <a:pt x="5872" y="0"/>
                  </a:lnTo>
                  <a:lnTo>
                    <a:pt x="5872" y="0"/>
                  </a:lnTo>
                  <a:cubicBezTo>
                    <a:pt x="6005" y="0"/>
                    <a:pt x="6112" y="108"/>
                    <a:pt x="6112" y="240"/>
                  </a:cubicBezTo>
                  <a:cubicBezTo>
                    <a:pt x="6112" y="240"/>
                    <a:pt x="6112" y="240"/>
                    <a:pt x="6112" y="240"/>
                  </a:cubicBezTo>
                  <a:lnTo>
                    <a:pt x="6112" y="240"/>
                  </a:lnTo>
                  <a:lnTo>
                    <a:pt x="6112" y="432"/>
                  </a:lnTo>
                  <a:lnTo>
                    <a:pt x="6112" y="672"/>
                  </a:lnTo>
                  <a:lnTo>
                    <a:pt x="5872" y="672"/>
                  </a:lnTo>
                  <a:lnTo>
                    <a:pt x="240" y="672"/>
                  </a:lnTo>
                  <a:lnTo>
                    <a:pt x="0" y="672"/>
                  </a:lnTo>
                  <a:lnTo>
                    <a:pt x="0" y="432"/>
                  </a:lnTo>
                  <a:lnTo>
                    <a:pt x="0" y="240"/>
                  </a:lnTo>
                  <a:lnTo>
                    <a:pt x="0" y="240"/>
                  </a:lnTo>
                  <a:cubicBezTo>
                    <a:pt x="0" y="108"/>
                    <a:pt x="108" y="0"/>
                    <a:pt x="240" y="0"/>
                  </a:cubicBezTo>
                  <a:close/>
                </a:path>
              </a:pathLst>
            </a:custGeom>
            <a:solidFill>
              <a:srgbClr val="DDDDD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30"/>
            <p:cNvSpPr>
              <a:spLocks/>
            </p:cNvSpPr>
            <p:nvPr/>
          </p:nvSpPr>
          <p:spPr bwMode="auto">
            <a:xfrm>
              <a:off x="8274" y="1641"/>
              <a:ext cx="1744" cy="168"/>
            </a:xfrm>
            <a:custGeom>
              <a:avLst/>
              <a:gdLst>
                <a:gd name="T0" fmla="*/ 120 w 3488"/>
                <a:gd name="T1" fmla="*/ 0 h 336"/>
                <a:gd name="T2" fmla="*/ 3368 w 3488"/>
                <a:gd name="T3" fmla="*/ 0 h 336"/>
                <a:gd name="T4" fmla="*/ 3368 w 3488"/>
                <a:gd name="T5" fmla="*/ 0 h 336"/>
                <a:gd name="T6" fmla="*/ 3488 w 3488"/>
                <a:gd name="T7" fmla="*/ 120 h 336"/>
                <a:gd name="T8" fmla="*/ 3488 w 3488"/>
                <a:gd name="T9" fmla="*/ 120 h 336"/>
                <a:gd name="T10" fmla="*/ 3488 w 3488"/>
                <a:gd name="T11" fmla="*/ 120 h 336"/>
                <a:gd name="T12" fmla="*/ 3488 w 3488"/>
                <a:gd name="T13" fmla="*/ 216 h 336"/>
                <a:gd name="T14" fmla="*/ 3488 w 3488"/>
                <a:gd name="T15" fmla="*/ 336 h 336"/>
                <a:gd name="T16" fmla="*/ 3368 w 3488"/>
                <a:gd name="T17" fmla="*/ 336 h 336"/>
                <a:gd name="T18" fmla="*/ 120 w 3488"/>
                <a:gd name="T19" fmla="*/ 336 h 336"/>
                <a:gd name="T20" fmla="*/ 0 w 3488"/>
                <a:gd name="T21" fmla="*/ 336 h 336"/>
                <a:gd name="T22" fmla="*/ 0 w 3488"/>
                <a:gd name="T23" fmla="*/ 216 h 336"/>
                <a:gd name="T24" fmla="*/ 0 w 3488"/>
                <a:gd name="T25" fmla="*/ 120 h 336"/>
                <a:gd name="T26" fmla="*/ 0 w 3488"/>
                <a:gd name="T27" fmla="*/ 120 h 336"/>
                <a:gd name="T28" fmla="*/ 120 w 3488"/>
                <a:gd name="T2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88" h="336">
                  <a:moveTo>
                    <a:pt x="120" y="0"/>
                  </a:moveTo>
                  <a:lnTo>
                    <a:pt x="3368" y="0"/>
                  </a:lnTo>
                  <a:lnTo>
                    <a:pt x="3368" y="0"/>
                  </a:lnTo>
                  <a:cubicBezTo>
                    <a:pt x="3435" y="0"/>
                    <a:pt x="3488" y="54"/>
                    <a:pt x="3488" y="120"/>
                  </a:cubicBezTo>
                  <a:cubicBezTo>
                    <a:pt x="3488" y="120"/>
                    <a:pt x="3488" y="120"/>
                    <a:pt x="3488" y="120"/>
                  </a:cubicBezTo>
                  <a:lnTo>
                    <a:pt x="3488" y="120"/>
                  </a:lnTo>
                  <a:lnTo>
                    <a:pt x="3488" y="216"/>
                  </a:lnTo>
                  <a:lnTo>
                    <a:pt x="3488" y="336"/>
                  </a:lnTo>
                  <a:lnTo>
                    <a:pt x="3368" y="336"/>
                  </a:lnTo>
                  <a:lnTo>
                    <a:pt x="120" y="336"/>
                  </a:lnTo>
                  <a:lnTo>
                    <a:pt x="0" y="336"/>
                  </a:lnTo>
                  <a:lnTo>
                    <a:pt x="0" y="216"/>
                  </a:lnTo>
                  <a:lnTo>
                    <a:pt x="0" y="120"/>
                  </a:lnTo>
                  <a:lnTo>
                    <a:pt x="0" y="120"/>
                  </a:lnTo>
                  <a:cubicBezTo>
                    <a:pt x="0" y="54"/>
                    <a:pt x="54" y="0"/>
                    <a:pt x="120" y="0"/>
                  </a:cubicBezTo>
                  <a:close/>
                </a:path>
              </a:pathLst>
            </a:custGeom>
            <a:solidFill>
              <a:srgbClr val="DDDDD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Rectangle 31"/>
            <p:cNvSpPr>
              <a:spLocks noChangeArrowheads="1"/>
            </p:cNvSpPr>
            <p:nvPr/>
          </p:nvSpPr>
          <p:spPr bwMode="auto">
            <a:xfrm>
              <a:off x="296" y="1635"/>
              <a:ext cx="1524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Ressources associatives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32"/>
            <p:cNvSpPr>
              <a:spLocks noChangeArrowheads="1"/>
            </p:cNvSpPr>
            <p:nvPr/>
          </p:nvSpPr>
          <p:spPr bwMode="auto">
            <a:xfrm>
              <a:off x="5961" y="1635"/>
              <a:ext cx="272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6 €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33"/>
            <p:cNvSpPr>
              <a:spLocks noChangeArrowheads="1"/>
            </p:cNvSpPr>
            <p:nvPr/>
          </p:nvSpPr>
          <p:spPr bwMode="auto">
            <a:xfrm>
              <a:off x="7770" y="1635"/>
              <a:ext cx="272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0 €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Freeform 34"/>
            <p:cNvSpPr>
              <a:spLocks/>
            </p:cNvSpPr>
            <p:nvPr/>
          </p:nvSpPr>
          <p:spPr bwMode="auto">
            <a:xfrm>
              <a:off x="9756" y="1681"/>
              <a:ext cx="99" cy="85"/>
            </a:xfrm>
            <a:custGeom>
              <a:avLst/>
              <a:gdLst>
                <a:gd name="T0" fmla="*/ 56 w 99"/>
                <a:gd name="T1" fmla="*/ 0 h 85"/>
                <a:gd name="T2" fmla="*/ 56 w 99"/>
                <a:gd name="T3" fmla="*/ 28 h 85"/>
                <a:gd name="T4" fmla="*/ 0 w 99"/>
                <a:gd name="T5" fmla="*/ 28 h 85"/>
                <a:gd name="T6" fmla="*/ 0 w 99"/>
                <a:gd name="T7" fmla="*/ 56 h 85"/>
                <a:gd name="T8" fmla="*/ 56 w 99"/>
                <a:gd name="T9" fmla="*/ 56 h 85"/>
                <a:gd name="T10" fmla="*/ 56 w 99"/>
                <a:gd name="T11" fmla="*/ 85 h 85"/>
                <a:gd name="T12" fmla="*/ 99 w 99"/>
                <a:gd name="T13" fmla="*/ 42 h 85"/>
                <a:gd name="T14" fmla="*/ 56 w 99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85">
                  <a:moveTo>
                    <a:pt x="56" y="0"/>
                  </a:moveTo>
                  <a:lnTo>
                    <a:pt x="56" y="28"/>
                  </a:lnTo>
                  <a:lnTo>
                    <a:pt x="0" y="28"/>
                  </a:lnTo>
                  <a:lnTo>
                    <a:pt x="0" y="56"/>
                  </a:lnTo>
                  <a:lnTo>
                    <a:pt x="56" y="56"/>
                  </a:lnTo>
                  <a:lnTo>
                    <a:pt x="56" y="85"/>
                  </a:lnTo>
                  <a:lnTo>
                    <a:pt x="99" y="4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35"/>
            <p:cNvSpPr>
              <a:spLocks/>
            </p:cNvSpPr>
            <p:nvPr/>
          </p:nvSpPr>
          <p:spPr bwMode="auto">
            <a:xfrm>
              <a:off x="216" y="1749"/>
              <a:ext cx="4161" cy="228"/>
            </a:xfrm>
            <a:custGeom>
              <a:avLst/>
              <a:gdLst>
                <a:gd name="T0" fmla="*/ 60 w 4161"/>
                <a:gd name="T1" fmla="*/ 60 h 228"/>
                <a:gd name="T2" fmla="*/ 4101 w 4161"/>
                <a:gd name="T3" fmla="*/ 60 h 228"/>
                <a:gd name="T4" fmla="*/ 4161 w 4161"/>
                <a:gd name="T5" fmla="*/ 60 h 228"/>
                <a:gd name="T6" fmla="*/ 4161 w 4161"/>
                <a:gd name="T7" fmla="*/ 120 h 228"/>
                <a:gd name="T8" fmla="*/ 4161 w 4161"/>
                <a:gd name="T9" fmla="*/ 168 h 228"/>
                <a:gd name="T10" fmla="*/ 4161 w 4161"/>
                <a:gd name="T11" fmla="*/ 228 h 228"/>
                <a:gd name="T12" fmla="*/ 4101 w 4161"/>
                <a:gd name="T13" fmla="*/ 228 h 228"/>
                <a:gd name="T14" fmla="*/ 60 w 4161"/>
                <a:gd name="T15" fmla="*/ 228 h 228"/>
                <a:gd name="T16" fmla="*/ 0 w 4161"/>
                <a:gd name="T17" fmla="*/ 228 h 228"/>
                <a:gd name="T18" fmla="*/ 0 w 4161"/>
                <a:gd name="T19" fmla="*/ 168 h 228"/>
                <a:gd name="T20" fmla="*/ 0 w 4161"/>
                <a:gd name="T21" fmla="*/ 120 h 228"/>
                <a:gd name="T22" fmla="*/ 0 w 4161"/>
                <a:gd name="T23" fmla="*/ 0 h 228"/>
                <a:gd name="T24" fmla="*/ 0 w 4161"/>
                <a:gd name="T25" fmla="*/ 60 h 228"/>
                <a:gd name="T26" fmla="*/ 60 w 4161"/>
                <a:gd name="T27" fmla="*/ 6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61" h="228">
                  <a:moveTo>
                    <a:pt x="60" y="60"/>
                  </a:moveTo>
                  <a:lnTo>
                    <a:pt x="4101" y="60"/>
                  </a:lnTo>
                  <a:lnTo>
                    <a:pt x="4161" y="60"/>
                  </a:lnTo>
                  <a:lnTo>
                    <a:pt x="4161" y="120"/>
                  </a:lnTo>
                  <a:lnTo>
                    <a:pt x="4161" y="168"/>
                  </a:lnTo>
                  <a:lnTo>
                    <a:pt x="4161" y="228"/>
                  </a:lnTo>
                  <a:lnTo>
                    <a:pt x="4101" y="228"/>
                  </a:lnTo>
                  <a:lnTo>
                    <a:pt x="60" y="228"/>
                  </a:lnTo>
                  <a:lnTo>
                    <a:pt x="0" y="228"/>
                  </a:lnTo>
                  <a:lnTo>
                    <a:pt x="0" y="168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36"/>
            <p:cNvSpPr>
              <a:spLocks/>
            </p:cNvSpPr>
            <p:nvPr/>
          </p:nvSpPr>
          <p:spPr bwMode="auto">
            <a:xfrm>
              <a:off x="4657" y="1749"/>
              <a:ext cx="1528" cy="228"/>
            </a:xfrm>
            <a:custGeom>
              <a:avLst/>
              <a:gdLst>
                <a:gd name="T0" fmla="*/ 60 w 1528"/>
                <a:gd name="T1" fmla="*/ 60 h 228"/>
                <a:gd name="T2" fmla="*/ 1468 w 1528"/>
                <a:gd name="T3" fmla="*/ 60 h 228"/>
                <a:gd name="T4" fmla="*/ 1528 w 1528"/>
                <a:gd name="T5" fmla="*/ 60 h 228"/>
                <a:gd name="T6" fmla="*/ 1528 w 1528"/>
                <a:gd name="T7" fmla="*/ 120 h 228"/>
                <a:gd name="T8" fmla="*/ 1528 w 1528"/>
                <a:gd name="T9" fmla="*/ 168 h 228"/>
                <a:gd name="T10" fmla="*/ 1528 w 1528"/>
                <a:gd name="T11" fmla="*/ 228 h 228"/>
                <a:gd name="T12" fmla="*/ 1468 w 1528"/>
                <a:gd name="T13" fmla="*/ 228 h 228"/>
                <a:gd name="T14" fmla="*/ 60 w 1528"/>
                <a:gd name="T15" fmla="*/ 228 h 228"/>
                <a:gd name="T16" fmla="*/ 0 w 1528"/>
                <a:gd name="T17" fmla="*/ 228 h 228"/>
                <a:gd name="T18" fmla="*/ 0 w 1528"/>
                <a:gd name="T19" fmla="*/ 168 h 228"/>
                <a:gd name="T20" fmla="*/ 0 w 1528"/>
                <a:gd name="T21" fmla="*/ 120 h 228"/>
                <a:gd name="T22" fmla="*/ 0 w 1528"/>
                <a:gd name="T23" fmla="*/ 0 h 228"/>
                <a:gd name="T24" fmla="*/ 0 w 1528"/>
                <a:gd name="T25" fmla="*/ 60 h 228"/>
                <a:gd name="T26" fmla="*/ 60 w 1528"/>
                <a:gd name="T27" fmla="*/ 6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8" h="228">
                  <a:moveTo>
                    <a:pt x="60" y="60"/>
                  </a:moveTo>
                  <a:lnTo>
                    <a:pt x="1468" y="60"/>
                  </a:lnTo>
                  <a:lnTo>
                    <a:pt x="1528" y="60"/>
                  </a:lnTo>
                  <a:lnTo>
                    <a:pt x="1528" y="120"/>
                  </a:lnTo>
                  <a:lnTo>
                    <a:pt x="1528" y="168"/>
                  </a:lnTo>
                  <a:lnTo>
                    <a:pt x="1528" y="228"/>
                  </a:lnTo>
                  <a:lnTo>
                    <a:pt x="1468" y="228"/>
                  </a:lnTo>
                  <a:lnTo>
                    <a:pt x="60" y="228"/>
                  </a:lnTo>
                  <a:lnTo>
                    <a:pt x="0" y="228"/>
                  </a:lnTo>
                  <a:lnTo>
                    <a:pt x="0" y="168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37"/>
            <p:cNvSpPr>
              <a:spLocks/>
            </p:cNvSpPr>
            <p:nvPr/>
          </p:nvSpPr>
          <p:spPr bwMode="auto">
            <a:xfrm>
              <a:off x="6465" y="1749"/>
              <a:ext cx="1529" cy="228"/>
            </a:xfrm>
            <a:custGeom>
              <a:avLst/>
              <a:gdLst>
                <a:gd name="T0" fmla="*/ 60 w 1529"/>
                <a:gd name="T1" fmla="*/ 60 h 228"/>
                <a:gd name="T2" fmla="*/ 1469 w 1529"/>
                <a:gd name="T3" fmla="*/ 60 h 228"/>
                <a:gd name="T4" fmla="*/ 1529 w 1529"/>
                <a:gd name="T5" fmla="*/ 60 h 228"/>
                <a:gd name="T6" fmla="*/ 1529 w 1529"/>
                <a:gd name="T7" fmla="*/ 120 h 228"/>
                <a:gd name="T8" fmla="*/ 1529 w 1529"/>
                <a:gd name="T9" fmla="*/ 168 h 228"/>
                <a:gd name="T10" fmla="*/ 1529 w 1529"/>
                <a:gd name="T11" fmla="*/ 228 h 228"/>
                <a:gd name="T12" fmla="*/ 1469 w 1529"/>
                <a:gd name="T13" fmla="*/ 228 h 228"/>
                <a:gd name="T14" fmla="*/ 60 w 1529"/>
                <a:gd name="T15" fmla="*/ 228 h 228"/>
                <a:gd name="T16" fmla="*/ 0 w 1529"/>
                <a:gd name="T17" fmla="*/ 228 h 228"/>
                <a:gd name="T18" fmla="*/ 0 w 1529"/>
                <a:gd name="T19" fmla="*/ 168 h 228"/>
                <a:gd name="T20" fmla="*/ 0 w 1529"/>
                <a:gd name="T21" fmla="*/ 120 h 228"/>
                <a:gd name="T22" fmla="*/ 0 w 1529"/>
                <a:gd name="T23" fmla="*/ 0 h 228"/>
                <a:gd name="T24" fmla="*/ 0 w 1529"/>
                <a:gd name="T25" fmla="*/ 60 h 228"/>
                <a:gd name="T26" fmla="*/ 60 w 1529"/>
                <a:gd name="T27" fmla="*/ 6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9" h="228">
                  <a:moveTo>
                    <a:pt x="60" y="60"/>
                  </a:moveTo>
                  <a:lnTo>
                    <a:pt x="1469" y="60"/>
                  </a:lnTo>
                  <a:lnTo>
                    <a:pt x="1529" y="60"/>
                  </a:lnTo>
                  <a:lnTo>
                    <a:pt x="1529" y="120"/>
                  </a:lnTo>
                  <a:lnTo>
                    <a:pt x="1529" y="168"/>
                  </a:lnTo>
                  <a:lnTo>
                    <a:pt x="1529" y="228"/>
                  </a:lnTo>
                  <a:lnTo>
                    <a:pt x="1469" y="228"/>
                  </a:lnTo>
                  <a:lnTo>
                    <a:pt x="60" y="228"/>
                  </a:lnTo>
                  <a:lnTo>
                    <a:pt x="0" y="228"/>
                  </a:lnTo>
                  <a:lnTo>
                    <a:pt x="0" y="168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38"/>
            <p:cNvSpPr>
              <a:spLocks/>
            </p:cNvSpPr>
            <p:nvPr/>
          </p:nvSpPr>
          <p:spPr bwMode="auto">
            <a:xfrm>
              <a:off x="8274" y="1749"/>
              <a:ext cx="1744" cy="228"/>
            </a:xfrm>
            <a:custGeom>
              <a:avLst/>
              <a:gdLst>
                <a:gd name="T0" fmla="*/ 60 w 1744"/>
                <a:gd name="T1" fmla="*/ 60 h 228"/>
                <a:gd name="T2" fmla="*/ 1684 w 1744"/>
                <a:gd name="T3" fmla="*/ 60 h 228"/>
                <a:gd name="T4" fmla="*/ 1744 w 1744"/>
                <a:gd name="T5" fmla="*/ 60 h 228"/>
                <a:gd name="T6" fmla="*/ 1744 w 1744"/>
                <a:gd name="T7" fmla="*/ 120 h 228"/>
                <a:gd name="T8" fmla="*/ 1744 w 1744"/>
                <a:gd name="T9" fmla="*/ 168 h 228"/>
                <a:gd name="T10" fmla="*/ 1744 w 1744"/>
                <a:gd name="T11" fmla="*/ 228 h 228"/>
                <a:gd name="T12" fmla="*/ 1684 w 1744"/>
                <a:gd name="T13" fmla="*/ 228 h 228"/>
                <a:gd name="T14" fmla="*/ 60 w 1744"/>
                <a:gd name="T15" fmla="*/ 228 h 228"/>
                <a:gd name="T16" fmla="*/ 0 w 1744"/>
                <a:gd name="T17" fmla="*/ 228 h 228"/>
                <a:gd name="T18" fmla="*/ 0 w 1744"/>
                <a:gd name="T19" fmla="*/ 168 h 228"/>
                <a:gd name="T20" fmla="*/ 0 w 1744"/>
                <a:gd name="T21" fmla="*/ 120 h 228"/>
                <a:gd name="T22" fmla="*/ 0 w 1744"/>
                <a:gd name="T23" fmla="*/ 0 h 228"/>
                <a:gd name="T24" fmla="*/ 0 w 1744"/>
                <a:gd name="T25" fmla="*/ 60 h 228"/>
                <a:gd name="T26" fmla="*/ 60 w 1744"/>
                <a:gd name="T27" fmla="*/ 6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44" h="228">
                  <a:moveTo>
                    <a:pt x="60" y="60"/>
                  </a:moveTo>
                  <a:lnTo>
                    <a:pt x="1684" y="60"/>
                  </a:lnTo>
                  <a:lnTo>
                    <a:pt x="1744" y="60"/>
                  </a:lnTo>
                  <a:lnTo>
                    <a:pt x="1744" y="120"/>
                  </a:lnTo>
                  <a:lnTo>
                    <a:pt x="1744" y="168"/>
                  </a:lnTo>
                  <a:lnTo>
                    <a:pt x="1744" y="228"/>
                  </a:lnTo>
                  <a:lnTo>
                    <a:pt x="1684" y="228"/>
                  </a:lnTo>
                  <a:lnTo>
                    <a:pt x="60" y="228"/>
                  </a:lnTo>
                  <a:lnTo>
                    <a:pt x="0" y="228"/>
                  </a:lnTo>
                  <a:lnTo>
                    <a:pt x="0" y="168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Rectangle 39"/>
            <p:cNvSpPr>
              <a:spLocks noChangeArrowheads="1"/>
            </p:cNvSpPr>
            <p:nvPr/>
          </p:nvSpPr>
          <p:spPr bwMode="auto">
            <a:xfrm>
              <a:off x="296" y="1803"/>
              <a:ext cx="1084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Chiffre d'affaires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40"/>
            <p:cNvSpPr>
              <a:spLocks noChangeArrowheads="1"/>
            </p:cNvSpPr>
            <p:nvPr/>
          </p:nvSpPr>
          <p:spPr bwMode="auto">
            <a:xfrm>
              <a:off x="5561" y="1803"/>
              <a:ext cx="30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979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41"/>
            <p:cNvSpPr>
              <a:spLocks noChangeArrowheads="1"/>
            </p:cNvSpPr>
            <p:nvPr/>
          </p:nvSpPr>
          <p:spPr bwMode="auto">
            <a:xfrm>
              <a:off x="5777" y="1803"/>
              <a:ext cx="120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42"/>
            <p:cNvSpPr>
              <a:spLocks noChangeArrowheads="1"/>
            </p:cNvSpPr>
            <p:nvPr/>
          </p:nvSpPr>
          <p:spPr bwMode="auto">
            <a:xfrm>
              <a:off x="5815" y="1803"/>
              <a:ext cx="424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839 €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43"/>
            <p:cNvSpPr>
              <a:spLocks noChangeArrowheads="1"/>
            </p:cNvSpPr>
            <p:nvPr/>
          </p:nvSpPr>
          <p:spPr bwMode="auto">
            <a:xfrm>
              <a:off x="7384" y="1803"/>
              <a:ext cx="312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845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44"/>
            <p:cNvSpPr>
              <a:spLocks noChangeArrowheads="1"/>
            </p:cNvSpPr>
            <p:nvPr/>
          </p:nvSpPr>
          <p:spPr bwMode="auto">
            <a:xfrm>
              <a:off x="7606" y="1803"/>
              <a:ext cx="120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45"/>
            <p:cNvSpPr>
              <a:spLocks noChangeArrowheads="1"/>
            </p:cNvSpPr>
            <p:nvPr/>
          </p:nvSpPr>
          <p:spPr bwMode="auto">
            <a:xfrm>
              <a:off x="7644" y="1803"/>
              <a:ext cx="402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312 €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46"/>
            <p:cNvSpPr>
              <a:spLocks noChangeArrowheads="1"/>
            </p:cNvSpPr>
            <p:nvPr/>
          </p:nvSpPr>
          <p:spPr bwMode="auto">
            <a:xfrm>
              <a:off x="9122" y="1803"/>
              <a:ext cx="530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Segoe UI Semilight" panose="020B0402040204020203" pitchFamily="34" charset="0"/>
                </a:rPr>
                <a:t>+15,9%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Freeform 47"/>
            <p:cNvSpPr>
              <a:spLocks noEditPoints="1"/>
            </p:cNvSpPr>
            <p:nvPr/>
          </p:nvSpPr>
          <p:spPr bwMode="auto">
            <a:xfrm>
              <a:off x="9746" y="1841"/>
              <a:ext cx="106" cy="97"/>
            </a:xfrm>
            <a:custGeom>
              <a:avLst/>
              <a:gdLst>
                <a:gd name="T0" fmla="*/ 218 w 272"/>
                <a:gd name="T1" fmla="*/ 42 h 255"/>
                <a:gd name="T2" fmla="*/ 218 w 272"/>
                <a:gd name="T3" fmla="*/ 0 h 255"/>
                <a:gd name="T4" fmla="*/ 55 w 272"/>
                <a:gd name="T5" fmla="*/ 0 h 255"/>
                <a:gd name="T6" fmla="*/ 55 w 272"/>
                <a:gd name="T7" fmla="*/ 42 h 255"/>
                <a:gd name="T8" fmla="*/ 0 w 272"/>
                <a:gd name="T9" fmla="*/ 42 h 255"/>
                <a:gd name="T10" fmla="*/ 0 w 272"/>
                <a:gd name="T11" fmla="*/ 57 h 255"/>
                <a:gd name="T12" fmla="*/ 0 w 272"/>
                <a:gd name="T13" fmla="*/ 71 h 255"/>
                <a:gd name="T14" fmla="*/ 55 w 272"/>
                <a:gd name="T15" fmla="*/ 128 h 255"/>
                <a:gd name="T16" fmla="*/ 68 w 272"/>
                <a:gd name="T17" fmla="*/ 128 h 255"/>
                <a:gd name="T18" fmla="*/ 123 w 272"/>
                <a:gd name="T19" fmla="*/ 156 h 255"/>
                <a:gd name="T20" fmla="*/ 123 w 272"/>
                <a:gd name="T21" fmla="*/ 213 h 255"/>
                <a:gd name="T22" fmla="*/ 109 w 272"/>
                <a:gd name="T23" fmla="*/ 213 h 255"/>
                <a:gd name="T24" fmla="*/ 68 w 272"/>
                <a:gd name="T25" fmla="*/ 255 h 255"/>
                <a:gd name="T26" fmla="*/ 204 w 272"/>
                <a:gd name="T27" fmla="*/ 255 h 255"/>
                <a:gd name="T28" fmla="*/ 177 w 272"/>
                <a:gd name="T29" fmla="*/ 213 h 255"/>
                <a:gd name="T30" fmla="*/ 150 w 272"/>
                <a:gd name="T31" fmla="*/ 213 h 255"/>
                <a:gd name="T32" fmla="*/ 150 w 272"/>
                <a:gd name="T33" fmla="*/ 156 h 255"/>
                <a:gd name="T34" fmla="*/ 204 w 272"/>
                <a:gd name="T35" fmla="*/ 128 h 255"/>
                <a:gd name="T36" fmla="*/ 218 w 272"/>
                <a:gd name="T37" fmla="*/ 128 h 255"/>
                <a:gd name="T38" fmla="*/ 272 w 272"/>
                <a:gd name="T39" fmla="*/ 71 h 255"/>
                <a:gd name="T40" fmla="*/ 272 w 272"/>
                <a:gd name="T41" fmla="*/ 57 h 255"/>
                <a:gd name="T42" fmla="*/ 272 w 272"/>
                <a:gd name="T43" fmla="*/ 42 h 255"/>
                <a:gd name="T44" fmla="*/ 218 w 272"/>
                <a:gd name="T45" fmla="*/ 42 h 255"/>
                <a:gd name="T46" fmla="*/ 55 w 272"/>
                <a:gd name="T47" fmla="*/ 113 h 255"/>
                <a:gd name="T48" fmla="*/ 14 w 272"/>
                <a:gd name="T49" fmla="*/ 71 h 255"/>
                <a:gd name="T50" fmla="*/ 14 w 272"/>
                <a:gd name="T51" fmla="*/ 57 h 255"/>
                <a:gd name="T52" fmla="*/ 55 w 272"/>
                <a:gd name="T53" fmla="*/ 57 h 255"/>
                <a:gd name="T54" fmla="*/ 55 w 272"/>
                <a:gd name="T55" fmla="*/ 71 h 255"/>
                <a:gd name="T56" fmla="*/ 55 w 272"/>
                <a:gd name="T57" fmla="*/ 99 h 255"/>
                <a:gd name="T58" fmla="*/ 55 w 272"/>
                <a:gd name="T59" fmla="*/ 113 h 255"/>
                <a:gd name="T60" fmla="*/ 259 w 272"/>
                <a:gd name="T61" fmla="*/ 71 h 255"/>
                <a:gd name="T62" fmla="*/ 218 w 272"/>
                <a:gd name="T63" fmla="*/ 113 h 255"/>
                <a:gd name="T64" fmla="*/ 218 w 272"/>
                <a:gd name="T65" fmla="*/ 99 h 255"/>
                <a:gd name="T66" fmla="*/ 218 w 272"/>
                <a:gd name="T67" fmla="*/ 71 h 255"/>
                <a:gd name="T68" fmla="*/ 218 w 272"/>
                <a:gd name="T69" fmla="*/ 57 h 255"/>
                <a:gd name="T70" fmla="*/ 259 w 272"/>
                <a:gd name="T71" fmla="*/ 57 h 255"/>
                <a:gd name="T72" fmla="*/ 259 w 272"/>
                <a:gd name="T73" fmla="*/ 7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2" h="255">
                  <a:moveTo>
                    <a:pt x="218" y="42"/>
                  </a:moveTo>
                  <a:lnTo>
                    <a:pt x="218" y="0"/>
                  </a:lnTo>
                  <a:lnTo>
                    <a:pt x="55" y="0"/>
                  </a:lnTo>
                  <a:lnTo>
                    <a:pt x="55" y="42"/>
                  </a:lnTo>
                  <a:lnTo>
                    <a:pt x="0" y="42"/>
                  </a:lnTo>
                  <a:lnTo>
                    <a:pt x="0" y="57"/>
                  </a:lnTo>
                  <a:lnTo>
                    <a:pt x="0" y="71"/>
                  </a:lnTo>
                  <a:cubicBezTo>
                    <a:pt x="0" y="99"/>
                    <a:pt x="28" y="128"/>
                    <a:pt x="55" y="128"/>
                  </a:cubicBezTo>
                  <a:lnTo>
                    <a:pt x="68" y="128"/>
                  </a:lnTo>
                  <a:cubicBezTo>
                    <a:pt x="82" y="142"/>
                    <a:pt x="96" y="156"/>
                    <a:pt x="123" y="156"/>
                  </a:cubicBezTo>
                  <a:lnTo>
                    <a:pt x="123" y="213"/>
                  </a:lnTo>
                  <a:lnTo>
                    <a:pt x="109" y="213"/>
                  </a:lnTo>
                  <a:cubicBezTo>
                    <a:pt x="82" y="213"/>
                    <a:pt x="68" y="227"/>
                    <a:pt x="68" y="255"/>
                  </a:cubicBezTo>
                  <a:lnTo>
                    <a:pt x="204" y="255"/>
                  </a:lnTo>
                  <a:cubicBezTo>
                    <a:pt x="204" y="227"/>
                    <a:pt x="191" y="213"/>
                    <a:pt x="177" y="213"/>
                  </a:cubicBezTo>
                  <a:lnTo>
                    <a:pt x="150" y="213"/>
                  </a:lnTo>
                  <a:lnTo>
                    <a:pt x="150" y="156"/>
                  </a:lnTo>
                  <a:cubicBezTo>
                    <a:pt x="177" y="156"/>
                    <a:pt x="191" y="142"/>
                    <a:pt x="204" y="128"/>
                  </a:cubicBezTo>
                  <a:lnTo>
                    <a:pt x="218" y="128"/>
                  </a:lnTo>
                  <a:cubicBezTo>
                    <a:pt x="245" y="128"/>
                    <a:pt x="272" y="99"/>
                    <a:pt x="272" y="71"/>
                  </a:cubicBezTo>
                  <a:lnTo>
                    <a:pt x="272" y="57"/>
                  </a:lnTo>
                  <a:lnTo>
                    <a:pt x="272" y="42"/>
                  </a:lnTo>
                  <a:lnTo>
                    <a:pt x="218" y="42"/>
                  </a:lnTo>
                  <a:close/>
                  <a:moveTo>
                    <a:pt x="55" y="113"/>
                  </a:moveTo>
                  <a:cubicBezTo>
                    <a:pt x="41" y="113"/>
                    <a:pt x="14" y="99"/>
                    <a:pt x="14" y="71"/>
                  </a:cubicBezTo>
                  <a:lnTo>
                    <a:pt x="14" y="57"/>
                  </a:lnTo>
                  <a:lnTo>
                    <a:pt x="55" y="57"/>
                  </a:lnTo>
                  <a:lnTo>
                    <a:pt x="55" y="71"/>
                  </a:lnTo>
                  <a:lnTo>
                    <a:pt x="55" y="99"/>
                  </a:lnTo>
                  <a:lnTo>
                    <a:pt x="55" y="113"/>
                  </a:lnTo>
                  <a:close/>
                  <a:moveTo>
                    <a:pt x="259" y="71"/>
                  </a:moveTo>
                  <a:cubicBezTo>
                    <a:pt x="259" y="99"/>
                    <a:pt x="231" y="113"/>
                    <a:pt x="218" y="113"/>
                  </a:cubicBezTo>
                  <a:lnTo>
                    <a:pt x="218" y="99"/>
                  </a:lnTo>
                  <a:lnTo>
                    <a:pt x="218" y="71"/>
                  </a:lnTo>
                  <a:lnTo>
                    <a:pt x="218" y="57"/>
                  </a:lnTo>
                  <a:lnTo>
                    <a:pt x="259" y="57"/>
                  </a:lnTo>
                  <a:lnTo>
                    <a:pt x="259" y="71"/>
                  </a:lnTo>
                  <a:close/>
                </a:path>
              </a:pathLst>
            </a:custGeom>
            <a:solidFill>
              <a:srgbClr val="88B34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48"/>
            <p:cNvSpPr>
              <a:spLocks/>
            </p:cNvSpPr>
            <p:nvPr/>
          </p:nvSpPr>
          <p:spPr bwMode="auto">
            <a:xfrm>
              <a:off x="216" y="1917"/>
              <a:ext cx="4161" cy="228"/>
            </a:xfrm>
            <a:custGeom>
              <a:avLst/>
              <a:gdLst>
                <a:gd name="T0" fmla="*/ 60 w 4161"/>
                <a:gd name="T1" fmla="*/ 60 h 228"/>
                <a:gd name="T2" fmla="*/ 4101 w 4161"/>
                <a:gd name="T3" fmla="*/ 60 h 228"/>
                <a:gd name="T4" fmla="*/ 4161 w 4161"/>
                <a:gd name="T5" fmla="*/ 60 h 228"/>
                <a:gd name="T6" fmla="*/ 4161 w 4161"/>
                <a:gd name="T7" fmla="*/ 120 h 228"/>
                <a:gd name="T8" fmla="*/ 4161 w 4161"/>
                <a:gd name="T9" fmla="*/ 168 h 228"/>
                <a:gd name="T10" fmla="*/ 4161 w 4161"/>
                <a:gd name="T11" fmla="*/ 228 h 228"/>
                <a:gd name="T12" fmla="*/ 4101 w 4161"/>
                <a:gd name="T13" fmla="*/ 228 h 228"/>
                <a:gd name="T14" fmla="*/ 60 w 4161"/>
                <a:gd name="T15" fmla="*/ 228 h 228"/>
                <a:gd name="T16" fmla="*/ 0 w 4161"/>
                <a:gd name="T17" fmla="*/ 228 h 228"/>
                <a:gd name="T18" fmla="*/ 0 w 4161"/>
                <a:gd name="T19" fmla="*/ 168 h 228"/>
                <a:gd name="T20" fmla="*/ 0 w 4161"/>
                <a:gd name="T21" fmla="*/ 120 h 228"/>
                <a:gd name="T22" fmla="*/ 0 w 4161"/>
                <a:gd name="T23" fmla="*/ 0 h 228"/>
                <a:gd name="T24" fmla="*/ 0 w 4161"/>
                <a:gd name="T25" fmla="*/ 60 h 228"/>
                <a:gd name="T26" fmla="*/ 60 w 4161"/>
                <a:gd name="T27" fmla="*/ 6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61" h="228">
                  <a:moveTo>
                    <a:pt x="60" y="60"/>
                  </a:moveTo>
                  <a:lnTo>
                    <a:pt x="4101" y="60"/>
                  </a:lnTo>
                  <a:lnTo>
                    <a:pt x="4161" y="60"/>
                  </a:lnTo>
                  <a:lnTo>
                    <a:pt x="4161" y="120"/>
                  </a:lnTo>
                  <a:lnTo>
                    <a:pt x="4161" y="168"/>
                  </a:lnTo>
                  <a:lnTo>
                    <a:pt x="4161" y="228"/>
                  </a:lnTo>
                  <a:lnTo>
                    <a:pt x="4101" y="228"/>
                  </a:lnTo>
                  <a:lnTo>
                    <a:pt x="60" y="228"/>
                  </a:lnTo>
                  <a:lnTo>
                    <a:pt x="0" y="228"/>
                  </a:lnTo>
                  <a:lnTo>
                    <a:pt x="0" y="168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49"/>
            <p:cNvSpPr>
              <a:spLocks/>
            </p:cNvSpPr>
            <p:nvPr/>
          </p:nvSpPr>
          <p:spPr bwMode="auto">
            <a:xfrm>
              <a:off x="4657" y="1917"/>
              <a:ext cx="1528" cy="228"/>
            </a:xfrm>
            <a:custGeom>
              <a:avLst/>
              <a:gdLst>
                <a:gd name="T0" fmla="*/ 60 w 1528"/>
                <a:gd name="T1" fmla="*/ 60 h 228"/>
                <a:gd name="T2" fmla="*/ 1468 w 1528"/>
                <a:gd name="T3" fmla="*/ 60 h 228"/>
                <a:gd name="T4" fmla="*/ 1528 w 1528"/>
                <a:gd name="T5" fmla="*/ 60 h 228"/>
                <a:gd name="T6" fmla="*/ 1528 w 1528"/>
                <a:gd name="T7" fmla="*/ 120 h 228"/>
                <a:gd name="T8" fmla="*/ 1528 w 1528"/>
                <a:gd name="T9" fmla="*/ 168 h 228"/>
                <a:gd name="T10" fmla="*/ 1528 w 1528"/>
                <a:gd name="T11" fmla="*/ 228 h 228"/>
                <a:gd name="T12" fmla="*/ 1468 w 1528"/>
                <a:gd name="T13" fmla="*/ 228 h 228"/>
                <a:gd name="T14" fmla="*/ 60 w 1528"/>
                <a:gd name="T15" fmla="*/ 228 h 228"/>
                <a:gd name="T16" fmla="*/ 0 w 1528"/>
                <a:gd name="T17" fmla="*/ 228 h 228"/>
                <a:gd name="T18" fmla="*/ 0 w 1528"/>
                <a:gd name="T19" fmla="*/ 168 h 228"/>
                <a:gd name="T20" fmla="*/ 0 w 1528"/>
                <a:gd name="T21" fmla="*/ 120 h 228"/>
                <a:gd name="T22" fmla="*/ 0 w 1528"/>
                <a:gd name="T23" fmla="*/ 0 h 228"/>
                <a:gd name="T24" fmla="*/ 0 w 1528"/>
                <a:gd name="T25" fmla="*/ 60 h 228"/>
                <a:gd name="T26" fmla="*/ 60 w 1528"/>
                <a:gd name="T27" fmla="*/ 6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8" h="228">
                  <a:moveTo>
                    <a:pt x="60" y="60"/>
                  </a:moveTo>
                  <a:lnTo>
                    <a:pt x="1468" y="60"/>
                  </a:lnTo>
                  <a:lnTo>
                    <a:pt x="1528" y="60"/>
                  </a:lnTo>
                  <a:lnTo>
                    <a:pt x="1528" y="120"/>
                  </a:lnTo>
                  <a:lnTo>
                    <a:pt x="1528" y="168"/>
                  </a:lnTo>
                  <a:lnTo>
                    <a:pt x="1528" y="228"/>
                  </a:lnTo>
                  <a:lnTo>
                    <a:pt x="1468" y="228"/>
                  </a:lnTo>
                  <a:lnTo>
                    <a:pt x="60" y="228"/>
                  </a:lnTo>
                  <a:lnTo>
                    <a:pt x="0" y="228"/>
                  </a:lnTo>
                  <a:lnTo>
                    <a:pt x="0" y="168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50"/>
            <p:cNvSpPr>
              <a:spLocks/>
            </p:cNvSpPr>
            <p:nvPr/>
          </p:nvSpPr>
          <p:spPr bwMode="auto">
            <a:xfrm>
              <a:off x="6465" y="1917"/>
              <a:ext cx="1529" cy="228"/>
            </a:xfrm>
            <a:custGeom>
              <a:avLst/>
              <a:gdLst>
                <a:gd name="T0" fmla="*/ 60 w 1529"/>
                <a:gd name="T1" fmla="*/ 60 h 228"/>
                <a:gd name="T2" fmla="*/ 1469 w 1529"/>
                <a:gd name="T3" fmla="*/ 60 h 228"/>
                <a:gd name="T4" fmla="*/ 1529 w 1529"/>
                <a:gd name="T5" fmla="*/ 60 h 228"/>
                <a:gd name="T6" fmla="*/ 1529 w 1529"/>
                <a:gd name="T7" fmla="*/ 120 h 228"/>
                <a:gd name="T8" fmla="*/ 1529 w 1529"/>
                <a:gd name="T9" fmla="*/ 168 h 228"/>
                <a:gd name="T10" fmla="*/ 1529 w 1529"/>
                <a:gd name="T11" fmla="*/ 228 h 228"/>
                <a:gd name="T12" fmla="*/ 1469 w 1529"/>
                <a:gd name="T13" fmla="*/ 228 h 228"/>
                <a:gd name="T14" fmla="*/ 60 w 1529"/>
                <a:gd name="T15" fmla="*/ 228 h 228"/>
                <a:gd name="T16" fmla="*/ 0 w 1529"/>
                <a:gd name="T17" fmla="*/ 228 h 228"/>
                <a:gd name="T18" fmla="*/ 0 w 1529"/>
                <a:gd name="T19" fmla="*/ 168 h 228"/>
                <a:gd name="T20" fmla="*/ 0 w 1529"/>
                <a:gd name="T21" fmla="*/ 120 h 228"/>
                <a:gd name="T22" fmla="*/ 0 w 1529"/>
                <a:gd name="T23" fmla="*/ 0 h 228"/>
                <a:gd name="T24" fmla="*/ 0 w 1529"/>
                <a:gd name="T25" fmla="*/ 60 h 228"/>
                <a:gd name="T26" fmla="*/ 60 w 1529"/>
                <a:gd name="T27" fmla="*/ 6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9" h="228">
                  <a:moveTo>
                    <a:pt x="60" y="60"/>
                  </a:moveTo>
                  <a:lnTo>
                    <a:pt x="1469" y="60"/>
                  </a:lnTo>
                  <a:lnTo>
                    <a:pt x="1529" y="60"/>
                  </a:lnTo>
                  <a:lnTo>
                    <a:pt x="1529" y="120"/>
                  </a:lnTo>
                  <a:lnTo>
                    <a:pt x="1529" y="168"/>
                  </a:lnTo>
                  <a:lnTo>
                    <a:pt x="1529" y="228"/>
                  </a:lnTo>
                  <a:lnTo>
                    <a:pt x="1469" y="228"/>
                  </a:lnTo>
                  <a:lnTo>
                    <a:pt x="60" y="228"/>
                  </a:lnTo>
                  <a:lnTo>
                    <a:pt x="0" y="228"/>
                  </a:lnTo>
                  <a:lnTo>
                    <a:pt x="0" y="168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51"/>
            <p:cNvSpPr>
              <a:spLocks/>
            </p:cNvSpPr>
            <p:nvPr/>
          </p:nvSpPr>
          <p:spPr bwMode="auto">
            <a:xfrm>
              <a:off x="8274" y="1917"/>
              <a:ext cx="1744" cy="228"/>
            </a:xfrm>
            <a:custGeom>
              <a:avLst/>
              <a:gdLst>
                <a:gd name="T0" fmla="*/ 60 w 1744"/>
                <a:gd name="T1" fmla="*/ 60 h 228"/>
                <a:gd name="T2" fmla="*/ 1684 w 1744"/>
                <a:gd name="T3" fmla="*/ 60 h 228"/>
                <a:gd name="T4" fmla="*/ 1744 w 1744"/>
                <a:gd name="T5" fmla="*/ 60 h 228"/>
                <a:gd name="T6" fmla="*/ 1744 w 1744"/>
                <a:gd name="T7" fmla="*/ 120 h 228"/>
                <a:gd name="T8" fmla="*/ 1744 w 1744"/>
                <a:gd name="T9" fmla="*/ 168 h 228"/>
                <a:gd name="T10" fmla="*/ 1744 w 1744"/>
                <a:gd name="T11" fmla="*/ 228 h 228"/>
                <a:gd name="T12" fmla="*/ 1684 w 1744"/>
                <a:gd name="T13" fmla="*/ 228 h 228"/>
                <a:gd name="T14" fmla="*/ 60 w 1744"/>
                <a:gd name="T15" fmla="*/ 228 h 228"/>
                <a:gd name="T16" fmla="*/ 0 w 1744"/>
                <a:gd name="T17" fmla="*/ 228 h 228"/>
                <a:gd name="T18" fmla="*/ 0 w 1744"/>
                <a:gd name="T19" fmla="*/ 168 h 228"/>
                <a:gd name="T20" fmla="*/ 0 w 1744"/>
                <a:gd name="T21" fmla="*/ 120 h 228"/>
                <a:gd name="T22" fmla="*/ 0 w 1744"/>
                <a:gd name="T23" fmla="*/ 0 h 228"/>
                <a:gd name="T24" fmla="*/ 0 w 1744"/>
                <a:gd name="T25" fmla="*/ 60 h 228"/>
                <a:gd name="T26" fmla="*/ 60 w 1744"/>
                <a:gd name="T27" fmla="*/ 6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44" h="228">
                  <a:moveTo>
                    <a:pt x="60" y="60"/>
                  </a:moveTo>
                  <a:lnTo>
                    <a:pt x="1684" y="60"/>
                  </a:lnTo>
                  <a:lnTo>
                    <a:pt x="1744" y="60"/>
                  </a:lnTo>
                  <a:lnTo>
                    <a:pt x="1744" y="120"/>
                  </a:lnTo>
                  <a:lnTo>
                    <a:pt x="1744" y="168"/>
                  </a:lnTo>
                  <a:lnTo>
                    <a:pt x="1744" y="228"/>
                  </a:lnTo>
                  <a:lnTo>
                    <a:pt x="1684" y="228"/>
                  </a:lnTo>
                  <a:lnTo>
                    <a:pt x="60" y="228"/>
                  </a:lnTo>
                  <a:lnTo>
                    <a:pt x="0" y="228"/>
                  </a:lnTo>
                  <a:lnTo>
                    <a:pt x="0" y="168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Rectangle 52"/>
            <p:cNvSpPr>
              <a:spLocks noChangeArrowheads="1"/>
            </p:cNvSpPr>
            <p:nvPr/>
          </p:nvSpPr>
          <p:spPr bwMode="auto">
            <a:xfrm>
              <a:off x="296" y="1971"/>
              <a:ext cx="1402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Transferts de charges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53"/>
            <p:cNvSpPr>
              <a:spLocks noChangeArrowheads="1"/>
            </p:cNvSpPr>
            <p:nvPr/>
          </p:nvSpPr>
          <p:spPr bwMode="auto">
            <a:xfrm>
              <a:off x="5961" y="1971"/>
              <a:ext cx="272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0 €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54"/>
            <p:cNvSpPr>
              <a:spLocks noChangeArrowheads="1"/>
            </p:cNvSpPr>
            <p:nvPr/>
          </p:nvSpPr>
          <p:spPr bwMode="auto">
            <a:xfrm>
              <a:off x="7770" y="1971"/>
              <a:ext cx="272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0 €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Freeform 55"/>
            <p:cNvSpPr>
              <a:spLocks/>
            </p:cNvSpPr>
            <p:nvPr/>
          </p:nvSpPr>
          <p:spPr bwMode="auto">
            <a:xfrm>
              <a:off x="216" y="2085"/>
              <a:ext cx="4161" cy="228"/>
            </a:xfrm>
            <a:custGeom>
              <a:avLst/>
              <a:gdLst>
                <a:gd name="T0" fmla="*/ 60 w 4161"/>
                <a:gd name="T1" fmla="*/ 60 h 228"/>
                <a:gd name="T2" fmla="*/ 4101 w 4161"/>
                <a:gd name="T3" fmla="*/ 60 h 228"/>
                <a:gd name="T4" fmla="*/ 4161 w 4161"/>
                <a:gd name="T5" fmla="*/ 60 h 228"/>
                <a:gd name="T6" fmla="*/ 4161 w 4161"/>
                <a:gd name="T7" fmla="*/ 120 h 228"/>
                <a:gd name="T8" fmla="*/ 4161 w 4161"/>
                <a:gd name="T9" fmla="*/ 168 h 228"/>
                <a:gd name="T10" fmla="*/ 4161 w 4161"/>
                <a:gd name="T11" fmla="*/ 228 h 228"/>
                <a:gd name="T12" fmla="*/ 4101 w 4161"/>
                <a:gd name="T13" fmla="*/ 228 h 228"/>
                <a:gd name="T14" fmla="*/ 60 w 4161"/>
                <a:gd name="T15" fmla="*/ 228 h 228"/>
                <a:gd name="T16" fmla="*/ 0 w 4161"/>
                <a:gd name="T17" fmla="*/ 228 h 228"/>
                <a:gd name="T18" fmla="*/ 0 w 4161"/>
                <a:gd name="T19" fmla="*/ 168 h 228"/>
                <a:gd name="T20" fmla="*/ 0 w 4161"/>
                <a:gd name="T21" fmla="*/ 120 h 228"/>
                <a:gd name="T22" fmla="*/ 0 w 4161"/>
                <a:gd name="T23" fmla="*/ 0 h 228"/>
                <a:gd name="T24" fmla="*/ 0 w 4161"/>
                <a:gd name="T25" fmla="*/ 60 h 228"/>
                <a:gd name="T26" fmla="*/ 60 w 4161"/>
                <a:gd name="T27" fmla="*/ 6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61" h="228">
                  <a:moveTo>
                    <a:pt x="60" y="60"/>
                  </a:moveTo>
                  <a:lnTo>
                    <a:pt x="4101" y="60"/>
                  </a:lnTo>
                  <a:lnTo>
                    <a:pt x="4161" y="60"/>
                  </a:lnTo>
                  <a:lnTo>
                    <a:pt x="4161" y="120"/>
                  </a:lnTo>
                  <a:lnTo>
                    <a:pt x="4161" y="168"/>
                  </a:lnTo>
                  <a:lnTo>
                    <a:pt x="4161" y="228"/>
                  </a:lnTo>
                  <a:lnTo>
                    <a:pt x="4101" y="228"/>
                  </a:lnTo>
                  <a:lnTo>
                    <a:pt x="60" y="228"/>
                  </a:lnTo>
                  <a:lnTo>
                    <a:pt x="0" y="228"/>
                  </a:lnTo>
                  <a:lnTo>
                    <a:pt x="0" y="168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56"/>
            <p:cNvSpPr>
              <a:spLocks/>
            </p:cNvSpPr>
            <p:nvPr/>
          </p:nvSpPr>
          <p:spPr bwMode="auto">
            <a:xfrm>
              <a:off x="4657" y="2085"/>
              <a:ext cx="1528" cy="228"/>
            </a:xfrm>
            <a:custGeom>
              <a:avLst/>
              <a:gdLst>
                <a:gd name="T0" fmla="*/ 60 w 1528"/>
                <a:gd name="T1" fmla="*/ 60 h 228"/>
                <a:gd name="T2" fmla="*/ 1468 w 1528"/>
                <a:gd name="T3" fmla="*/ 60 h 228"/>
                <a:gd name="T4" fmla="*/ 1528 w 1528"/>
                <a:gd name="T5" fmla="*/ 60 h 228"/>
                <a:gd name="T6" fmla="*/ 1528 w 1528"/>
                <a:gd name="T7" fmla="*/ 120 h 228"/>
                <a:gd name="T8" fmla="*/ 1528 w 1528"/>
                <a:gd name="T9" fmla="*/ 168 h 228"/>
                <a:gd name="T10" fmla="*/ 1528 w 1528"/>
                <a:gd name="T11" fmla="*/ 228 h 228"/>
                <a:gd name="T12" fmla="*/ 1468 w 1528"/>
                <a:gd name="T13" fmla="*/ 228 h 228"/>
                <a:gd name="T14" fmla="*/ 60 w 1528"/>
                <a:gd name="T15" fmla="*/ 228 h 228"/>
                <a:gd name="T16" fmla="*/ 0 w 1528"/>
                <a:gd name="T17" fmla="*/ 228 h 228"/>
                <a:gd name="T18" fmla="*/ 0 w 1528"/>
                <a:gd name="T19" fmla="*/ 168 h 228"/>
                <a:gd name="T20" fmla="*/ 0 w 1528"/>
                <a:gd name="T21" fmla="*/ 120 h 228"/>
                <a:gd name="T22" fmla="*/ 0 w 1528"/>
                <a:gd name="T23" fmla="*/ 0 h 228"/>
                <a:gd name="T24" fmla="*/ 0 w 1528"/>
                <a:gd name="T25" fmla="*/ 60 h 228"/>
                <a:gd name="T26" fmla="*/ 60 w 1528"/>
                <a:gd name="T27" fmla="*/ 6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8" h="228">
                  <a:moveTo>
                    <a:pt x="60" y="60"/>
                  </a:moveTo>
                  <a:lnTo>
                    <a:pt x="1468" y="60"/>
                  </a:lnTo>
                  <a:lnTo>
                    <a:pt x="1528" y="60"/>
                  </a:lnTo>
                  <a:lnTo>
                    <a:pt x="1528" y="120"/>
                  </a:lnTo>
                  <a:lnTo>
                    <a:pt x="1528" y="168"/>
                  </a:lnTo>
                  <a:lnTo>
                    <a:pt x="1528" y="228"/>
                  </a:lnTo>
                  <a:lnTo>
                    <a:pt x="1468" y="228"/>
                  </a:lnTo>
                  <a:lnTo>
                    <a:pt x="60" y="228"/>
                  </a:lnTo>
                  <a:lnTo>
                    <a:pt x="0" y="228"/>
                  </a:lnTo>
                  <a:lnTo>
                    <a:pt x="0" y="168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57"/>
            <p:cNvSpPr>
              <a:spLocks/>
            </p:cNvSpPr>
            <p:nvPr/>
          </p:nvSpPr>
          <p:spPr bwMode="auto">
            <a:xfrm>
              <a:off x="6465" y="2085"/>
              <a:ext cx="1529" cy="228"/>
            </a:xfrm>
            <a:custGeom>
              <a:avLst/>
              <a:gdLst>
                <a:gd name="T0" fmla="*/ 60 w 1529"/>
                <a:gd name="T1" fmla="*/ 60 h 228"/>
                <a:gd name="T2" fmla="*/ 1469 w 1529"/>
                <a:gd name="T3" fmla="*/ 60 h 228"/>
                <a:gd name="T4" fmla="*/ 1529 w 1529"/>
                <a:gd name="T5" fmla="*/ 60 h 228"/>
                <a:gd name="T6" fmla="*/ 1529 w 1529"/>
                <a:gd name="T7" fmla="*/ 120 h 228"/>
                <a:gd name="T8" fmla="*/ 1529 w 1529"/>
                <a:gd name="T9" fmla="*/ 168 h 228"/>
                <a:gd name="T10" fmla="*/ 1529 w 1529"/>
                <a:gd name="T11" fmla="*/ 228 h 228"/>
                <a:gd name="T12" fmla="*/ 1469 w 1529"/>
                <a:gd name="T13" fmla="*/ 228 h 228"/>
                <a:gd name="T14" fmla="*/ 60 w 1529"/>
                <a:gd name="T15" fmla="*/ 228 h 228"/>
                <a:gd name="T16" fmla="*/ 0 w 1529"/>
                <a:gd name="T17" fmla="*/ 228 h 228"/>
                <a:gd name="T18" fmla="*/ 0 w 1529"/>
                <a:gd name="T19" fmla="*/ 168 h 228"/>
                <a:gd name="T20" fmla="*/ 0 w 1529"/>
                <a:gd name="T21" fmla="*/ 120 h 228"/>
                <a:gd name="T22" fmla="*/ 0 w 1529"/>
                <a:gd name="T23" fmla="*/ 0 h 228"/>
                <a:gd name="T24" fmla="*/ 0 w 1529"/>
                <a:gd name="T25" fmla="*/ 60 h 228"/>
                <a:gd name="T26" fmla="*/ 60 w 1529"/>
                <a:gd name="T27" fmla="*/ 6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9" h="228">
                  <a:moveTo>
                    <a:pt x="60" y="60"/>
                  </a:moveTo>
                  <a:lnTo>
                    <a:pt x="1469" y="60"/>
                  </a:lnTo>
                  <a:lnTo>
                    <a:pt x="1529" y="60"/>
                  </a:lnTo>
                  <a:lnTo>
                    <a:pt x="1529" y="120"/>
                  </a:lnTo>
                  <a:lnTo>
                    <a:pt x="1529" y="168"/>
                  </a:lnTo>
                  <a:lnTo>
                    <a:pt x="1529" y="228"/>
                  </a:lnTo>
                  <a:lnTo>
                    <a:pt x="1469" y="228"/>
                  </a:lnTo>
                  <a:lnTo>
                    <a:pt x="60" y="228"/>
                  </a:lnTo>
                  <a:lnTo>
                    <a:pt x="0" y="228"/>
                  </a:lnTo>
                  <a:lnTo>
                    <a:pt x="0" y="168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58"/>
            <p:cNvSpPr>
              <a:spLocks/>
            </p:cNvSpPr>
            <p:nvPr/>
          </p:nvSpPr>
          <p:spPr bwMode="auto">
            <a:xfrm>
              <a:off x="8274" y="2085"/>
              <a:ext cx="1744" cy="228"/>
            </a:xfrm>
            <a:custGeom>
              <a:avLst/>
              <a:gdLst>
                <a:gd name="T0" fmla="*/ 60 w 1744"/>
                <a:gd name="T1" fmla="*/ 60 h 228"/>
                <a:gd name="T2" fmla="*/ 1684 w 1744"/>
                <a:gd name="T3" fmla="*/ 60 h 228"/>
                <a:gd name="T4" fmla="*/ 1744 w 1744"/>
                <a:gd name="T5" fmla="*/ 60 h 228"/>
                <a:gd name="T6" fmla="*/ 1744 w 1744"/>
                <a:gd name="T7" fmla="*/ 120 h 228"/>
                <a:gd name="T8" fmla="*/ 1744 w 1744"/>
                <a:gd name="T9" fmla="*/ 168 h 228"/>
                <a:gd name="T10" fmla="*/ 1744 w 1744"/>
                <a:gd name="T11" fmla="*/ 228 h 228"/>
                <a:gd name="T12" fmla="*/ 1684 w 1744"/>
                <a:gd name="T13" fmla="*/ 228 h 228"/>
                <a:gd name="T14" fmla="*/ 60 w 1744"/>
                <a:gd name="T15" fmla="*/ 228 h 228"/>
                <a:gd name="T16" fmla="*/ 0 w 1744"/>
                <a:gd name="T17" fmla="*/ 228 h 228"/>
                <a:gd name="T18" fmla="*/ 0 w 1744"/>
                <a:gd name="T19" fmla="*/ 168 h 228"/>
                <a:gd name="T20" fmla="*/ 0 w 1744"/>
                <a:gd name="T21" fmla="*/ 120 h 228"/>
                <a:gd name="T22" fmla="*/ 0 w 1744"/>
                <a:gd name="T23" fmla="*/ 0 h 228"/>
                <a:gd name="T24" fmla="*/ 0 w 1744"/>
                <a:gd name="T25" fmla="*/ 60 h 228"/>
                <a:gd name="T26" fmla="*/ 60 w 1744"/>
                <a:gd name="T27" fmla="*/ 6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44" h="228">
                  <a:moveTo>
                    <a:pt x="60" y="60"/>
                  </a:moveTo>
                  <a:lnTo>
                    <a:pt x="1684" y="60"/>
                  </a:lnTo>
                  <a:lnTo>
                    <a:pt x="1744" y="60"/>
                  </a:lnTo>
                  <a:lnTo>
                    <a:pt x="1744" y="120"/>
                  </a:lnTo>
                  <a:lnTo>
                    <a:pt x="1744" y="168"/>
                  </a:lnTo>
                  <a:lnTo>
                    <a:pt x="1744" y="228"/>
                  </a:lnTo>
                  <a:lnTo>
                    <a:pt x="1684" y="228"/>
                  </a:lnTo>
                  <a:lnTo>
                    <a:pt x="60" y="228"/>
                  </a:lnTo>
                  <a:lnTo>
                    <a:pt x="0" y="228"/>
                  </a:lnTo>
                  <a:lnTo>
                    <a:pt x="0" y="168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Rectangle 59"/>
            <p:cNvSpPr>
              <a:spLocks noChangeArrowheads="1"/>
            </p:cNvSpPr>
            <p:nvPr/>
          </p:nvSpPr>
          <p:spPr bwMode="auto">
            <a:xfrm>
              <a:off x="296" y="2139"/>
              <a:ext cx="148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Reprises sur provisions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60"/>
            <p:cNvSpPr>
              <a:spLocks noChangeArrowheads="1"/>
            </p:cNvSpPr>
            <p:nvPr/>
          </p:nvSpPr>
          <p:spPr bwMode="auto">
            <a:xfrm>
              <a:off x="5961" y="2139"/>
              <a:ext cx="272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0 €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61"/>
            <p:cNvSpPr>
              <a:spLocks noChangeArrowheads="1"/>
            </p:cNvSpPr>
            <p:nvPr/>
          </p:nvSpPr>
          <p:spPr bwMode="auto">
            <a:xfrm>
              <a:off x="7770" y="2139"/>
              <a:ext cx="272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0 €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Freeform 62"/>
            <p:cNvSpPr>
              <a:spLocks/>
            </p:cNvSpPr>
            <p:nvPr/>
          </p:nvSpPr>
          <p:spPr bwMode="auto">
            <a:xfrm>
              <a:off x="216" y="2253"/>
              <a:ext cx="4161" cy="228"/>
            </a:xfrm>
            <a:custGeom>
              <a:avLst/>
              <a:gdLst>
                <a:gd name="T0" fmla="*/ 60 w 4161"/>
                <a:gd name="T1" fmla="*/ 60 h 228"/>
                <a:gd name="T2" fmla="*/ 4101 w 4161"/>
                <a:gd name="T3" fmla="*/ 60 h 228"/>
                <a:gd name="T4" fmla="*/ 4161 w 4161"/>
                <a:gd name="T5" fmla="*/ 60 h 228"/>
                <a:gd name="T6" fmla="*/ 4161 w 4161"/>
                <a:gd name="T7" fmla="*/ 120 h 228"/>
                <a:gd name="T8" fmla="*/ 4161 w 4161"/>
                <a:gd name="T9" fmla="*/ 168 h 228"/>
                <a:gd name="T10" fmla="*/ 4161 w 4161"/>
                <a:gd name="T11" fmla="*/ 228 h 228"/>
                <a:gd name="T12" fmla="*/ 4101 w 4161"/>
                <a:gd name="T13" fmla="*/ 228 h 228"/>
                <a:gd name="T14" fmla="*/ 60 w 4161"/>
                <a:gd name="T15" fmla="*/ 228 h 228"/>
                <a:gd name="T16" fmla="*/ 0 w 4161"/>
                <a:gd name="T17" fmla="*/ 228 h 228"/>
                <a:gd name="T18" fmla="*/ 0 w 4161"/>
                <a:gd name="T19" fmla="*/ 168 h 228"/>
                <a:gd name="T20" fmla="*/ 0 w 4161"/>
                <a:gd name="T21" fmla="*/ 120 h 228"/>
                <a:gd name="T22" fmla="*/ 0 w 4161"/>
                <a:gd name="T23" fmla="*/ 0 h 228"/>
                <a:gd name="T24" fmla="*/ 0 w 4161"/>
                <a:gd name="T25" fmla="*/ 60 h 228"/>
                <a:gd name="T26" fmla="*/ 60 w 4161"/>
                <a:gd name="T27" fmla="*/ 6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61" h="228">
                  <a:moveTo>
                    <a:pt x="60" y="60"/>
                  </a:moveTo>
                  <a:lnTo>
                    <a:pt x="4101" y="60"/>
                  </a:lnTo>
                  <a:lnTo>
                    <a:pt x="4161" y="60"/>
                  </a:lnTo>
                  <a:lnTo>
                    <a:pt x="4161" y="120"/>
                  </a:lnTo>
                  <a:lnTo>
                    <a:pt x="4161" y="168"/>
                  </a:lnTo>
                  <a:lnTo>
                    <a:pt x="4161" y="228"/>
                  </a:lnTo>
                  <a:lnTo>
                    <a:pt x="4101" y="228"/>
                  </a:lnTo>
                  <a:lnTo>
                    <a:pt x="60" y="228"/>
                  </a:lnTo>
                  <a:lnTo>
                    <a:pt x="0" y="228"/>
                  </a:lnTo>
                  <a:lnTo>
                    <a:pt x="0" y="168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63"/>
            <p:cNvSpPr>
              <a:spLocks/>
            </p:cNvSpPr>
            <p:nvPr/>
          </p:nvSpPr>
          <p:spPr bwMode="auto">
            <a:xfrm>
              <a:off x="4657" y="2253"/>
              <a:ext cx="1528" cy="228"/>
            </a:xfrm>
            <a:custGeom>
              <a:avLst/>
              <a:gdLst>
                <a:gd name="T0" fmla="*/ 60 w 1528"/>
                <a:gd name="T1" fmla="*/ 60 h 228"/>
                <a:gd name="T2" fmla="*/ 1468 w 1528"/>
                <a:gd name="T3" fmla="*/ 60 h 228"/>
                <a:gd name="T4" fmla="*/ 1528 w 1528"/>
                <a:gd name="T5" fmla="*/ 60 h 228"/>
                <a:gd name="T6" fmla="*/ 1528 w 1528"/>
                <a:gd name="T7" fmla="*/ 120 h 228"/>
                <a:gd name="T8" fmla="*/ 1528 w 1528"/>
                <a:gd name="T9" fmla="*/ 168 h 228"/>
                <a:gd name="T10" fmla="*/ 1528 w 1528"/>
                <a:gd name="T11" fmla="*/ 228 h 228"/>
                <a:gd name="T12" fmla="*/ 1468 w 1528"/>
                <a:gd name="T13" fmla="*/ 228 h 228"/>
                <a:gd name="T14" fmla="*/ 60 w 1528"/>
                <a:gd name="T15" fmla="*/ 228 h 228"/>
                <a:gd name="T16" fmla="*/ 0 w 1528"/>
                <a:gd name="T17" fmla="*/ 228 h 228"/>
                <a:gd name="T18" fmla="*/ 0 w 1528"/>
                <a:gd name="T19" fmla="*/ 168 h 228"/>
                <a:gd name="T20" fmla="*/ 0 w 1528"/>
                <a:gd name="T21" fmla="*/ 120 h 228"/>
                <a:gd name="T22" fmla="*/ 0 w 1528"/>
                <a:gd name="T23" fmla="*/ 0 h 228"/>
                <a:gd name="T24" fmla="*/ 0 w 1528"/>
                <a:gd name="T25" fmla="*/ 60 h 228"/>
                <a:gd name="T26" fmla="*/ 60 w 1528"/>
                <a:gd name="T27" fmla="*/ 6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8" h="228">
                  <a:moveTo>
                    <a:pt x="60" y="60"/>
                  </a:moveTo>
                  <a:lnTo>
                    <a:pt x="1468" y="60"/>
                  </a:lnTo>
                  <a:lnTo>
                    <a:pt x="1528" y="60"/>
                  </a:lnTo>
                  <a:lnTo>
                    <a:pt x="1528" y="120"/>
                  </a:lnTo>
                  <a:lnTo>
                    <a:pt x="1528" y="168"/>
                  </a:lnTo>
                  <a:lnTo>
                    <a:pt x="1528" y="228"/>
                  </a:lnTo>
                  <a:lnTo>
                    <a:pt x="1468" y="228"/>
                  </a:lnTo>
                  <a:lnTo>
                    <a:pt x="60" y="228"/>
                  </a:lnTo>
                  <a:lnTo>
                    <a:pt x="0" y="228"/>
                  </a:lnTo>
                  <a:lnTo>
                    <a:pt x="0" y="168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64"/>
            <p:cNvSpPr>
              <a:spLocks/>
            </p:cNvSpPr>
            <p:nvPr/>
          </p:nvSpPr>
          <p:spPr bwMode="auto">
            <a:xfrm>
              <a:off x="6465" y="2253"/>
              <a:ext cx="1529" cy="228"/>
            </a:xfrm>
            <a:custGeom>
              <a:avLst/>
              <a:gdLst>
                <a:gd name="T0" fmla="*/ 60 w 1529"/>
                <a:gd name="T1" fmla="*/ 60 h 228"/>
                <a:gd name="T2" fmla="*/ 1469 w 1529"/>
                <a:gd name="T3" fmla="*/ 60 h 228"/>
                <a:gd name="T4" fmla="*/ 1529 w 1529"/>
                <a:gd name="T5" fmla="*/ 60 h 228"/>
                <a:gd name="T6" fmla="*/ 1529 w 1529"/>
                <a:gd name="T7" fmla="*/ 120 h 228"/>
                <a:gd name="T8" fmla="*/ 1529 w 1529"/>
                <a:gd name="T9" fmla="*/ 168 h 228"/>
                <a:gd name="T10" fmla="*/ 1529 w 1529"/>
                <a:gd name="T11" fmla="*/ 228 h 228"/>
                <a:gd name="T12" fmla="*/ 1469 w 1529"/>
                <a:gd name="T13" fmla="*/ 228 h 228"/>
                <a:gd name="T14" fmla="*/ 60 w 1529"/>
                <a:gd name="T15" fmla="*/ 228 h 228"/>
                <a:gd name="T16" fmla="*/ 0 w 1529"/>
                <a:gd name="T17" fmla="*/ 228 h 228"/>
                <a:gd name="T18" fmla="*/ 0 w 1529"/>
                <a:gd name="T19" fmla="*/ 168 h 228"/>
                <a:gd name="T20" fmla="*/ 0 w 1529"/>
                <a:gd name="T21" fmla="*/ 120 h 228"/>
                <a:gd name="T22" fmla="*/ 0 w 1529"/>
                <a:gd name="T23" fmla="*/ 0 h 228"/>
                <a:gd name="T24" fmla="*/ 0 w 1529"/>
                <a:gd name="T25" fmla="*/ 60 h 228"/>
                <a:gd name="T26" fmla="*/ 60 w 1529"/>
                <a:gd name="T27" fmla="*/ 6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9" h="228">
                  <a:moveTo>
                    <a:pt x="60" y="60"/>
                  </a:moveTo>
                  <a:lnTo>
                    <a:pt x="1469" y="60"/>
                  </a:lnTo>
                  <a:lnTo>
                    <a:pt x="1529" y="60"/>
                  </a:lnTo>
                  <a:lnTo>
                    <a:pt x="1529" y="120"/>
                  </a:lnTo>
                  <a:lnTo>
                    <a:pt x="1529" y="168"/>
                  </a:lnTo>
                  <a:lnTo>
                    <a:pt x="1529" y="228"/>
                  </a:lnTo>
                  <a:lnTo>
                    <a:pt x="1469" y="228"/>
                  </a:lnTo>
                  <a:lnTo>
                    <a:pt x="60" y="228"/>
                  </a:lnTo>
                  <a:lnTo>
                    <a:pt x="0" y="228"/>
                  </a:lnTo>
                  <a:lnTo>
                    <a:pt x="0" y="168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65"/>
            <p:cNvSpPr>
              <a:spLocks/>
            </p:cNvSpPr>
            <p:nvPr/>
          </p:nvSpPr>
          <p:spPr bwMode="auto">
            <a:xfrm>
              <a:off x="8274" y="2253"/>
              <a:ext cx="1744" cy="228"/>
            </a:xfrm>
            <a:custGeom>
              <a:avLst/>
              <a:gdLst>
                <a:gd name="T0" fmla="*/ 60 w 1744"/>
                <a:gd name="T1" fmla="*/ 60 h 228"/>
                <a:gd name="T2" fmla="*/ 1684 w 1744"/>
                <a:gd name="T3" fmla="*/ 60 h 228"/>
                <a:gd name="T4" fmla="*/ 1744 w 1744"/>
                <a:gd name="T5" fmla="*/ 60 h 228"/>
                <a:gd name="T6" fmla="*/ 1744 w 1744"/>
                <a:gd name="T7" fmla="*/ 120 h 228"/>
                <a:gd name="T8" fmla="*/ 1744 w 1744"/>
                <a:gd name="T9" fmla="*/ 168 h 228"/>
                <a:gd name="T10" fmla="*/ 1744 w 1744"/>
                <a:gd name="T11" fmla="*/ 228 h 228"/>
                <a:gd name="T12" fmla="*/ 1684 w 1744"/>
                <a:gd name="T13" fmla="*/ 228 h 228"/>
                <a:gd name="T14" fmla="*/ 60 w 1744"/>
                <a:gd name="T15" fmla="*/ 228 h 228"/>
                <a:gd name="T16" fmla="*/ 0 w 1744"/>
                <a:gd name="T17" fmla="*/ 228 h 228"/>
                <a:gd name="T18" fmla="*/ 0 w 1744"/>
                <a:gd name="T19" fmla="*/ 168 h 228"/>
                <a:gd name="T20" fmla="*/ 0 w 1744"/>
                <a:gd name="T21" fmla="*/ 120 h 228"/>
                <a:gd name="T22" fmla="*/ 0 w 1744"/>
                <a:gd name="T23" fmla="*/ 0 h 228"/>
                <a:gd name="T24" fmla="*/ 0 w 1744"/>
                <a:gd name="T25" fmla="*/ 60 h 228"/>
                <a:gd name="T26" fmla="*/ 60 w 1744"/>
                <a:gd name="T27" fmla="*/ 6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44" h="228">
                  <a:moveTo>
                    <a:pt x="60" y="60"/>
                  </a:moveTo>
                  <a:lnTo>
                    <a:pt x="1684" y="60"/>
                  </a:lnTo>
                  <a:lnTo>
                    <a:pt x="1744" y="60"/>
                  </a:lnTo>
                  <a:lnTo>
                    <a:pt x="1744" y="120"/>
                  </a:lnTo>
                  <a:lnTo>
                    <a:pt x="1744" y="168"/>
                  </a:lnTo>
                  <a:lnTo>
                    <a:pt x="1744" y="228"/>
                  </a:lnTo>
                  <a:lnTo>
                    <a:pt x="1684" y="228"/>
                  </a:lnTo>
                  <a:lnTo>
                    <a:pt x="60" y="228"/>
                  </a:lnTo>
                  <a:lnTo>
                    <a:pt x="0" y="228"/>
                  </a:lnTo>
                  <a:lnTo>
                    <a:pt x="0" y="168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Rectangle 66"/>
            <p:cNvSpPr>
              <a:spLocks noChangeArrowheads="1"/>
            </p:cNvSpPr>
            <p:nvPr/>
          </p:nvSpPr>
          <p:spPr bwMode="auto">
            <a:xfrm>
              <a:off x="296" y="2307"/>
              <a:ext cx="1912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Autres produits d'exploitation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67"/>
            <p:cNvSpPr>
              <a:spLocks noChangeArrowheads="1"/>
            </p:cNvSpPr>
            <p:nvPr/>
          </p:nvSpPr>
          <p:spPr bwMode="auto">
            <a:xfrm>
              <a:off x="5815" y="2307"/>
              <a:ext cx="424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200 €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68"/>
            <p:cNvSpPr>
              <a:spLocks noChangeArrowheads="1"/>
            </p:cNvSpPr>
            <p:nvPr/>
          </p:nvSpPr>
          <p:spPr bwMode="auto">
            <a:xfrm>
              <a:off x="7770" y="2307"/>
              <a:ext cx="272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0 €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Freeform 69"/>
            <p:cNvSpPr>
              <a:spLocks/>
            </p:cNvSpPr>
            <p:nvPr/>
          </p:nvSpPr>
          <p:spPr bwMode="auto">
            <a:xfrm>
              <a:off x="216" y="2421"/>
              <a:ext cx="4161" cy="228"/>
            </a:xfrm>
            <a:custGeom>
              <a:avLst/>
              <a:gdLst>
                <a:gd name="T0" fmla="*/ 240 w 16640"/>
                <a:gd name="T1" fmla="*/ 240 h 912"/>
                <a:gd name="T2" fmla="*/ 16400 w 16640"/>
                <a:gd name="T3" fmla="*/ 240 h 912"/>
                <a:gd name="T4" fmla="*/ 16640 w 16640"/>
                <a:gd name="T5" fmla="*/ 240 h 912"/>
                <a:gd name="T6" fmla="*/ 16640 w 16640"/>
                <a:gd name="T7" fmla="*/ 480 h 912"/>
                <a:gd name="T8" fmla="*/ 16640 w 16640"/>
                <a:gd name="T9" fmla="*/ 672 h 912"/>
                <a:gd name="T10" fmla="*/ 16640 w 16640"/>
                <a:gd name="T11" fmla="*/ 672 h 912"/>
                <a:gd name="T12" fmla="*/ 16400 w 16640"/>
                <a:gd name="T13" fmla="*/ 912 h 912"/>
                <a:gd name="T14" fmla="*/ 16400 w 16640"/>
                <a:gd name="T15" fmla="*/ 912 h 912"/>
                <a:gd name="T16" fmla="*/ 240 w 16640"/>
                <a:gd name="T17" fmla="*/ 912 h 912"/>
                <a:gd name="T18" fmla="*/ 240 w 16640"/>
                <a:gd name="T19" fmla="*/ 912 h 912"/>
                <a:gd name="T20" fmla="*/ 0 w 16640"/>
                <a:gd name="T21" fmla="*/ 672 h 912"/>
                <a:gd name="T22" fmla="*/ 0 w 16640"/>
                <a:gd name="T23" fmla="*/ 480 h 912"/>
                <a:gd name="T24" fmla="*/ 0 w 16640"/>
                <a:gd name="T25" fmla="*/ 0 h 912"/>
                <a:gd name="T26" fmla="*/ 0 w 16640"/>
                <a:gd name="T27" fmla="*/ 240 h 912"/>
                <a:gd name="T28" fmla="*/ 240 w 16640"/>
                <a:gd name="T29" fmla="*/ 24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40" h="912">
                  <a:moveTo>
                    <a:pt x="240" y="240"/>
                  </a:moveTo>
                  <a:lnTo>
                    <a:pt x="16400" y="240"/>
                  </a:lnTo>
                  <a:lnTo>
                    <a:pt x="16640" y="240"/>
                  </a:lnTo>
                  <a:lnTo>
                    <a:pt x="16640" y="480"/>
                  </a:lnTo>
                  <a:lnTo>
                    <a:pt x="16640" y="672"/>
                  </a:lnTo>
                  <a:lnTo>
                    <a:pt x="16640" y="672"/>
                  </a:lnTo>
                  <a:cubicBezTo>
                    <a:pt x="16640" y="805"/>
                    <a:pt x="16533" y="912"/>
                    <a:pt x="16400" y="912"/>
                  </a:cubicBezTo>
                  <a:lnTo>
                    <a:pt x="16400" y="912"/>
                  </a:lnTo>
                  <a:lnTo>
                    <a:pt x="240" y="912"/>
                  </a:lnTo>
                  <a:lnTo>
                    <a:pt x="240" y="912"/>
                  </a:lnTo>
                  <a:cubicBezTo>
                    <a:pt x="108" y="912"/>
                    <a:pt x="0" y="805"/>
                    <a:pt x="0" y="672"/>
                  </a:cubicBezTo>
                  <a:lnTo>
                    <a:pt x="0" y="480"/>
                  </a:lnTo>
                  <a:lnTo>
                    <a:pt x="0" y="0"/>
                  </a:lnTo>
                  <a:lnTo>
                    <a:pt x="0" y="240"/>
                  </a:lnTo>
                  <a:lnTo>
                    <a:pt x="240" y="240"/>
                  </a:lnTo>
                  <a:close/>
                </a:path>
              </a:pathLst>
            </a:custGeom>
            <a:solidFill>
              <a:srgbClr val="AFB52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70"/>
            <p:cNvSpPr>
              <a:spLocks/>
            </p:cNvSpPr>
            <p:nvPr/>
          </p:nvSpPr>
          <p:spPr bwMode="auto">
            <a:xfrm>
              <a:off x="4657" y="2421"/>
              <a:ext cx="1528" cy="228"/>
            </a:xfrm>
            <a:custGeom>
              <a:avLst/>
              <a:gdLst>
                <a:gd name="T0" fmla="*/ 240 w 6112"/>
                <a:gd name="T1" fmla="*/ 240 h 912"/>
                <a:gd name="T2" fmla="*/ 5872 w 6112"/>
                <a:gd name="T3" fmla="*/ 240 h 912"/>
                <a:gd name="T4" fmla="*/ 6112 w 6112"/>
                <a:gd name="T5" fmla="*/ 240 h 912"/>
                <a:gd name="T6" fmla="*/ 6112 w 6112"/>
                <a:gd name="T7" fmla="*/ 480 h 912"/>
                <a:gd name="T8" fmla="*/ 6112 w 6112"/>
                <a:gd name="T9" fmla="*/ 672 h 912"/>
                <a:gd name="T10" fmla="*/ 6112 w 6112"/>
                <a:gd name="T11" fmla="*/ 672 h 912"/>
                <a:gd name="T12" fmla="*/ 5872 w 6112"/>
                <a:gd name="T13" fmla="*/ 912 h 912"/>
                <a:gd name="T14" fmla="*/ 5872 w 6112"/>
                <a:gd name="T15" fmla="*/ 912 h 912"/>
                <a:gd name="T16" fmla="*/ 240 w 6112"/>
                <a:gd name="T17" fmla="*/ 912 h 912"/>
                <a:gd name="T18" fmla="*/ 240 w 6112"/>
                <a:gd name="T19" fmla="*/ 912 h 912"/>
                <a:gd name="T20" fmla="*/ 0 w 6112"/>
                <a:gd name="T21" fmla="*/ 672 h 912"/>
                <a:gd name="T22" fmla="*/ 0 w 6112"/>
                <a:gd name="T23" fmla="*/ 480 h 912"/>
                <a:gd name="T24" fmla="*/ 0 w 6112"/>
                <a:gd name="T25" fmla="*/ 0 h 912"/>
                <a:gd name="T26" fmla="*/ 0 w 6112"/>
                <a:gd name="T27" fmla="*/ 240 h 912"/>
                <a:gd name="T28" fmla="*/ 240 w 6112"/>
                <a:gd name="T29" fmla="*/ 24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12" h="912">
                  <a:moveTo>
                    <a:pt x="240" y="240"/>
                  </a:moveTo>
                  <a:lnTo>
                    <a:pt x="5872" y="240"/>
                  </a:lnTo>
                  <a:lnTo>
                    <a:pt x="6112" y="240"/>
                  </a:lnTo>
                  <a:lnTo>
                    <a:pt x="6112" y="480"/>
                  </a:lnTo>
                  <a:lnTo>
                    <a:pt x="6112" y="672"/>
                  </a:lnTo>
                  <a:lnTo>
                    <a:pt x="6112" y="672"/>
                  </a:lnTo>
                  <a:cubicBezTo>
                    <a:pt x="6112" y="805"/>
                    <a:pt x="6005" y="912"/>
                    <a:pt x="5872" y="912"/>
                  </a:cubicBezTo>
                  <a:lnTo>
                    <a:pt x="5872" y="912"/>
                  </a:lnTo>
                  <a:lnTo>
                    <a:pt x="240" y="912"/>
                  </a:lnTo>
                  <a:lnTo>
                    <a:pt x="240" y="912"/>
                  </a:lnTo>
                  <a:cubicBezTo>
                    <a:pt x="108" y="912"/>
                    <a:pt x="0" y="805"/>
                    <a:pt x="0" y="672"/>
                  </a:cubicBezTo>
                  <a:lnTo>
                    <a:pt x="0" y="480"/>
                  </a:lnTo>
                  <a:lnTo>
                    <a:pt x="0" y="0"/>
                  </a:lnTo>
                  <a:lnTo>
                    <a:pt x="0" y="240"/>
                  </a:lnTo>
                  <a:lnTo>
                    <a:pt x="240" y="24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71"/>
            <p:cNvSpPr>
              <a:spLocks/>
            </p:cNvSpPr>
            <p:nvPr/>
          </p:nvSpPr>
          <p:spPr bwMode="auto">
            <a:xfrm>
              <a:off x="6465" y="2421"/>
              <a:ext cx="1529" cy="228"/>
            </a:xfrm>
            <a:custGeom>
              <a:avLst/>
              <a:gdLst>
                <a:gd name="T0" fmla="*/ 240 w 6112"/>
                <a:gd name="T1" fmla="*/ 240 h 912"/>
                <a:gd name="T2" fmla="*/ 5872 w 6112"/>
                <a:gd name="T3" fmla="*/ 240 h 912"/>
                <a:gd name="T4" fmla="*/ 6112 w 6112"/>
                <a:gd name="T5" fmla="*/ 240 h 912"/>
                <a:gd name="T6" fmla="*/ 6112 w 6112"/>
                <a:gd name="T7" fmla="*/ 480 h 912"/>
                <a:gd name="T8" fmla="*/ 6112 w 6112"/>
                <a:gd name="T9" fmla="*/ 672 h 912"/>
                <a:gd name="T10" fmla="*/ 6112 w 6112"/>
                <a:gd name="T11" fmla="*/ 672 h 912"/>
                <a:gd name="T12" fmla="*/ 5872 w 6112"/>
                <a:gd name="T13" fmla="*/ 912 h 912"/>
                <a:gd name="T14" fmla="*/ 5872 w 6112"/>
                <a:gd name="T15" fmla="*/ 912 h 912"/>
                <a:gd name="T16" fmla="*/ 240 w 6112"/>
                <a:gd name="T17" fmla="*/ 912 h 912"/>
                <a:gd name="T18" fmla="*/ 240 w 6112"/>
                <a:gd name="T19" fmla="*/ 912 h 912"/>
                <a:gd name="T20" fmla="*/ 0 w 6112"/>
                <a:gd name="T21" fmla="*/ 672 h 912"/>
                <a:gd name="T22" fmla="*/ 0 w 6112"/>
                <a:gd name="T23" fmla="*/ 480 h 912"/>
                <a:gd name="T24" fmla="*/ 0 w 6112"/>
                <a:gd name="T25" fmla="*/ 0 h 912"/>
                <a:gd name="T26" fmla="*/ 0 w 6112"/>
                <a:gd name="T27" fmla="*/ 240 h 912"/>
                <a:gd name="T28" fmla="*/ 240 w 6112"/>
                <a:gd name="T29" fmla="*/ 24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12" h="912">
                  <a:moveTo>
                    <a:pt x="240" y="240"/>
                  </a:moveTo>
                  <a:lnTo>
                    <a:pt x="5872" y="240"/>
                  </a:lnTo>
                  <a:lnTo>
                    <a:pt x="6112" y="240"/>
                  </a:lnTo>
                  <a:lnTo>
                    <a:pt x="6112" y="480"/>
                  </a:lnTo>
                  <a:lnTo>
                    <a:pt x="6112" y="672"/>
                  </a:lnTo>
                  <a:lnTo>
                    <a:pt x="6112" y="672"/>
                  </a:lnTo>
                  <a:cubicBezTo>
                    <a:pt x="6112" y="805"/>
                    <a:pt x="6005" y="912"/>
                    <a:pt x="5872" y="912"/>
                  </a:cubicBezTo>
                  <a:lnTo>
                    <a:pt x="5872" y="912"/>
                  </a:lnTo>
                  <a:lnTo>
                    <a:pt x="240" y="912"/>
                  </a:lnTo>
                  <a:lnTo>
                    <a:pt x="240" y="912"/>
                  </a:lnTo>
                  <a:cubicBezTo>
                    <a:pt x="108" y="912"/>
                    <a:pt x="0" y="805"/>
                    <a:pt x="0" y="672"/>
                  </a:cubicBezTo>
                  <a:lnTo>
                    <a:pt x="0" y="480"/>
                  </a:lnTo>
                  <a:lnTo>
                    <a:pt x="0" y="0"/>
                  </a:lnTo>
                  <a:lnTo>
                    <a:pt x="0" y="240"/>
                  </a:lnTo>
                  <a:lnTo>
                    <a:pt x="240" y="240"/>
                  </a:lnTo>
                  <a:close/>
                </a:path>
              </a:pathLst>
            </a:custGeom>
            <a:solidFill>
              <a:srgbClr val="AED13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72"/>
            <p:cNvSpPr>
              <a:spLocks/>
            </p:cNvSpPr>
            <p:nvPr/>
          </p:nvSpPr>
          <p:spPr bwMode="auto">
            <a:xfrm>
              <a:off x="8274" y="2421"/>
              <a:ext cx="1744" cy="228"/>
            </a:xfrm>
            <a:custGeom>
              <a:avLst/>
              <a:gdLst>
                <a:gd name="T0" fmla="*/ 120 w 3488"/>
                <a:gd name="T1" fmla="*/ 120 h 456"/>
                <a:gd name="T2" fmla="*/ 3368 w 3488"/>
                <a:gd name="T3" fmla="*/ 120 h 456"/>
                <a:gd name="T4" fmla="*/ 3488 w 3488"/>
                <a:gd name="T5" fmla="*/ 120 h 456"/>
                <a:gd name="T6" fmla="*/ 3488 w 3488"/>
                <a:gd name="T7" fmla="*/ 240 h 456"/>
                <a:gd name="T8" fmla="*/ 3488 w 3488"/>
                <a:gd name="T9" fmla="*/ 336 h 456"/>
                <a:gd name="T10" fmla="*/ 3488 w 3488"/>
                <a:gd name="T11" fmla="*/ 336 h 456"/>
                <a:gd name="T12" fmla="*/ 3368 w 3488"/>
                <a:gd name="T13" fmla="*/ 456 h 456"/>
                <a:gd name="T14" fmla="*/ 3368 w 3488"/>
                <a:gd name="T15" fmla="*/ 456 h 456"/>
                <a:gd name="T16" fmla="*/ 120 w 3488"/>
                <a:gd name="T17" fmla="*/ 456 h 456"/>
                <a:gd name="T18" fmla="*/ 120 w 3488"/>
                <a:gd name="T19" fmla="*/ 456 h 456"/>
                <a:gd name="T20" fmla="*/ 0 w 3488"/>
                <a:gd name="T21" fmla="*/ 336 h 456"/>
                <a:gd name="T22" fmla="*/ 0 w 3488"/>
                <a:gd name="T23" fmla="*/ 240 h 456"/>
                <a:gd name="T24" fmla="*/ 0 w 3488"/>
                <a:gd name="T25" fmla="*/ 0 h 456"/>
                <a:gd name="T26" fmla="*/ 0 w 3488"/>
                <a:gd name="T27" fmla="*/ 120 h 456"/>
                <a:gd name="T28" fmla="*/ 120 w 3488"/>
                <a:gd name="T29" fmla="*/ 12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88" h="456">
                  <a:moveTo>
                    <a:pt x="120" y="120"/>
                  </a:moveTo>
                  <a:lnTo>
                    <a:pt x="3368" y="120"/>
                  </a:lnTo>
                  <a:lnTo>
                    <a:pt x="3488" y="120"/>
                  </a:lnTo>
                  <a:lnTo>
                    <a:pt x="3488" y="240"/>
                  </a:lnTo>
                  <a:lnTo>
                    <a:pt x="3488" y="336"/>
                  </a:lnTo>
                  <a:lnTo>
                    <a:pt x="3488" y="336"/>
                  </a:lnTo>
                  <a:cubicBezTo>
                    <a:pt x="3488" y="403"/>
                    <a:pt x="3435" y="456"/>
                    <a:pt x="3368" y="456"/>
                  </a:cubicBezTo>
                  <a:lnTo>
                    <a:pt x="3368" y="456"/>
                  </a:lnTo>
                  <a:lnTo>
                    <a:pt x="120" y="456"/>
                  </a:lnTo>
                  <a:lnTo>
                    <a:pt x="120" y="456"/>
                  </a:lnTo>
                  <a:cubicBezTo>
                    <a:pt x="54" y="456"/>
                    <a:pt x="0" y="403"/>
                    <a:pt x="0" y="336"/>
                  </a:cubicBezTo>
                  <a:lnTo>
                    <a:pt x="0" y="240"/>
                  </a:lnTo>
                  <a:lnTo>
                    <a:pt x="0" y="0"/>
                  </a:lnTo>
                  <a:lnTo>
                    <a:pt x="0" y="120"/>
                  </a:lnTo>
                  <a:lnTo>
                    <a:pt x="120" y="120"/>
                  </a:lnTo>
                  <a:close/>
                </a:path>
              </a:pathLst>
            </a:custGeom>
            <a:solidFill>
              <a:srgbClr val="F2F2F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Rectangle 73"/>
            <p:cNvSpPr>
              <a:spLocks noChangeArrowheads="1"/>
            </p:cNvSpPr>
            <p:nvPr/>
          </p:nvSpPr>
          <p:spPr bwMode="auto">
            <a:xfrm>
              <a:off x="296" y="2475"/>
              <a:ext cx="207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Total des produits d'exploitation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74"/>
            <p:cNvSpPr>
              <a:spLocks noChangeArrowheads="1"/>
            </p:cNvSpPr>
            <p:nvPr/>
          </p:nvSpPr>
          <p:spPr bwMode="auto">
            <a:xfrm>
              <a:off x="5555" y="2475"/>
              <a:ext cx="310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980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75"/>
            <p:cNvSpPr>
              <a:spLocks noChangeArrowheads="1"/>
            </p:cNvSpPr>
            <p:nvPr/>
          </p:nvSpPr>
          <p:spPr bwMode="auto">
            <a:xfrm>
              <a:off x="5773" y="2475"/>
              <a:ext cx="120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76"/>
            <p:cNvSpPr>
              <a:spLocks noChangeArrowheads="1"/>
            </p:cNvSpPr>
            <p:nvPr/>
          </p:nvSpPr>
          <p:spPr bwMode="auto">
            <a:xfrm>
              <a:off x="5811" y="2475"/>
              <a:ext cx="428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496 €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77"/>
            <p:cNvSpPr>
              <a:spLocks noChangeArrowheads="1"/>
            </p:cNvSpPr>
            <p:nvPr/>
          </p:nvSpPr>
          <p:spPr bwMode="auto">
            <a:xfrm>
              <a:off x="7370" y="2475"/>
              <a:ext cx="310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850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16" name="Rectangle 78"/>
            <p:cNvSpPr>
              <a:spLocks noChangeArrowheads="1"/>
            </p:cNvSpPr>
            <p:nvPr/>
          </p:nvSpPr>
          <p:spPr bwMode="auto">
            <a:xfrm>
              <a:off x="7588" y="2475"/>
              <a:ext cx="120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17" name="Rectangle 79"/>
            <p:cNvSpPr>
              <a:spLocks noChangeArrowheads="1"/>
            </p:cNvSpPr>
            <p:nvPr/>
          </p:nvSpPr>
          <p:spPr bwMode="auto">
            <a:xfrm>
              <a:off x="7626" y="2475"/>
              <a:ext cx="422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857 €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18" name="Rectangle 80"/>
            <p:cNvSpPr>
              <a:spLocks noChangeArrowheads="1"/>
            </p:cNvSpPr>
            <p:nvPr/>
          </p:nvSpPr>
          <p:spPr bwMode="auto">
            <a:xfrm>
              <a:off x="9122" y="2475"/>
              <a:ext cx="530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Segoe UI Semilight" panose="020B0402040204020203" pitchFamily="34" charset="0"/>
                </a:rPr>
                <a:t>+15,2%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9297" name="Picture 81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" y="2601"/>
              <a:ext cx="4481" cy="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98" name="Picture 82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" y="2601"/>
              <a:ext cx="4481" cy="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99" name="Picture 83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3" y="2601"/>
              <a:ext cx="1848" cy="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00" name="Picture 84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3" y="2601"/>
              <a:ext cx="1848" cy="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01" name="Picture 85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1" y="2601"/>
              <a:ext cx="1849" cy="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02" name="Picture 86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1" y="2601"/>
              <a:ext cx="1849" cy="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03" name="Picture 87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0" y="2601"/>
              <a:ext cx="2064" cy="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04" name="Picture 88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0" y="2601"/>
              <a:ext cx="2064" cy="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19" name="Freeform 89"/>
            <p:cNvSpPr>
              <a:spLocks/>
            </p:cNvSpPr>
            <p:nvPr/>
          </p:nvSpPr>
          <p:spPr bwMode="auto">
            <a:xfrm>
              <a:off x="216" y="2745"/>
              <a:ext cx="4161" cy="168"/>
            </a:xfrm>
            <a:custGeom>
              <a:avLst/>
              <a:gdLst>
                <a:gd name="T0" fmla="*/ 240 w 16640"/>
                <a:gd name="T1" fmla="*/ 0 h 672"/>
                <a:gd name="T2" fmla="*/ 16400 w 16640"/>
                <a:gd name="T3" fmla="*/ 0 h 672"/>
                <a:gd name="T4" fmla="*/ 16400 w 16640"/>
                <a:gd name="T5" fmla="*/ 0 h 672"/>
                <a:gd name="T6" fmla="*/ 16640 w 16640"/>
                <a:gd name="T7" fmla="*/ 240 h 672"/>
                <a:gd name="T8" fmla="*/ 16640 w 16640"/>
                <a:gd name="T9" fmla="*/ 240 h 672"/>
                <a:gd name="T10" fmla="*/ 16640 w 16640"/>
                <a:gd name="T11" fmla="*/ 240 h 672"/>
                <a:gd name="T12" fmla="*/ 16640 w 16640"/>
                <a:gd name="T13" fmla="*/ 432 h 672"/>
                <a:gd name="T14" fmla="*/ 16640 w 16640"/>
                <a:gd name="T15" fmla="*/ 672 h 672"/>
                <a:gd name="T16" fmla="*/ 16400 w 16640"/>
                <a:gd name="T17" fmla="*/ 672 h 672"/>
                <a:gd name="T18" fmla="*/ 240 w 16640"/>
                <a:gd name="T19" fmla="*/ 672 h 672"/>
                <a:gd name="T20" fmla="*/ 0 w 16640"/>
                <a:gd name="T21" fmla="*/ 672 h 672"/>
                <a:gd name="T22" fmla="*/ 0 w 16640"/>
                <a:gd name="T23" fmla="*/ 432 h 672"/>
                <a:gd name="T24" fmla="*/ 0 w 16640"/>
                <a:gd name="T25" fmla="*/ 240 h 672"/>
                <a:gd name="T26" fmla="*/ 0 w 16640"/>
                <a:gd name="T27" fmla="*/ 240 h 672"/>
                <a:gd name="T28" fmla="*/ 240 w 16640"/>
                <a:gd name="T2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40" h="672">
                  <a:moveTo>
                    <a:pt x="240" y="0"/>
                  </a:moveTo>
                  <a:lnTo>
                    <a:pt x="16400" y="0"/>
                  </a:lnTo>
                  <a:lnTo>
                    <a:pt x="16400" y="0"/>
                  </a:lnTo>
                  <a:cubicBezTo>
                    <a:pt x="16533" y="0"/>
                    <a:pt x="16640" y="108"/>
                    <a:pt x="16640" y="240"/>
                  </a:cubicBezTo>
                  <a:cubicBezTo>
                    <a:pt x="16640" y="240"/>
                    <a:pt x="16640" y="240"/>
                    <a:pt x="16640" y="240"/>
                  </a:cubicBezTo>
                  <a:lnTo>
                    <a:pt x="16640" y="240"/>
                  </a:lnTo>
                  <a:lnTo>
                    <a:pt x="16640" y="432"/>
                  </a:lnTo>
                  <a:lnTo>
                    <a:pt x="16640" y="672"/>
                  </a:lnTo>
                  <a:lnTo>
                    <a:pt x="16400" y="672"/>
                  </a:lnTo>
                  <a:lnTo>
                    <a:pt x="240" y="672"/>
                  </a:lnTo>
                  <a:lnTo>
                    <a:pt x="0" y="672"/>
                  </a:lnTo>
                  <a:lnTo>
                    <a:pt x="0" y="432"/>
                  </a:lnTo>
                  <a:lnTo>
                    <a:pt x="0" y="240"/>
                  </a:lnTo>
                  <a:lnTo>
                    <a:pt x="0" y="240"/>
                  </a:lnTo>
                  <a:cubicBezTo>
                    <a:pt x="0" y="108"/>
                    <a:pt x="108" y="0"/>
                    <a:pt x="240" y="0"/>
                  </a:cubicBezTo>
                  <a:close/>
                </a:path>
              </a:pathLst>
            </a:custGeom>
            <a:solidFill>
              <a:srgbClr val="DDDDD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20" name="Freeform 90"/>
            <p:cNvSpPr>
              <a:spLocks/>
            </p:cNvSpPr>
            <p:nvPr/>
          </p:nvSpPr>
          <p:spPr bwMode="auto">
            <a:xfrm>
              <a:off x="4657" y="2745"/>
              <a:ext cx="1528" cy="168"/>
            </a:xfrm>
            <a:custGeom>
              <a:avLst/>
              <a:gdLst>
                <a:gd name="T0" fmla="*/ 240 w 6112"/>
                <a:gd name="T1" fmla="*/ 0 h 672"/>
                <a:gd name="T2" fmla="*/ 5872 w 6112"/>
                <a:gd name="T3" fmla="*/ 0 h 672"/>
                <a:gd name="T4" fmla="*/ 5872 w 6112"/>
                <a:gd name="T5" fmla="*/ 0 h 672"/>
                <a:gd name="T6" fmla="*/ 6112 w 6112"/>
                <a:gd name="T7" fmla="*/ 240 h 672"/>
                <a:gd name="T8" fmla="*/ 6112 w 6112"/>
                <a:gd name="T9" fmla="*/ 240 h 672"/>
                <a:gd name="T10" fmla="*/ 6112 w 6112"/>
                <a:gd name="T11" fmla="*/ 240 h 672"/>
                <a:gd name="T12" fmla="*/ 6112 w 6112"/>
                <a:gd name="T13" fmla="*/ 432 h 672"/>
                <a:gd name="T14" fmla="*/ 6112 w 6112"/>
                <a:gd name="T15" fmla="*/ 672 h 672"/>
                <a:gd name="T16" fmla="*/ 5872 w 6112"/>
                <a:gd name="T17" fmla="*/ 672 h 672"/>
                <a:gd name="T18" fmla="*/ 240 w 6112"/>
                <a:gd name="T19" fmla="*/ 672 h 672"/>
                <a:gd name="T20" fmla="*/ 0 w 6112"/>
                <a:gd name="T21" fmla="*/ 672 h 672"/>
                <a:gd name="T22" fmla="*/ 0 w 6112"/>
                <a:gd name="T23" fmla="*/ 432 h 672"/>
                <a:gd name="T24" fmla="*/ 0 w 6112"/>
                <a:gd name="T25" fmla="*/ 240 h 672"/>
                <a:gd name="T26" fmla="*/ 0 w 6112"/>
                <a:gd name="T27" fmla="*/ 240 h 672"/>
                <a:gd name="T28" fmla="*/ 240 w 6112"/>
                <a:gd name="T2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12" h="672">
                  <a:moveTo>
                    <a:pt x="240" y="0"/>
                  </a:moveTo>
                  <a:lnTo>
                    <a:pt x="5872" y="0"/>
                  </a:lnTo>
                  <a:lnTo>
                    <a:pt x="5872" y="0"/>
                  </a:lnTo>
                  <a:cubicBezTo>
                    <a:pt x="6005" y="0"/>
                    <a:pt x="6112" y="108"/>
                    <a:pt x="6112" y="240"/>
                  </a:cubicBezTo>
                  <a:cubicBezTo>
                    <a:pt x="6112" y="240"/>
                    <a:pt x="6112" y="240"/>
                    <a:pt x="6112" y="240"/>
                  </a:cubicBezTo>
                  <a:lnTo>
                    <a:pt x="6112" y="240"/>
                  </a:lnTo>
                  <a:lnTo>
                    <a:pt x="6112" y="432"/>
                  </a:lnTo>
                  <a:lnTo>
                    <a:pt x="6112" y="672"/>
                  </a:lnTo>
                  <a:lnTo>
                    <a:pt x="5872" y="672"/>
                  </a:lnTo>
                  <a:lnTo>
                    <a:pt x="240" y="672"/>
                  </a:lnTo>
                  <a:lnTo>
                    <a:pt x="0" y="672"/>
                  </a:lnTo>
                  <a:lnTo>
                    <a:pt x="0" y="432"/>
                  </a:lnTo>
                  <a:lnTo>
                    <a:pt x="0" y="240"/>
                  </a:lnTo>
                  <a:lnTo>
                    <a:pt x="0" y="240"/>
                  </a:lnTo>
                  <a:cubicBezTo>
                    <a:pt x="0" y="108"/>
                    <a:pt x="108" y="0"/>
                    <a:pt x="240" y="0"/>
                  </a:cubicBezTo>
                  <a:close/>
                </a:path>
              </a:pathLst>
            </a:custGeom>
            <a:solidFill>
              <a:srgbClr val="DDDDD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21" name="Freeform 91"/>
            <p:cNvSpPr>
              <a:spLocks/>
            </p:cNvSpPr>
            <p:nvPr/>
          </p:nvSpPr>
          <p:spPr bwMode="auto">
            <a:xfrm>
              <a:off x="6465" y="2745"/>
              <a:ext cx="1529" cy="168"/>
            </a:xfrm>
            <a:custGeom>
              <a:avLst/>
              <a:gdLst>
                <a:gd name="T0" fmla="*/ 240 w 6112"/>
                <a:gd name="T1" fmla="*/ 0 h 672"/>
                <a:gd name="T2" fmla="*/ 5872 w 6112"/>
                <a:gd name="T3" fmla="*/ 0 h 672"/>
                <a:gd name="T4" fmla="*/ 5872 w 6112"/>
                <a:gd name="T5" fmla="*/ 0 h 672"/>
                <a:gd name="T6" fmla="*/ 6112 w 6112"/>
                <a:gd name="T7" fmla="*/ 240 h 672"/>
                <a:gd name="T8" fmla="*/ 6112 w 6112"/>
                <a:gd name="T9" fmla="*/ 240 h 672"/>
                <a:gd name="T10" fmla="*/ 6112 w 6112"/>
                <a:gd name="T11" fmla="*/ 240 h 672"/>
                <a:gd name="T12" fmla="*/ 6112 w 6112"/>
                <a:gd name="T13" fmla="*/ 432 h 672"/>
                <a:gd name="T14" fmla="*/ 6112 w 6112"/>
                <a:gd name="T15" fmla="*/ 672 h 672"/>
                <a:gd name="T16" fmla="*/ 5872 w 6112"/>
                <a:gd name="T17" fmla="*/ 672 h 672"/>
                <a:gd name="T18" fmla="*/ 240 w 6112"/>
                <a:gd name="T19" fmla="*/ 672 h 672"/>
                <a:gd name="T20" fmla="*/ 0 w 6112"/>
                <a:gd name="T21" fmla="*/ 672 h 672"/>
                <a:gd name="T22" fmla="*/ 0 w 6112"/>
                <a:gd name="T23" fmla="*/ 432 h 672"/>
                <a:gd name="T24" fmla="*/ 0 w 6112"/>
                <a:gd name="T25" fmla="*/ 240 h 672"/>
                <a:gd name="T26" fmla="*/ 0 w 6112"/>
                <a:gd name="T27" fmla="*/ 240 h 672"/>
                <a:gd name="T28" fmla="*/ 240 w 6112"/>
                <a:gd name="T2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12" h="672">
                  <a:moveTo>
                    <a:pt x="240" y="0"/>
                  </a:moveTo>
                  <a:lnTo>
                    <a:pt x="5872" y="0"/>
                  </a:lnTo>
                  <a:lnTo>
                    <a:pt x="5872" y="0"/>
                  </a:lnTo>
                  <a:cubicBezTo>
                    <a:pt x="6005" y="0"/>
                    <a:pt x="6112" y="108"/>
                    <a:pt x="6112" y="240"/>
                  </a:cubicBezTo>
                  <a:cubicBezTo>
                    <a:pt x="6112" y="240"/>
                    <a:pt x="6112" y="240"/>
                    <a:pt x="6112" y="240"/>
                  </a:cubicBezTo>
                  <a:lnTo>
                    <a:pt x="6112" y="240"/>
                  </a:lnTo>
                  <a:lnTo>
                    <a:pt x="6112" y="432"/>
                  </a:lnTo>
                  <a:lnTo>
                    <a:pt x="6112" y="672"/>
                  </a:lnTo>
                  <a:lnTo>
                    <a:pt x="5872" y="672"/>
                  </a:lnTo>
                  <a:lnTo>
                    <a:pt x="240" y="672"/>
                  </a:lnTo>
                  <a:lnTo>
                    <a:pt x="0" y="672"/>
                  </a:lnTo>
                  <a:lnTo>
                    <a:pt x="0" y="432"/>
                  </a:lnTo>
                  <a:lnTo>
                    <a:pt x="0" y="240"/>
                  </a:lnTo>
                  <a:lnTo>
                    <a:pt x="0" y="240"/>
                  </a:lnTo>
                  <a:cubicBezTo>
                    <a:pt x="0" y="108"/>
                    <a:pt x="108" y="0"/>
                    <a:pt x="240" y="0"/>
                  </a:cubicBezTo>
                  <a:close/>
                </a:path>
              </a:pathLst>
            </a:custGeom>
            <a:solidFill>
              <a:srgbClr val="DDDDD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22" name="Freeform 92"/>
            <p:cNvSpPr>
              <a:spLocks/>
            </p:cNvSpPr>
            <p:nvPr/>
          </p:nvSpPr>
          <p:spPr bwMode="auto">
            <a:xfrm>
              <a:off x="8274" y="2745"/>
              <a:ext cx="1744" cy="168"/>
            </a:xfrm>
            <a:custGeom>
              <a:avLst/>
              <a:gdLst>
                <a:gd name="T0" fmla="*/ 120 w 3488"/>
                <a:gd name="T1" fmla="*/ 0 h 336"/>
                <a:gd name="T2" fmla="*/ 3368 w 3488"/>
                <a:gd name="T3" fmla="*/ 0 h 336"/>
                <a:gd name="T4" fmla="*/ 3368 w 3488"/>
                <a:gd name="T5" fmla="*/ 0 h 336"/>
                <a:gd name="T6" fmla="*/ 3488 w 3488"/>
                <a:gd name="T7" fmla="*/ 120 h 336"/>
                <a:gd name="T8" fmla="*/ 3488 w 3488"/>
                <a:gd name="T9" fmla="*/ 120 h 336"/>
                <a:gd name="T10" fmla="*/ 3488 w 3488"/>
                <a:gd name="T11" fmla="*/ 120 h 336"/>
                <a:gd name="T12" fmla="*/ 3488 w 3488"/>
                <a:gd name="T13" fmla="*/ 216 h 336"/>
                <a:gd name="T14" fmla="*/ 3488 w 3488"/>
                <a:gd name="T15" fmla="*/ 336 h 336"/>
                <a:gd name="T16" fmla="*/ 3368 w 3488"/>
                <a:gd name="T17" fmla="*/ 336 h 336"/>
                <a:gd name="T18" fmla="*/ 120 w 3488"/>
                <a:gd name="T19" fmla="*/ 336 h 336"/>
                <a:gd name="T20" fmla="*/ 0 w 3488"/>
                <a:gd name="T21" fmla="*/ 336 h 336"/>
                <a:gd name="T22" fmla="*/ 0 w 3488"/>
                <a:gd name="T23" fmla="*/ 216 h 336"/>
                <a:gd name="T24" fmla="*/ 0 w 3488"/>
                <a:gd name="T25" fmla="*/ 120 h 336"/>
                <a:gd name="T26" fmla="*/ 0 w 3488"/>
                <a:gd name="T27" fmla="*/ 120 h 336"/>
                <a:gd name="T28" fmla="*/ 120 w 3488"/>
                <a:gd name="T2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88" h="336">
                  <a:moveTo>
                    <a:pt x="120" y="0"/>
                  </a:moveTo>
                  <a:lnTo>
                    <a:pt x="3368" y="0"/>
                  </a:lnTo>
                  <a:lnTo>
                    <a:pt x="3368" y="0"/>
                  </a:lnTo>
                  <a:cubicBezTo>
                    <a:pt x="3435" y="0"/>
                    <a:pt x="3488" y="54"/>
                    <a:pt x="3488" y="120"/>
                  </a:cubicBezTo>
                  <a:cubicBezTo>
                    <a:pt x="3488" y="120"/>
                    <a:pt x="3488" y="120"/>
                    <a:pt x="3488" y="120"/>
                  </a:cubicBezTo>
                  <a:lnTo>
                    <a:pt x="3488" y="120"/>
                  </a:lnTo>
                  <a:lnTo>
                    <a:pt x="3488" y="216"/>
                  </a:lnTo>
                  <a:lnTo>
                    <a:pt x="3488" y="336"/>
                  </a:lnTo>
                  <a:lnTo>
                    <a:pt x="3368" y="336"/>
                  </a:lnTo>
                  <a:lnTo>
                    <a:pt x="120" y="336"/>
                  </a:lnTo>
                  <a:lnTo>
                    <a:pt x="0" y="336"/>
                  </a:lnTo>
                  <a:lnTo>
                    <a:pt x="0" y="216"/>
                  </a:lnTo>
                  <a:lnTo>
                    <a:pt x="0" y="120"/>
                  </a:lnTo>
                  <a:lnTo>
                    <a:pt x="0" y="120"/>
                  </a:lnTo>
                  <a:cubicBezTo>
                    <a:pt x="0" y="54"/>
                    <a:pt x="54" y="0"/>
                    <a:pt x="120" y="0"/>
                  </a:cubicBezTo>
                  <a:close/>
                </a:path>
              </a:pathLst>
            </a:custGeom>
            <a:solidFill>
              <a:srgbClr val="DDDDD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25" name="Rectangle 93"/>
            <p:cNvSpPr>
              <a:spLocks noChangeArrowheads="1"/>
            </p:cNvSpPr>
            <p:nvPr/>
          </p:nvSpPr>
          <p:spPr bwMode="auto">
            <a:xfrm>
              <a:off x="296" y="2739"/>
              <a:ext cx="1278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Achats consommés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26" name="Rectangle 94"/>
            <p:cNvSpPr>
              <a:spLocks noChangeArrowheads="1"/>
            </p:cNvSpPr>
            <p:nvPr/>
          </p:nvSpPr>
          <p:spPr bwMode="auto">
            <a:xfrm>
              <a:off x="5961" y="2739"/>
              <a:ext cx="272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0 €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29" name="Rectangle 95"/>
            <p:cNvSpPr>
              <a:spLocks noChangeArrowheads="1"/>
            </p:cNvSpPr>
            <p:nvPr/>
          </p:nvSpPr>
          <p:spPr bwMode="auto">
            <a:xfrm>
              <a:off x="7770" y="2739"/>
              <a:ext cx="272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0 €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30" name="Freeform 96"/>
            <p:cNvSpPr>
              <a:spLocks/>
            </p:cNvSpPr>
            <p:nvPr/>
          </p:nvSpPr>
          <p:spPr bwMode="auto">
            <a:xfrm>
              <a:off x="9756" y="2785"/>
              <a:ext cx="99" cy="85"/>
            </a:xfrm>
            <a:custGeom>
              <a:avLst/>
              <a:gdLst>
                <a:gd name="T0" fmla="*/ 56 w 99"/>
                <a:gd name="T1" fmla="*/ 0 h 85"/>
                <a:gd name="T2" fmla="*/ 56 w 99"/>
                <a:gd name="T3" fmla="*/ 29 h 85"/>
                <a:gd name="T4" fmla="*/ 0 w 99"/>
                <a:gd name="T5" fmla="*/ 29 h 85"/>
                <a:gd name="T6" fmla="*/ 0 w 99"/>
                <a:gd name="T7" fmla="*/ 57 h 85"/>
                <a:gd name="T8" fmla="*/ 56 w 99"/>
                <a:gd name="T9" fmla="*/ 57 h 85"/>
                <a:gd name="T10" fmla="*/ 56 w 99"/>
                <a:gd name="T11" fmla="*/ 85 h 85"/>
                <a:gd name="T12" fmla="*/ 99 w 99"/>
                <a:gd name="T13" fmla="*/ 43 h 85"/>
                <a:gd name="T14" fmla="*/ 56 w 99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85">
                  <a:moveTo>
                    <a:pt x="56" y="0"/>
                  </a:moveTo>
                  <a:lnTo>
                    <a:pt x="56" y="29"/>
                  </a:lnTo>
                  <a:lnTo>
                    <a:pt x="0" y="29"/>
                  </a:lnTo>
                  <a:lnTo>
                    <a:pt x="0" y="57"/>
                  </a:lnTo>
                  <a:lnTo>
                    <a:pt x="56" y="57"/>
                  </a:lnTo>
                  <a:lnTo>
                    <a:pt x="56" y="85"/>
                  </a:lnTo>
                  <a:lnTo>
                    <a:pt x="99" y="43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33" name="Freeform 97"/>
            <p:cNvSpPr>
              <a:spLocks/>
            </p:cNvSpPr>
            <p:nvPr/>
          </p:nvSpPr>
          <p:spPr bwMode="auto">
            <a:xfrm>
              <a:off x="216" y="2853"/>
              <a:ext cx="4161" cy="228"/>
            </a:xfrm>
            <a:custGeom>
              <a:avLst/>
              <a:gdLst>
                <a:gd name="T0" fmla="*/ 60 w 4161"/>
                <a:gd name="T1" fmla="*/ 60 h 228"/>
                <a:gd name="T2" fmla="*/ 4101 w 4161"/>
                <a:gd name="T3" fmla="*/ 60 h 228"/>
                <a:gd name="T4" fmla="*/ 4161 w 4161"/>
                <a:gd name="T5" fmla="*/ 60 h 228"/>
                <a:gd name="T6" fmla="*/ 4161 w 4161"/>
                <a:gd name="T7" fmla="*/ 120 h 228"/>
                <a:gd name="T8" fmla="*/ 4161 w 4161"/>
                <a:gd name="T9" fmla="*/ 168 h 228"/>
                <a:gd name="T10" fmla="*/ 4161 w 4161"/>
                <a:gd name="T11" fmla="*/ 228 h 228"/>
                <a:gd name="T12" fmla="*/ 4101 w 4161"/>
                <a:gd name="T13" fmla="*/ 228 h 228"/>
                <a:gd name="T14" fmla="*/ 60 w 4161"/>
                <a:gd name="T15" fmla="*/ 228 h 228"/>
                <a:gd name="T16" fmla="*/ 0 w 4161"/>
                <a:gd name="T17" fmla="*/ 228 h 228"/>
                <a:gd name="T18" fmla="*/ 0 w 4161"/>
                <a:gd name="T19" fmla="*/ 168 h 228"/>
                <a:gd name="T20" fmla="*/ 0 w 4161"/>
                <a:gd name="T21" fmla="*/ 120 h 228"/>
                <a:gd name="T22" fmla="*/ 0 w 4161"/>
                <a:gd name="T23" fmla="*/ 0 h 228"/>
                <a:gd name="T24" fmla="*/ 0 w 4161"/>
                <a:gd name="T25" fmla="*/ 60 h 228"/>
                <a:gd name="T26" fmla="*/ 60 w 4161"/>
                <a:gd name="T27" fmla="*/ 6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61" h="228">
                  <a:moveTo>
                    <a:pt x="60" y="60"/>
                  </a:moveTo>
                  <a:lnTo>
                    <a:pt x="4101" y="60"/>
                  </a:lnTo>
                  <a:lnTo>
                    <a:pt x="4161" y="60"/>
                  </a:lnTo>
                  <a:lnTo>
                    <a:pt x="4161" y="120"/>
                  </a:lnTo>
                  <a:lnTo>
                    <a:pt x="4161" y="168"/>
                  </a:lnTo>
                  <a:lnTo>
                    <a:pt x="4161" y="228"/>
                  </a:lnTo>
                  <a:lnTo>
                    <a:pt x="4101" y="228"/>
                  </a:lnTo>
                  <a:lnTo>
                    <a:pt x="60" y="228"/>
                  </a:lnTo>
                  <a:lnTo>
                    <a:pt x="0" y="228"/>
                  </a:lnTo>
                  <a:lnTo>
                    <a:pt x="0" y="168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34" name="Freeform 98"/>
            <p:cNvSpPr>
              <a:spLocks/>
            </p:cNvSpPr>
            <p:nvPr/>
          </p:nvSpPr>
          <p:spPr bwMode="auto">
            <a:xfrm>
              <a:off x="4657" y="2853"/>
              <a:ext cx="1528" cy="228"/>
            </a:xfrm>
            <a:custGeom>
              <a:avLst/>
              <a:gdLst>
                <a:gd name="T0" fmla="*/ 60 w 1528"/>
                <a:gd name="T1" fmla="*/ 60 h 228"/>
                <a:gd name="T2" fmla="*/ 1468 w 1528"/>
                <a:gd name="T3" fmla="*/ 60 h 228"/>
                <a:gd name="T4" fmla="*/ 1528 w 1528"/>
                <a:gd name="T5" fmla="*/ 60 h 228"/>
                <a:gd name="T6" fmla="*/ 1528 w 1528"/>
                <a:gd name="T7" fmla="*/ 120 h 228"/>
                <a:gd name="T8" fmla="*/ 1528 w 1528"/>
                <a:gd name="T9" fmla="*/ 168 h 228"/>
                <a:gd name="T10" fmla="*/ 1528 w 1528"/>
                <a:gd name="T11" fmla="*/ 228 h 228"/>
                <a:gd name="T12" fmla="*/ 1468 w 1528"/>
                <a:gd name="T13" fmla="*/ 228 h 228"/>
                <a:gd name="T14" fmla="*/ 60 w 1528"/>
                <a:gd name="T15" fmla="*/ 228 h 228"/>
                <a:gd name="T16" fmla="*/ 0 w 1528"/>
                <a:gd name="T17" fmla="*/ 228 h 228"/>
                <a:gd name="T18" fmla="*/ 0 w 1528"/>
                <a:gd name="T19" fmla="*/ 168 h 228"/>
                <a:gd name="T20" fmla="*/ 0 w 1528"/>
                <a:gd name="T21" fmla="*/ 120 h 228"/>
                <a:gd name="T22" fmla="*/ 0 w 1528"/>
                <a:gd name="T23" fmla="*/ 0 h 228"/>
                <a:gd name="T24" fmla="*/ 0 w 1528"/>
                <a:gd name="T25" fmla="*/ 60 h 228"/>
                <a:gd name="T26" fmla="*/ 60 w 1528"/>
                <a:gd name="T27" fmla="*/ 6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8" h="228">
                  <a:moveTo>
                    <a:pt x="60" y="60"/>
                  </a:moveTo>
                  <a:lnTo>
                    <a:pt x="1468" y="60"/>
                  </a:lnTo>
                  <a:lnTo>
                    <a:pt x="1528" y="60"/>
                  </a:lnTo>
                  <a:lnTo>
                    <a:pt x="1528" y="120"/>
                  </a:lnTo>
                  <a:lnTo>
                    <a:pt x="1528" y="168"/>
                  </a:lnTo>
                  <a:lnTo>
                    <a:pt x="1528" y="228"/>
                  </a:lnTo>
                  <a:lnTo>
                    <a:pt x="1468" y="228"/>
                  </a:lnTo>
                  <a:lnTo>
                    <a:pt x="60" y="228"/>
                  </a:lnTo>
                  <a:lnTo>
                    <a:pt x="0" y="228"/>
                  </a:lnTo>
                  <a:lnTo>
                    <a:pt x="0" y="168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43" name="Freeform 99"/>
            <p:cNvSpPr>
              <a:spLocks/>
            </p:cNvSpPr>
            <p:nvPr/>
          </p:nvSpPr>
          <p:spPr bwMode="auto">
            <a:xfrm>
              <a:off x="6465" y="2853"/>
              <a:ext cx="1529" cy="228"/>
            </a:xfrm>
            <a:custGeom>
              <a:avLst/>
              <a:gdLst>
                <a:gd name="T0" fmla="*/ 60 w 1529"/>
                <a:gd name="T1" fmla="*/ 60 h 228"/>
                <a:gd name="T2" fmla="*/ 1469 w 1529"/>
                <a:gd name="T3" fmla="*/ 60 h 228"/>
                <a:gd name="T4" fmla="*/ 1529 w 1529"/>
                <a:gd name="T5" fmla="*/ 60 h 228"/>
                <a:gd name="T6" fmla="*/ 1529 w 1529"/>
                <a:gd name="T7" fmla="*/ 120 h 228"/>
                <a:gd name="T8" fmla="*/ 1529 w 1529"/>
                <a:gd name="T9" fmla="*/ 168 h 228"/>
                <a:gd name="T10" fmla="*/ 1529 w 1529"/>
                <a:gd name="T11" fmla="*/ 228 h 228"/>
                <a:gd name="T12" fmla="*/ 1469 w 1529"/>
                <a:gd name="T13" fmla="*/ 228 h 228"/>
                <a:gd name="T14" fmla="*/ 60 w 1529"/>
                <a:gd name="T15" fmla="*/ 228 h 228"/>
                <a:gd name="T16" fmla="*/ 0 w 1529"/>
                <a:gd name="T17" fmla="*/ 228 h 228"/>
                <a:gd name="T18" fmla="*/ 0 w 1529"/>
                <a:gd name="T19" fmla="*/ 168 h 228"/>
                <a:gd name="T20" fmla="*/ 0 w 1529"/>
                <a:gd name="T21" fmla="*/ 120 h 228"/>
                <a:gd name="T22" fmla="*/ 0 w 1529"/>
                <a:gd name="T23" fmla="*/ 0 h 228"/>
                <a:gd name="T24" fmla="*/ 0 w 1529"/>
                <a:gd name="T25" fmla="*/ 60 h 228"/>
                <a:gd name="T26" fmla="*/ 60 w 1529"/>
                <a:gd name="T27" fmla="*/ 6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9" h="228">
                  <a:moveTo>
                    <a:pt x="60" y="60"/>
                  </a:moveTo>
                  <a:lnTo>
                    <a:pt x="1469" y="60"/>
                  </a:lnTo>
                  <a:lnTo>
                    <a:pt x="1529" y="60"/>
                  </a:lnTo>
                  <a:lnTo>
                    <a:pt x="1529" y="120"/>
                  </a:lnTo>
                  <a:lnTo>
                    <a:pt x="1529" y="168"/>
                  </a:lnTo>
                  <a:lnTo>
                    <a:pt x="1529" y="228"/>
                  </a:lnTo>
                  <a:lnTo>
                    <a:pt x="1469" y="228"/>
                  </a:lnTo>
                  <a:lnTo>
                    <a:pt x="60" y="228"/>
                  </a:lnTo>
                  <a:lnTo>
                    <a:pt x="0" y="228"/>
                  </a:lnTo>
                  <a:lnTo>
                    <a:pt x="0" y="168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44" name="Freeform 100"/>
            <p:cNvSpPr>
              <a:spLocks/>
            </p:cNvSpPr>
            <p:nvPr/>
          </p:nvSpPr>
          <p:spPr bwMode="auto">
            <a:xfrm>
              <a:off x="8274" y="2853"/>
              <a:ext cx="1744" cy="228"/>
            </a:xfrm>
            <a:custGeom>
              <a:avLst/>
              <a:gdLst>
                <a:gd name="T0" fmla="*/ 60 w 1744"/>
                <a:gd name="T1" fmla="*/ 60 h 228"/>
                <a:gd name="T2" fmla="*/ 1684 w 1744"/>
                <a:gd name="T3" fmla="*/ 60 h 228"/>
                <a:gd name="T4" fmla="*/ 1744 w 1744"/>
                <a:gd name="T5" fmla="*/ 60 h 228"/>
                <a:gd name="T6" fmla="*/ 1744 w 1744"/>
                <a:gd name="T7" fmla="*/ 120 h 228"/>
                <a:gd name="T8" fmla="*/ 1744 w 1744"/>
                <a:gd name="T9" fmla="*/ 168 h 228"/>
                <a:gd name="T10" fmla="*/ 1744 w 1744"/>
                <a:gd name="T11" fmla="*/ 228 h 228"/>
                <a:gd name="T12" fmla="*/ 1684 w 1744"/>
                <a:gd name="T13" fmla="*/ 228 h 228"/>
                <a:gd name="T14" fmla="*/ 60 w 1744"/>
                <a:gd name="T15" fmla="*/ 228 h 228"/>
                <a:gd name="T16" fmla="*/ 0 w 1744"/>
                <a:gd name="T17" fmla="*/ 228 h 228"/>
                <a:gd name="T18" fmla="*/ 0 w 1744"/>
                <a:gd name="T19" fmla="*/ 168 h 228"/>
                <a:gd name="T20" fmla="*/ 0 w 1744"/>
                <a:gd name="T21" fmla="*/ 120 h 228"/>
                <a:gd name="T22" fmla="*/ 0 w 1744"/>
                <a:gd name="T23" fmla="*/ 0 h 228"/>
                <a:gd name="T24" fmla="*/ 0 w 1744"/>
                <a:gd name="T25" fmla="*/ 60 h 228"/>
                <a:gd name="T26" fmla="*/ 60 w 1744"/>
                <a:gd name="T27" fmla="*/ 6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44" h="228">
                  <a:moveTo>
                    <a:pt x="60" y="60"/>
                  </a:moveTo>
                  <a:lnTo>
                    <a:pt x="1684" y="60"/>
                  </a:lnTo>
                  <a:lnTo>
                    <a:pt x="1744" y="60"/>
                  </a:lnTo>
                  <a:lnTo>
                    <a:pt x="1744" y="120"/>
                  </a:lnTo>
                  <a:lnTo>
                    <a:pt x="1744" y="168"/>
                  </a:lnTo>
                  <a:lnTo>
                    <a:pt x="1744" y="228"/>
                  </a:lnTo>
                  <a:lnTo>
                    <a:pt x="1684" y="228"/>
                  </a:lnTo>
                  <a:lnTo>
                    <a:pt x="60" y="228"/>
                  </a:lnTo>
                  <a:lnTo>
                    <a:pt x="0" y="228"/>
                  </a:lnTo>
                  <a:lnTo>
                    <a:pt x="0" y="168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45" name="Rectangle 101"/>
            <p:cNvSpPr>
              <a:spLocks noChangeArrowheads="1"/>
            </p:cNvSpPr>
            <p:nvPr/>
          </p:nvSpPr>
          <p:spPr bwMode="auto">
            <a:xfrm>
              <a:off x="296" y="2907"/>
              <a:ext cx="2149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Autres achats et charges externes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46" name="Rectangle 102"/>
            <p:cNvSpPr>
              <a:spLocks noChangeArrowheads="1"/>
            </p:cNvSpPr>
            <p:nvPr/>
          </p:nvSpPr>
          <p:spPr bwMode="auto">
            <a:xfrm>
              <a:off x="5581" y="2907"/>
              <a:ext cx="288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319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47" name="Rectangle 103"/>
            <p:cNvSpPr>
              <a:spLocks noChangeArrowheads="1"/>
            </p:cNvSpPr>
            <p:nvPr/>
          </p:nvSpPr>
          <p:spPr bwMode="auto">
            <a:xfrm>
              <a:off x="5779" y="2907"/>
              <a:ext cx="120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48" name="Rectangle 104"/>
            <p:cNvSpPr>
              <a:spLocks noChangeArrowheads="1"/>
            </p:cNvSpPr>
            <p:nvPr/>
          </p:nvSpPr>
          <p:spPr bwMode="auto">
            <a:xfrm>
              <a:off x="5817" y="2907"/>
              <a:ext cx="422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597 €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49" name="Rectangle 105"/>
            <p:cNvSpPr>
              <a:spLocks noChangeArrowheads="1"/>
            </p:cNvSpPr>
            <p:nvPr/>
          </p:nvSpPr>
          <p:spPr bwMode="auto">
            <a:xfrm>
              <a:off x="7390" y="2907"/>
              <a:ext cx="288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219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50" name="Rectangle 106"/>
            <p:cNvSpPr>
              <a:spLocks noChangeArrowheads="1"/>
            </p:cNvSpPr>
            <p:nvPr/>
          </p:nvSpPr>
          <p:spPr bwMode="auto">
            <a:xfrm>
              <a:off x="7588" y="2907"/>
              <a:ext cx="120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51" name="Rectangle 107"/>
            <p:cNvSpPr>
              <a:spLocks noChangeArrowheads="1"/>
            </p:cNvSpPr>
            <p:nvPr/>
          </p:nvSpPr>
          <p:spPr bwMode="auto">
            <a:xfrm>
              <a:off x="7626" y="2907"/>
              <a:ext cx="422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975 €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52" name="Rectangle 108"/>
            <p:cNvSpPr>
              <a:spLocks noChangeArrowheads="1"/>
            </p:cNvSpPr>
            <p:nvPr/>
          </p:nvSpPr>
          <p:spPr bwMode="auto">
            <a:xfrm>
              <a:off x="9098" y="2907"/>
              <a:ext cx="55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egoe UI Semilight" panose="020B0402040204020203" pitchFamily="34" charset="0"/>
                </a:rPr>
                <a:t>+45,3%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53" name="Freeform 109"/>
            <p:cNvSpPr>
              <a:spLocks/>
            </p:cNvSpPr>
            <p:nvPr/>
          </p:nvSpPr>
          <p:spPr bwMode="auto">
            <a:xfrm>
              <a:off x="216" y="3021"/>
              <a:ext cx="4161" cy="228"/>
            </a:xfrm>
            <a:custGeom>
              <a:avLst/>
              <a:gdLst>
                <a:gd name="T0" fmla="*/ 60 w 4161"/>
                <a:gd name="T1" fmla="*/ 60 h 228"/>
                <a:gd name="T2" fmla="*/ 4101 w 4161"/>
                <a:gd name="T3" fmla="*/ 60 h 228"/>
                <a:gd name="T4" fmla="*/ 4161 w 4161"/>
                <a:gd name="T5" fmla="*/ 60 h 228"/>
                <a:gd name="T6" fmla="*/ 4161 w 4161"/>
                <a:gd name="T7" fmla="*/ 120 h 228"/>
                <a:gd name="T8" fmla="*/ 4161 w 4161"/>
                <a:gd name="T9" fmla="*/ 168 h 228"/>
                <a:gd name="T10" fmla="*/ 4161 w 4161"/>
                <a:gd name="T11" fmla="*/ 228 h 228"/>
                <a:gd name="T12" fmla="*/ 4101 w 4161"/>
                <a:gd name="T13" fmla="*/ 228 h 228"/>
                <a:gd name="T14" fmla="*/ 60 w 4161"/>
                <a:gd name="T15" fmla="*/ 228 h 228"/>
                <a:gd name="T16" fmla="*/ 0 w 4161"/>
                <a:gd name="T17" fmla="*/ 228 h 228"/>
                <a:gd name="T18" fmla="*/ 0 w 4161"/>
                <a:gd name="T19" fmla="*/ 168 h 228"/>
                <a:gd name="T20" fmla="*/ 0 w 4161"/>
                <a:gd name="T21" fmla="*/ 120 h 228"/>
                <a:gd name="T22" fmla="*/ 0 w 4161"/>
                <a:gd name="T23" fmla="*/ 0 h 228"/>
                <a:gd name="T24" fmla="*/ 0 w 4161"/>
                <a:gd name="T25" fmla="*/ 60 h 228"/>
                <a:gd name="T26" fmla="*/ 60 w 4161"/>
                <a:gd name="T27" fmla="*/ 6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61" h="228">
                  <a:moveTo>
                    <a:pt x="60" y="60"/>
                  </a:moveTo>
                  <a:lnTo>
                    <a:pt x="4101" y="60"/>
                  </a:lnTo>
                  <a:lnTo>
                    <a:pt x="4161" y="60"/>
                  </a:lnTo>
                  <a:lnTo>
                    <a:pt x="4161" y="120"/>
                  </a:lnTo>
                  <a:lnTo>
                    <a:pt x="4161" y="168"/>
                  </a:lnTo>
                  <a:lnTo>
                    <a:pt x="4161" y="228"/>
                  </a:lnTo>
                  <a:lnTo>
                    <a:pt x="4101" y="228"/>
                  </a:lnTo>
                  <a:lnTo>
                    <a:pt x="60" y="228"/>
                  </a:lnTo>
                  <a:lnTo>
                    <a:pt x="0" y="228"/>
                  </a:lnTo>
                  <a:lnTo>
                    <a:pt x="0" y="168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54" name="Freeform 110"/>
            <p:cNvSpPr>
              <a:spLocks/>
            </p:cNvSpPr>
            <p:nvPr/>
          </p:nvSpPr>
          <p:spPr bwMode="auto">
            <a:xfrm>
              <a:off x="4657" y="3021"/>
              <a:ext cx="1528" cy="228"/>
            </a:xfrm>
            <a:custGeom>
              <a:avLst/>
              <a:gdLst>
                <a:gd name="T0" fmla="*/ 60 w 1528"/>
                <a:gd name="T1" fmla="*/ 60 h 228"/>
                <a:gd name="T2" fmla="*/ 1468 w 1528"/>
                <a:gd name="T3" fmla="*/ 60 h 228"/>
                <a:gd name="T4" fmla="*/ 1528 w 1528"/>
                <a:gd name="T5" fmla="*/ 60 h 228"/>
                <a:gd name="T6" fmla="*/ 1528 w 1528"/>
                <a:gd name="T7" fmla="*/ 120 h 228"/>
                <a:gd name="T8" fmla="*/ 1528 w 1528"/>
                <a:gd name="T9" fmla="*/ 168 h 228"/>
                <a:gd name="T10" fmla="*/ 1528 w 1528"/>
                <a:gd name="T11" fmla="*/ 228 h 228"/>
                <a:gd name="T12" fmla="*/ 1468 w 1528"/>
                <a:gd name="T13" fmla="*/ 228 h 228"/>
                <a:gd name="T14" fmla="*/ 60 w 1528"/>
                <a:gd name="T15" fmla="*/ 228 h 228"/>
                <a:gd name="T16" fmla="*/ 0 w 1528"/>
                <a:gd name="T17" fmla="*/ 228 h 228"/>
                <a:gd name="T18" fmla="*/ 0 w 1528"/>
                <a:gd name="T19" fmla="*/ 168 h 228"/>
                <a:gd name="T20" fmla="*/ 0 w 1528"/>
                <a:gd name="T21" fmla="*/ 120 h 228"/>
                <a:gd name="T22" fmla="*/ 0 w 1528"/>
                <a:gd name="T23" fmla="*/ 0 h 228"/>
                <a:gd name="T24" fmla="*/ 0 w 1528"/>
                <a:gd name="T25" fmla="*/ 60 h 228"/>
                <a:gd name="T26" fmla="*/ 60 w 1528"/>
                <a:gd name="T27" fmla="*/ 6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8" h="228">
                  <a:moveTo>
                    <a:pt x="60" y="60"/>
                  </a:moveTo>
                  <a:lnTo>
                    <a:pt x="1468" y="60"/>
                  </a:lnTo>
                  <a:lnTo>
                    <a:pt x="1528" y="60"/>
                  </a:lnTo>
                  <a:lnTo>
                    <a:pt x="1528" y="120"/>
                  </a:lnTo>
                  <a:lnTo>
                    <a:pt x="1528" y="168"/>
                  </a:lnTo>
                  <a:lnTo>
                    <a:pt x="1528" y="228"/>
                  </a:lnTo>
                  <a:lnTo>
                    <a:pt x="1468" y="228"/>
                  </a:lnTo>
                  <a:lnTo>
                    <a:pt x="60" y="228"/>
                  </a:lnTo>
                  <a:lnTo>
                    <a:pt x="0" y="228"/>
                  </a:lnTo>
                  <a:lnTo>
                    <a:pt x="0" y="168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55" name="Freeform 111"/>
            <p:cNvSpPr>
              <a:spLocks/>
            </p:cNvSpPr>
            <p:nvPr/>
          </p:nvSpPr>
          <p:spPr bwMode="auto">
            <a:xfrm>
              <a:off x="6465" y="3021"/>
              <a:ext cx="1529" cy="228"/>
            </a:xfrm>
            <a:custGeom>
              <a:avLst/>
              <a:gdLst>
                <a:gd name="T0" fmla="*/ 60 w 1529"/>
                <a:gd name="T1" fmla="*/ 60 h 228"/>
                <a:gd name="T2" fmla="*/ 1469 w 1529"/>
                <a:gd name="T3" fmla="*/ 60 h 228"/>
                <a:gd name="T4" fmla="*/ 1529 w 1529"/>
                <a:gd name="T5" fmla="*/ 60 h 228"/>
                <a:gd name="T6" fmla="*/ 1529 w 1529"/>
                <a:gd name="T7" fmla="*/ 120 h 228"/>
                <a:gd name="T8" fmla="*/ 1529 w 1529"/>
                <a:gd name="T9" fmla="*/ 168 h 228"/>
                <a:gd name="T10" fmla="*/ 1529 w 1529"/>
                <a:gd name="T11" fmla="*/ 228 h 228"/>
                <a:gd name="T12" fmla="*/ 1469 w 1529"/>
                <a:gd name="T13" fmla="*/ 228 h 228"/>
                <a:gd name="T14" fmla="*/ 60 w 1529"/>
                <a:gd name="T15" fmla="*/ 228 h 228"/>
                <a:gd name="T16" fmla="*/ 0 w 1529"/>
                <a:gd name="T17" fmla="*/ 228 h 228"/>
                <a:gd name="T18" fmla="*/ 0 w 1529"/>
                <a:gd name="T19" fmla="*/ 168 h 228"/>
                <a:gd name="T20" fmla="*/ 0 w 1529"/>
                <a:gd name="T21" fmla="*/ 120 h 228"/>
                <a:gd name="T22" fmla="*/ 0 w 1529"/>
                <a:gd name="T23" fmla="*/ 0 h 228"/>
                <a:gd name="T24" fmla="*/ 0 w 1529"/>
                <a:gd name="T25" fmla="*/ 60 h 228"/>
                <a:gd name="T26" fmla="*/ 60 w 1529"/>
                <a:gd name="T27" fmla="*/ 6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9" h="228">
                  <a:moveTo>
                    <a:pt x="60" y="60"/>
                  </a:moveTo>
                  <a:lnTo>
                    <a:pt x="1469" y="60"/>
                  </a:lnTo>
                  <a:lnTo>
                    <a:pt x="1529" y="60"/>
                  </a:lnTo>
                  <a:lnTo>
                    <a:pt x="1529" y="120"/>
                  </a:lnTo>
                  <a:lnTo>
                    <a:pt x="1529" y="168"/>
                  </a:lnTo>
                  <a:lnTo>
                    <a:pt x="1529" y="228"/>
                  </a:lnTo>
                  <a:lnTo>
                    <a:pt x="1469" y="228"/>
                  </a:lnTo>
                  <a:lnTo>
                    <a:pt x="60" y="228"/>
                  </a:lnTo>
                  <a:lnTo>
                    <a:pt x="0" y="228"/>
                  </a:lnTo>
                  <a:lnTo>
                    <a:pt x="0" y="168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56" name="Freeform 112"/>
            <p:cNvSpPr>
              <a:spLocks/>
            </p:cNvSpPr>
            <p:nvPr/>
          </p:nvSpPr>
          <p:spPr bwMode="auto">
            <a:xfrm>
              <a:off x="8274" y="3021"/>
              <a:ext cx="1744" cy="228"/>
            </a:xfrm>
            <a:custGeom>
              <a:avLst/>
              <a:gdLst>
                <a:gd name="T0" fmla="*/ 60 w 1744"/>
                <a:gd name="T1" fmla="*/ 60 h 228"/>
                <a:gd name="T2" fmla="*/ 1684 w 1744"/>
                <a:gd name="T3" fmla="*/ 60 h 228"/>
                <a:gd name="T4" fmla="*/ 1744 w 1744"/>
                <a:gd name="T5" fmla="*/ 60 h 228"/>
                <a:gd name="T6" fmla="*/ 1744 w 1744"/>
                <a:gd name="T7" fmla="*/ 120 h 228"/>
                <a:gd name="T8" fmla="*/ 1744 w 1744"/>
                <a:gd name="T9" fmla="*/ 168 h 228"/>
                <a:gd name="T10" fmla="*/ 1744 w 1744"/>
                <a:gd name="T11" fmla="*/ 228 h 228"/>
                <a:gd name="T12" fmla="*/ 1684 w 1744"/>
                <a:gd name="T13" fmla="*/ 228 h 228"/>
                <a:gd name="T14" fmla="*/ 60 w 1744"/>
                <a:gd name="T15" fmla="*/ 228 h 228"/>
                <a:gd name="T16" fmla="*/ 0 w 1744"/>
                <a:gd name="T17" fmla="*/ 228 h 228"/>
                <a:gd name="T18" fmla="*/ 0 w 1744"/>
                <a:gd name="T19" fmla="*/ 168 h 228"/>
                <a:gd name="T20" fmla="*/ 0 w 1744"/>
                <a:gd name="T21" fmla="*/ 120 h 228"/>
                <a:gd name="T22" fmla="*/ 0 w 1744"/>
                <a:gd name="T23" fmla="*/ 0 h 228"/>
                <a:gd name="T24" fmla="*/ 0 w 1744"/>
                <a:gd name="T25" fmla="*/ 60 h 228"/>
                <a:gd name="T26" fmla="*/ 60 w 1744"/>
                <a:gd name="T27" fmla="*/ 6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44" h="228">
                  <a:moveTo>
                    <a:pt x="60" y="60"/>
                  </a:moveTo>
                  <a:lnTo>
                    <a:pt x="1684" y="60"/>
                  </a:lnTo>
                  <a:lnTo>
                    <a:pt x="1744" y="60"/>
                  </a:lnTo>
                  <a:lnTo>
                    <a:pt x="1744" y="120"/>
                  </a:lnTo>
                  <a:lnTo>
                    <a:pt x="1744" y="168"/>
                  </a:lnTo>
                  <a:lnTo>
                    <a:pt x="1744" y="228"/>
                  </a:lnTo>
                  <a:lnTo>
                    <a:pt x="1684" y="228"/>
                  </a:lnTo>
                  <a:lnTo>
                    <a:pt x="60" y="228"/>
                  </a:lnTo>
                  <a:lnTo>
                    <a:pt x="0" y="228"/>
                  </a:lnTo>
                  <a:lnTo>
                    <a:pt x="0" y="168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57" name="Rectangle 113"/>
            <p:cNvSpPr>
              <a:spLocks noChangeArrowheads="1"/>
            </p:cNvSpPr>
            <p:nvPr/>
          </p:nvSpPr>
          <p:spPr bwMode="auto">
            <a:xfrm>
              <a:off x="296" y="3075"/>
              <a:ext cx="1118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Aides financieres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58" name="Rectangle 114"/>
            <p:cNvSpPr>
              <a:spLocks noChangeArrowheads="1"/>
            </p:cNvSpPr>
            <p:nvPr/>
          </p:nvSpPr>
          <p:spPr bwMode="auto">
            <a:xfrm>
              <a:off x="5961" y="3075"/>
              <a:ext cx="272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0 €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59" name="Rectangle 115"/>
            <p:cNvSpPr>
              <a:spLocks noChangeArrowheads="1"/>
            </p:cNvSpPr>
            <p:nvPr/>
          </p:nvSpPr>
          <p:spPr bwMode="auto">
            <a:xfrm>
              <a:off x="7770" y="3075"/>
              <a:ext cx="272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0 €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60" name="Freeform 116"/>
            <p:cNvSpPr>
              <a:spLocks/>
            </p:cNvSpPr>
            <p:nvPr/>
          </p:nvSpPr>
          <p:spPr bwMode="auto">
            <a:xfrm>
              <a:off x="216" y="3189"/>
              <a:ext cx="4161" cy="228"/>
            </a:xfrm>
            <a:custGeom>
              <a:avLst/>
              <a:gdLst>
                <a:gd name="T0" fmla="*/ 60 w 4161"/>
                <a:gd name="T1" fmla="*/ 60 h 228"/>
                <a:gd name="T2" fmla="*/ 4101 w 4161"/>
                <a:gd name="T3" fmla="*/ 60 h 228"/>
                <a:gd name="T4" fmla="*/ 4161 w 4161"/>
                <a:gd name="T5" fmla="*/ 60 h 228"/>
                <a:gd name="T6" fmla="*/ 4161 w 4161"/>
                <a:gd name="T7" fmla="*/ 120 h 228"/>
                <a:gd name="T8" fmla="*/ 4161 w 4161"/>
                <a:gd name="T9" fmla="*/ 168 h 228"/>
                <a:gd name="T10" fmla="*/ 4161 w 4161"/>
                <a:gd name="T11" fmla="*/ 228 h 228"/>
                <a:gd name="T12" fmla="*/ 4101 w 4161"/>
                <a:gd name="T13" fmla="*/ 228 h 228"/>
                <a:gd name="T14" fmla="*/ 60 w 4161"/>
                <a:gd name="T15" fmla="*/ 228 h 228"/>
                <a:gd name="T16" fmla="*/ 0 w 4161"/>
                <a:gd name="T17" fmla="*/ 228 h 228"/>
                <a:gd name="T18" fmla="*/ 0 w 4161"/>
                <a:gd name="T19" fmla="*/ 168 h 228"/>
                <a:gd name="T20" fmla="*/ 0 w 4161"/>
                <a:gd name="T21" fmla="*/ 120 h 228"/>
                <a:gd name="T22" fmla="*/ 0 w 4161"/>
                <a:gd name="T23" fmla="*/ 0 h 228"/>
                <a:gd name="T24" fmla="*/ 0 w 4161"/>
                <a:gd name="T25" fmla="*/ 60 h 228"/>
                <a:gd name="T26" fmla="*/ 60 w 4161"/>
                <a:gd name="T27" fmla="*/ 6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61" h="228">
                  <a:moveTo>
                    <a:pt x="60" y="60"/>
                  </a:moveTo>
                  <a:lnTo>
                    <a:pt x="4101" y="60"/>
                  </a:lnTo>
                  <a:lnTo>
                    <a:pt x="4161" y="60"/>
                  </a:lnTo>
                  <a:lnTo>
                    <a:pt x="4161" y="120"/>
                  </a:lnTo>
                  <a:lnTo>
                    <a:pt x="4161" y="168"/>
                  </a:lnTo>
                  <a:lnTo>
                    <a:pt x="4161" y="228"/>
                  </a:lnTo>
                  <a:lnTo>
                    <a:pt x="4101" y="228"/>
                  </a:lnTo>
                  <a:lnTo>
                    <a:pt x="60" y="228"/>
                  </a:lnTo>
                  <a:lnTo>
                    <a:pt x="0" y="228"/>
                  </a:lnTo>
                  <a:lnTo>
                    <a:pt x="0" y="168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61" name="Freeform 117"/>
            <p:cNvSpPr>
              <a:spLocks/>
            </p:cNvSpPr>
            <p:nvPr/>
          </p:nvSpPr>
          <p:spPr bwMode="auto">
            <a:xfrm>
              <a:off x="4657" y="3189"/>
              <a:ext cx="1528" cy="228"/>
            </a:xfrm>
            <a:custGeom>
              <a:avLst/>
              <a:gdLst>
                <a:gd name="T0" fmla="*/ 60 w 1528"/>
                <a:gd name="T1" fmla="*/ 60 h 228"/>
                <a:gd name="T2" fmla="*/ 1468 w 1528"/>
                <a:gd name="T3" fmla="*/ 60 h 228"/>
                <a:gd name="T4" fmla="*/ 1528 w 1528"/>
                <a:gd name="T5" fmla="*/ 60 h 228"/>
                <a:gd name="T6" fmla="*/ 1528 w 1528"/>
                <a:gd name="T7" fmla="*/ 120 h 228"/>
                <a:gd name="T8" fmla="*/ 1528 w 1528"/>
                <a:gd name="T9" fmla="*/ 168 h 228"/>
                <a:gd name="T10" fmla="*/ 1528 w 1528"/>
                <a:gd name="T11" fmla="*/ 228 h 228"/>
                <a:gd name="T12" fmla="*/ 1468 w 1528"/>
                <a:gd name="T13" fmla="*/ 228 h 228"/>
                <a:gd name="T14" fmla="*/ 60 w 1528"/>
                <a:gd name="T15" fmla="*/ 228 h 228"/>
                <a:gd name="T16" fmla="*/ 0 w 1528"/>
                <a:gd name="T17" fmla="*/ 228 h 228"/>
                <a:gd name="T18" fmla="*/ 0 w 1528"/>
                <a:gd name="T19" fmla="*/ 168 h 228"/>
                <a:gd name="T20" fmla="*/ 0 w 1528"/>
                <a:gd name="T21" fmla="*/ 120 h 228"/>
                <a:gd name="T22" fmla="*/ 0 w 1528"/>
                <a:gd name="T23" fmla="*/ 0 h 228"/>
                <a:gd name="T24" fmla="*/ 0 w 1528"/>
                <a:gd name="T25" fmla="*/ 60 h 228"/>
                <a:gd name="T26" fmla="*/ 60 w 1528"/>
                <a:gd name="T27" fmla="*/ 6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8" h="228">
                  <a:moveTo>
                    <a:pt x="60" y="60"/>
                  </a:moveTo>
                  <a:lnTo>
                    <a:pt x="1468" y="60"/>
                  </a:lnTo>
                  <a:lnTo>
                    <a:pt x="1528" y="60"/>
                  </a:lnTo>
                  <a:lnTo>
                    <a:pt x="1528" y="120"/>
                  </a:lnTo>
                  <a:lnTo>
                    <a:pt x="1528" y="168"/>
                  </a:lnTo>
                  <a:lnTo>
                    <a:pt x="1528" y="228"/>
                  </a:lnTo>
                  <a:lnTo>
                    <a:pt x="1468" y="228"/>
                  </a:lnTo>
                  <a:lnTo>
                    <a:pt x="60" y="228"/>
                  </a:lnTo>
                  <a:lnTo>
                    <a:pt x="0" y="228"/>
                  </a:lnTo>
                  <a:lnTo>
                    <a:pt x="0" y="168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62" name="Freeform 118"/>
            <p:cNvSpPr>
              <a:spLocks/>
            </p:cNvSpPr>
            <p:nvPr/>
          </p:nvSpPr>
          <p:spPr bwMode="auto">
            <a:xfrm>
              <a:off x="6465" y="3189"/>
              <a:ext cx="1529" cy="228"/>
            </a:xfrm>
            <a:custGeom>
              <a:avLst/>
              <a:gdLst>
                <a:gd name="T0" fmla="*/ 60 w 1529"/>
                <a:gd name="T1" fmla="*/ 60 h 228"/>
                <a:gd name="T2" fmla="*/ 1469 w 1529"/>
                <a:gd name="T3" fmla="*/ 60 h 228"/>
                <a:gd name="T4" fmla="*/ 1529 w 1529"/>
                <a:gd name="T5" fmla="*/ 60 h 228"/>
                <a:gd name="T6" fmla="*/ 1529 w 1529"/>
                <a:gd name="T7" fmla="*/ 120 h 228"/>
                <a:gd name="T8" fmla="*/ 1529 w 1529"/>
                <a:gd name="T9" fmla="*/ 168 h 228"/>
                <a:gd name="T10" fmla="*/ 1529 w 1529"/>
                <a:gd name="T11" fmla="*/ 228 h 228"/>
                <a:gd name="T12" fmla="*/ 1469 w 1529"/>
                <a:gd name="T13" fmla="*/ 228 h 228"/>
                <a:gd name="T14" fmla="*/ 60 w 1529"/>
                <a:gd name="T15" fmla="*/ 228 h 228"/>
                <a:gd name="T16" fmla="*/ 0 w 1529"/>
                <a:gd name="T17" fmla="*/ 228 h 228"/>
                <a:gd name="T18" fmla="*/ 0 w 1529"/>
                <a:gd name="T19" fmla="*/ 168 h 228"/>
                <a:gd name="T20" fmla="*/ 0 w 1529"/>
                <a:gd name="T21" fmla="*/ 120 h 228"/>
                <a:gd name="T22" fmla="*/ 0 w 1529"/>
                <a:gd name="T23" fmla="*/ 0 h 228"/>
                <a:gd name="T24" fmla="*/ 0 w 1529"/>
                <a:gd name="T25" fmla="*/ 60 h 228"/>
                <a:gd name="T26" fmla="*/ 60 w 1529"/>
                <a:gd name="T27" fmla="*/ 6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9" h="228">
                  <a:moveTo>
                    <a:pt x="60" y="60"/>
                  </a:moveTo>
                  <a:lnTo>
                    <a:pt x="1469" y="60"/>
                  </a:lnTo>
                  <a:lnTo>
                    <a:pt x="1529" y="60"/>
                  </a:lnTo>
                  <a:lnTo>
                    <a:pt x="1529" y="120"/>
                  </a:lnTo>
                  <a:lnTo>
                    <a:pt x="1529" y="168"/>
                  </a:lnTo>
                  <a:lnTo>
                    <a:pt x="1529" y="228"/>
                  </a:lnTo>
                  <a:lnTo>
                    <a:pt x="1469" y="228"/>
                  </a:lnTo>
                  <a:lnTo>
                    <a:pt x="60" y="228"/>
                  </a:lnTo>
                  <a:lnTo>
                    <a:pt x="0" y="228"/>
                  </a:lnTo>
                  <a:lnTo>
                    <a:pt x="0" y="168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63" name="Freeform 119"/>
            <p:cNvSpPr>
              <a:spLocks/>
            </p:cNvSpPr>
            <p:nvPr/>
          </p:nvSpPr>
          <p:spPr bwMode="auto">
            <a:xfrm>
              <a:off x="8274" y="3189"/>
              <a:ext cx="1744" cy="228"/>
            </a:xfrm>
            <a:custGeom>
              <a:avLst/>
              <a:gdLst>
                <a:gd name="T0" fmla="*/ 60 w 1744"/>
                <a:gd name="T1" fmla="*/ 60 h 228"/>
                <a:gd name="T2" fmla="*/ 1684 w 1744"/>
                <a:gd name="T3" fmla="*/ 60 h 228"/>
                <a:gd name="T4" fmla="*/ 1744 w 1744"/>
                <a:gd name="T5" fmla="*/ 60 h 228"/>
                <a:gd name="T6" fmla="*/ 1744 w 1744"/>
                <a:gd name="T7" fmla="*/ 120 h 228"/>
                <a:gd name="T8" fmla="*/ 1744 w 1744"/>
                <a:gd name="T9" fmla="*/ 168 h 228"/>
                <a:gd name="T10" fmla="*/ 1744 w 1744"/>
                <a:gd name="T11" fmla="*/ 228 h 228"/>
                <a:gd name="T12" fmla="*/ 1684 w 1744"/>
                <a:gd name="T13" fmla="*/ 228 h 228"/>
                <a:gd name="T14" fmla="*/ 60 w 1744"/>
                <a:gd name="T15" fmla="*/ 228 h 228"/>
                <a:gd name="T16" fmla="*/ 0 w 1744"/>
                <a:gd name="T17" fmla="*/ 228 h 228"/>
                <a:gd name="T18" fmla="*/ 0 w 1744"/>
                <a:gd name="T19" fmla="*/ 168 h 228"/>
                <a:gd name="T20" fmla="*/ 0 w 1744"/>
                <a:gd name="T21" fmla="*/ 120 h 228"/>
                <a:gd name="T22" fmla="*/ 0 w 1744"/>
                <a:gd name="T23" fmla="*/ 0 h 228"/>
                <a:gd name="T24" fmla="*/ 0 w 1744"/>
                <a:gd name="T25" fmla="*/ 60 h 228"/>
                <a:gd name="T26" fmla="*/ 60 w 1744"/>
                <a:gd name="T27" fmla="*/ 6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44" h="228">
                  <a:moveTo>
                    <a:pt x="60" y="60"/>
                  </a:moveTo>
                  <a:lnTo>
                    <a:pt x="1684" y="60"/>
                  </a:lnTo>
                  <a:lnTo>
                    <a:pt x="1744" y="60"/>
                  </a:lnTo>
                  <a:lnTo>
                    <a:pt x="1744" y="120"/>
                  </a:lnTo>
                  <a:lnTo>
                    <a:pt x="1744" y="168"/>
                  </a:lnTo>
                  <a:lnTo>
                    <a:pt x="1744" y="228"/>
                  </a:lnTo>
                  <a:lnTo>
                    <a:pt x="1684" y="228"/>
                  </a:lnTo>
                  <a:lnTo>
                    <a:pt x="60" y="228"/>
                  </a:lnTo>
                  <a:lnTo>
                    <a:pt x="0" y="228"/>
                  </a:lnTo>
                  <a:lnTo>
                    <a:pt x="0" y="168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64" name="Rectangle 120"/>
            <p:cNvSpPr>
              <a:spLocks noChangeArrowheads="1"/>
            </p:cNvSpPr>
            <p:nvPr/>
          </p:nvSpPr>
          <p:spPr bwMode="auto">
            <a:xfrm>
              <a:off x="296" y="3243"/>
              <a:ext cx="1022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Impôts et taxes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65" name="Rectangle 121"/>
            <p:cNvSpPr>
              <a:spLocks noChangeArrowheads="1"/>
            </p:cNvSpPr>
            <p:nvPr/>
          </p:nvSpPr>
          <p:spPr bwMode="auto">
            <a:xfrm>
              <a:off x="5701" y="3243"/>
              <a:ext cx="158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6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66" name="Rectangle 122"/>
            <p:cNvSpPr>
              <a:spLocks noChangeArrowheads="1"/>
            </p:cNvSpPr>
            <p:nvPr/>
          </p:nvSpPr>
          <p:spPr bwMode="auto">
            <a:xfrm>
              <a:off x="5773" y="3243"/>
              <a:ext cx="120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67" name="Rectangle 123"/>
            <p:cNvSpPr>
              <a:spLocks noChangeArrowheads="1"/>
            </p:cNvSpPr>
            <p:nvPr/>
          </p:nvSpPr>
          <p:spPr bwMode="auto">
            <a:xfrm>
              <a:off x="5811" y="3243"/>
              <a:ext cx="428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564 €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68" name="Rectangle 124"/>
            <p:cNvSpPr>
              <a:spLocks noChangeArrowheads="1"/>
            </p:cNvSpPr>
            <p:nvPr/>
          </p:nvSpPr>
          <p:spPr bwMode="auto">
            <a:xfrm>
              <a:off x="7530" y="3243"/>
              <a:ext cx="13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1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69" name="Rectangle 125"/>
            <p:cNvSpPr>
              <a:spLocks noChangeArrowheads="1"/>
            </p:cNvSpPr>
            <p:nvPr/>
          </p:nvSpPr>
          <p:spPr bwMode="auto">
            <a:xfrm>
              <a:off x="7582" y="3243"/>
              <a:ext cx="120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70" name="Rectangle 126"/>
            <p:cNvSpPr>
              <a:spLocks noChangeArrowheads="1"/>
            </p:cNvSpPr>
            <p:nvPr/>
          </p:nvSpPr>
          <p:spPr bwMode="auto">
            <a:xfrm>
              <a:off x="7620" y="3243"/>
              <a:ext cx="428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438 €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71" name="Rectangle 127"/>
            <p:cNvSpPr>
              <a:spLocks noChangeArrowheads="1"/>
            </p:cNvSpPr>
            <p:nvPr/>
          </p:nvSpPr>
          <p:spPr bwMode="auto">
            <a:xfrm>
              <a:off x="9028" y="3243"/>
              <a:ext cx="628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egoe UI Semilight" panose="020B0402040204020203" pitchFamily="34" charset="0"/>
                </a:rPr>
                <a:t>+356,5%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72" name="Freeform 128"/>
            <p:cNvSpPr>
              <a:spLocks/>
            </p:cNvSpPr>
            <p:nvPr/>
          </p:nvSpPr>
          <p:spPr bwMode="auto">
            <a:xfrm>
              <a:off x="216" y="3357"/>
              <a:ext cx="4161" cy="228"/>
            </a:xfrm>
            <a:custGeom>
              <a:avLst/>
              <a:gdLst>
                <a:gd name="T0" fmla="*/ 60 w 4161"/>
                <a:gd name="T1" fmla="*/ 60 h 228"/>
                <a:gd name="T2" fmla="*/ 4101 w 4161"/>
                <a:gd name="T3" fmla="*/ 60 h 228"/>
                <a:gd name="T4" fmla="*/ 4161 w 4161"/>
                <a:gd name="T5" fmla="*/ 60 h 228"/>
                <a:gd name="T6" fmla="*/ 4161 w 4161"/>
                <a:gd name="T7" fmla="*/ 120 h 228"/>
                <a:gd name="T8" fmla="*/ 4161 w 4161"/>
                <a:gd name="T9" fmla="*/ 168 h 228"/>
                <a:gd name="T10" fmla="*/ 4161 w 4161"/>
                <a:gd name="T11" fmla="*/ 228 h 228"/>
                <a:gd name="T12" fmla="*/ 4101 w 4161"/>
                <a:gd name="T13" fmla="*/ 228 h 228"/>
                <a:gd name="T14" fmla="*/ 60 w 4161"/>
                <a:gd name="T15" fmla="*/ 228 h 228"/>
                <a:gd name="T16" fmla="*/ 0 w 4161"/>
                <a:gd name="T17" fmla="*/ 228 h 228"/>
                <a:gd name="T18" fmla="*/ 0 w 4161"/>
                <a:gd name="T19" fmla="*/ 168 h 228"/>
                <a:gd name="T20" fmla="*/ 0 w 4161"/>
                <a:gd name="T21" fmla="*/ 120 h 228"/>
                <a:gd name="T22" fmla="*/ 0 w 4161"/>
                <a:gd name="T23" fmla="*/ 0 h 228"/>
                <a:gd name="T24" fmla="*/ 0 w 4161"/>
                <a:gd name="T25" fmla="*/ 60 h 228"/>
                <a:gd name="T26" fmla="*/ 60 w 4161"/>
                <a:gd name="T27" fmla="*/ 6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61" h="228">
                  <a:moveTo>
                    <a:pt x="60" y="60"/>
                  </a:moveTo>
                  <a:lnTo>
                    <a:pt x="4101" y="60"/>
                  </a:lnTo>
                  <a:lnTo>
                    <a:pt x="4161" y="60"/>
                  </a:lnTo>
                  <a:lnTo>
                    <a:pt x="4161" y="120"/>
                  </a:lnTo>
                  <a:lnTo>
                    <a:pt x="4161" y="168"/>
                  </a:lnTo>
                  <a:lnTo>
                    <a:pt x="4161" y="228"/>
                  </a:lnTo>
                  <a:lnTo>
                    <a:pt x="4101" y="228"/>
                  </a:lnTo>
                  <a:lnTo>
                    <a:pt x="60" y="228"/>
                  </a:lnTo>
                  <a:lnTo>
                    <a:pt x="0" y="228"/>
                  </a:lnTo>
                  <a:lnTo>
                    <a:pt x="0" y="168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73" name="Freeform 129"/>
            <p:cNvSpPr>
              <a:spLocks/>
            </p:cNvSpPr>
            <p:nvPr/>
          </p:nvSpPr>
          <p:spPr bwMode="auto">
            <a:xfrm>
              <a:off x="4657" y="3357"/>
              <a:ext cx="1528" cy="228"/>
            </a:xfrm>
            <a:custGeom>
              <a:avLst/>
              <a:gdLst>
                <a:gd name="T0" fmla="*/ 60 w 1528"/>
                <a:gd name="T1" fmla="*/ 60 h 228"/>
                <a:gd name="T2" fmla="*/ 1468 w 1528"/>
                <a:gd name="T3" fmla="*/ 60 h 228"/>
                <a:gd name="T4" fmla="*/ 1528 w 1528"/>
                <a:gd name="T5" fmla="*/ 60 h 228"/>
                <a:gd name="T6" fmla="*/ 1528 w 1528"/>
                <a:gd name="T7" fmla="*/ 120 h 228"/>
                <a:gd name="T8" fmla="*/ 1528 w 1528"/>
                <a:gd name="T9" fmla="*/ 168 h 228"/>
                <a:gd name="T10" fmla="*/ 1528 w 1528"/>
                <a:gd name="T11" fmla="*/ 228 h 228"/>
                <a:gd name="T12" fmla="*/ 1468 w 1528"/>
                <a:gd name="T13" fmla="*/ 228 h 228"/>
                <a:gd name="T14" fmla="*/ 60 w 1528"/>
                <a:gd name="T15" fmla="*/ 228 h 228"/>
                <a:gd name="T16" fmla="*/ 0 w 1528"/>
                <a:gd name="T17" fmla="*/ 228 h 228"/>
                <a:gd name="T18" fmla="*/ 0 w 1528"/>
                <a:gd name="T19" fmla="*/ 168 h 228"/>
                <a:gd name="T20" fmla="*/ 0 w 1528"/>
                <a:gd name="T21" fmla="*/ 120 h 228"/>
                <a:gd name="T22" fmla="*/ 0 w 1528"/>
                <a:gd name="T23" fmla="*/ 0 h 228"/>
                <a:gd name="T24" fmla="*/ 0 w 1528"/>
                <a:gd name="T25" fmla="*/ 60 h 228"/>
                <a:gd name="T26" fmla="*/ 60 w 1528"/>
                <a:gd name="T27" fmla="*/ 6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8" h="228">
                  <a:moveTo>
                    <a:pt x="60" y="60"/>
                  </a:moveTo>
                  <a:lnTo>
                    <a:pt x="1468" y="60"/>
                  </a:lnTo>
                  <a:lnTo>
                    <a:pt x="1528" y="60"/>
                  </a:lnTo>
                  <a:lnTo>
                    <a:pt x="1528" y="120"/>
                  </a:lnTo>
                  <a:lnTo>
                    <a:pt x="1528" y="168"/>
                  </a:lnTo>
                  <a:lnTo>
                    <a:pt x="1528" y="228"/>
                  </a:lnTo>
                  <a:lnTo>
                    <a:pt x="1468" y="228"/>
                  </a:lnTo>
                  <a:lnTo>
                    <a:pt x="60" y="228"/>
                  </a:lnTo>
                  <a:lnTo>
                    <a:pt x="0" y="228"/>
                  </a:lnTo>
                  <a:lnTo>
                    <a:pt x="0" y="168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74" name="Freeform 130"/>
            <p:cNvSpPr>
              <a:spLocks/>
            </p:cNvSpPr>
            <p:nvPr/>
          </p:nvSpPr>
          <p:spPr bwMode="auto">
            <a:xfrm>
              <a:off x="6465" y="3357"/>
              <a:ext cx="1529" cy="228"/>
            </a:xfrm>
            <a:custGeom>
              <a:avLst/>
              <a:gdLst>
                <a:gd name="T0" fmla="*/ 60 w 1529"/>
                <a:gd name="T1" fmla="*/ 60 h 228"/>
                <a:gd name="T2" fmla="*/ 1469 w 1529"/>
                <a:gd name="T3" fmla="*/ 60 h 228"/>
                <a:gd name="T4" fmla="*/ 1529 w 1529"/>
                <a:gd name="T5" fmla="*/ 60 h 228"/>
                <a:gd name="T6" fmla="*/ 1529 w 1529"/>
                <a:gd name="T7" fmla="*/ 120 h 228"/>
                <a:gd name="T8" fmla="*/ 1529 w 1529"/>
                <a:gd name="T9" fmla="*/ 168 h 228"/>
                <a:gd name="T10" fmla="*/ 1529 w 1529"/>
                <a:gd name="T11" fmla="*/ 228 h 228"/>
                <a:gd name="T12" fmla="*/ 1469 w 1529"/>
                <a:gd name="T13" fmla="*/ 228 h 228"/>
                <a:gd name="T14" fmla="*/ 60 w 1529"/>
                <a:gd name="T15" fmla="*/ 228 h 228"/>
                <a:gd name="T16" fmla="*/ 0 w 1529"/>
                <a:gd name="T17" fmla="*/ 228 h 228"/>
                <a:gd name="T18" fmla="*/ 0 w 1529"/>
                <a:gd name="T19" fmla="*/ 168 h 228"/>
                <a:gd name="T20" fmla="*/ 0 w 1529"/>
                <a:gd name="T21" fmla="*/ 120 h 228"/>
                <a:gd name="T22" fmla="*/ 0 w 1529"/>
                <a:gd name="T23" fmla="*/ 0 h 228"/>
                <a:gd name="T24" fmla="*/ 0 w 1529"/>
                <a:gd name="T25" fmla="*/ 60 h 228"/>
                <a:gd name="T26" fmla="*/ 60 w 1529"/>
                <a:gd name="T27" fmla="*/ 6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9" h="228">
                  <a:moveTo>
                    <a:pt x="60" y="60"/>
                  </a:moveTo>
                  <a:lnTo>
                    <a:pt x="1469" y="60"/>
                  </a:lnTo>
                  <a:lnTo>
                    <a:pt x="1529" y="60"/>
                  </a:lnTo>
                  <a:lnTo>
                    <a:pt x="1529" y="120"/>
                  </a:lnTo>
                  <a:lnTo>
                    <a:pt x="1529" y="168"/>
                  </a:lnTo>
                  <a:lnTo>
                    <a:pt x="1529" y="228"/>
                  </a:lnTo>
                  <a:lnTo>
                    <a:pt x="1469" y="228"/>
                  </a:lnTo>
                  <a:lnTo>
                    <a:pt x="60" y="228"/>
                  </a:lnTo>
                  <a:lnTo>
                    <a:pt x="0" y="228"/>
                  </a:lnTo>
                  <a:lnTo>
                    <a:pt x="0" y="168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75" name="Freeform 131"/>
            <p:cNvSpPr>
              <a:spLocks/>
            </p:cNvSpPr>
            <p:nvPr/>
          </p:nvSpPr>
          <p:spPr bwMode="auto">
            <a:xfrm>
              <a:off x="8274" y="3357"/>
              <a:ext cx="1744" cy="228"/>
            </a:xfrm>
            <a:custGeom>
              <a:avLst/>
              <a:gdLst>
                <a:gd name="T0" fmla="*/ 60 w 1744"/>
                <a:gd name="T1" fmla="*/ 60 h 228"/>
                <a:gd name="T2" fmla="*/ 1684 w 1744"/>
                <a:gd name="T3" fmla="*/ 60 h 228"/>
                <a:gd name="T4" fmla="*/ 1744 w 1744"/>
                <a:gd name="T5" fmla="*/ 60 h 228"/>
                <a:gd name="T6" fmla="*/ 1744 w 1744"/>
                <a:gd name="T7" fmla="*/ 120 h 228"/>
                <a:gd name="T8" fmla="*/ 1744 w 1744"/>
                <a:gd name="T9" fmla="*/ 168 h 228"/>
                <a:gd name="T10" fmla="*/ 1744 w 1744"/>
                <a:gd name="T11" fmla="*/ 228 h 228"/>
                <a:gd name="T12" fmla="*/ 1684 w 1744"/>
                <a:gd name="T13" fmla="*/ 228 h 228"/>
                <a:gd name="T14" fmla="*/ 60 w 1744"/>
                <a:gd name="T15" fmla="*/ 228 h 228"/>
                <a:gd name="T16" fmla="*/ 0 w 1744"/>
                <a:gd name="T17" fmla="*/ 228 h 228"/>
                <a:gd name="T18" fmla="*/ 0 w 1744"/>
                <a:gd name="T19" fmla="*/ 168 h 228"/>
                <a:gd name="T20" fmla="*/ 0 w 1744"/>
                <a:gd name="T21" fmla="*/ 120 h 228"/>
                <a:gd name="T22" fmla="*/ 0 w 1744"/>
                <a:gd name="T23" fmla="*/ 0 h 228"/>
                <a:gd name="T24" fmla="*/ 0 w 1744"/>
                <a:gd name="T25" fmla="*/ 60 h 228"/>
                <a:gd name="T26" fmla="*/ 60 w 1744"/>
                <a:gd name="T27" fmla="*/ 6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44" h="228">
                  <a:moveTo>
                    <a:pt x="60" y="60"/>
                  </a:moveTo>
                  <a:lnTo>
                    <a:pt x="1684" y="60"/>
                  </a:lnTo>
                  <a:lnTo>
                    <a:pt x="1744" y="60"/>
                  </a:lnTo>
                  <a:lnTo>
                    <a:pt x="1744" y="120"/>
                  </a:lnTo>
                  <a:lnTo>
                    <a:pt x="1744" y="168"/>
                  </a:lnTo>
                  <a:lnTo>
                    <a:pt x="1744" y="228"/>
                  </a:lnTo>
                  <a:lnTo>
                    <a:pt x="1684" y="228"/>
                  </a:lnTo>
                  <a:lnTo>
                    <a:pt x="60" y="228"/>
                  </a:lnTo>
                  <a:lnTo>
                    <a:pt x="0" y="228"/>
                  </a:lnTo>
                  <a:lnTo>
                    <a:pt x="0" y="168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76" name="Rectangle 132"/>
            <p:cNvSpPr>
              <a:spLocks noChangeArrowheads="1"/>
            </p:cNvSpPr>
            <p:nvPr/>
          </p:nvSpPr>
          <p:spPr bwMode="auto">
            <a:xfrm>
              <a:off x="296" y="3411"/>
              <a:ext cx="1434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Charges de personnel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77" name="Rectangle 133"/>
            <p:cNvSpPr>
              <a:spLocks noChangeArrowheads="1"/>
            </p:cNvSpPr>
            <p:nvPr/>
          </p:nvSpPr>
          <p:spPr bwMode="auto">
            <a:xfrm>
              <a:off x="5579" y="3411"/>
              <a:ext cx="310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398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78" name="Rectangle 134"/>
            <p:cNvSpPr>
              <a:spLocks noChangeArrowheads="1"/>
            </p:cNvSpPr>
            <p:nvPr/>
          </p:nvSpPr>
          <p:spPr bwMode="auto">
            <a:xfrm>
              <a:off x="5797" y="3411"/>
              <a:ext cx="120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79" name="Rectangle 135"/>
            <p:cNvSpPr>
              <a:spLocks noChangeArrowheads="1"/>
            </p:cNvSpPr>
            <p:nvPr/>
          </p:nvSpPr>
          <p:spPr bwMode="auto">
            <a:xfrm>
              <a:off x="5835" y="3411"/>
              <a:ext cx="402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621 €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80" name="Rectangle 136"/>
            <p:cNvSpPr>
              <a:spLocks noChangeArrowheads="1"/>
            </p:cNvSpPr>
            <p:nvPr/>
          </p:nvSpPr>
          <p:spPr bwMode="auto">
            <a:xfrm>
              <a:off x="7372" y="3411"/>
              <a:ext cx="30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287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81" name="Rectangle 137"/>
            <p:cNvSpPr>
              <a:spLocks noChangeArrowheads="1"/>
            </p:cNvSpPr>
            <p:nvPr/>
          </p:nvSpPr>
          <p:spPr bwMode="auto">
            <a:xfrm>
              <a:off x="7588" y="3411"/>
              <a:ext cx="120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82" name="Rectangle 138"/>
            <p:cNvSpPr>
              <a:spLocks noChangeArrowheads="1"/>
            </p:cNvSpPr>
            <p:nvPr/>
          </p:nvSpPr>
          <p:spPr bwMode="auto">
            <a:xfrm>
              <a:off x="7626" y="3411"/>
              <a:ext cx="422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379 €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83" name="Rectangle 139"/>
            <p:cNvSpPr>
              <a:spLocks noChangeArrowheads="1"/>
            </p:cNvSpPr>
            <p:nvPr/>
          </p:nvSpPr>
          <p:spPr bwMode="auto">
            <a:xfrm>
              <a:off x="9104" y="3411"/>
              <a:ext cx="550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egoe UI Semilight" panose="020B0402040204020203" pitchFamily="34" charset="0"/>
                </a:rPr>
                <a:t>+38,7%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84" name="Freeform 140"/>
            <p:cNvSpPr>
              <a:spLocks/>
            </p:cNvSpPr>
            <p:nvPr/>
          </p:nvSpPr>
          <p:spPr bwMode="auto">
            <a:xfrm>
              <a:off x="216" y="3525"/>
              <a:ext cx="4161" cy="228"/>
            </a:xfrm>
            <a:custGeom>
              <a:avLst/>
              <a:gdLst>
                <a:gd name="T0" fmla="*/ 60 w 4161"/>
                <a:gd name="T1" fmla="*/ 60 h 228"/>
                <a:gd name="T2" fmla="*/ 4101 w 4161"/>
                <a:gd name="T3" fmla="*/ 60 h 228"/>
                <a:gd name="T4" fmla="*/ 4161 w 4161"/>
                <a:gd name="T5" fmla="*/ 60 h 228"/>
                <a:gd name="T6" fmla="*/ 4161 w 4161"/>
                <a:gd name="T7" fmla="*/ 120 h 228"/>
                <a:gd name="T8" fmla="*/ 4161 w 4161"/>
                <a:gd name="T9" fmla="*/ 168 h 228"/>
                <a:gd name="T10" fmla="*/ 4161 w 4161"/>
                <a:gd name="T11" fmla="*/ 228 h 228"/>
                <a:gd name="T12" fmla="*/ 4101 w 4161"/>
                <a:gd name="T13" fmla="*/ 228 h 228"/>
                <a:gd name="T14" fmla="*/ 60 w 4161"/>
                <a:gd name="T15" fmla="*/ 228 h 228"/>
                <a:gd name="T16" fmla="*/ 0 w 4161"/>
                <a:gd name="T17" fmla="*/ 228 h 228"/>
                <a:gd name="T18" fmla="*/ 0 w 4161"/>
                <a:gd name="T19" fmla="*/ 168 h 228"/>
                <a:gd name="T20" fmla="*/ 0 w 4161"/>
                <a:gd name="T21" fmla="*/ 120 h 228"/>
                <a:gd name="T22" fmla="*/ 0 w 4161"/>
                <a:gd name="T23" fmla="*/ 0 h 228"/>
                <a:gd name="T24" fmla="*/ 0 w 4161"/>
                <a:gd name="T25" fmla="*/ 60 h 228"/>
                <a:gd name="T26" fmla="*/ 60 w 4161"/>
                <a:gd name="T27" fmla="*/ 6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61" h="228">
                  <a:moveTo>
                    <a:pt x="60" y="60"/>
                  </a:moveTo>
                  <a:lnTo>
                    <a:pt x="4101" y="60"/>
                  </a:lnTo>
                  <a:lnTo>
                    <a:pt x="4161" y="60"/>
                  </a:lnTo>
                  <a:lnTo>
                    <a:pt x="4161" y="120"/>
                  </a:lnTo>
                  <a:lnTo>
                    <a:pt x="4161" y="168"/>
                  </a:lnTo>
                  <a:lnTo>
                    <a:pt x="4161" y="228"/>
                  </a:lnTo>
                  <a:lnTo>
                    <a:pt x="4101" y="228"/>
                  </a:lnTo>
                  <a:lnTo>
                    <a:pt x="60" y="228"/>
                  </a:lnTo>
                  <a:lnTo>
                    <a:pt x="0" y="228"/>
                  </a:lnTo>
                  <a:lnTo>
                    <a:pt x="0" y="168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85" name="Freeform 141"/>
            <p:cNvSpPr>
              <a:spLocks/>
            </p:cNvSpPr>
            <p:nvPr/>
          </p:nvSpPr>
          <p:spPr bwMode="auto">
            <a:xfrm>
              <a:off x="4657" y="3525"/>
              <a:ext cx="1528" cy="228"/>
            </a:xfrm>
            <a:custGeom>
              <a:avLst/>
              <a:gdLst>
                <a:gd name="T0" fmla="*/ 60 w 1528"/>
                <a:gd name="T1" fmla="*/ 60 h 228"/>
                <a:gd name="T2" fmla="*/ 1468 w 1528"/>
                <a:gd name="T3" fmla="*/ 60 h 228"/>
                <a:gd name="T4" fmla="*/ 1528 w 1528"/>
                <a:gd name="T5" fmla="*/ 60 h 228"/>
                <a:gd name="T6" fmla="*/ 1528 w 1528"/>
                <a:gd name="T7" fmla="*/ 120 h 228"/>
                <a:gd name="T8" fmla="*/ 1528 w 1528"/>
                <a:gd name="T9" fmla="*/ 168 h 228"/>
                <a:gd name="T10" fmla="*/ 1528 w 1528"/>
                <a:gd name="T11" fmla="*/ 228 h 228"/>
                <a:gd name="T12" fmla="*/ 1468 w 1528"/>
                <a:gd name="T13" fmla="*/ 228 h 228"/>
                <a:gd name="T14" fmla="*/ 60 w 1528"/>
                <a:gd name="T15" fmla="*/ 228 h 228"/>
                <a:gd name="T16" fmla="*/ 0 w 1528"/>
                <a:gd name="T17" fmla="*/ 228 h 228"/>
                <a:gd name="T18" fmla="*/ 0 w 1528"/>
                <a:gd name="T19" fmla="*/ 168 h 228"/>
                <a:gd name="T20" fmla="*/ 0 w 1528"/>
                <a:gd name="T21" fmla="*/ 120 h 228"/>
                <a:gd name="T22" fmla="*/ 0 w 1528"/>
                <a:gd name="T23" fmla="*/ 0 h 228"/>
                <a:gd name="T24" fmla="*/ 0 w 1528"/>
                <a:gd name="T25" fmla="*/ 60 h 228"/>
                <a:gd name="T26" fmla="*/ 60 w 1528"/>
                <a:gd name="T27" fmla="*/ 6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8" h="228">
                  <a:moveTo>
                    <a:pt x="60" y="60"/>
                  </a:moveTo>
                  <a:lnTo>
                    <a:pt x="1468" y="60"/>
                  </a:lnTo>
                  <a:lnTo>
                    <a:pt x="1528" y="60"/>
                  </a:lnTo>
                  <a:lnTo>
                    <a:pt x="1528" y="120"/>
                  </a:lnTo>
                  <a:lnTo>
                    <a:pt x="1528" y="168"/>
                  </a:lnTo>
                  <a:lnTo>
                    <a:pt x="1528" y="228"/>
                  </a:lnTo>
                  <a:lnTo>
                    <a:pt x="1468" y="228"/>
                  </a:lnTo>
                  <a:lnTo>
                    <a:pt x="60" y="228"/>
                  </a:lnTo>
                  <a:lnTo>
                    <a:pt x="0" y="228"/>
                  </a:lnTo>
                  <a:lnTo>
                    <a:pt x="0" y="168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86" name="Freeform 142"/>
            <p:cNvSpPr>
              <a:spLocks/>
            </p:cNvSpPr>
            <p:nvPr/>
          </p:nvSpPr>
          <p:spPr bwMode="auto">
            <a:xfrm>
              <a:off x="6465" y="3525"/>
              <a:ext cx="1529" cy="228"/>
            </a:xfrm>
            <a:custGeom>
              <a:avLst/>
              <a:gdLst>
                <a:gd name="T0" fmla="*/ 60 w 1529"/>
                <a:gd name="T1" fmla="*/ 60 h 228"/>
                <a:gd name="T2" fmla="*/ 1469 w 1529"/>
                <a:gd name="T3" fmla="*/ 60 h 228"/>
                <a:gd name="T4" fmla="*/ 1529 w 1529"/>
                <a:gd name="T5" fmla="*/ 60 h 228"/>
                <a:gd name="T6" fmla="*/ 1529 w 1529"/>
                <a:gd name="T7" fmla="*/ 120 h 228"/>
                <a:gd name="T8" fmla="*/ 1529 w 1529"/>
                <a:gd name="T9" fmla="*/ 168 h 228"/>
                <a:gd name="T10" fmla="*/ 1529 w 1529"/>
                <a:gd name="T11" fmla="*/ 228 h 228"/>
                <a:gd name="T12" fmla="*/ 1469 w 1529"/>
                <a:gd name="T13" fmla="*/ 228 h 228"/>
                <a:gd name="T14" fmla="*/ 60 w 1529"/>
                <a:gd name="T15" fmla="*/ 228 h 228"/>
                <a:gd name="T16" fmla="*/ 0 w 1529"/>
                <a:gd name="T17" fmla="*/ 228 h 228"/>
                <a:gd name="T18" fmla="*/ 0 w 1529"/>
                <a:gd name="T19" fmla="*/ 168 h 228"/>
                <a:gd name="T20" fmla="*/ 0 w 1529"/>
                <a:gd name="T21" fmla="*/ 120 h 228"/>
                <a:gd name="T22" fmla="*/ 0 w 1529"/>
                <a:gd name="T23" fmla="*/ 0 h 228"/>
                <a:gd name="T24" fmla="*/ 0 w 1529"/>
                <a:gd name="T25" fmla="*/ 60 h 228"/>
                <a:gd name="T26" fmla="*/ 60 w 1529"/>
                <a:gd name="T27" fmla="*/ 6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9" h="228">
                  <a:moveTo>
                    <a:pt x="60" y="60"/>
                  </a:moveTo>
                  <a:lnTo>
                    <a:pt x="1469" y="60"/>
                  </a:lnTo>
                  <a:lnTo>
                    <a:pt x="1529" y="60"/>
                  </a:lnTo>
                  <a:lnTo>
                    <a:pt x="1529" y="120"/>
                  </a:lnTo>
                  <a:lnTo>
                    <a:pt x="1529" y="168"/>
                  </a:lnTo>
                  <a:lnTo>
                    <a:pt x="1529" y="228"/>
                  </a:lnTo>
                  <a:lnTo>
                    <a:pt x="1469" y="228"/>
                  </a:lnTo>
                  <a:lnTo>
                    <a:pt x="60" y="228"/>
                  </a:lnTo>
                  <a:lnTo>
                    <a:pt x="0" y="228"/>
                  </a:lnTo>
                  <a:lnTo>
                    <a:pt x="0" y="168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87" name="Freeform 143"/>
            <p:cNvSpPr>
              <a:spLocks/>
            </p:cNvSpPr>
            <p:nvPr/>
          </p:nvSpPr>
          <p:spPr bwMode="auto">
            <a:xfrm>
              <a:off x="8274" y="3525"/>
              <a:ext cx="1744" cy="228"/>
            </a:xfrm>
            <a:custGeom>
              <a:avLst/>
              <a:gdLst>
                <a:gd name="T0" fmla="*/ 60 w 1744"/>
                <a:gd name="T1" fmla="*/ 60 h 228"/>
                <a:gd name="T2" fmla="*/ 1684 w 1744"/>
                <a:gd name="T3" fmla="*/ 60 h 228"/>
                <a:gd name="T4" fmla="*/ 1744 w 1744"/>
                <a:gd name="T5" fmla="*/ 60 h 228"/>
                <a:gd name="T6" fmla="*/ 1744 w 1744"/>
                <a:gd name="T7" fmla="*/ 120 h 228"/>
                <a:gd name="T8" fmla="*/ 1744 w 1744"/>
                <a:gd name="T9" fmla="*/ 168 h 228"/>
                <a:gd name="T10" fmla="*/ 1744 w 1744"/>
                <a:gd name="T11" fmla="*/ 228 h 228"/>
                <a:gd name="T12" fmla="*/ 1684 w 1744"/>
                <a:gd name="T13" fmla="*/ 228 h 228"/>
                <a:gd name="T14" fmla="*/ 60 w 1744"/>
                <a:gd name="T15" fmla="*/ 228 h 228"/>
                <a:gd name="T16" fmla="*/ 0 w 1744"/>
                <a:gd name="T17" fmla="*/ 228 h 228"/>
                <a:gd name="T18" fmla="*/ 0 w 1744"/>
                <a:gd name="T19" fmla="*/ 168 h 228"/>
                <a:gd name="T20" fmla="*/ 0 w 1744"/>
                <a:gd name="T21" fmla="*/ 120 h 228"/>
                <a:gd name="T22" fmla="*/ 0 w 1744"/>
                <a:gd name="T23" fmla="*/ 0 h 228"/>
                <a:gd name="T24" fmla="*/ 0 w 1744"/>
                <a:gd name="T25" fmla="*/ 60 h 228"/>
                <a:gd name="T26" fmla="*/ 60 w 1744"/>
                <a:gd name="T27" fmla="*/ 6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44" h="228">
                  <a:moveTo>
                    <a:pt x="60" y="60"/>
                  </a:moveTo>
                  <a:lnTo>
                    <a:pt x="1684" y="60"/>
                  </a:lnTo>
                  <a:lnTo>
                    <a:pt x="1744" y="60"/>
                  </a:lnTo>
                  <a:lnTo>
                    <a:pt x="1744" y="120"/>
                  </a:lnTo>
                  <a:lnTo>
                    <a:pt x="1744" y="168"/>
                  </a:lnTo>
                  <a:lnTo>
                    <a:pt x="1744" y="228"/>
                  </a:lnTo>
                  <a:lnTo>
                    <a:pt x="1684" y="228"/>
                  </a:lnTo>
                  <a:lnTo>
                    <a:pt x="60" y="228"/>
                  </a:lnTo>
                  <a:lnTo>
                    <a:pt x="0" y="228"/>
                  </a:lnTo>
                  <a:lnTo>
                    <a:pt x="0" y="168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88" name="Rectangle 144"/>
            <p:cNvSpPr>
              <a:spLocks noChangeArrowheads="1"/>
            </p:cNvSpPr>
            <p:nvPr/>
          </p:nvSpPr>
          <p:spPr bwMode="auto">
            <a:xfrm>
              <a:off x="296" y="3579"/>
              <a:ext cx="1580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Reports en fonds dédiés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89" name="Rectangle 145"/>
            <p:cNvSpPr>
              <a:spLocks noChangeArrowheads="1"/>
            </p:cNvSpPr>
            <p:nvPr/>
          </p:nvSpPr>
          <p:spPr bwMode="auto">
            <a:xfrm>
              <a:off x="5961" y="3579"/>
              <a:ext cx="272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0 €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90" name="Rectangle 146"/>
            <p:cNvSpPr>
              <a:spLocks noChangeArrowheads="1"/>
            </p:cNvSpPr>
            <p:nvPr/>
          </p:nvSpPr>
          <p:spPr bwMode="auto">
            <a:xfrm>
              <a:off x="7770" y="3579"/>
              <a:ext cx="272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0 €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91" name="Freeform 147"/>
            <p:cNvSpPr>
              <a:spLocks/>
            </p:cNvSpPr>
            <p:nvPr/>
          </p:nvSpPr>
          <p:spPr bwMode="auto">
            <a:xfrm>
              <a:off x="216" y="3693"/>
              <a:ext cx="4161" cy="228"/>
            </a:xfrm>
            <a:custGeom>
              <a:avLst/>
              <a:gdLst>
                <a:gd name="T0" fmla="*/ 60 w 4161"/>
                <a:gd name="T1" fmla="*/ 60 h 228"/>
                <a:gd name="T2" fmla="*/ 4101 w 4161"/>
                <a:gd name="T3" fmla="*/ 60 h 228"/>
                <a:gd name="T4" fmla="*/ 4161 w 4161"/>
                <a:gd name="T5" fmla="*/ 60 h 228"/>
                <a:gd name="T6" fmla="*/ 4161 w 4161"/>
                <a:gd name="T7" fmla="*/ 120 h 228"/>
                <a:gd name="T8" fmla="*/ 4161 w 4161"/>
                <a:gd name="T9" fmla="*/ 168 h 228"/>
                <a:gd name="T10" fmla="*/ 4161 w 4161"/>
                <a:gd name="T11" fmla="*/ 228 h 228"/>
                <a:gd name="T12" fmla="*/ 4101 w 4161"/>
                <a:gd name="T13" fmla="*/ 228 h 228"/>
                <a:gd name="T14" fmla="*/ 60 w 4161"/>
                <a:gd name="T15" fmla="*/ 228 h 228"/>
                <a:gd name="T16" fmla="*/ 0 w 4161"/>
                <a:gd name="T17" fmla="*/ 228 h 228"/>
                <a:gd name="T18" fmla="*/ 0 w 4161"/>
                <a:gd name="T19" fmla="*/ 168 h 228"/>
                <a:gd name="T20" fmla="*/ 0 w 4161"/>
                <a:gd name="T21" fmla="*/ 120 h 228"/>
                <a:gd name="T22" fmla="*/ 0 w 4161"/>
                <a:gd name="T23" fmla="*/ 0 h 228"/>
                <a:gd name="T24" fmla="*/ 0 w 4161"/>
                <a:gd name="T25" fmla="*/ 60 h 228"/>
                <a:gd name="T26" fmla="*/ 60 w 4161"/>
                <a:gd name="T27" fmla="*/ 6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61" h="228">
                  <a:moveTo>
                    <a:pt x="60" y="60"/>
                  </a:moveTo>
                  <a:lnTo>
                    <a:pt x="4101" y="60"/>
                  </a:lnTo>
                  <a:lnTo>
                    <a:pt x="4161" y="60"/>
                  </a:lnTo>
                  <a:lnTo>
                    <a:pt x="4161" y="120"/>
                  </a:lnTo>
                  <a:lnTo>
                    <a:pt x="4161" y="168"/>
                  </a:lnTo>
                  <a:lnTo>
                    <a:pt x="4161" y="228"/>
                  </a:lnTo>
                  <a:lnTo>
                    <a:pt x="4101" y="228"/>
                  </a:lnTo>
                  <a:lnTo>
                    <a:pt x="60" y="228"/>
                  </a:lnTo>
                  <a:lnTo>
                    <a:pt x="0" y="228"/>
                  </a:lnTo>
                  <a:lnTo>
                    <a:pt x="0" y="168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92" name="Freeform 148"/>
            <p:cNvSpPr>
              <a:spLocks/>
            </p:cNvSpPr>
            <p:nvPr/>
          </p:nvSpPr>
          <p:spPr bwMode="auto">
            <a:xfrm>
              <a:off x="4657" y="3693"/>
              <a:ext cx="1528" cy="228"/>
            </a:xfrm>
            <a:custGeom>
              <a:avLst/>
              <a:gdLst>
                <a:gd name="T0" fmla="*/ 60 w 1528"/>
                <a:gd name="T1" fmla="*/ 60 h 228"/>
                <a:gd name="T2" fmla="*/ 1468 w 1528"/>
                <a:gd name="T3" fmla="*/ 60 h 228"/>
                <a:gd name="T4" fmla="*/ 1528 w 1528"/>
                <a:gd name="T5" fmla="*/ 60 h 228"/>
                <a:gd name="T6" fmla="*/ 1528 w 1528"/>
                <a:gd name="T7" fmla="*/ 120 h 228"/>
                <a:gd name="T8" fmla="*/ 1528 w 1528"/>
                <a:gd name="T9" fmla="*/ 168 h 228"/>
                <a:gd name="T10" fmla="*/ 1528 w 1528"/>
                <a:gd name="T11" fmla="*/ 228 h 228"/>
                <a:gd name="T12" fmla="*/ 1468 w 1528"/>
                <a:gd name="T13" fmla="*/ 228 h 228"/>
                <a:gd name="T14" fmla="*/ 60 w 1528"/>
                <a:gd name="T15" fmla="*/ 228 h 228"/>
                <a:gd name="T16" fmla="*/ 0 w 1528"/>
                <a:gd name="T17" fmla="*/ 228 h 228"/>
                <a:gd name="T18" fmla="*/ 0 w 1528"/>
                <a:gd name="T19" fmla="*/ 168 h 228"/>
                <a:gd name="T20" fmla="*/ 0 w 1528"/>
                <a:gd name="T21" fmla="*/ 120 h 228"/>
                <a:gd name="T22" fmla="*/ 0 w 1528"/>
                <a:gd name="T23" fmla="*/ 0 h 228"/>
                <a:gd name="T24" fmla="*/ 0 w 1528"/>
                <a:gd name="T25" fmla="*/ 60 h 228"/>
                <a:gd name="T26" fmla="*/ 60 w 1528"/>
                <a:gd name="T27" fmla="*/ 6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8" h="228">
                  <a:moveTo>
                    <a:pt x="60" y="60"/>
                  </a:moveTo>
                  <a:lnTo>
                    <a:pt x="1468" y="60"/>
                  </a:lnTo>
                  <a:lnTo>
                    <a:pt x="1528" y="60"/>
                  </a:lnTo>
                  <a:lnTo>
                    <a:pt x="1528" y="120"/>
                  </a:lnTo>
                  <a:lnTo>
                    <a:pt x="1528" y="168"/>
                  </a:lnTo>
                  <a:lnTo>
                    <a:pt x="1528" y="228"/>
                  </a:lnTo>
                  <a:lnTo>
                    <a:pt x="1468" y="228"/>
                  </a:lnTo>
                  <a:lnTo>
                    <a:pt x="60" y="228"/>
                  </a:lnTo>
                  <a:lnTo>
                    <a:pt x="0" y="228"/>
                  </a:lnTo>
                  <a:lnTo>
                    <a:pt x="0" y="168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93" name="Freeform 149"/>
            <p:cNvSpPr>
              <a:spLocks/>
            </p:cNvSpPr>
            <p:nvPr/>
          </p:nvSpPr>
          <p:spPr bwMode="auto">
            <a:xfrm>
              <a:off x="6465" y="3693"/>
              <a:ext cx="1529" cy="228"/>
            </a:xfrm>
            <a:custGeom>
              <a:avLst/>
              <a:gdLst>
                <a:gd name="T0" fmla="*/ 60 w 1529"/>
                <a:gd name="T1" fmla="*/ 60 h 228"/>
                <a:gd name="T2" fmla="*/ 1469 w 1529"/>
                <a:gd name="T3" fmla="*/ 60 h 228"/>
                <a:gd name="T4" fmla="*/ 1529 w 1529"/>
                <a:gd name="T5" fmla="*/ 60 h 228"/>
                <a:gd name="T6" fmla="*/ 1529 w 1529"/>
                <a:gd name="T7" fmla="*/ 120 h 228"/>
                <a:gd name="T8" fmla="*/ 1529 w 1529"/>
                <a:gd name="T9" fmla="*/ 168 h 228"/>
                <a:gd name="T10" fmla="*/ 1529 w 1529"/>
                <a:gd name="T11" fmla="*/ 228 h 228"/>
                <a:gd name="T12" fmla="*/ 1469 w 1529"/>
                <a:gd name="T13" fmla="*/ 228 h 228"/>
                <a:gd name="T14" fmla="*/ 60 w 1529"/>
                <a:gd name="T15" fmla="*/ 228 h 228"/>
                <a:gd name="T16" fmla="*/ 0 w 1529"/>
                <a:gd name="T17" fmla="*/ 228 h 228"/>
                <a:gd name="T18" fmla="*/ 0 w 1529"/>
                <a:gd name="T19" fmla="*/ 168 h 228"/>
                <a:gd name="T20" fmla="*/ 0 w 1529"/>
                <a:gd name="T21" fmla="*/ 120 h 228"/>
                <a:gd name="T22" fmla="*/ 0 w 1529"/>
                <a:gd name="T23" fmla="*/ 0 h 228"/>
                <a:gd name="T24" fmla="*/ 0 w 1529"/>
                <a:gd name="T25" fmla="*/ 60 h 228"/>
                <a:gd name="T26" fmla="*/ 60 w 1529"/>
                <a:gd name="T27" fmla="*/ 6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9" h="228">
                  <a:moveTo>
                    <a:pt x="60" y="60"/>
                  </a:moveTo>
                  <a:lnTo>
                    <a:pt x="1469" y="60"/>
                  </a:lnTo>
                  <a:lnTo>
                    <a:pt x="1529" y="60"/>
                  </a:lnTo>
                  <a:lnTo>
                    <a:pt x="1529" y="120"/>
                  </a:lnTo>
                  <a:lnTo>
                    <a:pt x="1529" y="168"/>
                  </a:lnTo>
                  <a:lnTo>
                    <a:pt x="1529" y="228"/>
                  </a:lnTo>
                  <a:lnTo>
                    <a:pt x="1469" y="228"/>
                  </a:lnTo>
                  <a:lnTo>
                    <a:pt x="60" y="228"/>
                  </a:lnTo>
                  <a:lnTo>
                    <a:pt x="0" y="228"/>
                  </a:lnTo>
                  <a:lnTo>
                    <a:pt x="0" y="168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94" name="Freeform 150"/>
            <p:cNvSpPr>
              <a:spLocks/>
            </p:cNvSpPr>
            <p:nvPr/>
          </p:nvSpPr>
          <p:spPr bwMode="auto">
            <a:xfrm>
              <a:off x="8274" y="3693"/>
              <a:ext cx="1744" cy="228"/>
            </a:xfrm>
            <a:custGeom>
              <a:avLst/>
              <a:gdLst>
                <a:gd name="T0" fmla="*/ 60 w 1744"/>
                <a:gd name="T1" fmla="*/ 60 h 228"/>
                <a:gd name="T2" fmla="*/ 1684 w 1744"/>
                <a:gd name="T3" fmla="*/ 60 h 228"/>
                <a:gd name="T4" fmla="*/ 1744 w 1744"/>
                <a:gd name="T5" fmla="*/ 60 h 228"/>
                <a:gd name="T6" fmla="*/ 1744 w 1744"/>
                <a:gd name="T7" fmla="*/ 120 h 228"/>
                <a:gd name="T8" fmla="*/ 1744 w 1744"/>
                <a:gd name="T9" fmla="*/ 168 h 228"/>
                <a:gd name="T10" fmla="*/ 1744 w 1744"/>
                <a:gd name="T11" fmla="*/ 228 h 228"/>
                <a:gd name="T12" fmla="*/ 1684 w 1744"/>
                <a:gd name="T13" fmla="*/ 228 h 228"/>
                <a:gd name="T14" fmla="*/ 60 w 1744"/>
                <a:gd name="T15" fmla="*/ 228 h 228"/>
                <a:gd name="T16" fmla="*/ 0 w 1744"/>
                <a:gd name="T17" fmla="*/ 228 h 228"/>
                <a:gd name="T18" fmla="*/ 0 w 1744"/>
                <a:gd name="T19" fmla="*/ 168 h 228"/>
                <a:gd name="T20" fmla="*/ 0 w 1744"/>
                <a:gd name="T21" fmla="*/ 120 h 228"/>
                <a:gd name="T22" fmla="*/ 0 w 1744"/>
                <a:gd name="T23" fmla="*/ 0 h 228"/>
                <a:gd name="T24" fmla="*/ 0 w 1744"/>
                <a:gd name="T25" fmla="*/ 60 h 228"/>
                <a:gd name="T26" fmla="*/ 60 w 1744"/>
                <a:gd name="T27" fmla="*/ 6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44" h="228">
                  <a:moveTo>
                    <a:pt x="60" y="60"/>
                  </a:moveTo>
                  <a:lnTo>
                    <a:pt x="1684" y="60"/>
                  </a:lnTo>
                  <a:lnTo>
                    <a:pt x="1744" y="60"/>
                  </a:lnTo>
                  <a:lnTo>
                    <a:pt x="1744" y="120"/>
                  </a:lnTo>
                  <a:lnTo>
                    <a:pt x="1744" y="168"/>
                  </a:lnTo>
                  <a:lnTo>
                    <a:pt x="1744" y="228"/>
                  </a:lnTo>
                  <a:lnTo>
                    <a:pt x="1684" y="228"/>
                  </a:lnTo>
                  <a:lnTo>
                    <a:pt x="60" y="228"/>
                  </a:lnTo>
                  <a:lnTo>
                    <a:pt x="0" y="228"/>
                  </a:lnTo>
                  <a:lnTo>
                    <a:pt x="0" y="168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95" name="Rectangle 151"/>
            <p:cNvSpPr>
              <a:spLocks noChangeArrowheads="1"/>
            </p:cNvSpPr>
            <p:nvPr/>
          </p:nvSpPr>
          <p:spPr bwMode="auto">
            <a:xfrm>
              <a:off x="296" y="3747"/>
              <a:ext cx="194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Dotations aux amortissements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96" name="Rectangle 152"/>
            <p:cNvSpPr>
              <a:spLocks noChangeArrowheads="1"/>
            </p:cNvSpPr>
            <p:nvPr/>
          </p:nvSpPr>
          <p:spPr bwMode="auto">
            <a:xfrm>
              <a:off x="5707" y="3747"/>
              <a:ext cx="154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7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05" name="Rectangle 153"/>
            <p:cNvSpPr>
              <a:spLocks noChangeArrowheads="1"/>
            </p:cNvSpPr>
            <p:nvPr/>
          </p:nvSpPr>
          <p:spPr bwMode="auto">
            <a:xfrm>
              <a:off x="5777" y="3747"/>
              <a:ext cx="120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06" name="Rectangle 154"/>
            <p:cNvSpPr>
              <a:spLocks noChangeArrowheads="1"/>
            </p:cNvSpPr>
            <p:nvPr/>
          </p:nvSpPr>
          <p:spPr bwMode="auto">
            <a:xfrm>
              <a:off x="5815" y="3747"/>
              <a:ext cx="424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803 €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07" name="Rectangle 155"/>
            <p:cNvSpPr>
              <a:spLocks noChangeArrowheads="1"/>
            </p:cNvSpPr>
            <p:nvPr/>
          </p:nvSpPr>
          <p:spPr bwMode="auto">
            <a:xfrm>
              <a:off x="7510" y="3747"/>
              <a:ext cx="160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4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08" name="Rectangle 156"/>
            <p:cNvSpPr>
              <a:spLocks noChangeArrowheads="1"/>
            </p:cNvSpPr>
            <p:nvPr/>
          </p:nvSpPr>
          <p:spPr bwMode="auto">
            <a:xfrm>
              <a:off x="7586" y="3747"/>
              <a:ext cx="120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09" name="Rectangle 157"/>
            <p:cNvSpPr>
              <a:spLocks noChangeArrowheads="1"/>
            </p:cNvSpPr>
            <p:nvPr/>
          </p:nvSpPr>
          <p:spPr bwMode="auto">
            <a:xfrm>
              <a:off x="7624" y="3747"/>
              <a:ext cx="424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623 €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10" name="Rectangle 158"/>
            <p:cNvSpPr>
              <a:spLocks noChangeArrowheads="1"/>
            </p:cNvSpPr>
            <p:nvPr/>
          </p:nvSpPr>
          <p:spPr bwMode="auto">
            <a:xfrm>
              <a:off x="9100" y="3747"/>
              <a:ext cx="552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egoe UI Semilight" panose="020B0402040204020203" pitchFamily="34" charset="0"/>
                </a:rPr>
                <a:t>+68,8%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11" name="Freeform 159"/>
            <p:cNvSpPr>
              <a:spLocks/>
            </p:cNvSpPr>
            <p:nvPr/>
          </p:nvSpPr>
          <p:spPr bwMode="auto">
            <a:xfrm>
              <a:off x="216" y="3861"/>
              <a:ext cx="4161" cy="228"/>
            </a:xfrm>
            <a:custGeom>
              <a:avLst/>
              <a:gdLst>
                <a:gd name="T0" fmla="*/ 60 w 4161"/>
                <a:gd name="T1" fmla="*/ 60 h 228"/>
                <a:gd name="T2" fmla="*/ 4101 w 4161"/>
                <a:gd name="T3" fmla="*/ 60 h 228"/>
                <a:gd name="T4" fmla="*/ 4161 w 4161"/>
                <a:gd name="T5" fmla="*/ 60 h 228"/>
                <a:gd name="T6" fmla="*/ 4161 w 4161"/>
                <a:gd name="T7" fmla="*/ 120 h 228"/>
                <a:gd name="T8" fmla="*/ 4161 w 4161"/>
                <a:gd name="T9" fmla="*/ 168 h 228"/>
                <a:gd name="T10" fmla="*/ 4161 w 4161"/>
                <a:gd name="T11" fmla="*/ 228 h 228"/>
                <a:gd name="T12" fmla="*/ 4101 w 4161"/>
                <a:gd name="T13" fmla="*/ 228 h 228"/>
                <a:gd name="T14" fmla="*/ 60 w 4161"/>
                <a:gd name="T15" fmla="*/ 228 h 228"/>
                <a:gd name="T16" fmla="*/ 0 w 4161"/>
                <a:gd name="T17" fmla="*/ 228 h 228"/>
                <a:gd name="T18" fmla="*/ 0 w 4161"/>
                <a:gd name="T19" fmla="*/ 168 h 228"/>
                <a:gd name="T20" fmla="*/ 0 w 4161"/>
                <a:gd name="T21" fmla="*/ 120 h 228"/>
                <a:gd name="T22" fmla="*/ 0 w 4161"/>
                <a:gd name="T23" fmla="*/ 0 h 228"/>
                <a:gd name="T24" fmla="*/ 0 w 4161"/>
                <a:gd name="T25" fmla="*/ 60 h 228"/>
                <a:gd name="T26" fmla="*/ 60 w 4161"/>
                <a:gd name="T27" fmla="*/ 6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61" h="228">
                  <a:moveTo>
                    <a:pt x="60" y="60"/>
                  </a:moveTo>
                  <a:lnTo>
                    <a:pt x="4101" y="60"/>
                  </a:lnTo>
                  <a:lnTo>
                    <a:pt x="4161" y="60"/>
                  </a:lnTo>
                  <a:lnTo>
                    <a:pt x="4161" y="120"/>
                  </a:lnTo>
                  <a:lnTo>
                    <a:pt x="4161" y="168"/>
                  </a:lnTo>
                  <a:lnTo>
                    <a:pt x="4161" y="228"/>
                  </a:lnTo>
                  <a:lnTo>
                    <a:pt x="4101" y="228"/>
                  </a:lnTo>
                  <a:lnTo>
                    <a:pt x="60" y="228"/>
                  </a:lnTo>
                  <a:lnTo>
                    <a:pt x="0" y="228"/>
                  </a:lnTo>
                  <a:lnTo>
                    <a:pt x="0" y="168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12" name="Freeform 160"/>
            <p:cNvSpPr>
              <a:spLocks/>
            </p:cNvSpPr>
            <p:nvPr/>
          </p:nvSpPr>
          <p:spPr bwMode="auto">
            <a:xfrm>
              <a:off x="4657" y="3861"/>
              <a:ext cx="1528" cy="228"/>
            </a:xfrm>
            <a:custGeom>
              <a:avLst/>
              <a:gdLst>
                <a:gd name="T0" fmla="*/ 60 w 1528"/>
                <a:gd name="T1" fmla="*/ 60 h 228"/>
                <a:gd name="T2" fmla="*/ 1468 w 1528"/>
                <a:gd name="T3" fmla="*/ 60 h 228"/>
                <a:gd name="T4" fmla="*/ 1528 w 1528"/>
                <a:gd name="T5" fmla="*/ 60 h 228"/>
                <a:gd name="T6" fmla="*/ 1528 w 1528"/>
                <a:gd name="T7" fmla="*/ 120 h 228"/>
                <a:gd name="T8" fmla="*/ 1528 w 1528"/>
                <a:gd name="T9" fmla="*/ 168 h 228"/>
                <a:gd name="T10" fmla="*/ 1528 w 1528"/>
                <a:gd name="T11" fmla="*/ 228 h 228"/>
                <a:gd name="T12" fmla="*/ 1468 w 1528"/>
                <a:gd name="T13" fmla="*/ 228 h 228"/>
                <a:gd name="T14" fmla="*/ 60 w 1528"/>
                <a:gd name="T15" fmla="*/ 228 h 228"/>
                <a:gd name="T16" fmla="*/ 0 w 1528"/>
                <a:gd name="T17" fmla="*/ 228 h 228"/>
                <a:gd name="T18" fmla="*/ 0 w 1528"/>
                <a:gd name="T19" fmla="*/ 168 h 228"/>
                <a:gd name="T20" fmla="*/ 0 w 1528"/>
                <a:gd name="T21" fmla="*/ 120 h 228"/>
                <a:gd name="T22" fmla="*/ 0 w 1528"/>
                <a:gd name="T23" fmla="*/ 0 h 228"/>
                <a:gd name="T24" fmla="*/ 0 w 1528"/>
                <a:gd name="T25" fmla="*/ 60 h 228"/>
                <a:gd name="T26" fmla="*/ 60 w 1528"/>
                <a:gd name="T27" fmla="*/ 6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8" h="228">
                  <a:moveTo>
                    <a:pt x="60" y="60"/>
                  </a:moveTo>
                  <a:lnTo>
                    <a:pt x="1468" y="60"/>
                  </a:lnTo>
                  <a:lnTo>
                    <a:pt x="1528" y="60"/>
                  </a:lnTo>
                  <a:lnTo>
                    <a:pt x="1528" y="120"/>
                  </a:lnTo>
                  <a:lnTo>
                    <a:pt x="1528" y="168"/>
                  </a:lnTo>
                  <a:lnTo>
                    <a:pt x="1528" y="228"/>
                  </a:lnTo>
                  <a:lnTo>
                    <a:pt x="1468" y="228"/>
                  </a:lnTo>
                  <a:lnTo>
                    <a:pt x="60" y="228"/>
                  </a:lnTo>
                  <a:lnTo>
                    <a:pt x="0" y="228"/>
                  </a:lnTo>
                  <a:lnTo>
                    <a:pt x="0" y="168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13" name="Freeform 161"/>
            <p:cNvSpPr>
              <a:spLocks/>
            </p:cNvSpPr>
            <p:nvPr/>
          </p:nvSpPr>
          <p:spPr bwMode="auto">
            <a:xfrm>
              <a:off x="6465" y="3861"/>
              <a:ext cx="1529" cy="228"/>
            </a:xfrm>
            <a:custGeom>
              <a:avLst/>
              <a:gdLst>
                <a:gd name="T0" fmla="*/ 60 w 1529"/>
                <a:gd name="T1" fmla="*/ 60 h 228"/>
                <a:gd name="T2" fmla="*/ 1469 w 1529"/>
                <a:gd name="T3" fmla="*/ 60 h 228"/>
                <a:gd name="T4" fmla="*/ 1529 w 1529"/>
                <a:gd name="T5" fmla="*/ 60 h 228"/>
                <a:gd name="T6" fmla="*/ 1529 w 1529"/>
                <a:gd name="T7" fmla="*/ 120 h 228"/>
                <a:gd name="T8" fmla="*/ 1529 w 1529"/>
                <a:gd name="T9" fmla="*/ 168 h 228"/>
                <a:gd name="T10" fmla="*/ 1529 w 1529"/>
                <a:gd name="T11" fmla="*/ 228 h 228"/>
                <a:gd name="T12" fmla="*/ 1469 w 1529"/>
                <a:gd name="T13" fmla="*/ 228 h 228"/>
                <a:gd name="T14" fmla="*/ 60 w 1529"/>
                <a:gd name="T15" fmla="*/ 228 h 228"/>
                <a:gd name="T16" fmla="*/ 0 w 1529"/>
                <a:gd name="T17" fmla="*/ 228 h 228"/>
                <a:gd name="T18" fmla="*/ 0 w 1529"/>
                <a:gd name="T19" fmla="*/ 168 h 228"/>
                <a:gd name="T20" fmla="*/ 0 w 1529"/>
                <a:gd name="T21" fmla="*/ 120 h 228"/>
                <a:gd name="T22" fmla="*/ 0 w 1529"/>
                <a:gd name="T23" fmla="*/ 0 h 228"/>
                <a:gd name="T24" fmla="*/ 0 w 1529"/>
                <a:gd name="T25" fmla="*/ 60 h 228"/>
                <a:gd name="T26" fmla="*/ 60 w 1529"/>
                <a:gd name="T27" fmla="*/ 6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9" h="228">
                  <a:moveTo>
                    <a:pt x="60" y="60"/>
                  </a:moveTo>
                  <a:lnTo>
                    <a:pt x="1469" y="60"/>
                  </a:lnTo>
                  <a:lnTo>
                    <a:pt x="1529" y="60"/>
                  </a:lnTo>
                  <a:lnTo>
                    <a:pt x="1529" y="120"/>
                  </a:lnTo>
                  <a:lnTo>
                    <a:pt x="1529" y="168"/>
                  </a:lnTo>
                  <a:lnTo>
                    <a:pt x="1529" y="228"/>
                  </a:lnTo>
                  <a:lnTo>
                    <a:pt x="1469" y="228"/>
                  </a:lnTo>
                  <a:lnTo>
                    <a:pt x="60" y="228"/>
                  </a:lnTo>
                  <a:lnTo>
                    <a:pt x="0" y="228"/>
                  </a:lnTo>
                  <a:lnTo>
                    <a:pt x="0" y="168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14" name="Freeform 162"/>
            <p:cNvSpPr>
              <a:spLocks/>
            </p:cNvSpPr>
            <p:nvPr/>
          </p:nvSpPr>
          <p:spPr bwMode="auto">
            <a:xfrm>
              <a:off x="8274" y="3861"/>
              <a:ext cx="1744" cy="228"/>
            </a:xfrm>
            <a:custGeom>
              <a:avLst/>
              <a:gdLst>
                <a:gd name="T0" fmla="*/ 60 w 1744"/>
                <a:gd name="T1" fmla="*/ 60 h 228"/>
                <a:gd name="T2" fmla="*/ 1684 w 1744"/>
                <a:gd name="T3" fmla="*/ 60 h 228"/>
                <a:gd name="T4" fmla="*/ 1744 w 1744"/>
                <a:gd name="T5" fmla="*/ 60 h 228"/>
                <a:gd name="T6" fmla="*/ 1744 w 1744"/>
                <a:gd name="T7" fmla="*/ 120 h 228"/>
                <a:gd name="T8" fmla="*/ 1744 w 1744"/>
                <a:gd name="T9" fmla="*/ 168 h 228"/>
                <a:gd name="T10" fmla="*/ 1744 w 1744"/>
                <a:gd name="T11" fmla="*/ 228 h 228"/>
                <a:gd name="T12" fmla="*/ 1684 w 1744"/>
                <a:gd name="T13" fmla="*/ 228 h 228"/>
                <a:gd name="T14" fmla="*/ 60 w 1744"/>
                <a:gd name="T15" fmla="*/ 228 h 228"/>
                <a:gd name="T16" fmla="*/ 0 w 1744"/>
                <a:gd name="T17" fmla="*/ 228 h 228"/>
                <a:gd name="T18" fmla="*/ 0 w 1744"/>
                <a:gd name="T19" fmla="*/ 168 h 228"/>
                <a:gd name="T20" fmla="*/ 0 w 1744"/>
                <a:gd name="T21" fmla="*/ 120 h 228"/>
                <a:gd name="T22" fmla="*/ 0 w 1744"/>
                <a:gd name="T23" fmla="*/ 0 h 228"/>
                <a:gd name="T24" fmla="*/ 0 w 1744"/>
                <a:gd name="T25" fmla="*/ 60 h 228"/>
                <a:gd name="T26" fmla="*/ 60 w 1744"/>
                <a:gd name="T27" fmla="*/ 6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44" h="228">
                  <a:moveTo>
                    <a:pt x="60" y="60"/>
                  </a:moveTo>
                  <a:lnTo>
                    <a:pt x="1684" y="60"/>
                  </a:lnTo>
                  <a:lnTo>
                    <a:pt x="1744" y="60"/>
                  </a:lnTo>
                  <a:lnTo>
                    <a:pt x="1744" y="120"/>
                  </a:lnTo>
                  <a:lnTo>
                    <a:pt x="1744" y="168"/>
                  </a:lnTo>
                  <a:lnTo>
                    <a:pt x="1744" y="228"/>
                  </a:lnTo>
                  <a:lnTo>
                    <a:pt x="1684" y="228"/>
                  </a:lnTo>
                  <a:lnTo>
                    <a:pt x="60" y="228"/>
                  </a:lnTo>
                  <a:lnTo>
                    <a:pt x="0" y="228"/>
                  </a:lnTo>
                  <a:lnTo>
                    <a:pt x="0" y="168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15" name="Rectangle 163"/>
            <p:cNvSpPr>
              <a:spLocks noChangeArrowheads="1"/>
            </p:cNvSpPr>
            <p:nvPr/>
          </p:nvSpPr>
          <p:spPr bwMode="auto">
            <a:xfrm>
              <a:off x="296" y="3915"/>
              <a:ext cx="1598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Dotations aux provisions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16" name="Rectangle 164"/>
            <p:cNvSpPr>
              <a:spLocks noChangeArrowheads="1"/>
            </p:cNvSpPr>
            <p:nvPr/>
          </p:nvSpPr>
          <p:spPr bwMode="auto">
            <a:xfrm>
              <a:off x="5701" y="3915"/>
              <a:ext cx="158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3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17" name="Rectangle 165"/>
            <p:cNvSpPr>
              <a:spLocks noChangeArrowheads="1"/>
            </p:cNvSpPr>
            <p:nvPr/>
          </p:nvSpPr>
          <p:spPr bwMode="auto">
            <a:xfrm>
              <a:off x="5773" y="3915"/>
              <a:ext cx="120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18" name="Rectangle 166"/>
            <p:cNvSpPr>
              <a:spLocks noChangeArrowheads="1"/>
            </p:cNvSpPr>
            <p:nvPr/>
          </p:nvSpPr>
          <p:spPr bwMode="auto">
            <a:xfrm>
              <a:off x="5811" y="3915"/>
              <a:ext cx="428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540 €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19" name="Rectangle 167"/>
            <p:cNvSpPr>
              <a:spLocks noChangeArrowheads="1"/>
            </p:cNvSpPr>
            <p:nvPr/>
          </p:nvSpPr>
          <p:spPr bwMode="auto">
            <a:xfrm>
              <a:off x="7558" y="3915"/>
              <a:ext cx="13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1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20" name="Rectangle 168"/>
            <p:cNvSpPr>
              <a:spLocks noChangeArrowheads="1"/>
            </p:cNvSpPr>
            <p:nvPr/>
          </p:nvSpPr>
          <p:spPr bwMode="auto">
            <a:xfrm>
              <a:off x="7648" y="3915"/>
              <a:ext cx="400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617 €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21" name="Rectangle 169"/>
            <p:cNvSpPr>
              <a:spLocks noChangeArrowheads="1"/>
            </p:cNvSpPr>
            <p:nvPr/>
          </p:nvSpPr>
          <p:spPr bwMode="auto">
            <a:xfrm>
              <a:off x="9070" y="3915"/>
              <a:ext cx="584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egoe UI Semilight" panose="020B0402040204020203" pitchFamily="34" charset="0"/>
                </a:rPr>
                <a:t>+118,9%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22" name="Freeform 170"/>
            <p:cNvSpPr>
              <a:spLocks/>
            </p:cNvSpPr>
            <p:nvPr/>
          </p:nvSpPr>
          <p:spPr bwMode="auto">
            <a:xfrm>
              <a:off x="216" y="4029"/>
              <a:ext cx="4161" cy="228"/>
            </a:xfrm>
            <a:custGeom>
              <a:avLst/>
              <a:gdLst>
                <a:gd name="T0" fmla="*/ 60 w 4161"/>
                <a:gd name="T1" fmla="*/ 60 h 228"/>
                <a:gd name="T2" fmla="*/ 4101 w 4161"/>
                <a:gd name="T3" fmla="*/ 60 h 228"/>
                <a:gd name="T4" fmla="*/ 4161 w 4161"/>
                <a:gd name="T5" fmla="*/ 60 h 228"/>
                <a:gd name="T6" fmla="*/ 4161 w 4161"/>
                <a:gd name="T7" fmla="*/ 120 h 228"/>
                <a:gd name="T8" fmla="*/ 4161 w 4161"/>
                <a:gd name="T9" fmla="*/ 168 h 228"/>
                <a:gd name="T10" fmla="*/ 4161 w 4161"/>
                <a:gd name="T11" fmla="*/ 228 h 228"/>
                <a:gd name="T12" fmla="*/ 4101 w 4161"/>
                <a:gd name="T13" fmla="*/ 228 h 228"/>
                <a:gd name="T14" fmla="*/ 60 w 4161"/>
                <a:gd name="T15" fmla="*/ 228 h 228"/>
                <a:gd name="T16" fmla="*/ 0 w 4161"/>
                <a:gd name="T17" fmla="*/ 228 h 228"/>
                <a:gd name="T18" fmla="*/ 0 w 4161"/>
                <a:gd name="T19" fmla="*/ 168 h 228"/>
                <a:gd name="T20" fmla="*/ 0 w 4161"/>
                <a:gd name="T21" fmla="*/ 120 h 228"/>
                <a:gd name="T22" fmla="*/ 0 w 4161"/>
                <a:gd name="T23" fmla="*/ 0 h 228"/>
                <a:gd name="T24" fmla="*/ 0 w 4161"/>
                <a:gd name="T25" fmla="*/ 60 h 228"/>
                <a:gd name="T26" fmla="*/ 60 w 4161"/>
                <a:gd name="T27" fmla="*/ 6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61" h="228">
                  <a:moveTo>
                    <a:pt x="60" y="60"/>
                  </a:moveTo>
                  <a:lnTo>
                    <a:pt x="4101" y="60"/>
                  </a:lnTo>
                  <a:lnTo>
                    <a:pt x="4161" y="60"/>
                  </a:lnTo>
                  <a:lnTo>
                    <a:pt x="4161" y="120"/>
                  </a:lnTo>
                  <a:lnTo>
                    <a:pt x="4161" y="168"/>
                  </a:lnTo>
                  <a:lnTo>
                    <a:pt x="4161" y="228"/>
                  </a:lnTo>
                  <a:lnTo>
                    <a:pt x="4101" y="228"/>
                  </a:lnTo>
                  <a:lnTo>
                    <a:pt x="60" y="228"/>
                  </a:lnTo>
                  <a:lnTo>
                    <a:pt x="0" y="228"/>
                  </a:lnTo>
                  <a:lnTo>
                    <a:pt x="0" y="168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23" name="Freeform 171"/>
            <p:cNvSpPr>
              <a:spLocks/>
            </p:cNvSpPr>
            <p:nvPr/>
          </p:nvSpPr>
          <p:spPr bwMode="auto">
            <a:xfrm>
              <a:off x="4657" y="4029"/>
              <a:ext cx="1528" cy="228"/>
            </a:xfrm>
            <a:custGeom>
              <a:avLst/>
              <a:gdLst>
                <a:gd name="T0" fmla="*/ 60 w 1528"/>
                <a:gd name="T1" fmla="*/ 60 h 228"/>
                <a:gd name="T2" fmla="*/ 1468 w 1528"/>
                <a:gd name="T3" fmla="*/ 60 h 228"/>
                <a:gd name="T4" fmla="*/ 1528 w 1528"/>
                <a:gd name="T5" fmla="*/ 60 h 228"/>
                <a:gd name="T6" fmla="*/ 1528 w 1528"/>
                <a:gd name="T7" fmla="*/ 120 h 228"/>
                <a:gd name="T8" fmla="*/ 1528 w 1528"/>
                <a:gd name="T9" fmla="*/ 168 h 228"/>
                <a:gd name="T10" fmla="*/ 1528 w 1528"/>
                <a:gd name="T11" fmla="*/ 228 h 228"/>
                <a:gd name="T12" fmla="*/ 1468 w 1528"/>
                <a:gd name="T13" fmla="*/ 228 h 228"/>
                <a:gd name="T14" fmla="*/ 60 w 1528"/>
                <a:gd name="T15" fmla="*/ 228 h 228"/>
                <a:gd name="T16" fmla="*/ 0 w 1528"/>
                <a:gd name="T17" fmla="*/ 228 h 228"/>
                <a:gd name="T18" fmla="*/ 0 w 1528"/>
                <a:gd name="T19" fmla="*/ 168 h 228"/>
                <a:gd name="T20" fmla="*/ 0 w 1528"/>
                <a:gd name="T21" fmla="*/ 120 h 228"/>
                <a:gd name="T22" fmla="*/ 0 w 1528"/>
                <a:gd name="T23" fmla="*/ 0 h 228"/>
                <a:gd name="T24" fmla="*/ 0 w 1528"/>
                <a:gd name="T25" fmla="*/ 60 h 228"/>
                <a:gd name="T26" fmla="*/ 60 w 1528"/>
                <a:gd name="T27" fmla="*/ 6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8" h="228">
                  <a:moveTo>
                    <a:pt x="60" y="60"/>
                  </a:moveTo>
                  <a:lnTo>
                    <a:pt x="1468" y="60"/>
                  </a:lnTo>
                  <a:lnTo>
                    <a:pt x="1528" y="60"/>
                  </a:lnTo>
                  <a:lnTo>
                    <a:pt x="1528" y="120"/>
                  </a:lnTo>
                  <a:lnTo>
                    <a:pt x="1528" y="168"/>
                  </a:lnTo>
                  <a:lnTo>
                    <a:pt x="1528" y="228"/>
                  </a:lnTo>
                  <a:lnTo>
                    <a:pt x="1468" y="228"/>
                  </a:lnTo>
                  <a:lnTo>
                    <a:pt x="60" y="228"/>
                  </a:lnTo>
                  <a:lnTo>
                    <a:pt x="0" y="228"/>
                  </a:lnTo>
                  <a:lnTo>
                    <a:pt x="0" y="168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24" name="Freeform 172"/>
            <p:cNvSpPr>
              <a:spLocks/>
            </p:cNvSpPr>
            <p:nvPr/>
          </p:nvSpPr>
          <p:spPr bwMode="auto">
            <a:xfrm>
              <a:off x="6465" y="4029"/>
              <a:ext cx="1529" cy="228"/>
            </a:xfrm>
            <a:custGeom>
              <a:avLst/>
              <a:gdLst>
                <a:gd name="T0" fmla="*/ 60 w 1529"/>
                <a:gd name="T1" fmla="*/ 60 h 228"/>
                <a:gd name="T2" fmla="*/ 1469 w 1529"/>
                <a:gd name="T3" fmla="*/ 60 h 228"/>
                <a:gd name="T4" fmla="*/ 1529 w 1529"/>
                <a:gd name="T5" fmla="*/ 60 h 228"/>
                <a:gd name="T6" fmla="*/ 1529 w 1529"/>
                <a:gd name="T7" fmla="*/ 120 h 228"/>
                <a:gd name="T8" fmla="*/ 1529 w 1529"/>
                <a:gd name="T9" fmla="*/ 168 h 228"/>
                <a:gd name="T10" fmla="*/ 1529 w 1529"/>
                <a:gd name="T11" fmla="*/ 228 h 228"/>
                <a:gd name="T12" fmla="*/ 1469 w 1529"/>
                <a:gd name="T13" fmla="*/ 228 h 228"/>
                <a:gd name="T14" fmla="*/ 60 w 1529"/>
                <a:gd name="T15" fmla="*/ 228 h 228"/>
                <a:gd name="T16" fmla="*/ 0 w 1529"/>
                <a:gd name="T17" fmla="*/ 228 h 228"/>
                <a:gd name="T18" fmla="*/ 0 w 1529"/>
                <a:gd name="T19" fmla="*/ 168 h 228"/>
                <a:gd name="T20" fmla="*/ 0 w 1529"/>
                <a:gd name="T21" fmla="*/ 120 h 228"/>
                <a:gd name="T22" fmla="*/ 0 w 1529"/>
                <a:gd name="T23" fmla="*/ 0 h 228"/>
                <a:gd name="T24" fmla="*/ 0 w 1529"/>
                <a:gd name="T25" fmla="*/ 60 h 228"/>
                <a:gd name="T26" fmla="*/ 60 w 1529"/>
                <a:gd name="T27" fmla="*/ 6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9" h="228">
                  <a:moveTo>
                    <a:pt x="60" y="60"/>
                  </a:moveTo>
                  <a:lnTo>
                    <a:pt x="1469" y="60"/>
                  </a:lnTo>
                  <a:lnTo>
                    <a:pt x="1529" y="60"/>
                  </a:lnTo>
                  <a:lnTo>
                    <a:pt x="1529" y="120"/>
                  </a:lnTo>
                  <a:lnTo>
                    <a:pt x="1529" y="168"/>
                  </a:lnTo>
                  <a:lnTo>
                    <a:pt x="1529" y="228"/>
                  </a:lnTo>
                  <a:lnTo>
                    <a:pt x="1469" y="228"/>
                  </a:lnTo>
                  <a:lnTo>
                    <a:pt x="60" y="228"/>
                  </a:lnTo>
                  <a:lnTo>
                    <a:pt x="0" y="228"/>
                  </a:lnTo>
                  <a:lnTo>
                    <a:pt x="0" y="168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25" name="Freeform 173"/>
            <p:cNvSpPr>
              <a:spLocks/>
            </p:cNvSpPr>
            <p:nvPr/>
          </p:nvSpPr>
          <p:spPr bwMode="auto">
            <a:xfrm>
              <a:off x="8274" y="4029"/>
              <a:ext cx="1744" cy="228"/>
            </a:xfrm>
            <a:custGeom>
              <a:avLst/>
              <a:gdLst>
                <a:gd name="T0" fmla="*/ 60 w 1744"/>
                <a:gd name="T1" fmla="*/ 60 h 228"/>
                <a:gd name="T2" fmla="*/ 1684 w 1744"/>
                <a:gd name="T3" fmla="*/ 60 h 228"/>
                <a:gd name="T4" fmla="*/ 1744 w 1744"/>
                <a:gd name="T5" fmla="*/ 60 h 228"/>
                <a:gd name="T6" fmla="*/ 1744 w 1744"/>
                <a:gd name="T7" fmla="*/ 120 h 228"/>
                <a:gd name="T8" fmla="*/ 1744 w 1744"/>
                <a:gd name="T9" fmla="*/ 168 h 228"/>
                <a:gd name="T10" fmla="*/ 1744 w 1744"/>
                <a:gd name="T11" fmla="*/ 228 h 228"/>
                <a:gd name="T12" fmla="*/ 1684 w 1744"/>
                <a:gd name="T13" fmla="*/ 228 h 228"/>
                <a:gd name="T14" fmla="*/ 60 w 1744"/>
                <a:gd name="T15" fmla="*/ 228 h 228"/>
                <a:gd name="T16" fmla="*/ 0 w 1744"/>
                <a:gd name="T17" fmla="*/ 228 h 228"/>
                <a:gd name="T18" fmla="*/ 0 w 1744"/>
                <a:gd name="T19" fmla="*/ 168 h 228"/>
                <a:gd name="T20" fmla="*/ 0 w 1744"/>
                <a:gd name="T21" fmla="*/ 120 h 228"/>
                <a:gd name="T22" fmla="*/ 0 w 1744"/>
                <a:gd name="T23" fmla="*/ 0 h 228"/>
                <a:gd name="T24" fmla="*/ 0 w 1744"/>
                <a:gd name="T25" fmla="*/ 60 h 228"/>
                <a:gd name="T26" fmla="*/ 60 w 1744"/>
                <a:gd name="T27" fmla="*/ 6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44" h="228">
                  <a:moveTo>
                    <a:pt x="60" y="60"/>
                  </a:moveTo>
                  <a:lnTo>
                    <a:pt x="1684" y="60"/>
                  </a:lnTo>
                  <a:lnTo>
                    <a:pt x="1744" y="60"/>
                  </a:lnTo>
                  <a:lnTo>
                    <a:pt x="1744" y="120"/>
                  </a:lnTo>
                  <a:lnTo>
                    <a:pt x="1744" y="168"/>
                  </a:lnTo>
                  <a:lnTo>
                    <a:pt x="1744" y="228"/>
                  </a:lnTo>
                  <a:lnTo>
                    <a:pt x="1684" y="228"/>
                  </a:lnTo>
                  <a:lnTo>
                    <a:pt x="60" y="228"/>
                  </a:lnTo>
                  <a:lnTo>
                    <a:pt x="0" y="228"/>
                  </a:lnTo>
                  <a:lnTo>
                    <a:pt x="0" y="168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26" name="Rectangle 174"/>
            <p:cNvSpPr>
              <a:spLocks noChangeArrowheads="1"/>
            </p:cNvSpPr>
            <p:nvPr/>
          </p:nvSpPr>
          <p:spPr bwMode="auto">
            <a:xfrm>
              <a:off x="296" y="4083"/>
              <a:ext cx="1880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Autres charges d'exploitation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27" name="Rectangle 175"/>
            <p:cNvSpPr>
              <a:spLocks noChangeArrowheads="1"/>
            </p:cNvSpPr>
            <p:nvPr/>
          </p:nvSpPr>
          <p:spPr bwMode="auto">
            <a:xfrm>
              <a:off x="5745" y="4083"/>
              <a:ext cx="13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1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28" name="Rectangle 176"/>
            <p:cNvSpPr>
              <a:spLocks noChangeArrowheads="1"/>
            </p:cNvSpPr>
            <p:nvPr/>
          </p:nvSpPr>
          <p:spPr bwMode="auto">
            <a:xfrm>
              <a:off x="5797" y="4083"/>
              <a:ext cx="120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29" name="Rectangle 177"/>
            <p:cNvSpPr>
              <a:spLocks noChangeArrowheads="1"/>
            </p:cNvSpPr>
            <p:nvPr/>
          </p:nvSpPr>
          <p:spPr bwMode="auto">
            <a:xfrm>
              <a:off x="5835" y="4083"/>
              <a:ext cx="402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919 €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30" name="Rectangle 178"/>
            <p:cNvSpPr>
              <a:spLocks noChangeArrowheads="1"/>
            </p:cNvSpPr>
            <p:nvPr/>
          </p:nvSpPr>
          <p:spPr bwMode="auto">
            <a:xfrm>
              <a:off x="7700" y="4083"/>
              <a:ext cx="34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76 €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31" name="Freeform 179"/>
            <p:cNvSpPr>
              <a:spLocks/>
            </p:cNvSpPr>
            <p:nvPr/>
          </p:nvSpPr>
          <p:spPr bwMode="auto">
            <a:xfrm>
              <a:off x="216" y="4197"/>
              <a:ext cx="4161" cy="228"/>
            </a:xfrm>
            <a:custGeom>
              <a:avLst/>
              <a:gdLst>
                <a:gd name="T0" fmla="*/ 240 w 16640"/>
                <a:gd name="T1" fmla="*/ 240 h 912"/>
                <a:gd name="T2" fmla="*/ 16400 w 16640"/>
                <a:gd name="T3" fmla="*/ 240 h 912"/>
                <a:gd name="T4" fmla="*/ 16640 w 16640"/>
                <a:gd name="T5" fmla="*/ 240 h 912"/>
                <a:gd name="T6" fmla="*/ 16640 w 16640"/>
                <a:gd name="T7" fmla="*/ 480 h 912"/>
                <a:gd name="T8" fmla="*/ 16640 w 16640"/>
                <a:gd name="T9" fmla="*/ 672 h 912"/>
                <a:gd name="T10" fmla="*/ 16640 w 16640"/>
                <a:gd name="T11" fmla="*/ 672 h 912"/>
                <a:gd name="T12" fmla="*/ 16400 w 16640"/>
                <a:gd name="T13" fmla="*/ 912 h 912"/>
                <a:gd name="T14" fmla="*/ 16400 w 16640"/>
                <a:gd name="T15" fmla="*/ 912 h 912"/>
                <a:gd name="T16" fmla="*/ 240 w 16640"/>
                <a:gd name="T17" fmla="*/ 912 h 912"/>
                <a:gd name="T18" fmla="*/ 240 w 16640"/>
                <a:gd name="T19" fmla="*/ 912 h 912"/>
                <a:gd name="T20" fmla="*/ 0 w 16640"/>
                <a:gd name="T21" fmla="*/ 672 h 912"/>
                <a:gd name="T22" fmla="*/ 0 w 16640"/>
                <a:gd name="T23" fmla="*/ 480 h 912"/>
                <a:gd name="T24" fmla="*/ 0 w 16640"/>
                <a:gd name="T25" fmla="*/ 0 h 912"/>
                <a:gd name="T26" fmla="*/ 0 w 16640"/>
                <a:gd name="T27" fmla="*/ 240 h 912"/>
                <a:gd name="T28" fmla="*/ 240 w 16640"/>
                <a:gd name="T29" fmla="*/ 24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40" h="912">
                  <a:moveTo>
                    <a:pt x="240" y="240"/>
                  </a:moveTo>
                  <a:lnTo>
                    <a:pt x="16400" y="240"/>
                  </a:lnTo>
                  <a:lnTo>
                    <a:pt x="16640" y="240"/>
                  </a:lnTo>
                  <a:lnTo>
                    <a:pt x="16640" y="480"/>
                  </a:lnTo>
                  <a:lnTo>
                    <a:pt x="16640" y="672"/>
                  </a:lnTo>
                  <a:lnTo>
                    <a:pt x="16640" y="672"/>
                  </a:lnTo>
                  <a:cubicBezTo>
                    <a:pt x="16640" y="805"/>
                    <a:pt x="16533" y="912"/>
                    <a:pt x="16400" y="912"/>
                  </a:cubicBezTo>
                  <a:lnTo>
                    <a:pt x="16400" y="912"/>
                  </a:lnTo>
                  <a:lnTo>
                    <a:pt x="240" y="912"/>
                  </a:lnTo>
                  <a:lnTo>
                    <a:pt x="240" y="912"/>
                  </a:lnTo>
                  <a:cubicBezTo>
                    <a:pt x="108" y="912"/>
                    <a:pt x="0" y="805"/>
                    <a:pt x="0" y="672"/>
                  </a:cubicBezTo>
                  <a:lnTo>
                    <a:pt x="0" y="480"/>
                  </a:lnTo>
                  <a:lnTo>
                    <a:pt x="0" y="0"/>
                  </a:lnTo>
                  <a:lnTo>
                    <a:pt x="0" y="240"/>
                  </a:lnTo>
                  <a:lnTo>
                    <a:pt x="240" y="240"/>
                  </a:lnTo>
                  <a:close/>
                </a:path>
              </a:pathLst>
            </a:custGeom>
            <a:solidFill>
              <a:srgbClr val="AFB52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32" name="Freeform 180"/>
            <p:cNvSpPr>
              <a:spLocks/>
            </p:cNvSpPr>
            <p:nvPr/>
          </p:nvSpPr>
          <p:spPr bwMode="auto">
            <a:xfrm>
              <a:off x="4657" y="4197"/>
              <a:ext cx="1528" cy="228"/>
            </a:xfrm>
            <a:custGeom>
              <a:avLst/>
              <a:gdLst>
                <a:gd name="T0" fmla="*/ 240 w 6112"/>
                <a:gd name="T1" fmla="*/ 240 h 912"/>
                <a:gd name="T2" fmla="*/ 5872 w 6112"/>
                <a:gd name="T3" fmla="*/ 240 h 912"/>
                <a:gd name="T4" fmla="*/ 6112 w 6112"/>
                <a:gd name="T5" fmla="*/ 240 h 912"/>
                <a:gd name="T6" fmla="*/ 6112 w 6112"/>
                <a:gd name="T7" fmla="*/ 480 h 912"/>
                <a:gd name="T8" fmla="*/ 6112 w 6112"/>
                <a:gd name="T9" fmla="*/ 672 h 912"/>
                <a:gd name="T10" fmla="*/ 6112 w 6112"/>
                <a:gd name="T11" fmla="*/ 672 h 912"/>
                <a:gd name="T12" fmla="*/ 5872 w 6112"/>
                <a:gd name="T13" fmla="*/ 912 h 912"/>
                <a:gd name="T14" fmla="*/ 5872 w 6112"/>
                <a:gd name="T15" fmla="*/ 912 h 912"/>
                <a:gd name="T16" fmla="*/ 240 w 6112"/>
                <a:gd name="T17" fmla="*/ 912 h 912"/>
                <a:gd name="T18" fmla="*/ 240 w 6112"/>
                <a:gd name="T19" fmla="*/ 912 h 912"/>
                <a:gd name="T20" fmla="*/ 0 w 6112"/>
                <a:gd name="T21" fmla="*/ 672 h 912"/>
                <a:gd name="T22" fmla="*/ 0 w 6112"/>
                <a:gd name="T23" fmla="*/ 480 h 912"/>
                <a:gd name="T24" fmla="*/ 0 w 6112"/>
                <a:gd name="T25" fmla="*/ 0 h 912"/>
                <a:gd name="T26" fmla="*/ 0 w 6112"/>
                <a:gd name="T27" fmla="*/ 240 h 912"/>
                <a:gd name="T28" fmla="*/ 240 w 6112"/>
                <a:gd name="T29" fmla="*/ 24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12" h="912">
                  <a:moveTo>
                    <a:pt x="240" y="240"/>
                  </a:moveTo>
                  <a:lnTo>
                    <a:pt x="5872" y="240"/>
                  </a:lnTo>
                  <a:lnTo>
                    <a:pt x="6112" y="240"/>
                  </a:lnTo>
                  <a:lnTo>
                    <a:pt x="6112" y="480"/>
                  </a:lnTo>
                  <a:lnTo>
                    <a:pt x="6112" y="672"/>
                  </a:lnTo>
                  <a:lnTo>
                    <a:pt x="6112" y="672"/>
                  </a:lnTo>
                  <a:cubicBezTo>
                    <a:pt x="6112" y="805"/>
                    <a:pt x="6005" y="912"/>
                    <a:pt x="5872" y="912"/>
                  </a:cubicBezTo>
                  <a:lnTo>
                    <a:pt x="5872" y="912"/>
                  </a:lnTo>
                  <a:lnTo>
                    <a:pt x="240" y="912"/>
                  </a:lnTo>
                  <a:lnTo>
                    <a:pt x="240" y="912"/>
                  </a:lnTo>
                  <a:cubicBezTo>
                    <a:pt x="108" y="912"/>
                    <a:pt x="0" y="805"/>
                    <a:pt x="0" y="672"/>
                  </a:cubicBezTo>
                  <a:lnTo>
                    <a:pt x="0" y="480"/>
                  </a:lnTo>
                  <a:lnTo>
                    <a:pt x="0" y="0"/>
                  </a:lnTo>
                  <a:lnTo>
                    <a:pt x="0" y="240"/>
                  </a:lnTo>
                  <a:lnTo>
                    <a:pt x="240" y="24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33" name="Freeform 181"/>
            <p:cNvSpPr>
              <a:spLocks/>
            </p:cNvSpPr>
            <p:nvPr/>
          </p:nvSpPr>
          <p:spPr bwMode="auto">
            <a:xfrm>
              <a:off x="6465" y="4197"/>
              <a:ext cx="1529" cy="228"/>
            </a:xfrm>
            <a:custGeom>
              <a:avLst/>
              <a:gdLst>
                <a:gd name="T0" fmla="*/ 240 w 6112"/>
                <a:gd name="T1" fmla="*/ 240 h 912"/>
                <a:gd name="T2" fmla="*/ 5872 w 6112"/>
                <a:gd name="T3" fmla="*/ 240 h 912"/>
                <a:gd name="T4" fmla="*/ 6112 w 6112"/>
                <a:gd name="T5" fmla="*/ 240 h 912"/>
                <a:gd name="T6" fmla="*/ 6112 w 6112"/>
                <a:gd name="T7" fmla="*/ 480 h 912"/>
                <a:gd name="T8" fmla="*/ 6112 w 6112"/>
                <a:gd name="T9" fmla="*/ 672 h 912"/>
                <a:gd name="T10" fmla="*/ 6112 w 6112"/>
                <a:gd name="T11" fmla="*/ 672 h 912"/>
                <a:gd name="T12" fmla="*/ 5872 w 6112"/>
                <a:gd name="T13" fmla="*/ 912 h 912"/>
                <a:gd name="T14" fmla="*/ 5872 w 6112"/>
                <a:gd name="T15" fmla="*/ 912 h 912"/>
                <a:gd name="T16" fmla="*/ 240 w 6112"/>
                <a:gd name="T17" fmla="*/ 912 h 912"/>
                <a:gd name="T18" fmla="*/ 240 w 6112"/>
                <a:gd name="T19" fmla="*/ 912 h 912"/>
                <a:gd name="T20" fmla="*/ 0 w 6112"/>
                <a:gd name="T21" fmla="*/ 672 h 912"/>
                <a:gd name="T22" fmla="*/ 0 w 6112"/>
                <a:gd name="T23" fmla="*/ 480 h 912"/>
                <a:gd name="T24" fmla="*/ 0 w 6112"/>
                <a:gd name="T25" fmla="*/ 0 h 912"/>
                <a:gd name="T26" fmla="*/ 0 w 6112"/>
                <a:gd name="T27" fmla="*/ 240 h 912"/>
                <a:gd name="T28" fmla="*/ 240 w 6112"/>
                <a:gd name="T29" fmla="*/ 24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12" h="912">
                  <a:moveTo>
                    <a:pt x="240" y="240"/>
                  </a:moveTo>
                  <a:lnTo>
                    <a:pt x="5872" y="240"/>
                  </a:lnTo>
                  <a:lnTo>
                    <a:pt x="6112" y="240"/>
                  </a:lnTo>
                  <a:lnTo>
                    <a:pt x="6112" y="480"/>
                  </a:lnTo>
                  <a:lnTo>
                    <a:pt x="6112" y="672"/>
                  </a:lnTo>
                  <a:lnTo>
                    <a:pt x="6112" y="672"/>
                  </a:lnTo>
                  <a:cubicBezTo>
                    <a:pt x="6112" y="805"/>
                    <a:pt x="6005" y="912"/>
                    <a:pt x="5872" y="912"/>
                  </a:cubicBezTo>
                  <a:lnTo>
                    <a:pt x="5872" y="912"/>
                  </a:lnTo>
                  <a:lnTo>
                    <a:pt x="240" y="912"/>
                  </a:lnTo>
                  <a:lnTo>
                    <a:pt x="240" y="912"/>
                  </a:lnTo>
                  <a:cubicBezTo>
                    <a:pt x="108" y="912"/>
                    <a:pt x="0" y="805"/>
                    <a:pt x="0" y="672"/>
                  </a:cubicBezTo>
                  <a:lnTo>
                    <a:pt x="0" y="480"/>
                  </a:lnTo>
                  <a:lnTo>
                    <a:pt x="0" y="0"/>
                  </a:lnTo>
                  <a:lnTo>
                    <a:pt x="0" y="240"/>
                  </a:lnTo>
                  <a:lnTo>
                    <a:pt x="240" y="240"/>
                  </a:lnTo>
                  <a:close/>
                </a:path>
              </a:pathLst>
            </a:custGeom>
            <a:solidFill>
              <a:srgbClr val="AED13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34" name="Freeform 182"/>
            <p:cNvSpPr>
              <a:spLocks/>
            </p:cNvSpPr>
            <p:nvPr/>
          </p:nvSpPr>
          <p:spPr bwMode="auto">
            <a:xfrm>
              <a:off x="8274" y="4197"/>
              <a:ext cx="1744" cy="228"/>
            </a:xfrm>
            <a:custGeom>
              <a:avLst/>
              <a:gdLst>
                <a:gd name="T0" fmla="*/ 120 w 3488"/>
                <a:gd name="T1" fmla="*/ 120 h 456"/>
                <a:gd name="T2" fmla="*/ 3368 w 3488"/>
                <a:gd name="T3" fmla="*/ 120 h 456"/>
                <a:gd name="T4" fmla="*/ 3488 w 3488"/>
                <a:gd name="T5" fmla="*/ 120 h 456"/>
                <a:gd name="T6" fmla="*/ 3488 w 3488"/>
                <a:gd name="T7" fmla="*/ 240 h 456"/>
                <a:gd name="T8" fmla="*/ 3488 w 3488"/>
                <a:gd name="T9" fmla="*/ 336 h 456"/>
                <a:gd name="T10" fmla="*/ 3488 w 3488"/>
                <a:gd name="T11" fmla="*/ 336 h 456"/>
                <a:gd name="T12" fmla="*/ 3368 w 3488"/>
                <a:gd name="T13" fmla="*/ 456 h 456"/>
                <a:gd name="T14" fmla="*/ 3368 w 3488"/>
                <a:gd name="T15" fmla="*/ 456 h 456"/>
                <a:gd name="T16" fmla="*/ 120 w 3488"/>
                <a:gd name="T17" fmla="*/ 456 h 456"/>
                <a:gd name="T18" fmla="*/ 120 w 3488"/>
                <a:gd name="T19" fmla="*/ 456 h 456"/>
                <a:gd name="T20" fmla="*/ 0 w 3488"/>
                <a:gd name="T21" fmla="*/ 336 h 456"/>
                <a:gd name="T22" fmla="*/ 0 w 3488"/>
                <a:gd name="T23" fmla="*/ 240 h 456"/>
                <a:gd name="T24" fmla="*/ 0 w 3488"/>
                <a:gd name="T25" fmla="*/ 0 h 456"/>
                <a:gd name="T26" fmla="*/ 0 w 3488"/>
                <a:gd name="T27" fmla="*/ 120 h 456"/>
                <a:gd name="T28" fmla="*/ 120 w 3488"/>
                <a:gd name="T29" fmla="*/ 12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88" h="456">
                  <a:moveTo>
                    <a:pt x="120" y="120"/>
                  </a:moveTo>
                  <a:lnTo>
                    <a:pt x="3368" y="120"/>
                  </a:lnTo>
                  <a:lnTo>
                    <a:pt x="3488" y="120"/>
                  </a:lnTo>
                  <a:lnTo>
                    <a:pt x="3488" y="240"/>
                  </a:lnTo>
                  <a:lnTo>
                    <a:pt x="3488" y="336"/>
                  </a:lnTo>
                  <a:lnTo>
                    <a:pt x="3488" y="336"/>
                  </a:lnTo>
                  <a:cubicBezTo>
                    <a:pt x="3488" y="403"/>
                    <a:pt x="3435" y="456"/>
                    <a:pt x="3368" y="456"/>
                  </a:cubicBezTo>
                  <a:lnTo>
                    <a:pt x="3368" y="456"/>
                  </a:lnTo>
                  <a:lnTo>
                    <a:pt x="120" y="456"/>
                  </a:lnTo>
                  <a:lnTo>
                    <a:pt x="120" y="456"/>
                  </a:lnTo>
                  <a:cubicBezTo>
                    <a:pt x="54" y="456"/>
                    <a:pt x="0" y="403"/>
                    <a:pt x="0" y="336"/>
                  </a:cubicBezTo>
                  <a:lnTo>
                    <a:pt x="0" y="240"/>
                  </a:lnTo>
                  <a:lnTo>
                    <a:pt x="0" y="0"/>
                  </a:lnTo>
                  <a:lnTo>
                    <a:pt x="0" y="120"/>
                  </a:lnTo>
                  <a:lnTo>
                    <a:pt x="120" y="120"/>
                  </a:lnTo>
                  <a:close/>
                </a:path>
              </a:pathLst>
            </a:custGeom>
            <a:solidFill>
              <a:srgbClr val="F2F2F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35" name="Rectangle 183"/>
            <p:cNvSpPr>
              <a:spLocks noChangeArrowheads="1"/>
            </p:cNvSpPr>
            <p:nvPr/>
          </p:nvSpPr>
          <p:spPr bwMode="auto">
            <a:xfrm>
              <a:off x="296" y="4251"/>
              <a:ext cx="2044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Total des charges d'exploitation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36" name="Rectangle 184"/>
            <p:cNvSpPr>
              <a:spLocks noChangeArrowheads="1"/>
            </p:cNvSpPr>
            <p:nvPr/>
          </p:nvSpPr>
          <p:spPr bwMode="auto">
            <a:xfrm>
              <a:off x="5557" y="4251"/>
              <a:ext cx="30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738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37" name="Rectangle 185"/>
            <p:cNvSpPr>
              <a:spLocks noChangeArrowheads="1"/>
            </p:cNvSpPr>
            <p:nvPr/>
          </p:nvSpPr>
          <p:spPr bwMode="auto">
            <a:xfrm>
              <a:off x="5773" y="4251"/>
              <a:ext cx="120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38" name="Rectangle 186"/>
            <p:cNvSpPr>
              <a:spLocks noChangeArrowheads="1"/>
            </p:cNvSpPr>
            <p:nvPr/>
          </p:nvSpPr>
          <p:spPr bwMode="auto">
            <a:xfrm>
              <a:off x="5811" y="4251"/>
              <a:ext cx="428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045 €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39" name="Rectangle 187"/>
            <p:cNvSpPr>
              <a:spLocks noChangeArrowheads="1"/>
            </p:cNvSpPr>
            <p:nvPr/>
          </p:nvSpPr>
          <p:spPr bwMode="auto">
            <a:xfrm>
              <a:off x="7408" y="4251"/>
              <a:ext cx="288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515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40" name="Rectangle 188"/>
            <p:cNvSpPr>
              <a:spLocks noChangeArrowheads="1"/>
            </p:cNvSpPr>
            <p:nvPr/>
          </p:nvSpPr>
          <p:spPr bwMode="auto">
            <a:xfrm>
              <a:off x="7606" y="4251"/>
              <a:ext cx="120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41" name="Rectangle 189"/>
            <p:cNvSpPr>
              <a:spLocks noChangeArrowheads="1"/>
            </p:cNvSpPr>
            <p:nvPr/>
          </p:nvSpPr>
          <p:spPr bwMode="auto">
            <a:xfrm>
              <a:off x="7644" y="4251"/>
              <a:ext cx="402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109 €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42" name="Rectangle 190"/>
            <p:cNvSpPr>
              <a:spLocks noChangeArrowheads="1"/>
            </p:cNvSpPr>
            <p:nvPr/>
          </p:nvSpPr>
          <p:spPr bwMode="auto">
            <a:xfrm>
              <a:off x="9098" y="4251"/>
              <a:ext cx="55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egoe UI Semilight" panose="020B0402040204020203" pitchFamily="34" charset="0"/>
                </a:rPr>
                <a:t>+43,3%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9407" name="Picture 191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" y="4377"/>
              <a:ext cx="4481" cy="1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08" name="Picture 192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" y="4377"/>
              <a:ext cx="4481" cy="1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09" name="Picture 193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3" y="4377"/>
              <a:ext cx="1848" cy="1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10" name="Picture 194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3" y="4377"/>
              <a:ext cx="1848" cy="1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11" name="Picture 195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1" y="4377"/>
              <a:ext cx="1849" cy="1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12" name="Picture 196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1" y="4377"/>
              <a:ext cx="1849" cy="1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13" name="Picture 197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0" y="4377"/>
              <a:ext cx="2064" cy="1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14" name="Picture 198"/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0" y="4377"/>
              <a:ext cx="2064" cy="1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43" name="Freeform 199"/>
            <p:cNvSpPr>
              <a:spLocks/>
            </p:cNvSpPr>
            <p:nvPr/>
          </p:nvSpPr>
          <p:spPr bwMode="auto">
            <a:xfrm>
              <a:off x="216" y="4521"/>
              <a:ext cx="4161" cy="169"/>
            </a:xfrm>
            <a:custGeom>
              <a:avLst/>
              <a:gdLst>
                <a:gd name="T0" fmla="*/ 240 w 16640"/>
                <a:gd name="T1" fmla="*/ 0 h 672"/>
                <a:gd name="T2" fmla="*/ 16400 w 16640"/>
                <a:gd name="T3" fmla="*/ 0 h 672"/>
                <a:gd name="T4" fmla="*/ 16400 w 16640"/>
                <a:gd name="T5" fmla="*/ 0 h 672"/>
                <a:gd name="T6" fmla="*/ 16640 w 16640"/>
                <a:gd name="T7" fmla="*/ 240 h 672"/>
                <a:gd name="T8" fmla="*/ 16640 w 16640"/>
                <a:gd name="T9" fmla="*/ 240 h 672"/>
                <a:gd name="T10" fmla="*/ 16640 w 16640"/>
                <a:gd name="T11" fmla="*/ 240 h 672"/>
                <a:gd name="T12" fmla="*/ 16640 w 16640"/>
                <a:gd name="T13" fmla="*/ 432 h 672"/>
                <a:gd name="T14" fmla="*/ 16640 w 16640"/>
                <a:gd name="T15" fmla="*/ 672 h 672"/>
                <a:gd name="T16" fmla="*/ 16400 w 16640"/>
                <a:gd name="T17" fmla="*/ 672 h 672"/>
                <a:gd name="T18" fmla="*/ 240 w 16640"/>
                <a:gd name="T19" fmla="*/ 672 h 672"/>
                <a:gd name="T20" fmla="*/ 0 w 16640"/>
                <a:gd name="T21" fmla="*/ 672 h 672"/>
                <a:gd name="T22" fmla="*/ 0 w 16640"/>
                <a:gd name="T23" fmla="*/ 432 h 672"/>
                <a:gd name="T24" fmla="*/ 0 w 16640"/>
                <a:gd name="T25" fmla="*/ 240 h 672"/>
                <a:gd name="T26" fmla="*/ 0 w 16640"/>
                <a:gd name="T27" fmla="*/ 240 h 672"/>
                <a:gd name="T28" fmla="*/ 240 w 16640"/>
                <a:gd name="T2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40" h="672">
                  <a:moveTo>
                    <a:pt x="240" y="0"/>
                  </a:moveTo>
                  <a:lnTo>
                    <a:pt x="16400" y="0"/>
                  </a:lnTo>
                  <a:lnTo>
                    <a:pt x="16400" y="0"/>
                  </a:lnTo>
                  <a:cubicBezTo>
                    <a:pt x="16533" y="0"/>
                    <a:pt x="16640" y="108"/>
                    <a:pt x="16640" y="240"/>
                  </a:cubicBezTo>
                  <a:cubicBezTo>
                    <a:pt x="16640" y="240"/>
                    <a:pt x="16640" y="240"/>
                    <a:pt x="16640" y="240"/>
                  </a:cubicBezTo>
                  <a:lnTo>
                    <a:pt x="16640" y="240"/>
                  </a:lnTo>
                  <a:lnTo>
                    <a:pt x="16640" y="432"/>
                  </a:lnTo>
                  <a:lnTo>
                    <a:pt x="16640" y="672"/>
                  </a:lnTo>
                  <a:lnTo>
                    <a:pt x="16400" y="672"/>
                  </a:lnTo>
                  <a:lnTo>
                    <a:pt x="240" y="672"/>
                  </a:lnTo>
                  <a:lnTo>
                    <a:pt x="0" y="672"/>
                  </a:lnTo>
                  <a:lnTo>
                    <a:pt x="0" y="432"/>
                  </a:lnTo>
                  <a:lnTo>
                    <a:pt x="0" y="240"/>
                  </a:lnTo>
                  <a:lnTo>
                    <a:pt x="0" y="240"/>
                  </a:lnTo>
                  <a:cubicBezTo>
                    <a:pt x="0" y="108"/>
                    <a:pt x="108" y="0"/>
                    <a:pt x="240" y="0"/>
                  </a:cubicBezTo>
                  <a:close/>
                </a:path>
              </a:pathLst>
            </a:custGeom>
            <a:solidFill>
              <a:srgbClr val="AFB52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15" name="Freeform 200"/>
            <p:cNvSpPr>
              <a:spLocks/>
            </p:cNvSpPr>
            <p:nvPr/>
          </p:nvSpPr>
          <p:spPr bwMode="auto">
            <a:xfrm>
              <a:off x="4657" y="4521"/>
              <a:ext cx="1528" cy="169"/>
            </a:xfrm>
            <a:custGeom>
              <a:avLst/>
              <a:gdLst>
                <a:gd name="T0" fmla="*/ 240 w 6112"/>
                <a:gd name="T1" fmla="*/ 0 h 672"/>
                <a:gd name="T2" fmla="*/ 5872 w 6112"/>
                <a:gd name="T3" fmla="*/ 0 h 672"/>
                <a:gd name="T4" fmla="*/ 5872 w 6112"/>
                <a:gd name="T5" fmla="*/ 0 h 672"/>
                <a:gd name="T6" fmla="*/ 6112 w 6112"/>
                <a:gd name="T7" fmla="*/ 240 h 672"/>
                <a:gd name="T8" fmla="*/ 6112 w 6112"/>
                <a:gd name="T9" fmla="*/ 240 h 672"/>
                <a:gd name="T10" fmla="*/ 6112 w 6112"/>
                <a:gd name="T11" fmla="*/ 240 h 672"/>
                <a:gd name="T12" fmla="*/ 6112 w 6112"/>
                <a:gd name="T13" fmla="*/ 432 h 672"/>
                <a:gd name="T14" fmla="*/ 6112 w 6112"/>
                <a:gd name="T15" fmla="*/ 672 h 672"/>
                <a:gd name="T16" fmla="*/ 5872 w 6112"/>
                <a:gd name="T17" fmla="*/ 672 h 672"/>
                <a:gd name="T18" fmla="*/ 240 w 6112"/>
                <a:gd name="T19" fmla="*/ 672 h 672"/>
                <a:gd name="T20" fmla="*/ 0 w 6112"/>
                <a:gd name="T21" fmla="*/ 672 h 672"/>
                <a:gd name="T22" fmla="*/ 0 w 6112"/>
                <a:gd name="T23" fmla="*/ 432 h 672"/>
                <a:gd name="T24" fmla="*/ 0 w 6112"/>
                <a:gd name="T25" fmla="*/ 240 h 672"/>
                <a:gd name="T26" fmla="*/ 0 w 6112"/>
                <a:gd name="T27" fmla="*/ 240 h 672"/>
                <a:gd name="T28" fmla="*/ 240 w 6112"/>
                <a:gd name="T2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12" h="672">
                  <a:moveTo>
                    <a:pt x="240" y="0"/>
                  </a:moveTo>
                  <a:lnTo>
                    <a:pt x="5872" y="0"/>
                  </a:lnTo>
                  <a:lnTo>
                    <a:pt x="5872" y="0"/>
                  </a:lnTo>
                  <a:cubicBezTo>
                    <a:pt x="6005" y="0"/>
                    <a:pt x="6112" y="108"/>
                    <a:pt x="6112" y="240"/>
                  </a:cubicBezTo>
                  <a:cubicBezTo>
                    <a:pt x="6112" y="240"/>
                    <a:pt x="6112" y="240"/>
                    <a:pt x="6112" y="240"/>
                  </a:cubicBezTo>
                  <a:lnTo>
                    <a:pt x="6112" y="240"/>
                  </a:lnTo>
                  <a:lnTo>
                    <a:pt x="6112" y="432"/>
                  </a:lnTo>
                  <a:lnTo>
                    <a:pt x="6112" y="672"/>
                  </a:lnTo>
                  <a:lnTo>
                    <a:pt x="5872" y="672"/>
                  </a:lnTo>
                  <a:lnTo>
                    <a:pt x="240" y="672"/>
                  </a:lnTo>
                  <a:lnTo>
                    <a:pt x="0" y="672"/>
                  </a:lnTo>
                  <a:lnTo>
                    <a:pt x="0" y="432"/>
                  </a:lnTo>
                  <a:lnTo>
                    <a:pt x="0" y="240"/>
                  </a:lnTo>
                  <a:lnTo>
                    <a:pt x="0" y="240"/>
                  </a:lnTo>
                  <a:cubicBezTo>
                    <a:pt x="0" y="108"/>
                    <a:pt x="108" y="0"/>
                    <a:pt x="240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16" name="Freeform 201"/>
            <p:cNvSpPr>
              <a:spLocks/>
            </p:cNvSpPr>
            <p:nvPr/>
          </p:nvSpPr>
          <p:spPr bwMode="auto">
            <a:xfrm>
              <a:off x="6465" y="4521"/>
              <a:ext cx="1529" cy="169"/>
            </a:xfrm>
            <a:custGeom>
              <a:avLst/>
              <a:gdLst>
                <a:gd name="T0" fmla="*/ 240 w 6112"/>
                <a:gd name="T1" fmla="*/ 0 h 672"/>
                <a:gd name="T2" fmla="*/ 5872 w 6112"/>
                <a:gd name="T3" fmla="*/ 0 h 672"/>
                <a:gd name="T4" fmla="*/ 5872 w 6112"/>
                <a:gd name="T5" fmla="*/ 0 h 672"/>
                <a:gd name="T6" fmla="*/ 6112 w 6112"/>
                <a:gd name="T7" fmla="*/ 240 h 672"/>
                <a:gd name="T8" fmla="*/ 6112 w 6112"/>
                <a:gd name="T9" fmla="*/ 240 h 672"/>
                <a:gd name="T10" fmla="*/ 6112 w 6112"/>
                <a:gd name="T11" fmla="*/ 240 h 672"/>
                <a:gd name="T12" fmla="*/ 6112 w 6112"/>
                <a:gd name="T13" fmla="*/ 432 h 672"/>
                <a:gd name="T14" fmla="*/ 6112 w 6112"/>
                <a:gd name="T15" fmla="*/ 672 h 672"/>
                <a:gd name="T16" fmla="*/ 5872 w 6112"/>
                <a:gd name="T17" fmla="*/ 672 h 672"/>
                <a:gd name="T18" fmla="*/ 240 w 6112"/>
                <a:gd name="T19" fmla="*/ 672 h 672"/>
                <a:gd name="T20" fmla="*/ 0 w 6112"/>
                <a:gd name="T21" fmla="*/ 672 h 672"/>
                <a:gd name="T22" fmla="*/ 0 w 6112"/>
                <a:gd name="T23" fmla="*/ 432 h 672"/>
                <a:gd name="T24" fmla="*/ 0 w 6112"/>
                <a:gd name="T25" fmla="*/ 240 h 672"/>
                <a:gd name="T26" fmla="*/ 0 w 6112"/>
                <a:gd name="T27" fmla="*/ 240 h 672"/>
                <a:gd name="T28" fmla="*/ 240 w 6112"/>
                <a:gd name="T2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12" h="672">
                  <a:moveTo>
                    <a:pt x="240" y="0"/>
                  </a:moveTo>
                  <a:lnTo>
                    <a:pt x="5872" y="0"/>
                  </a:lnTo>
                  <a:lnTo>
                    <a:pt x="5872" y="0"/>
                  </a:lnTo>
                  <a:cubicBezTo>
                    <a:pt x="6005" y="0"/>
                    <a:pt x="6112" y="108"/>
                    <a:pt x="6112" y="240"/>
                  </a:cubicBezTo>
                  <a:cubicBezTo>
                    <a:pt x="6112" y="240"/>
                    <a:pt x="6112" y="240"/>
                    <a:pt x="6112" y="240"/>
                  </a:cubicBezTo>
                  <a:lnTo>
                    <a:pt x="6112" y="240"/>
                  </a:lnTo>
                  <a:lnTo>
                    <a:pt x="6112" y="432"/>
                  </a:lnTo>
                  <a:lnTo>
                    <a:pt x="6112" y="672"/>
                  </a:lnTo>
                  <a:lnTo>
                    <a:pt x="5872" y="672"/>
                  </a:lnTo>
                  <a:lnTo>
                    <a:pt x="240" y="672"/>
                  </a:lnTo>
                  <a:lnTo>
                    <a:pt x="0" y="672"/>
                  </a:lnTo>
                  <a:lnTo>
                    <a:pt x="0" y="432"/>
                  </a:lnTo>
                  <a:lnTo>
                    <a:pt x="0" y="240"/>
                  </a:lnTo>
                  <a:lnTo>
                    <a:pt x="0" y="240"/>
                  </a:lnTo>
                  <a:cubicBezTo>
                    <a:pt x="0" y="108"/>
                    <a:pt x="108" y="0"/>
                    <a:pt x="240" y="0"/>
                  </a:cubicBezTo>
                  <a:close/>
                </a:path>
              </a:pathLst>
            </a:custGeom>
            <a:solidFill>
              <a:srgbClr val="AED13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17" name="Freeform 202"/>
            <p:cNvSpPr>
              <a:spLocks/>
            </p:cNvSpPr>
            <p:nvPr/>
          </p:nvSpPr>
          <p:spPr bwMode="auto">
            <a:xfrm>
              <a:off x="8274" y="4521"/>
              <a:ext cx="1744" cy="169"/>
            </a:xfrm>
            <a:custGeom>
              <a:avLst/>
              <a:gdLst>
                <a:gd name="T0" fmla="*/ 120 w 3488"/>
                <a:gd name="T1" fmla="*/ 0 h 336"/>
                <a:gd name="T2" fmla="*/ 3368 w 3488"/>
                <a:gd name="T3" fmla="*/ 0 h 336"/>
                <a:gd name="T4" fmla="*/ 3368 w 3488"/>
                <a:gd name="T5" fmla="*/ 0 h 336"/>
                <a:gd name="T6" fmla="*/ 3488 w 3488"/>
                <a:gd name="T7" fmla="*/ 120 h 336"/>
                <a:gd name="T8" fmla="*/ 3488 w 3488"/>
                <a:gd name="T9" fmla="*/ 120 h 336"/>
                <a:gd name="T10" fmla="*/ 3488 w 3488"/>
                <a:gd name="T11" fmla="*/ 120 h 336"/>
                <a:gd name="T12" fmla="*/ 3488 w 3488"/>
                <a:gd name="T13" fmla="*/ 216 h 336"/>
                <a:gd name="T14" fmla="*/ 3488 w 3488"/>
                <a:gd name="T15" fmla="*/ 336 h 336"/>
                <a:gd name="T16" fmla="*/ 3368 w 3488"/>
                <a:gd name="T17" fmla="*/ 336 h 336"/>
                <a:gd name="T18" fmla="*/ 120 w 3488"/>
                <a:gd name="T19" fmla="*/ 336 h 336"/>
                <a:gd name="T20" fmla="*/ 0 w 3488"/>
                <a:gd name="T21" fmla="*/ 336 h 336"/>
                <a:gd name="T22" fmla="*/ 0 w 3488"/>
                <a:gd name="T23" fmla="*/ 216 h 336"/>
                <a:gd name="T24" fmla="*/ 0 w 3488"/>
                <a:gd name="T25" fmla="*/ 120 h 336"/>
                <a:gd name="T26" fmla="*/ 0 w 3488"/>
                <a:gd name="T27" fmla="*/ 120 h 336"/>
                <a:gd name="T28" fmla="*/ 120 w 3488"/>
                <a:gd name="T2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88" h="336">
                  <a:moveTo>
                    <a:pt x="120" y="0"/>
                  </a:moveTo>
                  <a:lnTo>
                    <a:pt x="3368" y="0"/>
                  </a:lnTo>
                  <a:lnTo>
                    <a:pt x="3368" y="0"/>
                  </a:lnTo>
                  <a:cubicBezTo>
                    <a:pt x="3435" y="0"/>
                    <a:pt x="3488" y="54"/>
                    <a:pt x="3488" y="120"/>
                  </a:cubicBezTo>
                  <a:cubicBezTo>
                    <a:pt x="3488" y="120"/>
                    <a:pt x="3488" y="120"/>
                    <a:pt x="3488" y="120"/>
                  </a:cubicBezTo>
                  <a:lnTo>
                    <a:pt x="3488" y="120"/>
                  </a:lnTo>
                  <a:lnTo>
                    <a:pt x="3488" y="216"/>
                  </a:lnTo>
                  <a:lnTo>
                    <a:pt x="3488" y="336"/>
                  </a:lnTo>
                  <a:lnTo>
                    <a:pt x="3368" y="336"/>
                  </a:lnTo>
                  <a:lnTo>
                    <a:pt x="120" y="336"/>
                  </a:lnTo>
                  <a:lnTo>
                    <a:pt x="0" y="336"/>
                  </a:lnTo>
                  <a:lnTo>
                    <a:pt x="0" y="216"/>
                  </a:lnTo>
                  <a:lnTo>
                    <a:pt x="0" y="120"/>
                  </a:lnTo>
                  <a:lnTo>
                    <a:pt x="0" y="120"/>
                  </a:lnTo>
                  <a:cubicBezTo>
                    <a:pt x="0" y="54"/>
                    <a:pt x="54" y="0"/>
                    <a:pt x="120" y="0"/>
                  </a:cubicBezTo>
                  <a:close/>
                </a:path>
              </a:pathLst>
            </a:custGeom>
            <a:solidFill>
              <a:srgbClr val="DDDDD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18" name="Rectangle 203"/>
            <p:cNvSpPr>
              <a:spLocks noChangeArrowheads="1"/>
            </p:cNvSpPr>
            <p:nvPr/>
          </p:nvSpPr>
          <p:spPr bwMode="auto">
            <a:xfrm>
              <a:off x="296" y="4516"/>
              <a:ext cx="1452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Résultat d'exploitation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19" name="Rectangle 204"/>
            <p:cNvSpPr>
              <a:spLocks noChangeArrowheads="1"/>
            </p:cNvSpPr>
            <p:nvPr/>
          </p:nvSpPr>
          <p:spPr bwMode="auto">
            <a:xfrm>
              <a:off x="5573" y="4516"/>
              <a:ext cx="312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242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20" name="Rectangle 205"/>
            <p:cNvSpPr>
              <a:spLocks noChangeArrowheads="1"/>
            </p:cNvSpPr>
            <p:nvPr/>
          </p:nvSpPr>
          <p:spPr bwMode="auto">
            <a:xfrm>
              <a:off x="5833" y="4516"/>
              <a:ext cx="40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451 €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21" name="Rectangle 206"/>
            <p:cNvSpPr>
              <a:spLocks noChangeArrowheads="1"/>
            </p:cNvSpPr>
            <p:nvPr/>
          </p:nvSpPr>
          <p:spPr bwMode="auto">
            <a:xfrm>
              <a:off x="7366" y="4516"/>
              <a:ext cx="310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335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22" name="Rectangle 207"/>
            <p:cNvSpPr>
              <a:spLocks noChangeArrowheads="1"/>
            </p:cNvSpPr>
            <p:nvPr/>
          </p:nvSpPr>
          <p:spPr bwMode="auto">
            <a:xfrm>
              <a:off x="7586" y="4516"/>
              <a:ext cx="120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23" name="Rectangle 208"/>
            <p:cNvSpPr>
              <a:spLocks noChangeArrowheads="1"/>
            </p:cNvSpPr>
            <p:nvPr/>
          </p:nvSpPr>
          <p:spPr bwMode="auto">
            <a:xfrm>
              <a:off x="7624" y="4516"/>
              <a:ext cx="424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748 €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24" name="Rectangle 209"/>
            <p:cNvSpPr>
              <a:spLocks noChangeArrowheads="1"/>
            </p:cNvSpPr>
            <p:nvPr/>
          </p:nvSpPr>
          <p:spPr bwMode="auto">
            <a:xfrm>
              <a:off x="9142" y="4516"/>
              <a:ext cx="510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egoe UI Semilight" panose="020B0402040204020203" pitchFamily="34" charset="0"/>
                </a:rPr>
                <a:t>-27,8%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25" name="Freeform 210"/>
            <p:cNvSpPr>
              <a:spLocks/>
            </p:cNvSpPr>
            <p:nvPr/>
          </p:nvSpPr>
          <p:spPr bwMode="auto">
            <a:xfrm>
              <a:off x="216" y="4630"/>
              <a:ext cx="4161" cy="228"/>
            </a:xfrm>
            <a:custGeom>
              <a:avLst/>
              <a:gdLst>
                <a:gd name="T0" fmla="*/ 60 w 4161"/>
                <a:gd name="T1" fmla="*/ 60 h 228"/>
                <a:gd name="T2" fmla="*/ 4101 w 4161"/>
                <a:gd name="T3" fmla="*/ 60 h 228"/>
                <a:gd name="T4" fmla="*/ 4161 w 4161"/>
                <a:gd name="T5" fmla="*/ 60 h 228"/>
                <a:gd name="T6" fmla="*/ 4161 w 4161"/>
                <a:gd name="T7" fmla="*/ 120 h 228"/>
                <a:gd name="T8" fmla="*/ 4161 w 4161"/>
                <a:gd name="T9" fmla="*/ 168 h 228"/>
                <a:gd name="T10" fmla="*/ 4161 w 4161"/>
                <a:gd name="T11" fmla="*/ 228 h 228"/>
                <a:gd name="T12" fmla="*/ 4101 w 4161"/>
                <a:gd name="T13" fmla="*/ 228 h 228"/>
                <a:gd name="T14" fmla="*/ 60 w 4161"/>
                <a:gd name="T15" fmla="*/ 228 h 228"/>
                <a:gd name="T16" fmla="*/ 0 w 4161"/>
                <a:gd name="T17" fmla="*/ 228 h 228"/>
                <a:gd name="T18" fmla="*/ 0 w 4161"/>
                <a:gd name="T19" fmla="*/ 168 h 228"/>
                <a:gd name="T20" fmla="*/ 0 w 4161"/>
                <a:gd name="T21" fmla="*/ 120 h 228"/>
                <a:gd name="T22" fmla="*/ 0 w 4161"/>
                <a:gd name="T23" fmla="*/ 0 h 228"/>
                <a:gd name="T24" fmla="*/ 0 w 4161"/>
                <a:gd name="T25" fmla="*/ 60 h 228"/>
                <a:gd name="T26" fmla="*/ 60 w 4161"/>
                <a:gd name="T27" fmla="*/ 6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61" h="228">
                  <a:moveTo>
                    <a:pt x="60" y="60"/>
                  </a:moveTo>
                  <a:lnTo>
                    <a:pt x="4101" y="60"/>
                  </a:lnTo>
                  <a:lnTo>
                    <a:pt x="4161" y="60"/>
                  </a:lnTo>
                  <a:lnTo>
                    <a:pt x="4161" y="120"/>
                  </a:lnTo>
                  <a:lnTo>
                    <a:pt x="4161" y="168"/>
                  </a:lnTo>
                  <a:lnTo>
                    <a:pt x="4161" y="228"/>
                  </a:lnTo>
                  <a:lnTo>
                    <a:pt x="4101" y="228"/>
                  </a:lnTo>
                  <a:lnTo>
                    <a:pt x="60" y="228"/>
                  </a:lnTo>
                  <a:lnTo>
                    <a:pt x="0" y="228"/>
                  </a:lnTo>
                  <a:lnTo>
                    <a:pt x="0" y="168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26" name="Freeform 211"/>
            <p:cNvSpPr>
              <a:spLocks/>
            </p:cNvSpPr>
            <p:nvPr/>
          </p:nvSpPr>
          <p:spPr bwMode="auto">
            <a:xfrm>
              <a:off x="4657" y="4630"/>
              <a:ext cx="1528" cy="228"/>
            </a:xfrm>
            <a:custGeom>
              <a:avLst/>
              <a:gdLst>
                <a:gd name="T0" fmla="*/ 60 w 1528"/>
                <a:gd name="T1" fmla="*/ 60 h 228"/>
                <a:gd name="T2" fmla="*/ 1468 w 1528"/>
                <a:gd name="T3" fmla="*/ 60 h 228"/>
                <a:gd name="T4" fmla="*/ 1528 w 1528"/>
                <a:gd name="T5" fmla="*/ 60 h 228"/>
                <a:gd name="T6" fmla="*/ 1528 w 1528"/>
                <a:gd name="T7" fmla="*/ 120 h 228"/>
                <a:gd name="T8" fmla="*/ 1528 w 1528"/>
                <a:gd name="T9" fmla="*/ 168 h 228"/>
                <a:gd name="T10" fmla="*/ 1528 w 1528"/>
                <a:gd name="T11" fmla="*/ 228 h 228"/>
                <a:gd name="T12" fmla="*/ 1468 w 1528"/>
                <a:gd name="T13" fmla="*/ 228 h 228"/>
                <a:gd name="T14" fmla="*/ 60 w 1528"/>
                <a:gd name="T15" fmla="*/ 228 h 228"/>
                <a:gd name="T16" fmla="*/ 0 w 1528"/>
                <a:gd name="T17" fmla="*/ 228 h 228"/>
                <a:gd name="T18" fmla="*/ 0 w 1528"/>
                <a:gd name="T19" fmla="*/ 168 h 228"/>
                <a:gd name="T20" fmla="*/ 0 w 1528"/>
                <a:gd name="T21" fmla="*/ 120 h 228"/>
                <a:gd name="T22" fmla="*/ 0 w 1528"/>
                <a:gd name="T23" fmla="*/ 0 h 228"/>
                <a:gd name="T24" fmla="*/ 0 w 1528"/>
                <a:gd name="T25" fmla="*/ 60 h 228"/>
                <a:gd name="T26" fmla="*/ 60 w 1528"/>
                <a:gd name="T27" fmla="*/ 6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8" h="228">
                  <a:moveTo>
                    <a:pt x="60" y="60"/>
                  </a:moveTo>
                  <a:lnTo>
                    <a:pt x="1468" y="60"/>
                  </a:lnTo>
                  <a:lnTo>
                    <a:pt x="1528" y="60"/>
                  </a:lnTo>
                  <a:lnTo>
                    <a:pt x="1528" y="120"/>
                  </a:lnTo>
                  <a:lnTo>
                    <a:pt x="1528" y="168"/>
                  </a:lnTo>
                  <a:lnTo>
                    <a:pt x="1528" y="228"/>
                  </a:lnTo>
                  <a:lnTo>
                    <a:pt x="1468" y="228"/>
                  </a:lnTo>
                  <a:lnTo>
                    <a:pt x="60" y="228"/>
                  </a:lnTo>
                  <a:lnTo>
                    <a:pt x="0" y="228"/>
                  </a:lnTo>
                  <a:lnTo>
                    <a:pt x="0" y="168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27" name="Freeform 212"/>
            <p:cNvSpPr>
              <a:spLocks/>
            </p:cNvSpPr>
            <p:nvPr/>
          </p:nvSpPr>
          <p:spPr bwMode="auto">
            <a:xfrm>
              <a:off x="6465" y="4630"/>
              <a:ext cx="1529" cy="228"/>
            </a:xfrm>
            <a:custGeom>
              <a:avLst/>
              <a:gdLst>
                <a:gd name="T0" fmla="*/ 60 w 1529"/>
                <a:gd name="T1" fmla="*/ 60 h 228"/>
                <a:gd name="T2" fmla="*/ 1469 w 1529"/>
                <a:gd name="T3" fmla="*/ 60 h 228"/>
                <a:gd name="T4" fmla="*/ 1529 w 1529"/>
                <a:gd name="T5" fmla="*/ 60 h 228"/>
                <a:gd name="T6" fmla="*/ 1529 w 1529"/>
                <a:gd name="T7" fmla="*/ 120 h 228"/>
                <a:gd name="T8" fmla="*/ 1529 w 1529"/>
                <a:gd name="T9" fmla="*/ 168 h 228"/>
                <a:gd name="T10" fmla="*/ 1529 w 1529"/>
                <a:gd name="T11" fmla="*/ 228 h 228"/>
                <a:gd name="T12" fmla="*/ 1469 w 1529"/>
                <a:gd name="T13" fmla="*/ 228 h 228"/>
                <a:gd name="T14" fmla="*/ 60 w 1529"/>
                <a:gd name="T15" fmla="*/ 228 h 228"/>
                <a:gd name="T16" fmla="*/ 0 w 1529"/>
                <a:gd name="T17" fmla="*/ 228 h 228"/>
                <a:gd name="T18" fmla="*/ 0 w 1529"/>
                <a:gd name="T19" fmla="*/ 168 h 228"/>
                <a:gd name="T20" fmla="*/ 0 w 1529"/>
                <a:gd name="T21" fmla="*/ 120 h 228"/>
                <a:gd name="T22" fmla="*/ 0 w 1529"/>
                <a:gd name="T23" fmla="*/ 0 h 228"/>
                <a:gd name="T24" fmla="*/ 0 w 1529"/>
                <a:gd name="T25" fmla="*/ 60 h 228"/>
                <a:gd name="T26" fmla="*/ 60 w 1529"/>
                <a:gd name="T27" fmla="*/ 6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9" h="228">
                  <a:moveTo>
                    <a:pt x="60" y="60"/>
                  </a:moveTo>
                  <a:lnTo>
                    <a:pt x="1469" y="60"/>
                  </a:lnTo>
                  <a:lnTo>
                    <a:pt x="1529" y="60"/>
                  </a:lnTo>
                  <a:lnTo>
                    <a:pt x="1529" y="120"/>
                  </a:lnTo>
                  <a:lnTo>
                    <a:pt x="1529" y="168"/>
                  </a:lnTo>
                  <a:lnTo>
                    <a:pt x="1529" y="228"/>
                  </a:lnTo>
                  <a:lnTo>
                    <a:pt x="1469" y="228"/>
                  </a:lnTo>
                  <a:lnTo>
                    <a:pt x="60" y="228"/>
                  </a:lnTo>
                  <a:lnTo>
                    <a:pt x="0" y="228"/>
                  </a:lnTo>
                  <a:lnTo>
                    <a:pt x="0" y="168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28" name="Freeform 213"/>
            <p:cNvSpPr>
              <a:spLocks/>
            </p:cNvSpPr>
            <p:nvPr/>
          </p:nvSpPr>
          <p:spPr bwMode="auto">
            <a:xfrm>
              <a:off x="8274" y="4630"/>
              <a:ext cx="1744" cy="228"/>
            </a:xfrm>
            <a:custGeom>
              <a:avLst/>
              <a:gdLst>
                <a:gd name="T0" fmla="*/ 60 w 1744"/>
                <a:gd name="T1" fmla="*/ 60 h 228"/>
                <a:gd name="T2" fmla="*/ 1684 w 1744"/>
                <a:gd name="T3" fmla="*/ 60 h 228"/>
                <a:gd name="T4" fmla="*/ 1744 w 1744"/>
                <a:gd name="T5" fmla="*/ 60 h 228"/>
                <a:gd name="T6" fmla="*/ 1744 w 1744"/>
                <a:gd name="T7" fmla="*/ 120 h 228"/>
                <a:gd name="T8" fmla="*/ 1744 w 1744"/>
                <a:gd name="T9" fmla="*/ 168 h 228"/>
                <a:gd name="T10" fmla="*/ 1744 w 1744"/>
                <a:gd name="T11" fmla="*/ 228 h 228"/>
                <a:gd name="T12" fmla="*/ 1684 w 1744"/>
                <a:gd name="T13" fmla="*/ 228 h 228"/>
                <a:gd name="T14" fmla="*/ 60 w 1744"/>
                <a:gd name="T15" fmla="*/ 228 h 228"/>
                <a:gd name="T16" fmla="*/ 0 w 1744"/>
                <a:gd name="T17" fmla="*/ 228 h 228"/>
                <a:gd name="T18" fmla="*/ 0 w 1744"/>
                <a:gd name="T19" fmla="*/ 168 h 228"/>
                <a:gd name="T20" fmla="*/ 0 w 1744"/>
                <a:gd name="T21" fmla="*/ 120 h 228"/>
                <a:gd name="T22" fmla="*/ 0 w 1744"/>
                <a:gd name="T23" fmla="*/ 0 h 228"/>
                <a:gd name="T24" fmla="*/ 0 w 1744"/>
                <a:gd name="T25" fmla="*/ 60 h 228"/>
                <a:gd name="T26" fmla="*/ 60 w 1744"/>
                <a:gd name="T27" fmla="*/ 6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44" h="228">
                  <a:moveTo>
                    <a:pt x="60" y="60"/>
                  </a:moveTo>
                  <a:lnTo>
                    <a:pt x="1684" y="60"/>
                  </a:lnTo>
                  <a:lnTo>
                    <a:pt x="1744" y="60"/>
                  </a:lnTo>
                  <a:lnTo>
                    <a:pt x="1744" y="120"/>
                  </a:lnTo>
                  <a:lnTo>
                    <a:pt x="1744" y="168"/>
                  </a:lnTo>
                  <a:lnTo>
                    <a:pt x="1744" y="228"/>
                  </a:lnTo>
                  <a:lnTo>
                    <a:pt x="1684" y="228"/>
                  </a:lnTo>
                  <a:lnTo>
                    <a:pt x="60" y="228"/>
                  </a:lnTo>
                  <a:lnTo>
                    <a:pt x="0" y="228"/>
                  </a:lnTo>
                  <a:lnTo>
                    <a:pt x="0" y="168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29" name="Rectangle 214"/>
            <p:cNvSpPr>
              <a:spLocks noChangeArrowheads="1"/>
            </p:cNvSpPr>
            <p:nvPr/>
          </p:nvSpPr>
          <p:spPr bwMode="auto">
            <a:xfrm>
              <a:off x="296" y="4684"/>
              <a:ext cx="113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Résultat financier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30" name="Rectangle 215"/>
            <p:cNvSpPr>
              <a:spLocks noChangeArrowheads="1"/>
            </p:cNvSpPr>
            <p:nvPr/>
          </p:nvSpPr>
          <p:spPr bwMode="auto">
            <a:xfrm>
              <a:off x="5981" y="4684"/>
              <a:ext cx="250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1 €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31" name="Rectangle 216"/>
            <p:cNvSpPr>
              <a:spLocks noChangeArrowheads="1"/>
            </p:cNvSpPr>
            <p:nvPr/>
          </p:nvSpPr>
          <p:spPr bwMode="auto">
            <a:xfrm>
              <a:off x="7770" y="4684"/>
              <a:ext cx="272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0 €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32" name="Freeform 217"/>
            <p:cNvSpPr>
              <a:spLocks/>
            </p:cNvSpPr>
            <p:nvPr/>
          </p:nvSpPr>
          <p:spPr bwMode="auto">
            <a:xfrm>
              <a:off x="216" y="4798"/>
              <a:ext cx="4161" cy="228"/>
            </a:xfrm>
            <a:custGeom>
              <a:avLst/>
              <a:gdLst>
                <a:gd name="T0" fmla="*/ 60 w 4161"/>
                <a:gd name="T1" fmla="*/ 60 h 228"/>
                <a:gd name="T2" fmla="*/ 4101 w 4161"/>
                <a:gd name="T3" fmla="*/ 60 h 228"/>
                <a:gd name="T4" fmla="*/ 4161 w 4161"/>
                <a:gd name="T5" fmla="*/ 60 h 228"/>
                <a:gd name="T6" fmla="*/ 4161 w 4161"/>
                <a:gd name="T7" fmla="*/ 120 h 228"/>
                <a:gd name="T8" fmla="*/ 4161 w 4161"/>
                <a:gd name="T9" fmla="*/ 168 h 228"/>
                <a:gd name="T10" fmla="*/ 4161 w 4161"/>
                <a:gd name="T11" fmla="*/ 228 h 228"/>
                <a:gd name="T12" fmla="*/ 4101 w 4161"/>
                <a:gd name="T13" fmla="*/ 228 h 228"/>
                <a:gd name="T14" fmla="*/ 60 w 4161"/>
                <a:gd name="T15" fmla="*/ 228 h 228"/>
                <a:gd name="T16" fmla="*/ 0 w 4161"/>
                <a:gd name="T17" fmla="*/ 228 h 228"/>
                <a:gd name="T18" fmla="*/ 0 w 4161"/>
                <a:gd name="T19" fmla="*/ 168 h 228"/>
                <a:gd name="T20" fmla="*/ 0 w 4161"/>
                <a:gd name="T21" fmla="*/ 120 h 228"/>
                <a:gd name="T22" fmla="*/ 0 w 4161"/>
                <a:gd name="T23" fmla="*/ 0 h 228"/>
                <a:gd name="T24" fmla="*/ 0 w 4161"/>
                <a:gd name="T25" fmla="*/ 60 h 228"/>
                <a:gd name="T26" fmla="*/ 60 w 4161"/>
                <a:gd name="T27" fmla="*/ 6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61" h="228">
                  <a:moveTo>
                    <a:pt x="60" y="60"/>
                  </a:moveTo>
                  <a:lnTo>
                    <a:pt x="4101" y="60"/>
                  </a:lnTo>
                  <a:lnTo>
                    <a:pt x="4161" y="60"/>
                  </a:lnTo>
                  <a:lnTo>
                    <a:pt x="4161" y="120"/>
                  </a:lnTo>
                  <a:lnTo>
                    <a:pt x="4161" y="168"/>
                  </a:lnTo>
                  <a:lnTo>
                    <a:pt x="4161" y="228"/>
                  </a:lnTo>
                  <a:lnTo>
                    <a:pt x="4101" y="228"/>
                  </a:lnTo>
                  <a:lnTo>
                    <a:pt x="60" y="228"/>
                  </a:lnTo>
                  <a:lnTo>
                    <a:pt x="0" y="228"/>
                  </a:lnTo>
                  <a:lnTo>
                    <a:pt x="0" y="168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AFB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33" name="Freeform 218"/>
            <p:cNvSpPr>
              <a:spLocks/>
            </p:cNvSpPr>
            <p:nvPr/>
          </p:nvSpPr>
          <p:spPr bwMode="auto">
            <a:xfrm>
              <a:off x="4657" y="4798"/>
              <a:ext cx="1528" cy="228"/>
            </a:xfrm>
            <a:custGeom>
              <a:avLst/>
              <a:gdLst>
                <a:gd name="T0" fmla="*/ 60 w 1528"/>
                <a:gd name="T1" fmla="*/ 60 h 228"/>
                <a:gd name="T2" fmla="*/ 1468 w 1528"/>
                <a:gd name="T3" fmla="*/ 60 h 228"/>
                <a:gd name="T4" fmla="*/ 1528 w 1528"/>
                <a:gd name="T5" fmla="*/ 60 h 228"/>
                <a:gd name="T6" fmla="*/ 1528 w 1528"/>
                <a:gd name="T7" fmla="*/ 120 h 228"/>
                <a:gd name="T8" fmla="*/ 1528 w 1528"/>
                <a:gd name="T9" fmla="*/ 168 h 228"/>
                <a:gd name="T10" fmla="*/ 1528 w 1528"/>
                <a:gd name="T11" fmla="*/ 228 h 228"/>
                <a:gd name="T12" fmla="*/ 1468 w 1528"/>
                <a:gd name="T13" fmla="*/ 228 h 228"/>
                <a:gd name="T14" fmla="*/ 60 w 1528"/>
                <a:gd name="T15" fmla="*/ 228 h 228"/>
                <a:gd name="T16" fmla="*/ 0 w 1528"/>
                <a:gd name="T17" fmla="*/ 228 h 228"/>
                <a:gd name="T18" fmla="*/ 0 w 1528"/>
                <a:gd name="T19" fmla="*/ 168 h 228"/>
                <a:gd name="T20" fmla="*/ 0 w 1528"/>
                <a:gd name="T21" fmla="*/ 120 h 228"/>
                <a:gd name="T22" fmla="*/ 0 w 1528"/>
                <a:gd name="T23" fmla="*/ 0 h 228"/>
                <a:gd name="T24" fmla="*/ 0 w 1528"/>
                <a:gd name="T25" fmla="*/ 60 h 228"/>
                <a:gd name="T26" fmla="*/ 60 w 1528"/>
                <a:gd name="T27" fmla="*/ 6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8" h="228">
                  <a:moveTo>
                    <a:pt x="60" y="60"/>
                  </a:moveTo>
                  <a:lnTo>
                    <a:pt x="1468" y="60"/>
                  </a:lnTo>
                  <a:lnTo>
                    <a:pt x="1528" y="60"/>
                  </a:lnTo>
                  <a:lnTo>
                    <a:pt x="1528" y="120"/>
                  </a:lnTo>
                  <a:lnTo>
                    <a:pt x="1528" y="168"/>
                  </a:lnTo>
                  <a:lnTo>
                    <a:pt x="1528" y="228"/>
                  </a:lnTo>
                  <a:lnTo>
                    <a:pt x="1468" y="228"/>
                  </a:lnTo>
                  <a:lnTo>
                    <a:pt x="60" y="228"/>
                  </a:lnTo>
                  <a:lnTo>
                    <a:pt x="0" y="228"/>
                  </a:lnTo>
                  <a:lnTo>
                    <a:pt x="0" y="168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34" name="Freeform 219"/>
            <p:cNvSpPr>
              <a:spLocks/>
            </p:cNvSpPr>
            <p:nvPr/>
          </p:nvSpPr>
          <p:spPr bwMode="auto">
            <a:xfrm>
              <a:off x="6465" y="4798"/>
              <a:ext cx="1529" cy="228"/>
            </a:xfrm>
            <a:custGeom>
              <a:avLst/>
              <a:gdLst>
                <a:gd name="T0" fmla="*/ 60 w 1529"/>
                <a:gd name="T1" fmla="*/ 60 h 228"/>
                <a:gd name="T2" fmla="*/ 1469 w 1529"/>
                <a:gd name="T3" fmla="*/ 60 h 228"/>
                <a:gd name="T4" fmla="*/ 1529 w 1529"/>
                <a:gd name="T5" fmla="*/ 60 h 228"/>
                <a:gd name="T6" fmla="*/ 1529 w 1529"/>
                <a:gd name="T7" fmla="*/ 120 h 228"/>
                <a:gd name="T8" fmla="*/ 1529 w 1529"/>
                <a:gd name="T9" fmla="*/ 168 h 228"/>
                <a:gd name="T10" fmla="*/ 1529 w 1529"/>
                <a:gd name="T11" fmla="*/ 228 h 228"/>
                <a:gd name="T12" fmla="*/ 1469 w 1529"/>
                <a:gd name="T13" fmla="*/ 228 h 228"/>
                <a:gd name="T14" fmla="*/ 60 w 1529"/>
                <a:gd name="T15" fmla="*/ 228 h 228"/>
                <a:gd name="T16" fmla="*/ 0 w 1529"/>
                <a:gd name="T17" fmla="*/ 228 h 228"/>
                <a:gd name="T18" fmla="*/ 0 w 1529"/>
                <a:gd name="T19" fmla="*/ 168 h 228"/>
                <a:gd name="T20" fmla="*/ 0 w 1529"/>
                <a:gd name="T21" fmla="*/ 120 h 228"/>
                <a:gd name="T22" fmla="*/ 0 w 1529"/>
                <a:gd name="T23" fmla="*/ 0 h 228"/>
                <a:gd name="T24" fmla="*/ 0 w 1529"/>
                <a:gd name="T25" fmla="*/ 60 h 228"/>
                <a:gd name="T26" fmla="*/ 60 w 1529"/>
                <a:gd name="T27" fmla="*/ 6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9" h="228">
                  <a:moveTo>
                    <a:pt x="60" y="60"/>
                  </a:moveTo>
                  <a:lnTo>
                    <a:pt x="1469" y="60"/>
                  </a:lnTo>
                  <a:lnTo>
                    <a:pt x="1529" y="60"/>
                  </a:lnTo>
                  <a:lnTo>
                    <a:pt x="1529" y="120"/>
                  </a:lnTo>
                  <a:lnTo>
                    <a:pt x="1529" y="168"/>
                  </a:lnTo>
                  <a:lnTo>
                    <a:pt x="1529" y="228"/>
                  </a:lnTo>
                  <a:lnTo>
                    <a:pt x="1469" y="228"/>
                  </a:lnTo>
                  <a:lnTo>
                    <a:pt x="60" y="228"/>
                  </a:lnTo>
                  <a:lnTo>
                    <a:pt x="0" y="228"/>
                  </a:lnTo>
                  <a:lnTo>
                    <a:pt x="0" y="168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AED1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35" name="Freeform 220"/>
            <p:cNvSpPr>
              <a:spLocks/>
            </p:cNvSpPr>
            <p:nvPr/>
          </p:nvSpPr>
          <p:spPr bwMode="auto">
            <a:xfrm>
              <a:off x="8274" y="4798"/>
              <a:ext cx="1744" cy="228"/>
            </a:xfrm>
            <a:custGeom>
              <a:avLst/>
              <a:gdLst>
                <a:gd name="T0" fmla="*/ 60 w 1744"/>
                <a:gd name="T1" fmla="*/ 60 h 228"/>
                <a:gd name="T2" fmla="*/ 1684 w 1744"/>
                <a:gd name="T3" fmla="*/ 60 h 228"/>
                <a:gd name="T4" fmla="*/ 1744 w 1744"/>
                <a:gd name="T5" fmla="*/ 60 h 228"/>
                <a:gd name="T6" fmla="*/ 1744 w 1744"/>
                <a:gd name="T7" fmla="*/ 120 h 228"/>
                <a:gd name="T8" fmla="*/ 1744 w 1744"/>
                <a:gd name="T9" fmla="*/ 168 h 228"/>
                <a:gd name="T10" fmla="*/ 1744 w 1744"/>
                <a:gd name="T11" fmla="*/ 228 h 228"/>
                <a:gd name="T12" fmla="*/ 1684 w 1744"/>
                <a:gd name="T13" fmla="*/ 228 h 228"/>
                <a:gd name="T14" fmla="*/ 60 w 1744"/>
                <a:gd name="T15" fmla="*/ 228 h 228"/>
                <a:gd name="T16" fmla="*/ 0 w 1744"/>
                <a:gd name="T17" fmla="*/ 228 h 228"/>
                <a:gd name="T18" fmla="*/ 0 w 1744"/>
                <a:gd name="T19" fmla="*/ 168 h 228"/>
                <a:gd name="T20" fmla="*/ 0 w 1744"/>
                <a:gd name="T21" fmla="*/ 120 h 228"/>
                <a:gd name="T22" fmla="*/ 0 w 1744"/>
                <a:gd name="T23" fmla="*/ 0 h 228"/>
                <a:gd name="T24" fmla="*/ 0 w 1744"/>
                <a:gd name="T25" fmla="*/ 60 h 228"/>
                <a:gd name="T26" fmla="*/ 60 w 1744"/>
                <a:gd name="T27" fmla="*/ 6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44" h="228">
                  <a:moveTo>
                    <a:pt x="60" y="60"/>
                  </a:moveTo>
                  <a:lnTo>
                    <a:pt x="1684" y="60"/>
                  </a:lnTo>
                  <a:lnTo>
                    <a:pt x="1744" y="60"/>
                  </a:lnTo>
                  <a:lnTo>
                    <a:pt x="1744" y="120"/>
                  </a:lnTo>
                  <a:lnTo>
                    <a:pt x="1744" y="168"/>
                  </a:lnTo>
                  <a:lnTo>
                    <a:pt x="1744" y="228"/>
                  </a:lnTo>
                  <a:lnTo>
                    <a:pt x="1684" y="228"/>
                  </a:lnTo>
                  <a:lnTo>
                    <a:pt x="60" y="228"/>
                  </a:lnTo>
                  <a:lnTo>
                    <a:pt x="0" y="228"/>
                  </a:lnTo>
                  <a:lnTo>
                    <a:pt x="0" y="168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36" name="Rectangle 221"/>
            <p:cNvSpPr>
              <a:spLocks noChangeArrowheads="1"/>
            </p:cNvSpPr>
            <p:nvPr/>
          </p:nvSpPr>
          <p:spPr bwMode="auto">
            <a:xfrm>
              <a:off x="296" y="4852"/>
              <a:ext cx="1084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Résultat courant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37" name="Rectangle 222"/>
            <p:cNvSpPr>
              <a:spLocks noChangeArrowheads="1"/>
            </p:cNvSpPr>
            <p:nvPr/>
          </p:nvSpPr>
          <p:spPr bwMode="auto">
            <a:xfrm>
              <a:off x="5551" y="4852"/>
              <a:ext cx="312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242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38" name="Rectangle 223"/>
            <p:cNvSpPr>
              <a:spLocks noChangeArrowheads="1"/>
            </p:cNvSpPr>
            <p:nvPr/>
          </p:nvSpPr>
          <p:spPr bwMode="auto">
            <a:xfrm>
              <a:off x="5773" y="4852"/>
              <a:ext cx="120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39" name="Rectangle 224"/>
            <p:cNvSpPr>
              <a:spLocks noChangeArrowheads="1"/>
            </p:cNvSpPr>
            <p:nvPr/>
          </p:nvSpPr>
          <p:spPr bwMode="auto">
            <a:xfrm>
              <a:off x="5811" y="4852"/>
              <a:ext cx="428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452 €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40" name="Rectangle 225"/>
            <p:cNvSpPr>
              <a:spLocks noChangeArrowheads="1"/>
            </p:cNvSpPr>
            <p:nvPr/>
          </p:nvSpPr>
          <p:spPr bwMode="auto">
            <a:xfrm>
              <a:off x="7366" y="4852"/>
              <a:ext cx="310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335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41" name="Rectangle 226"/>
            <p:cNvSpPr>
              <a:spLocks noChangeArrowheads="1"/>
            </p:cNvSpPr>
            <p:nvPr/>
          </p:nvSpPr>
          <p:spPr bwMode="auto">
            <a:xfrm>
              <a:off x="7586" y="4852"/>
              <a:ext cx="120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42" name="Rectangle 227"/>
            <p:cNvSpPr>
              <a:spLocks noChangeArrowheads="1"/>
            </p:cNvSpPr>
            <p:nvPr/>
          </p:nvSpPr>
          <p:spPr bwMode="auto">
            <a:xfrm>
              <a:off x="7624" y="4852"/>
              <a:ext cx="424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748 €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43" name="Rectangle 228"/>
            <p:cNvSpPr>
              <a:spLocks noChangeArrowheads="1"/>
            </p:cNvSpPr>
            <p:nvPr/>
          </p:nvSpPr>
          <p:spPr bwMode="auto">
            <a:xfrm>
              <a:off x="9142" y="4852"/>
              <a:ext cx="510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egoe UI Semilight" panose="020B0402040204020203" pitchFamily="34" charset="0"/>
                </a:rPr>
                <a:t>-27,8%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44" name="Freeform 229"/>
            <p:cNvSpPr>
              <a:spLocks/>
            </p:cNvSpPr>
            <p:nvPr/>
          </p:nvSpPr>
          <p:spPr bwMode="auto">
            <a:xfrm>
              <a:off x="216" y="4966"/>
              <a:ext cx="4161" cy="228"/>
            </a:xfrm>
            <a:custGeom>
              <a:avLst/>
              <a:gdLst>
                <a:gd name="T0" fmla="*/ 60 w 4161"/>
                <a:gd name="T1" fmla="*/ 60 h 228"/>
                <a:gd name="T2" fmla="*/ 4101 w 4161"/>
                <a:gd name="T3" fmla="*/ 60 h 228"/>
                <a:gd name="T4" fmla="*/ 4161 w 4161"/>
                <a:gd name="T5" fmla="*/ 60 h 228"/>
                <a:gd name="T6" fmla="*/ 4161 w 4161"/>
                <a:gd name="T7" fmla="*/ 120 h 228"/>
                <a:gd name="T8" fmla="*/ 4161 w 4161"/>
                <a:gd name="T9" fmla="*/ 168 h 228"/>
                <a:gd name="T10" fmla="*/ 4161 w 4161"/>
                <a:gd name="T11" fmla="*/ 228 h 228"/>
                <a:gd name="T12" fmla="*/ 4101 w 4161"/>
                <a:gd name="T13" fmla="*/ 228 h 228"/>
                <a:gd name="T14" fmla="*/ 60 w 4161"/>
                <a:gd name="T15" fmla="*/ 228 h 228"/>
                <a:gd name="T16" fmla="*/ 0 w 4161"/>
                <a:gd name="T17" fmla="*/ 228 h 228"/>
                <a:gd name="T18" fmla="*/ 0 w 4161"/>
                <a:gd name="T19" fmla="*/ 168 h 228"/>
                <a:gd name="T20" fmla="*/ 0 w 4161"/>
                <a:gd name="T21" fmla="*/ 120 h 228"/>
                <a:gd name="T22" fmla="*/ 0 w 4161"/>
                <a:gd name="T23" fmla="*/ 0 h 228"/>
                <a:gd name="T24" fmla="*/ 0 w 4161"/>
                <a:gd name="T25" fmla="*/ 60 h 228"/>
                <a:gd name="T26" fmla="*/ 60 w 4161"/>
                <a:gd name="T27" fmla="*/ 6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61" h="228">
                  <a:moveTo>
                    <a:pt x="60" y="60"/>
                  </a:moveTo>
                  <a:lnTo>
                    <a:pt x="4101" y="60"/>
                  </a:lnTo>
                  <a:lnTo>
                    <a:pt x="4161" y="60"/>
                  </a:lnTo>
                  <a:lnTo>
                    <a:pt x="4161" y="120"/>
                  </a:lnTo>
                  <a:lnTo>
                    <a:pt x="4161" y="168"/>
                  </a:lnTo>
                  <a:lnTo>
                    <a:pt x="4161" y="228"/>
                  </a:lnTo>
                  <a:lnTo>
                    <a:pt x="4101" y="228"/>
                  </a:lnTo>
                  <a:lnTo>
                    <a:pt x="60" y="228"/>
                  </a:lnTo>
                  <a:lnTo>
                    <a:pt x="0" y="228"/>
                  </a:lnTo>
                  <a:lnTo>
                    <a:pt x="0" y="168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45" name="Freeform 230"/>
            <p:cNvSpPr>
              <a:spLocks/>
            </p:cNvSpPr>
            <p:nvPr/>
          </p:nvSpPr>
          <p:spPr bwMode="auto">
            <a:xfrm>
              <a:off x="4657" y="4966"/>
              <a:ext cx="1528" cy="228"/>
            </a:xfrm>
            <a:custGeom>
              <a:avLst/>
              <a:gdLst>
                <a:gd name="T0" fmla="*/ 60 w 1528"/>
                <a:gd name="T1" fmla="*/ 60 h 228"/>
                <a:gd name="T2" fmla="*/ 1468 w 1528"/>
                <a:gd name="T3" fmla="*/ 60 h 228"/>
                <a:gd name="T4" fmla="*/ 1528 w 1528"/>
                <a:gd name="T5" fmla="*/ 60 h 228"/>
                <a:gd name="T6" fmla="*/ 1528 w 1528"/>
                <a:gd name="T7" fmla="*/ 120 h 228"/>
                <a:gd name="T8" fmla="*/ 1528 w 1528"/>
                <a:gd name="T9" fmla="*/ 168 h 228"/>
                <a:gd name="T10" fmla="*/ 1528 w 1528"/>
                <a:gd name="T11" fmla="*/ 228 h 228"/>
                <a:gd name="T12" fmla="*/ 1468 w 1528"/>
                <a:gd name="T13" fmla="*/ 228 h 228"/>
                <a:gd name="T14" fmla="*/ 60 w 1528"/>
                <a:gd name="T15" fmla="*/ 228 h 228"/>
                <a:gd name="T16" fmla="*/ 0 w 1528"/>
                <a:gd name="T17" fmla="*/ 228 h 228"/>
                <a:gd name="T18" fmla="*/ 0 w 1528"/>
                <a:gd name="T19" fmla="*/ 168 h 228"/>
                <a:gd name="T20" fmla="*/ 0 w 1528"/>
                <a:gd name="T21" fmla="*/ 120 h 228"/>
                <a:gd name="T22" fmla="*/ 0 w 1528"/>
                <a:gd name="T23" fmla="*/ 0 h 228"/>
                <a:gd name="T24" fmla="*/ 0 w 1528"/>
                <a:gd name="T25" fmla="*/ 60 h 228"/>
                <a:gd name="T26" fmla="*/ 60 w 1528"/>
                <a:gd name="T27" fmla="*/ 6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8" h="228">
                  <a:moveTo>
                    <a:pt x="60" y="60"/>
                  </a:moveTo>
                  <a:lnTo>
                    <a:pt x="1468" y="60"/>
                  </a:lnTo>
                  <a:lnTo>
                    <a:pt x="1528" y="60"/>
                  </a:lnTo>
                  <a:lnTo>
                    <a:pt x="1528" y="120"/>
                  </a:lnTo>
                  <a:lnTo>
                    <a:pt x="1528" y="168"/>
                  </a:lnTo>
                  <a:lnTo>
                    <a:pt x="1528" y="228"/>
                  </a:lnTo>
                  <a:lnTo>
                    <a:pt x="1468" y="228"/>
                  </a:lnTo>
                  <a:lnTo>
                    <a:pt x="60" y="228"/>
                  </a:lnTo>
                  <a:lnTo>
                    <a:pt x="0" y="228"/>
                  </a:lnTo>
                  <a:lnTo>
                    <a:pt x="0" y="168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46" name="Freeform 231"/>
            <p:cNvSpPr>
              <a:spLocks/>
            </p:cNvSpPr>
            <p:nvPr/>
          </p:nvSpPr>
          <p:spPr bwMode="auto">
            <a:xfrm>
              <a:off x="6465" y="4966"/>
              <a:ext cx="1529" cy="228"/>
            </a:xfrm>
            <a:custGeom>
              <a:avLst/>
              <a:gdLst>
                <a:gd name="T0" fmla="*/ 60 w 1529"/>
                <a:gd name="T1" fmla="*/ 60 h 228"/>
                <a:gd name="T2" fmla="*/ 1469 w 1529"/>
                <a:gd name="T3" fmla="*/ 60 h 228"/>
                <a:gd name="T4" fmla="*/ 1529 w 1529"/>
                <a:gd name="T5" fmla="*/ 60 h 228"/>
                <a:gd name="T6" fmla="*/ 1529 w 1529"/>
                <a:gd name="T7" fmla="*/ 120 h 228"/>
                <a:gd name="T8" fmla="*/ 1529 w 1529"/>
                <a:gd name="T9" fmla="*/ 168 h 228"/>
                <a:gd name="T10" fmla="*/ 1529 w 1529"/>
                <a:gd name="T11" fmla="*/ 228 h 228"/>
                <a:gd name="T12" fmla="*/ 1469 w 1529"/>
                <a:gd name="T13" fmla="*/ 228 h 228"/>
                <a:gd name="T14" fmla="*/ 60 w 1529"/>
                <a:gd name="T15" fmla="*/ 228 h 228"/>
                <a:gd name="T16" fmla="*/ 0 w 1529"/>
                <a:gd name="T17" fmla="*/ 228 h 228"/>
                <a:gd name="T18" fmla="*/ 0 w 1529"/>
                <a:gd name="T19" fmla="*/ 168 h 228"/>
                <a:gd name="T20" fmla="*/ 0 w 1529"/>
                <a:gd name="T21" fmla="*/ 120 h 228"/>
                <a:gd name="T22" fmla="*/ 0 w 1529"/>
                <a:gd name="T23" fmla="*/ 0 h 228"/>
                <a:gd name="T24" fmla="*/ 0 w 1529"/>
                <a:gd name="T25" fmla="*/ 60 h 228"/>
                <a:gd name="T26" fmla="*/ 60 w 1529"/>
                <a:gd name="T27" fmla="*/ 6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9" h="228">
                  <a:moveTo>
                    <a:pt x="60" y="60"/>
                  </a:moveTo>
                  <a:lnTo>
                    <a:pt x="1469" y="60"/>
                  </a:lnTo>
                  <a:lnTo>
                    <a:pt x="1529" y="60"/>
                  </a:lnTo>
                  <a:lnTo>
                    <a:pt x="1529" y="120"/>
                  </a:lnTo>
                  <a:lnTo>
                    <a:pt x="1529" y="168"/>
                  </a:lnTo>
                  <a:lnTo>
                    <a:pt x="1529" y="228"/>
                  </a:lnTo>
                  <a:lnTo>
                    <a:pt x="1469" y="228"/>
                  </a:lnTo>
                  <a:lnTo>
                    <a:pt x="60" y="228"/>
                  </a:lnTo>
                  <a:lnTo>
                    <a:pt x="0" y="228"/>
                  </a:lnTo>
                  <a:lnTo>
                    <a:pt x="0" y="168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47" name="Freeform 232"/>
            <p:cNvSpPr>
              <a:spLocks/>
            </p:cNvSpPr>
            <p:nvPr/>
          </p:nvSpPr>
          <p:spPr bwMode="auto">
            <a:xfrm>
              <a:off x="8274" y="4966"/>
              <a:ext cx="1744" cy="228"/>
            </a:xfrm>
            <a:custGeom>
              <a:avLst/>
              <a:gdLst>
                <a:gd name="T0" fmla="*/ 60 w 1744"/>
                <a:gd name="T1" fmla="*/ 60 h 228"/>
                <a:gd name="T2" fmla="*/ 1684 w 1744"/>
                <a:gd name="T3" fmla="*/ 60 h 228"/>
                <a:gd name="T4" fmla="*/ 1744 w 1744"/>
                <a:gd name="T5" fmla="*/ 60 h 228"/>
                <a:gd name="T6" fmla="*/ 1744 w 1744"/>
                <a:gd name="T7" fmla="*/ 120 h 228"/>
                <a:gd name="T8" fmla="*/ 1744 w 1744"/>
                <a:gd name="T9" fmla="*/ 168 h 228"/>
                <a:gd name="T10" fmla="*/ 1744 w 1744"/>
                <a:gd name="T11" fmla="*/ 228 h 228"/>
                <a:gd name="T12" fmla="*/ 1684 w 1744"/>
                <a:gd name="T13" fmla="*/ 228 h 228"/>
                <a:gd name="T14" fmla="*/ 60 w 1744"/>
                <a:gd name="T15" fmla="*/ 228 h 228"/>
                <a:gd name="T16" fmla="*/ 0 w 1744"/>
                <a:gd name="T17" fmla="*/ 228 h 228"/>
                <a:gd name="T18" fmla="*/ 0 w 1744"/>
                <a:gd name="T19" fmla="*/ 168 h 228"/>
                <a:gd name="T20" fmla="*/ 0 w 1744"/>
                <a:gd name="T21" fmla="*/ 120 h 228"/>
                <a:gd name="T22" fmla="*/ 0 w 1744"/>
                <a:gd name="T23" fmla="*/ 0 h 228"/>
                <a:gd name="T24" fmla="*/ 0 w 1744"/>
                <a:gd name="T25" fmla="*/ 60 h 228"/>
                <a:gd name="T26" fmla="*/ 60 w 1744"/>
                <a:gd name="T27" fmla="*/ 6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44" h="228">
                  <a:moveTo>
                    <a:pt x="60" y="60"/>
                  </a:moveTo>
                  <a:lnTo>
                    <a:pt x="1684" y="60"/>
                  </a:lnTo>
                  <a:lnTo>
                    <a:pt x="1744" y="60"/>
                  </a:lnTo>
                  <a:lnTo>
                    <a:pt x="1744" y="120"/>
                  </a:lnTo>
                  <a:lnTo>
                    <a:pt x="1744" y="168"/>
                  </a:lnTo>
                  <a:lnTo>
                    <a:pt x="1744" y="228"/>
                  </a:lnTo>
                  <a:lnTo>
                    <a:pt x="1684" y="228"/>
                  </a:lnTo>
                  <a:lnTo>
                    <a:pt x="60" y="228"/>
                  </a:lnTo>
                  <a:lnTo>
                    <a:pt x="0" y="228"/>
                  </a:lnTo>
                  <a:lnTo>
                    <a:pt x="0" y="168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48" name="Rectangle 233"/>
            <p:cNvSpPr>
              <a:spLocks noChangeArrowheads="1"/>
            </p:cNvSpPr>
            <p:nvPr/>
          </p:nvSpPr>
          <p:spPr bwMode="auto">
            <a:xfrm>
              <a:off x="296" y="5020"/>
              <a:ext cx="139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Résultat exceptionnel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49" name="Rectangle 234"/>
            <p:cNvSpPr>
              <a:spLocks noChangeArrowheads="1"/>
            </p:cNvSpPr>
            <p:nvPr/>
          </p:nvSpPr>
          <p:spPr bwMode="auto">
            <a:xfrm>
              <a:off x="5961" y="5020"/>
              <a:ext cx="272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0 €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50" name="Rectangle 235"/>
            <p:cNvSpPr>
              <a:spLocks noChangeArrowheads="1"/>
            </p:cNvSpPr>
            <p:nvPr/>
          </p:nvSpPr>
          <p:spPr bwMode="auto">
            <a:xfrm>
              <a:off x="7458" y="5020"/>
              <a:ext cx="212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10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51" name="Rectangle 236"/>
            <p:cNvSpPr>
              <a:spLocks noChangeArrowheads="1"/>
            </p:cNvSpPr>
            <p:nvPr/>
          </p:nvSpPr>
          <p:spPr bwMode="auto">
            <a:xfrm>
              <a:off x="7582" y="5020"/>
              <a:ext cx="120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52" name="Rectangle 237"/>
            <p:cNvSpPr>
              <a:spLocks noChangeArrowheads="1"/>
            </p:cNvSpPr>
            <p:nvPr/>
          </p:nvSpPr>
          <p:spPr bwMode="auto">
            <a:xfrm>
              <a:off x="7620" y="5020"/>
              <a:ext cx="428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594 €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53" name="Freeform 238"/>
            <p:cNvSpPr>
              <a:spLocks/>
            </p:cNvSpPr>
            <p:nvPr/>
          </p:nvSpPr>
          <p:spPr bwMode="auto">
            <a:xfrm>
              <a:off x="216" y="5134"/>
              <a:ext cx="4161" cy="228"/>
            </a:xfrm>
            <a:custGeom>
              <a:avLst/>
              <a:gdLst>
                <a:gd name="T0" fmla="*/ 240 w 16640"/>
                <a:gd name="T1" fmla="*/ 240 h 912"/>
                <a:gd name="T2" fmla="*/ 16400 w 16640"/>
                <a:gd name="T3" fmla="*/ 240 h 912"/>
                <a:gd name="T4" fmla="*/ 16640 w 16640"/>
                <a:gd name="T5" fmla="*/ 240 h 912"/>
                <a:gd name="T6" fmla="*/ 16640 w 16640"/>
                <a:gd name="T7" fmla="*/ 480 h 912"/>
                <a:gd name="T8" fmla="*/ 16640 w 16640"/>
                <a:gd name="T9" fmla="*/ 672 h 912"/>
                <a:gd name="T10" fmla="*/ 16640 w 16640"/>
                <a:gd name="T11" fmla="*/ 672 h 912"/>
                <a:gd name="T12" fmla="*/ 16400 w 16640"/>
                <a:gd name="T13" fmla="*/ 912 h 912"/>
                <a:gd name="T14" fmla="*/ 16400 w 16640"/>
                <a:gd name="T15" fmla="*/ 912 h 912"/>
                <a:gd name="T16" fmla="*/ 240 w 16640"/>
                <a:gd name="T17" fmla="*/ 912 h 912"/>
                <a:gd name="T18" fmla="*/ 240 w 16640"/>
                <a:gd name="T19" fmla="*/ 912 h 912"/>
                <a:gd name="T20" fmla="*/ 0 w 16640"/>
                <a:gd name="T21" fmla="*/ 672 h 912"/>
                <a:gd name="T22" fmla="*/ 0 w 16640"/>
                <a:gd name="T23" fmla="*/ 480 h 912"/>
                <a:gd name="T24" fmla="*/ 0 w 16640"/>
                <a:gd name="T25" fmla="*/ 0 h 912"/>
                <a:gd name="T26" fmla="*/ 0 w 16640"/>
                <a:gd name="T27" fmla="*/ 240 h 912"/>
                <a:gd name="T28" fmla="*/ 240 w 16640"/>
                <a:gd name="T29" fmla="*/ 24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40" h="912">
                  <a:moveTo>
                    <a:pt x="240" y="240"/>
                  </a:moveTo>
                  <a:lnTo>
                    <a:pt x="16400" y="240"/>
                  </a:lnTo>
                  <a:lnTo>
                    <a:pt x="16640" y="240"/>
                  </a:lnTo>
                  <a:lnTo>
                    <a:pt x="16640" y="480"/>
                  </a:lnTo>
                  <a:lnTo>
                    <a:pt x="16640" y="672"/>
                  </a:lnTo>
                  <a:lnTo>
                    <a:pt x="16640" y="672"/>
                  </a:lnTo>
                  <a:cubicBezTo>
                    <a:pt x="16640" y="805"/>
                    <a:pt x="16533" y="912"/>
                    <a:pt x="16400" y="912"/>
                  </a:cubicBezTo>
                  <a:lnTo>
                    <a:pt x="16400" y="912"/>
                  </a:lnTo>
                  <a:lnTo>
                    <a:pt x="240" y="912"/>
                  </a:lnTo>
                  <a:lnTo>
                    <a:pt x="240" y="912"/>
                  </a:lnTo>
                  <a:cubicBezTo>
                    <a:pt x="108" y="912"/>
                    <a:pt x="0" y="805"/>
                    <a:pt x="0" y="672"/>
                  </a:cubicBezTo>
                  <a:lnTo>
                    <a:pt x="0" y="480"/>
                  </a:lnTo>
                  <a:lnTo>
                    <a:pt x="0" y="0"/>
                  </a:lnTo>
                  <a:lnTo>
                    <a:pt x="0" y="240"/>
                  </a:lnTo>
                  <a:lnTo>
                    <a:pt x="240" y="240"/>
                  </a:lnTo>
                  <a:close/>
                </a:path>
              </a:pathLst>
            </a:custGeom>
            <a:solidFill>
              <a:srgbClr val="AFB52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54" name="Freeform 239"/>
            <p:cNvSpPr>
              <a:spLocks/>
            </p:cNvSpPr>
            <p:nvPr/>
          </p:nvSpPr>
          <p:spPr bwMode="auto">
            <a:xfrm>
              <a:off x="4657" y="5134"/>
              <a:ext cx="1528" cy="228"/>
            </a:xfrm>
            <a:custGeom>
              <a:avLst/>
              <a:gdLst>
                <a:gd name="T0" fmla="*/ 240 w 6112"/>
                <a:gd name="T1" fmla="*/ 240 h 912"/>
                <a:gd name="T2" fmla="*/ 5872 w 6112"/>
                <a:gd name="T3" fmla="*/ 240 h 912"/>
                <a:gd name="T4" fmla="*/ 6112 w 6112"/>
                <a:gd name="T5" fmla="*/ 240 h 912"/>
                <a:gd name="T6" fmla="*/ 6112 w 6112"/>
                <a:gd name="T7" fmla="*/ 480 h 912"/>
                <a:gd name="T8" fmla="*/ 6112 w 6112"/>
                <a:gd name="T9" fmla="*/ 672 h 912"/>
                <a:gd name="T10" fmla="*/ 6112 w 6112"/>
                <a:gd name="T11" fmla="*/ 672 h 912"/>
                <a:gd name="T12" fmla="*/ 5872 w 6112"/>
                <a:gd name="T13" fmla="*/ 912 h 912"/>
                <a:gd name="T14" fmla="*/ 5872 w 6112"/>
                <a:gd name="T15" fmla="*/ 912 h 912"/>
                <a:gd name="T16" fmla="*/ 240 w 6112"/>
                <a:gd name="T17" fmla="*/ 912 h 912"/>
                <a:gd name="T18" fmla="*/ 240 w 6112"/>
                <a:gd name="T19" fmla="*/ 912 h 912"/>
                <a:gd name="T20" fmla="*/ 0 w 6112"/>
                <a:gd name="T21" fmla="*/ 672 h 912"/>
                <a:gd name="T22" fmla="*/ 0 w 6112"/>
                <a:gd name="T23" fmla="*/ 480 h 912"/>
                <a:gd name="T24" fmla="*/ 0 w 6112"/>
                <a:gd name="T25" fmla="*/ 0 h 912"/>
                <a:gd name="T26" fmla="*/ 0 w 6112"/>
                <a:gd name="T27" fmla="*/ 240 h 912"/>
                <a:gd name="T28" fmla="*/ 240 w 6112"/>
                <a:gd name="T29" fmla="*/ 24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12" h="912">
                  <a:moveTo>
                    <a:pt x="240" y="240"/>
                  </a:moveTo>
                  <a:lnTo>
                    <a:pt x="5872" y="240"/>
                  </a:lnTo>
                  <a:lnTo>
                    <a:pt x="6112" y="240"/>
                  </a:lnTo>
                  <a:lnTo>
                    <a:pt x="6112" y="480"/>
                  </a:lnTo>
                  <a:lnTo>
                    <a:pt x="6112" y="672"/>
                  </a:lnTo>
                  <a:lnTo>
                    <a:pt x="6112" y="672"/>
                  </a:lnTo>
                  <a:cubicBezTo>
                    <a:pt x="6112" y="805"/>
                    <a:pt x="6005" y="912"/>
                    <a:pt x="5872" y="912"/>
                  </a:cubicBezTo>
                  <a:lnTo>
                    <a:pt x="5872" y="912"/>
                  </a:lnTo>
                  <a:lnTo>
                    <a:pt x="240" y="912"/>
                  </a:lnTo>
                  <a:lnTo>
                    <a:pt x="240" y="912"/>
                  </a:lnTo>
                  <a:cubicBezTo>
                    <a:pt x="108" y="912"/>
                    <a:pt x="0" y="805"/>
                    <a:pt x="0" y="672"/>
                  </a:cubicBezTo>
                  <a:lnTo>
                    <a:pt x="0" y="480"/>
                  </a:lnTo>
                  <a:lnTo>
                    <a:pt x="0" y="0"/>
                  </a:lnTo>
                  <a:lnTo>
                    <a:pt x="0" y="240"/>
                  </a:lnTo>
                  <a:lnTo>
                    <a:pt x="240" y="24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55" name="Freeform 240"/>
            <p:cNvSpPr>
              <a:spLocks/>
            </p:cNvSpPr>
            <p:nvPr/>
          </p:nvSpPr>
          <p:spPr bwMode="auto">
            <a:xfrm>
              <a:off x="6465" y="5134"/>
              <a:ext cx="1529" cy="228"/>
            </a:xfrm>
            <a:custGeom>
              <a:avLst/>
              <a:gdLst>
                <a:gd name="T0" fmla="*/ 240 w 6112"/>
                <a:gd name="T1" fmla="*/ 240 h 912"/>
                <a:gd name="T2" fmla="*/ 5872 w 6112"/>
                <a:gd name="T3" fmla="*/ 240 h 912"/>
                <a:gd name="T4" fmla="*/ 6112 w 6112"/>
                <a:gd name="T5" fmla="*/ 240 h 912"/>
                <a:gd name="T6" fmla="*/ 6112 w 6112"/>
                <a:gd name="T7" fmla="*/ 480 h 912"/>
                <a:gd name="T8" fmla="*/ 6112 w 6112"/>
                <a:gd name="T9" fmla="*/ 672 h 912"/>
                <a:gd name="T10" fmla="*/ 6112 w 6112"/>
                <a:gd name="T11" fmla="*/ 672 h 912"/>
                <a:gd name="T12" fmla="*/ 5872 w 6112"/>
                <a:gd name="T13" fmla="*/ 912 h 912"/>
                <a:gd name="T14" fmla="*/ 5872 w 6112"/>
                <a:gd name="T15" fmla="*/ 912 h 912"/>
                <a:gd name="T16" fmla="*/ 240 w 6112"/>
                <a:gd name="T17" fmla="*/ 912 h 912"/>
                <a:gd name="T18" fmla="*/ 240 w 6112"/>
                <a:gd name="T19" fmla="*/ 912 h 912"/>
                <a:gd name="T20" fmla="*/ 0 w 6112"/>
                <a:gd name="T21" fmla="*/ 672 h 912"/>
                <a:gd name="T22" fmla="*/ 0 w 6112"/>
                <a:gd name="T23" fmla="*/ 480 h 912"/>
                <a:gd name="T24" fmla="*/ 0 w 6112"/>
                <a:gd name="T25" fmla="*/ 0 h 912"/>
                <a:gd name="T26" fmla="*/ 0 w 6112"/>
                <a:gd name="T27" fmla="*/ 240 h 912"/>
                <a:gd name="T28" fmla="*/ 240 w 6112"/>
                <a:gd name="T29" fmla="*/ 24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12" h="912">
                  <a:moveTo>
                    <a:pt x="240" y="240"/>
                  </a:moveTo>
                  <a:lnTo>
                    <a:pt x="5872" y="240"/>
                  </a:lnTo>
                  <a:lnTo>
                    <a:pt x="6112" y="240"/>
                  </a:lnTo>
                  <a:lnTo>
                    <a:pt x="6112" y="480"/>
                  </a:lnTo>
                  <a:lnTo>
                    <a:pt x="6112" y="672"/>
                  </a:lnTo>
                  <a:lnTo>
                    <a:pt x="6112" y="672"/>
                  </a:lnTo>
                  <a:cubicBezTo>
                    <a:pt x="6112" y="805"/>
                    <a:pt x="6005" y="912"/>
                    <a:pt x="5872" y="912"/>
                  </a:cubicBezTo>
                  <a:lnTo>
                    <a:pt x="5872" y="912"/>
                  </a:lnTo>
                  <a:lnTo>
                    <a:pt x="240" y="912"/>
                  </a:lnTo>
                  <a:lnTo>
                    <a:pt x="240" y="912"/>
                  </a:lnTo>
                  <a:cubicBezTo>
                    <a:pt x="108" y="912"/>
                    <a:pt x="0" y="805"/>
                    <a:pt x="0" y="672"/>
                  </a:cubicBezTo>
                  <a:lnTo>
                    <a:pt x="0" y="480"/>
                  </a:lnTo>
                  <a:lnTo>
                    <a:pt x="0" y="0"/>
                  </a:lnTo>
                  <a:lnTo>
                    <a:pt x="0" y="240"/>
                  </a:lnTo>
                  <a:lnTo>
                    <a:pt x="240" y="240"/>
                  </a:lnTo>
                  <a:close/>
                </a:path>
              </a:pathLst>
            </a:custGeom>
            <a:solidFill>
              <a:srgbClr val="AED13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56" name="Freeform 241"/>
            <p:cNvSpPr>
              <a:spLocks/>
            </p:cNvSpPr>
            <p:nvPr/>
          </p:nvSpPr>
          <p:spPr bwMode="auto">
            <a:xfrm>
              <a:off x="8274" y="5134"/>
              <a:ext cx="1744" cy="228"/>
            </a:xfrm>
            <a:custGeom>
              <a:avLst/>
              <a:gdLst>
                <a:gd name="T0" fmla="*/ 120 w 3488"/>
                <a:gd name="T1" fmla="*/ 120 h 456"/>
                <a:gd name="T2" fmla="*/ 3368 w 3488"/>
                <a:gd name="T3" fmla="*/ 120 h 456"/>
                <a:gd name="T4" fmla="*/ 3488 w 3488"/>
                <a:gd name="T5" fmla="*/ 120 h 456"/>
                <a:gd name="T6" fmla="*/ 3488 w 3488"/>
                <a:gd name="T7" fmla="*/ 240 h 456"/>
                <a:gd name="T8" fmla="*/ 3488 w 3488"/>
                <a:gd name="T9" fmla="*/ 336 h 456"/>
                <a:gd name="T10" fmla="*/ 3488 w 3488"/>
                <a:gd name="T11" fmla="*/ 336 h 456"/>
                <a:gd name="T12" fmla="*/ 3368 w 3488"/>
                <a:gd name="T13" fmla="*/ 456 h 456"/>
                <a:gd name="T14" fmla="*/ 3368 w 3488"/>
                <a:gd name="T15" fmla="*/ 456 h 456"/>
                <a:gd name="T16" fmla="*/ 120 w 3488"/>
                <a:gd name="T17" fmla="*/ 456 h 456"/>
                <a:gd name="T18" fmla="*/ 120 w 3488"/>
                <a:gd name="T19" fmla="*/ 456 h 456"/>
                <a:gd name="T20" fmla="*/ 0 w 3488"/>
                <a:gd name="T21" fmla="*/ 336 h 456"/>
                <a:gd name="T22" fmla="*/ 0 w 3488"/>
                <a:gd name="T23" fmla="*/ 240 h 456"/>
                <a:gd name="T24" fmla="*/ 0 w 3488"/>
                <a:gd name="T25" fmla="*/ 0 h 456"/>
                <a:gd name="T26" fmla="*/ 0 w 3488"/>
                <a:gd name="T27" fmla="*/ 120 h 456"/>
                <a:gd name="T28" fmla="*/ 120 w 3488"/>
                <a:gd name="T29" fmla="*/ 12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88" h="456">
                  <a:moveTo>
                    <a:pt x="120" y="120"/>
                  </a:moveTo>
                  <a:lnTo>
                    <a:pt x="3368" y="120"/>
                  </a:lnTo>
                  <a:lnTo>
                    <a:pt x="3488" y="120"/>
                  </a:lnTo>
                  <a:lnTo>
                    <a:pt x="3488" y="240"/>
                  </a:lnTo>
                  <a:lnTo>
                    <a:pt x="3488" y="336"/>
                  </a:lnTo>
                  <a:lnTo>
                    <a:pt x="3488" y="336"/>
                  </a:lnTo>
                  <a:cubicBezTo>
                    <a:pt x="3488" y="403"/>
                    <a:pt x="3435" y="456"/>
                    <a:pt x="3368" y="456"/>
                  </a:cubicBezTo>
                  <a:lnTo>
                    <a:pt x="3368" y="456"/>
                  </a:lnTo>
                  <a:lnTo>
                    <a:pt x="120" y="456"/>
                  </a:lnTo>
                  <a:lnTo>
                    <a:pt x="120" y="456"/>
                  </a:lnTo>
                  <a:cubicBezTo>
                    <a:pt x="54" y="456"/>
                    <a:pt x="0" y="403"/>
                    <a:pt x="0" y="336"/>
                  </a:cubicBezTo>
                  <a:lnTo>
                    <a:pt x="0" y="240"/>
                  </a:lnTo>
                  <a:lnTo>
                    <a:pt x="0" y="0"/>
                  </a:lnTo>
                  <a:lnTo>
                    <a:pt x="0" y="120"/>
                  </a:lnTo>
                  <a:lnTo>
                    <a:pt x="120" y="120"/>
                  </a:lnTo>
                  <a:close/>
                </a:path>
              </a:pathLst>
            </a:custGeom>
            <a:solidFill>
              <a:srgbClr val="DDDDD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57" name="Rectangle 242"/>
            <p:cNvSpPr>
              <a:spLocks noChangeArrowheads="1"/>
            </p:cNvSpPr>
            <p:nvPr/>
          </p:nvSpPr>
          <p:spPr bwMode="auto">
            <a:xfrm>
              <a:off x="296" y="5188"/>
              <a:ext cx="1368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Résultat de l'exercice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58" name="Rectangle 243"/>
            <p:cNvSpPr>
              <a:spLocks noChangeArrowheads="1"/>
            </p:cNvSpPr>
            <p:nvPr/>
          </p:nvSpPr>
          <p:spPr bwMode="auto">
            <a:xfrm>
              <a:off x="5551" y="5188"/>
              <a:ext cx="312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242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59" name="Rectangle 244"/>
            <p:cNvSpPr>
              <a:spLocks noChangeArrowheads="1"/>
            </p:cNvSpPr>
            <p:nvPr/>
          </p:nvSpPr>
          <p:spPr bwMode="auto">
            <a:xfrm>
              <a:off x="5773" y="5188"/>
              <a:ext cx="120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60" name="Rectangle 245"/>
            <p:cNvSpPr>
              <a:spLocks noChangeArrowheads="1"/>
            </p:cNvSpPr>
            <p:nvPr/>
          </p:nvSpPr>
          <p:spPr bwMode="auto">
            <a:xfrm>
              <a:off x="5811" y="5188"/>
              <a:ext cx="428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452 €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61" name="Rectangle 246"/>
            <p:cNvSpPr>
              <a:spLocks noChangeArrowheads="1"/>
            </p:cNvSpPr>
            <p:nvPr/>
          </p:nvSpPr>
          <p:spPr bwMode="auto">
            <a:xfrm>
              <a:off x="7360" y="5188"/>
              <a:ext cx="312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346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62" name="Rectangle 247"/>
            <p:cNvSpPr>
              <a:spLocks noChangeArrowheads="1"/>
            </p:cNvSpPr>
            <p:nvPr/>
          </p:nvSpPr>
          <p:spPr bwMode="auto">
            <a:xfrm>
              <a:off x="7582" y="5188"/>
              <a:ext cx="120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63" name="Rectangle 248"/>
            <p:cNvSpPr>
              <a:spLocks noChangeArrowheads="1"/>
            </p:cNvSpPr>
            <p:nvPr/>
          </p:nvSpPr>
          <p:spPr bwMode="auto">
            <a:xfrm>
              <a:off x="7620" y="5188"/>
              <a:ext cx="428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342 €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64" name="Rectangle 249"/>
            <p:cNvSpPr>
              <a:spLocks noChangeArrowheads="1"/>
            </p:cNvSpPr>
            <p:nvPr/>
          </p:nvSpPr>
          <p:spPr bwMode="auto">
            <a:xfrm>
              <a:off x="9242" y="5188"/>
              <a:ext cx="40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egoe UI Semilight" panose="020B0402040204020203" pitchFamily="34" charset="0"/>
                </a:rPr>
                <a:t>-30%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616324"/>
              </p:ext>
            </p:extLst>
          </p:nvPr>
        </p:nvGraphicFramePr>
        <p:xfrm>
          <a:off x="-246185" y="-128954"/>
          <a:ext cx="17080523" cy="9256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Acrobat Document" r:id="rId3" imgW="5667363" imgH="4000415" progId="Acrobat.Document.DC">
                  <p:embed/>
                </p:oleObj>
              </mc:Choice>
              <mc:Fallback>
                <p:oleObj name="Acrobat Document" r:id="rId3" imgW="5667363" imgH="4000415" progId="Acrobat.Document.DC">
                  <p:embed/>
                  <p:pic>
                    <p:nvPicPr>
                      <p:cNvPr id="51" name="Objet 5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46185" y="-128954"/>
                        <a:ext cx="17080523" cy="9256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4" name="Image 2">
            <a:extLst>
              <a:ext uri="{FF2B5EF4-FFF2-40B4-BE49-F238E27FC236}">
                <a16:creationId xmlns:a16="http://schemas.microsoft.com/office/drawing/2014/main" id="{0DAC8062-3740-02C7-C646-0D2932BD387B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055060"/>
              </p:ext>
            </p:extLst>
          </p:nvPr>
        </p:nvGraphicFramePr>
        <p:xfrm>
          <a:off x="-246185" y="-128954"/>
          <a:ext cx="17080523" cy="9256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Acrobat Document" r:id="rId3" imgW="5667363" imgH="4000415" progId="Acrobat.Document.DC">
                  <p:embed/>
                </p:oleObj>
              </mc:Choice>
              <mc:Fallback>
                <p:oleObj name="Acrobat Document" r:id="rId3" imgW="5667363" imgH="4000415" progId="Acrobat.Document.DC">
                  <p:embed/>
                  <p:pic>
                    <p:nvPicPr>
                      <p:cNvPr id="51" name="Objet 5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46185" y="-128954"/>
                        <a:ext cx="17080523" cy="9256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58" name="Image 2">
            <a:extLst>
              <a:ext uri="{FF2B5EF4-FFF2-40B4-BE49-F238E27FC236}">
                <a16:creationId xmlns:a16="http://schemas.microsoft.com/office/drawing/2014/main" id="{B90D2731-A88D-EB79-FE9A-FAE4D5C12865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0" cy="914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2997760"/>
              </p:ext>
            </p:extLst>
          </p:nvPr>
        </p:nvGraphicFramePr>
        <p:xfrm>
          <a:off x="-246185" y="-128954"/>
          <a:ext cx="17080523" cy="9256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Acrobat Document" r:id="rId3" imgW="5667363" imgH="4000415" progId="Acrobat.Document.DC">
                  <p:embed/>
                </p:oleObj>
              </mc:Choice>
              <mc:Fallback>
                <p:oleObj name="Acrobat Document" r:id="rId3" imgW="5667363" imgH="4000415" progId="Acrobat.Document.DC">
                  <p:embed/>
                  <p:pic>
                    <p:nvPicPr>
                      <p:cNvPr id="51" name="Objet 5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46185" y="-128954"/>
                        <a:ext cx="17080523" cy="9256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2" name="Image 2">
            <a:extLst>
              <a:ext uri="{FF2B5EF4-FFF2-40B4-BE49-F238E27FC236}">
                <a16:creationId xmlns:a16="http://schemas.microsoft.com/office/drawing/2014/main" id="{DF51FFB9-D8D1-DD85-3602-D56DD3153765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0" cy="914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875546"/>
              </p:ext>
            </p:extLst>
          </p:nvPr>
        </p:nvGraphicFramePr>
        <p:xfrm>
          <a:off x="-246185" y="-128954"/>
          <a:ext cx="17080523" cy="9256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Acrobat Document" r:id="rId3" imgW="5667363" imgH="4000415" progId="Acrobat.Document.DC">
                  <p:embed/>
                </p:oleObj>
              </mc:Choice>
              <mc:Fallback>
                <p:oleObj name="Acrobat Document" r:id="rId3" imgW="5667363" imgH="4000415" progId="Acrobat.Document.DC">
                  <p:embed/>
                  <p:pic>
                    <p:nvPicPr>
                      <p:cNvPr id="51" name="Objet 5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46185" y="-128954"/>
                        <a:ext cx="17080523" cy="9256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6" name="Image 2">
            <a:extLst>
              <a:ext uri="{FF2B5EF4-FFF2-40B4-BE49-F238E27FC236}">
                <a16:creationId xmlns:a16="http://schemas.microsoft.com/office/drawing/2014/main" id="{21E8BCA9-227E-EA55-71E0-3AE46B9FBD7D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0" cy="914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" name="Obje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911023"/>
              </p:ext>
            </p:extLst>
          </p:nvPr>
        </p:nvGraphicFramePr>
        <p:xfrm>
          <a:off x="-246185" y="-128954"/>
          <a:ext cx="17080523" cy="9256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0" name="Acrobat Document" r:id="rId3" imgW="5667363" imgH="4000415" progId="Acrobat.Document.DC">
                  <p:embed/>
                </p:oleObj>
              </mc:Choice>
              <mc:Fallback>
                <p:oleObj name="Acrobat Document" r:id="rId3" imgW="5667363" imgH="4000415" progId="Acrobat.Document.DC">
                  <p:embed/>
                  <p:pic>
                    <p:nvPicPr>
                      <p:cNvPr id="51" name="Objet 5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46185" y="-128954"/>
                        <a:ext cx="17080523" cy="9256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0" y="1249363"/>
            <a:ext cx="16256000" cy="6451600"/>
            <a:chOff x="0" y="787"/>
            <a:chExt cx="10240" cy="4064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787"/>
              <a:ext cx="10240" cy="4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372" y="1508"/>
              <a:ext cx="202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200" b="0" i="0" u="none" strike="noStrike" cap="none" normalizeH="0" baseline="0" smtClean="0">
                  <a:ln>
                    <a:noFill/>
                  </a:ln>
                  <a:solidFill>
                    <a:srgbClr val="AFB52C"/>
                  </a:solidFill>
                  <a:effectLst/>
                  <a:latin typeface="Arial" panose="020B0604020202020204" pitchFamily="34" charset="0"/>
                </a:rPr>
                <a:t>•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616" y="1508"/>
              <a:ext cx="3059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200" b="1" i="0" u="none" strike="noStrike" cap="none" normalizeH="0" baseline="0" dirty="0" smtClean="0">
                  <a:ln>
                    <a:noFill/>
                  </a:ln>
                  <a:solidFill>
                    <a:srgbClr val="525252"/>
                  </a:solidFill>
                  <a:effectLst/>
                  <a:latin typeface="Segoe UI Semibold" panose="020B0702040204020203" pitchFamily="34" charset="0"/>
                </a:rPr>
                <a:t>        Évolution structurelle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0247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3" y="2084"/>
              <a:ext cx="1848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3" y="2084"/>
              <a:ext cx="1848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657" y="2228"/>
              <a:ext cx="1528" cy="240"/>
            </a:xfrm>
            <a:custGeom>
              <a:avLst/>
              <a:gdLst>
                <a:gd name="T0" fmla="*/ 240 w 6112"/>
                <a:gd name="T1" fmla="*/ 0 h 960"/>
                <a:gd name="T2" fmla="*/ 5872 w 6112"/>
                <a:gd name="T3" fmla="*/ 0 h 960"/>
                <a:gd name="T4" fmla="*/ 5872 w 6112"/>
                <a:gd name="T5" fmla="*/ 0 h 960"/>
                <a:gd name="T6" fmla="*/ 6112 w 6112"/>
                <a:gd name="T7" fmla="*/ 240 h 960"/>
                <a:gd name="T8" fmla="*/ 6112 w 6112"/>
                <a:gd name="T9" fmla="*/ 240 h 960"/>
                <a:gd name="T10" fmla="*/ 6112 w 6112"/>
                <a:gd name="T11" fmla="*/ 240 h 960"/>
                <a:gd name="T12" fmla="*/ 6112 w 6112"/>
                <a:gd name="T13" fmla="*/ 720 h 960"/>
                <a:gd name="T14" fmla="*/ 6112 w 6112"/>
                <a:gd name="T15" fmla="*/ 720 h 960"/>
                <a:gd name="T16" fmla="*/ 5872 w 6112"/>
                <a:gd name="T17" fmla="*/ 960 h 960"/>
                <a:gd name="T18" fmla="*/ 5872 w 6112"/>
                <a:gd name="T19" fmla="*/ 960 h 960"/>
                <a:gd name="T20" fmla="*/ 240 w 6112"/>
                <a:gd name="T21" fmla="*/ 960 h 960"/>
                <a:gd name="T22" fmla="*/ 240 w 6112"/>
                <a:gd name="T23" fmla="*/ 960 h 960"/>
                <a:gd name="T24" fmla="*/ 0 w 6112"/>
                <a:gd name="T25" fmla="*/ 720 h 960"/>
                <a:gd name="T26" fmla="*/ 0 w 6112"/>
                <a:gd name="T27" fmla="*/ 240 h 960"/>
                <a:gd name="T28" fmla="*/ 0 w 6112"/>
                <a:gd name="T29" fmla="*/ 240 h 960"/>
                <a:gd name="T30" fmla="*/ 240 w 6112"/>
                <a:gd name="T31" fmla="*/ 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12" h="960">
                  <a:moveTo>
                    <a:pt x="240" y="0"/>
                  </a:moveTo>
                  <a:lnTo>
                    <a:pt x="5872" y="0"/>
                  </a:lnTo>
                  <a:lnTo>
                    <a:pt x="5872" y="0"/>
                  </a:lnTo>
                  <a:cubicBezTo>
                    <a:pt x="6005" y="0"/>
                    <a:pt x="6112" y="108"/>
                    <a:pt x="6112" y="240"/>
                  </a:cubicBezTo>
                  <a:cubicBezTo>
                    <a:pt x="6112" y="240"/>
                    <a:pt x="6112" y="240"/>
                    <a:pt x="6112" y="240"/>
                  </a:cubicBezTo>
                  <a:lnTo>
                    <a:pt x="6112" y="240"/>
                  </a:lnTo>
                  <a:lnTo>
                    <a:pt x="6112" y="720"/>
                  </a:lnTo>
                  <a:lnTo>
                    <a:pt x="6112" y="720"/>
                  </a:lnTo>
                  <a:cubicBezTo>
                    <a:pt x="6112" y="853"/>
                    <a:pt x="6005" y="960"/>
                    <a:pt x="5872" y="960"/>
                  </a:cubicBezTo>
                  <a:lnTo>
                    <a:pt x="5872" y="960"/>
                  </a:lnTo>
                  <a:lnTo>
                    <a:pt x="240" y="960"/>
                  </a:lnTo>
                  <a:lnTo>
                    <a:pt x="240" y="960"/>
                  </a:lnTo>
                  <a:cubicBezTo>
                    <a:pt x="108" y="960"/>
                    <a:pt x="0" y="853"/>
                    <a:pt x="0" y="720"/>
                  </a:cubicBezTo>
                  <a:lnTo>
                    <a:pt x="0" y="240"/>
                  </a:lnTo>
                  <a:lnTo>
                    <a:pt x="0" y="240"/>
                  </a:lnTo>
                  <a:cubicBezTo>
                    <a:pt x="0" y="108"/>
                    <a:pt x="108" y="0"/>
                    <a:pt x="240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5275" y="2258"/>
              <a:ext cx="38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2022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0251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1" y="2084"/>
              <a:ext cx="1849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2" name="Picture 1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1" y="2084"/>
              <a:ext cx="1849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6465" y="2228"/>
              <a:ext cx="1529" cy="240"/>
            </a:xfrm>
            <a:custGeom>
              <a:avLst/>
              <a:gdLst>
                <a:gd name="T0" fmla="*/ 240 w 6112"/>
                <a:gd name="T1" fmla="*/ 0 h 960"/>
                <a:gd name="T2" fmla="*/ 5872 w 6112"/>
                <a:gd name="T3" fmla="*/ 0 h 960"/>
                <a:gd name="T4" fmla="*/ 5872 w 6112"/>
                <a:gd name="T5" fmla="*/ 0 h 960"/>
                <a:gd name="T6" fmla="*/ 6112 w 6112"/>
                <a:gd name="T7" fmla="*/ 240 h 960"/>
                <a:gd name="T8" fmla="*/ 6112 w 6112"/>
                <a:gd name="T9" fmla="*/ 240 h 960"/>
                <a:gd name="T10" fmla="*/ 6112 w 6112"/>
                <a:gd name="T11" fmla="*/ 240 h 960"/>
                <a:gd name="T12" fmla="*/ 6112 w 6112"/>
                <a:gd name="T13" fmla="*/ 720 h 960"/>
                <a:gd name="T14" fmla="*/ 6112 w 6112"/>
                <a:gd name="T15" fmla="*/ 720 h 960"/>
                <a:gd name="T16" fmla="*/ 5872 w 6112"/>
                <a:gd name="T17" fmla="*/ 960 h 960"/>
                <a:gd name="T18" fmla="*/ 5872 w 6112"/>
                <a:gd name="T19" fmla="*/ 960 h 960"/>
                <a:gd name="T20" fmla="*/ 240 w 6112"/>
                <a:gd name="T21" fmla="*/ 960 h 960"/>
                <a:gd name="T22" fmla="*/ 240 w 6112"/>
                <a:gd name="T23" fmla="*/ 960 h 960"/>
                <a:gd name="T24" fmla="*/ 0 w 6112"/>
                <a:gd name="T25" fmla="*/ 720 h 960"/>
                <a:gd name="T26" fmla="*/ 0 w 6112"/>
                <a:gd name="T27" fmla="*/ 240 h 960"/>
                <a:gd name="T28" fmla="*/ 0 w 6112"/>
                <a:gd name="T29" fmla="*/ 240 h 960"/>
                <a:gd name="T30" fmla="*/ 240 w 6112"/>
                <a:gd name="T31" fmla="*/ 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12" h="960">
                  <a:moveTo>
                    <a:pt x="240" y="0"/>
                  </a:moveTo>
                  <a:lnTo>
                    <a:pt x="5872" y="0"/>
                  </a:lnTo>
                  <a:lnTo>
                    <a:pt x="5872" y="0"/>
                  </a:lnTo>
                  <a:cubicBezTo>
                    <a:pt x="6005" y="0"/>
                    <a:pt x="6112" y="108"/>
                    <a:pt x="6112" y="240"/>
                  </a:cubicBezTo>
                  <a:cubicBezTo>
                    <a:pt x="6112" y="240"/>
                    <a:pt x="6112" y="240"/>
                    <a:pt x="6112" y="240"/>
                  </a:cubicBezTo>
                  <a:lnTo>
                    <a:pt x="6112" y="240"/>
                  </a:lnTo>
                  <a:lnTo>
                    <a:pt x="6112" y="720"/>
                  </a:lnTo>
                  <a:lnTo>
                    <a:pt x="6112" y="720"/>
                  </a:lnTo>
                  <a:cubicBezTo>
                    <a:pt x="6112" y="853"/>
                    <a:pt x="6005" y="960"/>
                    <a:pt x="5872" y="960"/>
                  </a:cubicBezTo>
                  <a:lnTo>
                    <a:pt x="5872" y="960"/>
                  </a:lnTo>
                  <a:lnTo>
                    <a:pt x="240" y="960"/>
                  </a:lnTo>
                  <a:lnTo>
                    <a:pt x="240" y="960"/>
                  </a:lnTo>
                  <a:cubicBezTo>
                    <a:pt x="108" y="960"/>
                    <a:pt x="0" y="853"/>
                    <a:pt x="0" y="720"/>
                  </a:cubicBezTo>
                  <a:lnTo>
                    <a:pt x="0" y="240"/>
                  </a:lnTo>
                  <a:lnTo>
                    <a:pt x="0" y="240"/>
                  </a:lnTo>
                  <a:cubicBezTo>
                    <a:pt x="0" y="108"/>
                    <a:pt x="108" y="0"/>
                    <a:pt x="240" y="0"/>
                  </a:cubicBezTo>
                  <a:close/>
                </a:path>
              </a:pathLst>
            </a:custGeom>
            <a:solidFill>
              <a:srgbClr val="AED13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7126" y="2258"/>
              <a:ext cx="298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N-1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0255" name="Picture 1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0" y="2084"/>
              <a:ext cx="2064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6" name="Picture 1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0" y="2084"/>
              <a:ext cx="2064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8274" y="2228"/>
              <a:ext cx="1744" cy="240"/>
            </a:xfrm>
            <a:custGeom>
              <a:avLst/>
              <a:gdLst>
                <a:gd name="T0" fmla="*/ 120 w 3488"/>
                <a:gd name="T1" fmla="*/ 0 h 480"/>
                <a:gd name="T2" fmla="*/ 3368 w 3488"/>
                <a:gd name="T3" fmla="*/ 0 h 480"/>
                <a:gd name="T4" fmla="*/ 3368 w 3488"/>
                <a:gd name="T5" fmla="*/ 0 h 480"/>
                <a:gd name="T6" fmla="*/ 3488 w 3488"/>
                <a:gd name="T7" fmla="*/ 120 h 480"/>
                <a:gd name="T8" fmla="*/ 3488 w 3488"/>
                <a:gd name="T9" fmla="*/ 120 h 480"/>
                <a:gd name="T10" fmla="*/ 3488 w 3488"/>
                <a:gd name="T11" fmla="*/ 120 h 480"/>
                <a:gd name="T12" fmla="*/ 3488 w 3488"/>
                <a:gd name="T13" fmla="*/ 360 h 480"/>
                <a:gd name="T14" fmla="*/ 3488 w 3488"/>
                <a:gd name="T15" fmla="*/ 360 h 480"/>
                <a:gd name="T16" fmla="*/ 3368 w 3488"/>
                <a:gd name="T17" fmla="*/ 480 h 480"/>
                <a:gd name="T18" fmla="*/ 3368 w 3488"/>
                <a:gd name="T19" fmla="*/ 480 h 480"/>
                <a:gd name="T20" fmla="*/ 120 w 3488"/>
                <a:gd name="T21" fmla="*/ 480 h 480"/>
                <a:gd name="T22" fmla="*/ 120 w 3488"/>
                <a:gd name="T23" fmla="*/ 480 h 480"/>
                <a:gd name="T24" fmla="*/ 0 w 3488"/>
                <a:gd name="T25" fmla="*/ 360 h 480"/>
                <a:gd name="T26" fmla="*/ 0 w 3488"/>
                <a:gd name="T27" fmla="*/ 120 h 480"/>
                <a:gd name="T28" fmla="*/ 0 w 3488"/>
                <a:gd name="T29" fmla="*/ 120 h 480"/>
                <a:gd name="T30" fmla="*/ 120 w 3488"/>
                <a:gd name="T3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88" h="480">
                  <a:moveTo>
                    <a:pt x="120" y="0"/>
                  </a:moveTo>
                  <a:lnTo>
                    <a:pt x="3368" y="0"/>
                  </a:lnTo>
                  <a:lnTo>
                    <a:pt x="3368" y="0"/>
                  </a:lnTo>
                  <a:cubicBezTo>
                    <a:pt x="3435" y="0"/>
                    <a:pt x="3488" y="54"/>
                    <a:pt x="3488" y="120"/>
                  </a:cubicBezTo>
                  <a:cubicBezTo>
                    <a:pt x="3488" y="120"/>
                    <a:pt x="3488" y="120"/>
                    <a:pt x="3488" y="120"/>
                  </a:cubicBezTo>
                  <a:lnTo>
                    <a:pt x="3488" y="120"/>
                  </a:lnTo>
                  <a:lnTo>
                    <a:pt x="3488" y="360"/>
                  </a:lnTo>
                  <a:lnTo>
                    <a:pt x="3488" y="360"/>
                  </a:lnTo>
                  <a:cubicBezTo>
                    <a:pt x="3488" y="427"/>
                    <a:pt x="3435" y="480"/>
                    <a:pt x="3368" y="480"/>
                  </a:cubicBezTo>
                  <a:lnTo>
                    <a:pt x="3368" y="480"/>
                  </a:lnTo>
                  <a:lnTo>
                    <a:pt x="120" y="480"/>
                  </a:lnTo>
                  <a:lnTo>
                    <a:pt x="120" y="480"/>
                  </a:lnTo>
                  <a:cubicBezTo>
                    <a:pt x="54" y="480"/>
                    <a:pt x="0" y="427"/>
                    <a:pt x="0" y="360"/>
                  </a:cubicBezTo>
                  <a:lnTo>
                    <a:pt x="0" y="120"/>
                  </a:lnTo>
                  <a:lnTo>
                    <a:pt x="0" y="120"/>
                  </a:lnTo>
                  <a:cubicBezTo>
                    <a:pt x="0" y="54"/>
                    <a:pt x="54" y="0"/>
                    <a:pt x="120" y="0"/>
                  </a:cubicBezTo>
                  <a:close/>
                </a:path>
              </a:pathLst>
            </a:custGeom>
            <a:solidFill>
              <a:srgbClr val="00B0F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8870" y="2258"/>
              <a:ext cx="654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Évolution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0259" name="Picture 1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" y="2604"/>
              <a:ext cx="4481" cy="1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0" name="Picture 20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" y="2604"/>
              <a:ext cx="4481" cy="1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1" name="Picture 2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3" y="2604"/>
              <a:ext cx="1848" cy="1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2" name="Picture 2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3" y="2604"/>
              <a:ext cx="1848" cy="1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3" name="Picture 23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1" y="2604"/>
              <a:ext cx="1849" cy="1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4" name="Picture 2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1" y="2604"/>
              <a:ext cx="1849" cy="1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5" name="Picture 25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0" y="2604"/>
              <a:ext cx="2064" cy="1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6" name="Picture 26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0" y="2604"/>
              <a:ext cx="2064" cy="1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Freeform 27"/>
            <p:cNvSpPr>
              <a:spLocks/>
            </p:cNvSpPr>
            <p:nvPr/>
          </p:nvSpPr>
          <p:spPr bwMode="auto">
            <a:xfrm>
              <a:off x="216" y="2748"/>
              <a:ext cx="4161" cy="560"/>
            </a:xfrm>
            <a:custGeom>
              <a:avLst/>
              <a:gdLst>
                <a:gd name="T0" fmla="*/ 240 w 16640"/>
                <a:gd name="T1" fmla="*/ 0 h 2240"/>
                <a:gd name="T2" fmla="*/ 16400 w 16640"/>
                <a:gd name="T3" fmla="*/ 0 h 2240"/>
                <a:gd name="T4" fmla="*/ 16400 w 16640"/>
                <a:gd name="T5" fmla="*/ 0 h 2240"/>
                <a:gd name="T6" fmla="*/ 16640 w 16640"/>
                <a:gd name="T7" fmla="*/ 240 h 2240"/>
                <a:gd name="T8" fmla="*/ 16640 w 16640"/>
                <a:gd name="T9" fmla="*/ 240 h 2240"/>
                <a:gd name="T10" fmla="*/ 16640 w 16640"/>
                <a:gd name="T11" fmla="*/ 240 h 2240"/>
                <a:gd name="T12" fmla="*/ 16640 w 16640"/>
                <a:gd name="T13" fmla="*/ 2000 h 2240"/>
                <a:gd name="T14" fmla="*/ 16640 w 16640"/>
                <a:gd name="T15" fmla="*/ 2240 h 2240"/>
                <a:gd name="T16" fmla="*/ 16400 w 16640"/>
                <a:gd name="T17" fmla="*/ 2240 h 2240"/>
                <a:gd name="T18" fmla="*/ 240 w 16640"/>
                <a:gd name="T19" fmla="*/ 2240 h 2240"/>
                <a:gd name="T20" fmla="*/ 0 w 16640"/>
                <a:gd name="T21" fmla="*/ 2240 h 2240"/>
                <a:gd name="T22" fmla="*/ 0 w 16640"/>
                <a:gd name="T23" fmla="*/ 2000 h 2240"/>
                <a:gd name="T24" fmla="*/ 0 w 16640"/>
                <a:gd name="T25" fmla="*/ 240 h 2240"/>
                <a:gd name="T26" fmla="*/ 0 w 16640"/>
                <a:gd name="T27" fmla="*/ 240 h 2240"/>
                <a:gd name="T28" fmla="*/ 240 w 16640"/>
                <a:gd name="T29" fmla="*/ 0 h 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40" h="2240">
                  <a:moveTo>
                    <a:pt x="240" y="0"/>
                  </a:moveTo>
                  <a:lnTo>
                    <a:pt x="16400" y="0"/>
                  </a:lnTo>
                  <a:lnTo>
                    <a:pt x="16400" y="0"/>
                  </a:lnTo>
                  <a:cubicBezTo>
                    <a:pt x="16533" y="0"/>
                    <a:pt x="16640" y="108"/>
                    <a:pt x="16640" y="240"/>
                  </a:cubicBezTo>
                  <a:cubicBezTo>
                    <a:pt x="16640" y="240"/>
                    <a:pt x="16640" y="240"/>
                    <a:pt x="16640" y="240"/>
                  </a:cubicBezTo>
                  <a:lnTo>
                    <a:pt x="16640" y="240"/>
                  </a:lnTo>
                  <a:lnTo>
                    <a:pt x="16640" y="2000"/>
                  </a:lnTo>
                  <a:lnTo>
                    <a:pt x="16640" y="2240"/>
                  </a:lnTo>
                  <a:lnTo>
                    <a:pt x="16400" y="2240"/>
                  </a:lnTo>
                  <a:lnTo>
                    <a:pt x="240" y="2240"/>
                  </a:lnTo>
                  <a:lnTo>
                    <a:pt x="0" y="2240"/>
                  </a:lnTo>
                  <a:lnTo>
                    <a:pt x="0" y="2000"/>
                  </a:lnTo>
                  <a:lnTo>
                    <a:pt x="0" y="240"/>
                  </a:lnTo>
                  <a:lnTo>
                    <a:pt x="0" y="240"/>
                  </a:lnTo>
                  <a:cubicBezTo>
                    <a:pt x="0" y="108"/>
                    <a:pt x="108" y="0"/>
                    <a:pt x="240" y="0"/>
                  </a:cubicBezTo>
                  <a:close/>
                </a:path>
              </a:pathLst>
            </a:custGeom>
            <a:solidFill>
              <a:srgbClr val="DDDDD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28"/>
            <p:cNvSpPr>
              <a:spLocks/>
            </p:cNvSpPr>
            <p:nvPr/>
          </p:nvSpPr>
          <p:spPr bwMode="auto">
            <a:xfrm>
              <a:off x="4657" y="2748"/>
              <a:ext cx="1528" cy="560"/>
            </a:xfrm>
            <a:custGeom>
              <a:avLst/>
              <a:gdLst>
                <a:gd name="T0" fmla="*/ 240 w 6112"/>
                <a:gd name="T1" fmla="*/ 0 h 2240"/>
                <a:gd name="T2" fmla="*/ 5872 w 6112"/>
                <a:gd name="T3" fmla="*/ 0 h 2240"/>
                <a:gd name="T4" fmla="*/ 5872 w 6112"/>
                <a:gd name="T5" fmla="*/ 0 h 2240"/>
                <a:gd name="T6" fmla="*/ 6112 w 6112"/>
                <a:gd name="T7" fmla="*/ 240 h 2240"/>
                <a:gd name="T8" fmla="*/ 6112 w 6112"/>
                <a:gd name="T9" fmla="*/ 240 h 2240"/>
                <a:gd name="T10" fmla="*/ 6112 w 6112"/>
                <a:gd name="T11" fmla="*/ 240 h 2240"/>
                <a:gd name="T12" fmla="*/ 6112 w 6112"/>
                <a:gd name="T13" fmla="*/ 2000 h 2240"/>
                <a:gd name="T14" fmla="*/ 6112 w 6112"/>
                <a:gd name="T15" fmla="*/ 2240 h 2240"/>
                <a:gd name="T16" fmla="*/ 5872 w 6112"/>
                <a:gd name="T17" fmla="*/ 2240 h 2240"/>
                <a:gd name="T18" fmla="*/ 240 w 6112"/>
                <a:gd name="T19" fmla="*/ 2240 h 2240"/>
                <a:gd name="T20" fmla="*/ 0 w 6112"/>
                <a:gd name="T21" fmla="*/ 2240 h 2240"/>
                <a:gd name="T22" fmla="*/ 0 w 6112"/>
                <a:gd name="T23" fmla="*/ 2000 h 2240"/>
                <a:gd name="T24" fmla="*/ 0 w 6112"/>
                <a:gd name="T25" fmla="*/ 240 h 2240"/>
                <a:gd name="T26" fmla="*/ 0 w 6112"/>
                <a:gd name="T27" fmla="*/ 240 h 2240"/>
                <a:gd name="T28" fmla="*/ 240 w 6112"/>
                <a:gd name="T29" fmla="*/ 0 h 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12" h="2240">
                  <a:moveTo>
                    <a:pt x="240" y="0"/>
                  </a:moveTo>
                  <a:lnTo>
                    <a:pt x="5872" y="0"/>
                  </a:lnTo>
                  <a:lnTo>
                    <a:pt x="5872" y="0"/>
                  </a:lnTo>
                  <a:cubicBezTo>
                    <a:pt x="6005" y="0"/>
                    <a:pt x="6112" y="108"/>
                    <a:pt x="6112" y="240"/>
                  </a:cubicBezTo>
                  <a:cubicBezTo>
                    <a:pt x="6112" y="240"/>
                    <a:pt x="6112" y="240"/>
                    <a:pt x="6112" y="240"/>
                  </a:cubicBezTo>
                  <a:lnTo>
                    <a:pt x="6112" y="240"/>
                  </a:lnTo>
                  <a:lnTo>
                    <a:pt x="6112" y="2000"/>
                  </a:lnTo>
                  <a:lnTo>
                    <a:pt x="6112" y="2240"/>
                  </a:lnTo>
                  <a:lnTo>
                    <a:pt x="5872" y="2240"/>
                  </a:lnTo>
                  <a:lnTo>
                    <a:pt x="240" y="2240"/>
                  </a:lnTo>
                  <a:lnTo>
                    <a:pt x="0" y="2240"/>
                  </a:lnTo>
                  <a:lnTo>
                    <a:pt x="0" y="2000"/>
                  </a:lnTo>
                  <a:lnTo>
                    <a:pt x="0" y="240"/>
                  </a:lnTo>
                  <a:lnTo>
                    <a:pt x="0" y="240"/>
                  </a:lnTo>
                  <a:cubicBezTo>
                    <a:pt x="0" y="108"/>
                    <a:pt x="108" y="0"/>
                    <a:pt x="240" y="0"/>
                  </a:cubicBezTo>
                  <a:close/>
                </a:path>
              </a:pathLst>
            </a:custGeom>
            <a:solidFill>
              <a:srgbClr val="DDDDD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29"/>
            <p:cNvSpPr>
              <a:spLocks/>
            </p:cNvSpPr>
            <p:nvPr/>
          </p:nvSpPr>
          <p:spPr bwMode="auto">
            <a:xfrm>
              <a:off x="6465" y="2748"/>
              <a:ext cx="1529" cy="560"/>
            </a:xfrm>
            <a:custGeom>
              <a:avLst/>
              <a:gdLst>
                <a:gd name="T0" fmla="*/ 240 w 6112"/>
                <a:gd name="T1" fmla="*/ 0 h 2240"/>
                <a:gd name="T2" fmla="*/ 5872 w 6112"/>
                <a:gd name="T3" fmla="*/ 0 h 2240"/>
                <a:gd name="T4" fmla="*/ 5872 w 6112"/>
                <a:gd name="T5" fmla="*/ 0 h 2240"/>
                <a:gd name="T6" fmla="*/ 6112 w 6112"/>
                <a:gd name="T7" fmla="*/ 240 h 2240"/>
                <a:gd name="T8" fmla="*/ 6112 w 6112"/>
                <a:gd name="T9" fmla="*/ 240 h 2240"/>
                <a:gd name="T10" fmla="*/ 6112 w 6112"/>
                <a:gd name="T11" fmla="*/ 240 h 2240"/>
                <a:gd name="T12" fmla="*/ 6112 w 6112"/>
                <a:gd name="T13" fmla="*/ 2000 h 2240"/>
                <a:gd name="T14" fmla="*/ 6112 w 6112"/>
                <a:gd name="T15" fmla="*/ 2240 h 2240"/>
                <a:gd name="T16" fmla="*/ 5872 w 6112"/>
                <a:gd name="T17" fmla="*/ 2240 h 2240"/>
                <a:gd name="T18" fmla="*/ 240 w 6112"/>
                <a:gd name="T19" fmla="*/ 2240 h 2240"/>
                <a:gd name="T20" fmla="*/ 0 w 6112"/>
                <a:gd name="T21" fmla="*/ 2240 h 2240"/>
                <a:gd name="T22" fmla="*/ 0 w 6112"/>
                <a:gd name="T23" fmla="*/ 2000 h 2240"/>
                <a:gd name="T24" fmla="*/ 0 w 6112"/>
                <a:gd name="T25" fmla="*/ 240 h 2240"/>
                <a:gd name="T26" fmla="*/ 0 w 6112"/>
                <a:gd name="T27" fmla="*/ 240 h 2240"/>
                <a:gd name="T28" fmla="*/ 240 w 6112"/>
                <a:gd name="T29" fmla="*/ 0 h 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12" h="2240">
                  <a:moveTo>
                    <a:pt x="240" y="0"/>
                  </a:moveTo>
                  <a:lnTo>
                    <a:pt x="5872" y="0"/>
                  </a:lnTo>
                  <a:lnTo>
                    <a:pt x="5872" y="0"/>
                  </a:lnTo>
                  <a:cubicBezTo>
                    <a:pt x="6005" y="0"/>
                    <a:pt x="6112" y="108"/>
                    <a:pt x="6112" y="240"/>
                  </a:cubicBezTo>
                  <a:cubicBezTo>
                    <a:pt x="6112" y="240"/>
                    <a:pt x="6112" y="240"/>
                    <a:pt x="6112" y="240"/>
                  </a:cubicBezTo>
                  <a:lnTo>
                    <a:pt x="6112" y="240"/>
                  </a:lnTo>
                  <a:lnTo>
                    <a:pt x="6112" y="2000"/>
                  </a:lnTo>
                  <a:lnTo>
                    <a:pt x="6112" y="2240"/>
                  </a:lnTo>
                  <a:lnTo>
                    <a:pt x="5872" y="2240"/>
                  </a:lnTo>
                  <a:lnTo>
                    <a:pt x="240" y="2240"/>
                  </a:lnTo>
                  <a:lnTo>
                    <a:pt x="0" y="2240"/>
                  </a:lnTo>
                  <a:lnTo>
                    <a:pt x="0" y="2000"/>
                  </a:lnTo>
                  <a:lnTo>
                    <a:pt x="0" y="240"/>
                  </a:lnTo>
                  <a:lnTo>
                    <a:pt x="0" y="240"/>
                  </a:lnTo>
                  <a:cubicBezTo>
                    <a:pt x="0" y="108"/>
                    <a:pt x="108" y="0"/>
                    <a:pt x="240" y="0"/>
                  </a:cubicBezTo>
                  <a:close/>
                </a:path>
              </a:pathLst>
            </a:custGeom>
            <a:solidFill>
              <a:srgbClr val="DDDDD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30"/>
            <p:cNvSpPr>
              <a:spLocks/>
            </p:cNvSpPr>
            <p:nvPr/>
          </p:nvSpPr>
          <p:spPr bwMode="auto">
            <a:xfrm>
              <a:off x="8274" y="2748"/>
              <a:ext cx="1744" cy="560"/>
            </a:xfrm>
            <a:custGeom>
              <a:avLst/>
              <a:gdLst>
                <a:gd name="T0" fmla="*/ 120 w 3488"/>
                <a:gd name="T1" fmla="*/ 0 h 1120"/>
                <a:gd name="T2" fmla="*/ 3368 w 3488"/>
                <a:gd name="T3" fmla="*/ 0 h 1120"/>
                <a:gd name="T4" fmla="*/ 3368 w 3488"/>
                <a:gd name="T5" fmla="*/ 0 h 1120"/>
                <a:gd name="T6" fmla="*/ 3488 w 3488"/>
                <a:gd name="T7" fmla="*/ 120 h 1120"/>
                <a:gd name="T8" fmla="*/ 3488 w 3488"/>
                <a:gd name="T9" fmla="*/ 120 h 1120"/>
                <a:gd name="T10" fmla="*/ 3488 w 3488"/>
                <a:gd name="T11" fmla="*/ 120 h 1120"/>
                <a:gd name="T12" fmla="*/ 3488 w 3488"/>
                <a:gd name="T13" fmla="*/ 1000 h 1120"/>
                <a:gd name="T14" fmla="*/ 3488 w 3488"/>
                <a:gd name="T15" fmla="*/ 1120 h 1120"/>
                <a:gd name="T16" fmla="*/ 3368 w 3488"/>
                <a:gd name="T17" fmla="*/ 1120 h 1120"/>
                <a:gd name="T18" fmla="*/ 120 w 3488"/>
                <a:gd name="T19" fmla="*/ 1120 h 1120"/>
                <a:gd name="T20" fmla="*/ 0 w 3488"/>
                <a:gd name="T21" fmla="*/ 1120 h 1120"/>
                <a:gd name="T22" fmla="*/ 0 w 3488"/>
                <a:gd name="T23" fmla="*/ 1000 h 1120"/>
                <a:gd name="T24" fmla="*/ 0 w 3488"/>
                <a:gd name="T25" fmla="*/ 120 h 1120"/>
                <a:gd name="T26" fmla="*/ 0 w 3488"/>
                <a:gd name="T27" fmla="*/ 120 h 1120"/>
                <a:gd name="T28" fmla="*/ 120 w 3488"/>
                <a:gd name="T29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88" h="1120">
                  <a:moveTo>
                    <a:pt x="120" y="0"/>
                  </a:moveTo>
                  <a:lnTo>
                    <a:pt x="3368" y="0"/>
                  </a:lnTo>
                  <a:lnTo>
                    <a:pt x="3368" y="0"/>
                  </a:lnTo>
                  <a:cubicBezTo>
                    <a:pt x="3435" y="0"/>
                    <a:pt x="3488" y="54"/>
                    <a:pt x="3488" y="120"/>
                  </a:cubicBezTo>
                  <a:cubicBezTo>
                    <a:pt x="3488" y="120"/>
                    <a:pt x="3488" y="120"/>
                    <a:pt x="3488" y="120"/>
                  </a:cubicBezTo>
                  <a:lnTo>
                    <a:pt x="3488" y="120"/>
                  </a:lnTo>
                  <a:lnTo>
                    <a:pt x="3488" y="1000"/>
                  </a:lnTo>
                  <a:lnTo>
                    <a:pt x="3488" y="1120"/>
                  </a:lnTo>
                  <a:lnTo>
                    <a:pt x="3368" y="1120"/>
                  </a:lnTo>
                  <a:lnTo>
                    <a:pt x="120" y="1120"/>
                  </a:lnTo>
                  <a:lnTo>
                    <a:pt x="0" y="1120"/>
                  </a:lnTo>
                  <a:lnTo>
                    <a:pt x="0" y="1000"/>
                  </a:lnTo>
                  <a:lnTo>
                    <a:pt x="0" y="120"/>
                  </a:lnTo>
                  <a:lnTo>
                    <a:pt x="0" y="120"/>
                  </a:lnTo>
                  <a:cubicBezTo>
                    <a:pt x="0" y="54"/>
                    <a:pt x="54" y="0"/>
                    <a:pt x="120" y="0"/>
                  </a:cubicBezTo>
                  <a:close/>
                </a:path>
              </a:pathLst>
            </a:custGeom>
            <a:solidFill>
              <a:srgbClr val="DDDDD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31"/>
            <p:cNvSpPr>
              <a:spLocks noChangeArrowheads="1"/>
            </p:cNvSpPr>
            <p:nvPr/>
          </p:nvSpPr>
          <p:spPr bwMode="auto">
            <a:xfrm>
              <a:off x="296" y="2888"/>
              <a:ext cx="1988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Fonds de roulement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32"/>
            <p:cNvSpPr>
              <a:spLocks noChangeArrowheads="1"/>
            </p:cNvSpPr>
            <p:nvPr/>
          </p:nvSpPr>
          <p:spPr bwMode="auto">
            <a:xfrm>
              <a:off x="5275" y="2888"/>
              <a:ext cx="430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819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auto">
            <a:xfrm>
              <a:off x="5579" y="2888"/>
              <a:ext cx="180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34"/>
            <p:cNvSpPr>
              <a:spLocks noChangeArrowheads="1"/>
            </p:cNvSpPr>
            <p:nvPr/>
          </p:nvSpPr>
          <p:spPr bwMode="auto">
            <a:xfrm>
              <a:off x="5637" y="2888"/>
              <a:ext cx="636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258 €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35"/>
            <p:cNvSpPr>
              <a:spLocks noChangeArrowheads="1"/>
            </p:cNvSpPr>
            <p:nvPr/>
          </p:nvSpPr>
          <p:spPr bwMode="auto">
            <a:xfrm>
              <a:off x="7050" y="2888"/>
              <a:ext cx="458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567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36"/>
            <p:cNvSpPr>
              <a:spLocks noChangeArrowheads="1"/>
            </p:cNvSpPr>
            <p:nvPr/>
          </p:nvSpPr>
          <p:spPr bwMode="auto">
            <a:xfrm>
              <a:off x="7382" y="2888"/>
              <a:ext cx="180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37"/>
            <p:cNvSpPr>
              <a:spLocks noChangeArrowheads="1"/>
            </p:cNvSpPr>
            <p:nvPr/>
          </p:nvSpPr>
          <p:spPr bwMode="auto">
            <a:xfrm>
              <a:off x="7442" y="2888"/>
              <a:ext cx="642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984 €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38"/>
            <p:cNvSpPr>
              <a:spLocks noChangeArrowheads="1"/>
            </p:cNvSpPr>
            <p:nvPr/>
          </p:nvSpPr>
          <p:spPr bwMode="auto">
            <a:xfrm>
              <a:off x="9056" y="2888"/>
              <a:ext cx="838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70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Segoe UI Semilight" panose="020B0402040204020203" pitchFamily="34" charset="0"/>
                </a:rPr>
                <a:t>+44,2%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Freeform 39"/>
            <p:cNvSpPr>
              <a:spLocks/>
            </p:cNvSpPr>
            <p:nvPr/>
          </p:nvSpPr>
          <p:spPr bwMode="auto">
            <a:xfrm>
              <a:off x="216" y="3248"/>
              <a:ext cx="4161" cy="621"/>
            </a:xfrm>
            <a:custGeom>
              <a:avLst/>
              <a:gdLst>
                <a:gd name="T0" fmla="*/ 240 w 16640"/>
                <a:gd name="T1" fmla="*/ 240 h 2480"/>
                <a:gd name="T2" fmla="*/ 16400 w 16640"/>
                <a:gd name="T3" fmla="*/ 240 h 2480"/>
                <a:gd name="T4" fmla="*/ 16640 w 16640"/>
                <a:gd name="T5" fmla="*/ 240 h 2480"/>
                <a:gd name="T6" fmla="*/ 16640 w 16640"/>
                <a:gd name="T7" fmla="*/ 480 h 2480"/>
                <a:gd name="T8" fmla="*/ 16640 w 16640"/>
                <a:gd name="T9" fmla="*/ 2240 h 2480"/>
                <a:gd name="T10" fmla="*/ 16640 w 16640"/>
                <a:gd name="T11" fmla="*/ 2240 h 2480"/>
                <a:gd name="T12" fmla="*/ 16400 w 16640"/>
                <a:gd name="T13" fmla="*/ 2480 h 2480"/>
                <a:gd name="T14" fmla="*/ 16400 w 16640"/>
                <a:gd name="T15" fmla="*/ 2480 h 2480"/>
                <a:gd name="T16" fmla="*/ 240 w 16640"/>
                <a:gd name="T17" fmla="*/ 2480 h 2480"/>
                <a:gd name="T18" fmla="*/ 240 w 16640"/>
                <a:gd name="T19" fmla="*/ 2480 h 2480"/>
                <a:gd name="T20" fmla="*/ 0 w 16640"/>
                <a:gd name="T21" fmla="*/ 2240 h 2480"/>
                <a:gd name="T22" fmla="*/ 0 w 16640"/>
                <a:gd name="T23" fmla="*/ 480 h 2480"/>
                <a:gd name="T24" fmla="*/ 0 w 16640"/>
                <a:gd name="T25" fmla="*/ 0 h 2480"/>
                <a:gd name="T26" fmla="*/ 0 w 16640"/>
                <a:gd name="T27" fmla="*/ 240 h 2480"/>
                <a:gd name="T28" fmla="*/ 240 w 16640"/>
                <a:gd name="T29" fmla="*/ 240 h 2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40" h="2480">
                  <a:moveTo>
                    <a:pt x="240" y="240"/>
                  </a:moveTo>
                  <a:lnTo>
                    <a:pt x="16400" y="240"/>
                  </a:lnTo>
                  <a:lnTo>
                    <a:pt x="16640" y="240"/>
                  </a:lnTo>
                  <a:lnTo>
                    <a:pt x="16640" y="480"/>
                  </a:lnTo>
                  <a:lnTo>
                    <a:pt x="16640" y="2240"/>
                  </a:lnTo>
                  <a:lnTo>
                    <a:pt x="16640" y="2240"/>
                  </a:lnTo>
                  <a:cubicBezTo>
                    <a:pt x="16640" y="2373"/>
                    <a:pt x="16533" y="2480"/>
                    <a:pt x="16400" y="2480"/>
                  </a:cubicBezTo>
                  <a:lnTo>
                    <a:pt x="16400" y="2480"/>
                  </a:lnTo>
                  <a:lnTo>
                    <a:pt x="240" y="2480"/>
                  </a:lnTo>
                  <a:lnTo>
                    <a:pt x="240" y="2480"/>
                  </a:lnTo>
                  <a:cubicBezTo>
                    <a:pt x="108" y="2480"/>
                    <a:pt x="0" y="2373"/>
                    <a:pt x="0" y="2240"/>
                  </a:cubicBezTo>
                  <a:lnTo>
                    <a:pt x="0" y="480"/>
                  </a:lnTo>
                  <a:lnTo>
                    <a:pt x="0" y="0"/>
                  </a:lnTo>
                  <a:lnTo>
                    <a:pt x="0" y="240"/>
                  </a:lnTo>
                  <a:lnTo>
                    <a:pt x="240" y="240"/>
                  </a:lnTo>
                  <a:close/>
                </a:path>
              </a:pathLst>
            </a:custGeom>
            <a:solidFill>
              <a:srgbClr val="F2F2F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40"/>
            <p:cNvSpPr>
              <a:spLocks/>
            </p:cNvSpPr>
            <p:nvPr/>
          </p:nvSpPr>
          <p:spPr bwMode="auto">
            <a:xfrm>
              <a:off x="4657" y="3248"/>
              <a:ext cx="1528" cy="621"/>
            </a:xfrm>
            <a:custGeom>
              <a:avLst/>
              <a:gdLst>
                <a:gd name="T0" fmla="*/ 240 w 6112"/>
                <a:gd name="T1" fmla="*/ 240 h 2480"/>
                <a:gd name="T2" fmla="*/ 5872 w 6112"/>
                <a:gd name="T3" fmla="*/ 240 h 2480"/>
                <a:gd name="T4" fmla="*/ 6112 w 6112"/>
                <a:gd name="T5" fmla="*/ 240 h 2480"/>
                <a:gd name="T6" fmla="*/ 6112 w 6112"/>
                <a:gd name="T7" fmla="*/ 480 h 2480"/>
                <a:gd name="T8" fmla="*/ 6112 w 6112"/>
                <a:gd name="T9" fmla="*/ 2240 h 2480"/>
                <a:gd name="T10" fmla="*/ 6112 w 6112"/>
                <a:gd name="T11" fmla="*/ 2240 h 2480"/>
                <a:gd name="T12" fmla="*/ 5872 w 6112"/>
                <a:gd name="T13" fmla="*/ 2480 h 2480"/>
                <a:gd name="T14" fmla="*/ 5872 w 6112"/>
                <a:gd name="T15" fmla="*/ 2480 h 2480"/>
                <a:gd name="T16" fmla="*/ 240 w 6112"/>
                <a:gd name="T17" fmla="*/ 2480 h 2480"/>
                <a:gd name="T18" fmla="*/ 240 w 6112"/>
                <a:gd name="T19" fmla="*/ 2480 h 2480"/>
                <a:gd name="T20" fmla="*/ 0 w 6112"/>
                <a:gd name="T21" fmla="*/ 2240 h 2480"/>
                <a:gd name="T22" fmla="*/ 0 w 6112"/>
                <a:gd name="T23" fmla="*/ 480 h 2480"/>
                <a:gd name="T24" fmla="*/ 0 w 6112"/>
                <a:gd name="T25" fmla="*/ 0 h 2480"/>
                <a:gd name="T26" fmla="*/ 0 w 6112"/>
                <a:gd name="T27" fmla="*/ 240 h 2480"/>
                <a:gd name="T28" fmla="*/ 240 w 6112"/>
                <a:gd name="T29" fmla="*/ 240 h 2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12" h="2480">
                  <a:moveTo>
                    <a:pt x="240" y="240"/>
                  </a:moveTo>
                  <a:lnTo>
                    <a:pt x="5872" y="240"/>
                  </a:lnTo>
                  <a:lnTo>
                    <a:pt x="6112" y="240"/>
                  </a:lnTo>
                  <a:lnTo>
                    <a:pt x="6112" y="480"/>
                  </a:lnTo>
                  <a:lnTo>
                    <a:pt x="6112" y="2240"/>
                  </a:lnTo>
                  <a:lnTo>
                    <a:pt x="6112" y="2240"/>
                  </a:lnTo>
                  <a:cubicBezTo>
                    <a:pt x="6112" y="2373"/>
                    <a:pt x="6005" y="2480"/>
                    <a:pt x="5872" y="2480"/>
                  </a:cubicBezTo>
                  <a:lnTo>
                    <a:pt x="5872" y="2480"/>
                  </a:lnTo>
                  <a:lnTo>
                    <a:pt x="240" y="2480"/>
                  </a:lnTo>
                  <a:lnTo>
                    <a:pt x="240" y="2480"/>
                  </a:lnTo>
                  <a:cubicBezTo>
                    <a:pt x="108" y="2480"/>
                    <a:pt x="0" y="2373"/>
                    <a:pt x="0" y="2240"/>
                  </a:cubicBezTo>
                  <a:lnTo>
                    <a:pt x="0" y="480"/>
                  </a:lnTo>
                  <a:lnTo>
                    <a:pt x="0" y="0"/>
                  </a:lnTo>
                  <a:lnTo>
                    <a:pt x="0" y="240"/>
                  </a:lnTo>
                  <a:lnTo>
                    <a:pt x="240" y="240"/>
                  </a:lnTo>
                  <a:close/>
                </a:path>
              </a:pathLst>
            </a:custGeom>
            <a:solidFill>
              <a:srgbClr val="F2F2F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41"/>
            <p:cNvSpPr>
              <a:spLocks/>
            </p:cNvSpPr>
            <p:nvPr/>
          </p:nvSpPr>
          <p:spPr bwMode="auto">
            <a:xfrm>
              <a:off x="6465" y="3248"/>
              <a:ext cx="1529" cy="621"/>
            </a:xfrm>
            <a:custGeom>
              <a:avLst/>
              <a:gdLst>
                <a:gd name="T0" fmla="*/ 240 w 6112"/>
                <a:gd name="T1" fmla="*/ 240 h 2480"/>
                <a:gd name="T2" fmla="*/ 5872 w 6112"/>
                <a:gd name="T3" fmla="*/ 240 h 2480"/>
                <a:gd name="T4" fmla="*/ 6112 w 6112"/>
                <a:gd name="T5" fmla="*/ 240 h 2480"/>
                <a:gd name="T6" fmla="*/ 6112 w 6112"/>
                <a:gd name="T7" fmla="*/ 480 h 2480"/>
                <a:gd name="T8" fmla="*/ 6112 w 6112"/>
                <a:gd name="T9" fmla="*/ 2240 h 2480"/>
                <a:gd name="T10" fmla="*/ 6112 w 6112"/>
                <a:gd name="T11" fmla="*/ 2240 h 2480"/>
                <a:gd name="T12" fmla="*/ 5872 w 6112"/>
                <a:gd name="T13" fmla="*/ 2480 h 2480"/>
                <a:gd name="T14" fmla="*/ 5872 w 6112"/>
                <a:gd name="T15" fmla="*/ 2480 h 2480"/>
                <a:gd name="T16" fmla="*/ 240 w 6112"/>
                <a:gd name="T17" fmla="*/ 2480 h 2480"/>
                <a:gd name="T18" fmla="*/ 240 w 6112"/>
                <a:gd name="T19" fmla="*/ 2480 h 2480"/>
                <a:gd name="T20" fmla="*/ 0 w 6112"/>
                <a:gd name="T21" fmla="*/ 2240 h 2480"/>
                <a:gd name="T22" fmla="*/ 0 w 6112"/>
                <a:gd name="T23" fmla="*/ 480 h 2480"/>
                <a:gd name="T24" fmla="*/ 0 w 6112"/>
                <a:gd name="T25" fmla="*/ 0 h 2480"/>
                <a:gd name="T26" fmla="*/ 0 w 6112"/>
                <a:gd name="T27" fmla="*/ 240 h 2480"/>
                <a:gd name="T28" fmla="*/ 240 w 6112"/>
                <a:gd name="T29" fmla="*/ 240 h 2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12" h="2480">
                  <a:moveTo>
                    <a:pt x="240" y="240"/>
                  </a:moveTo>
                  <a:lnTo>
                    <a:pt x="5872" y="240"/>
                  </a:lnTo>
                  <a:lnTo>
                    <a:pt x="6112" y="240"/>
                  </a:lnTo>
                  <a:lnTo>
                    <a:pt x="6112" y="480"/>
                  </a:lnTo>
                  <a:lnTo>
                    <a:pt x="6112" y="2240"/>
                  </a:lnTo>
                  <a:lnTo>
                    <a:pt x="6112" y="2240"/>
                  </a:lnTo>
                  <a:cubicBezTo>
                    <a:pt x="6112" y="2373"/>
                    <a:pt x="6005" y="2480"/>
                    <a:pt x="5872" y="2480"/>
                  </a:cubicBezTo>
                  <a:lnTo>
                    <a:pt x="5872" y="2480"/>
                  </a:lnTo>
                  <a:lnTo>
                    <a:pt x="240" y="2480"/>
                  </a:lnTo>
                  <a:lnTo>
                    <a:pt x="240" y="2480"/>
                  </a:lnTo>
                  <a:cubicBezTo>
                    <a:pt x="108" y="2480"/>
                    <a:pt x="0" y="2373"/>
                    <a:pt x="0" y="2240"/>
                  </a:cubicBezTo>
                  <a:lnTo>
                    <a:pt x="0" y="480"/>
                  </a:lnTo>
                  <a:lnTo>
                    <a:pt x="0" y="0"/>
                  </a:lnTo>
                  <a:lnTo>
                    <a:pt x="0" y="240"/>
                  </a:lnTo>
                  <a:lnTo>
                    <a:pt x="240" y="240"/>
                  </a:lnTo>
                  <a:close/>
                </a:path>
              </a:pathLst>
            </a:custGeom>
            <a:solidFill>
              <a:srgbClr val="F2F2F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42"/>
            <p:cNvSpPr>
              <a:spLocks/>
            </p:cNvSpPr>
            <p:nvPr/>
          </p:nvSpPr>
          <p:spPr bwMode="auto">
            <a:xfrm>
              <a:off x="8274" y="3248"/>
              <a:ext cx="1744" cy="621"/>
            </a:xfrm>
            <a:custGeom>
              <a:avLst/>
              <a:gdLst>
                <a:gd name="T0" fmla="*/ 120 w 3488"/>
                <a:gd name="T1" fmla="*/ 120 h 1240"/>
                <a:gd name="T2" fmla="*/ 3368 w 3488"/>
                <a:gd name="T3" fmla="*/ 120 h 1240"/>
                <a:gd name="T4" fmla="*/ 3488 w 3488"/>
                <a:gd name="T5" fmla="*/ 120 h 1240"/>
                <a:gd name="T6" fmla="*/ 3488 w 3488"/>
                <a:gd name="T7" fmla="*/ 240 h 1240"/>
                <a:gd name="T8" fmla="*/ 3488 w 3488"/>
                <a:gd name="T9" fmla="*/ 1120 h 1240"/>
                <a:gd name="T10" fmla="*/ 3488 w 3488"/>
                <a:gd name="T11" fmla="*/ 1120 h 1240"/>
                <a:gd name="T12" fmla="*/ 3368 w 3488"/>
                <a:gd name="T13" fmla="*/ 1240 h 1240"/>
                <a:gd name="T14" fmla="*/ 3368 w 3488"/>
                <a:gd name="T15" fmla="*/ 1240 h 1240"/>
                <a:gd name="T16" fmla="*/ 120 w 3488"/>
                <a:gd name="T17" fmla="*/ 1240 h 1240"/>
                <a:gd name="T18" fmla="*/ 120 w 3488"/>
                <a:gd name="T19" fmla="*/ 1240 h 1240"/>
                <a:gd name="T20" fmla="*/ 0 w 3488"/>
                <a:gd name="T21" fmla="*/ 1120 h 1240"/>
                <a:gd name="T22" fmla="*/ 0 w 3488"/>
                <a:gd name="T23" fmla="*/ 240 h 1240"/>
                <a:gd name="T24" fmla="*/ 0 w 3488"/>
                <a:gd name="T25" fmla="*/ 0 h 1240"/>
                <a:gd name="T26" fmla="*/ 0 w 3488"/>
                <a:gd name="T27" fmla="*/ 120 h 1240"/>
                <a:gd name="T28" fmla="*/ 120 w 3488"/>
                <a:gd name="T29" fmla="*/ 120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88" h="1240">
                  <a:moveTo>
                    <a:pt x="120" y="120"/>
                  </a:moveTo>
                  <a:lnTo>
                    <a:pt x="3368" y="120"/>
                  </a:lnTo>
                  <a:lnTo>
                    <a:pt x="3488" y="120"/>
                  </a:lnTo>
                  <a:lnTo>
                    <a:pt x="3488" y="240"/>
                  </a:lnTo>
                  <a:lnTo>
                    <a:pt x="3488" y="1120"/>
                  </a:lnTo>
                  <a:lnTo>
                    <a:pt x="3488" y="1120"/>
                  </a:lnTo>
                  <a:cubicBezTo>
                    <a:pt x="3488" y="1187"/>
                    <a:pt x="3435" y="1240"/>
                    <a:pt x="3368" y="1240"/>
                  </a:cubicBezTo>
                  <a:lnTo>
                    <a:pt x="3368" y="1240"/>
                  </a:lnTo>
                  <a:lnTo>
                    <a:pt x="120" y="1240"/>
                  </a:lnTo>
                  <a:lnTo>
                    <a:pt x="120" y="1240"/>
                  </a:lnTo>
                  <a:cubicBezTo>
                    <a:pt x="54" y="1240"/>
                    <a:pt x="0" y="1187"/>
                    <a:pt x="0" y="1120"/>
                  </a:cubicBezTo>
                  <a:lnTo>
                    <a:pt x="0" y="240"/>
                  </a:lnTo>
                  <a:lnTo>
                    <a:pt x="0" y="0"/>
                  </a:lnTo>
                  <a:lnTo>
                    <a:pt x="0" y="120"/>
                  </a:lnTo>
                  <a:lnTo>
                    <a:pt x="120" y="120"/>
                  </a:lnTo>
                  <a:close/>
                </a:path>
              </a:pathLst>
            </a:custGeom>
            <a:solidFill>
              <a:srgbClr val="F2F2F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Rectangle 43"/>
            <p:cNvSpPr>
              <a:spLocks noChangeArrowheads="1"/>
            </p:cNvSpPr>
            <p:nvPr/>
          </p:nvSpPr>
          <p:spPr bwMode="auto">
            <a:xfrm>
              <a:off x="296" y="3448"/>
              <a:ext cx="2439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Excédent / Besoin en F.R.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44"/>
            <p:cNvSpPr>
              <a:spLocks noChangeArrowheads="1"/>
            </p:cNvSpPr>
            <p:nvPr/>
          </p:nvSpPr>
          <p:spPr bwMode="auto">
            <a:xfrm>
              <a:off x="5301" y="3448"/>
              <a:ext cx="402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-21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45"/>
            <p:cNvSpPr>
              <a:spLocks noChangeArrowheads="1"/>
            </p:cNvSpPr>
            <p:nvPr/>
          </p:nvSpPr>
          <p:spPr bwMode="auto">
            <a:xfrm>
              <a:off x="5579" y="3448"/>
              <a:ext cx="180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46"/>
            <p:cNvSpPr>
              <a:spLocks noChangeArrowheads="1"/>
            </p:cNvSpPr>
            <p:nvPr/>
          </p:nvSpPr>
          <p:spPr bwMode="auto">
            <a:xfrm>
              <a:off x="5637" y="3448"/>
              <a:ext cx="636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689 €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47"/>
            <p:cNvSpPr>
              <a:spLocks noChangeArrowheads="1"/>
            </p:cNvSpPr>
            <p:nvPr/>
          </p:nvSpPr>
          <p:spPr bwMode="auto">
            <a:xfrm>
              <a:off x="7088" y="3448"/>
              <a:ext cx="430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125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48"/>
            <p:cNvSpPr>
              <a:spLocks noChangeArrowheads="1"/>
            </p:cNvSpPr>
            <p:nvPr/>
          </p:nvSpPr>
          <p:spPr bwMode="auto">
            <a:xfrm>
              <a:off x="7392" y="3448"/>
              <a:ext cx="180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49"/>
            <p:cNvSpPr>
              <a:spLocks noChangeArrowheads="1"/>
            </p:cNvSpPr>
            <p:nvPr/>
          </p:nvSpPr>
          <p:spPr bwMode="auto">
            <a:xfrm>
              <a:off x="7450" y="3448"/>
              <a:ext cx="632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873 €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0290" name="Picture 50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" y="3821"/>
              <a:ext cx="4481" cy="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1" name="Picture 51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" y="3821"/>
              <a:ext cx="4481" cy="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2" name="Picture 52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3" y="3821"/>
              <a:ext cx="1848" cy="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3" name="Picture 53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3" y="3821"/>
              <a:ext cx="1848" cy="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4" name="Picture 54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1" y="3821"/>
              <a:ext cx="1849" cy="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5" name="Picture 55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1" y="3821"/>
              <a:ext cx="1849" cy="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6" name="Picture 56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0" y="3821"/>
              <a:ext cx="2064" cy="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7" name="Picture 57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0" y="3821"/>
              <a:ext cx="2064" cy="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Freeform 58"/>
            <p:cNvSpPr>
              <a:spLocks/>
            </p:cNvSpPr>
            <p:nvPr/>
          </p:nvSpPr>
          <p:spPr bwMode="auto">
            <a:xfrm>
              <a:off x="216" y="3965"/>
              <a:ext cx="4161" cy="560"/>
            </a:xfrm>
            <a:custGeom>
              <a:avLst/>
              <a:gdLst>
                <a:gd name="T0" fmla="*/ 240 w 16640"/>
                <a:gd name="T1" fmla="*/ 0 h 2240"/>
                <a:gd name="T2" fmla="*/ 16400 w 16640"/>
                <a:gd name="T3" fmla="*/ 0 h 2240"/>
                <a:gd name="T4" fmla="*/ 16400 w 16640"/>
                <a:gd name="T5" fmla="*/ 0 h 2240"/>
                <a:gd name="T6" fmla="*/ 16640 w 16640"/>
                <a:gd name="T7" fmla="*/ 240 h 2240"/>
                <a:gd name="T8" fmla="*/ 16640 w 16640"/>
                <a:gd name="T9" fmla="*/ 240 h 2240"/>
                <a:gd name="T10" fmla="*/ 16640 w 16640"/>
                <a:gd name="T11" fmla="*/ 240 h 2240"/>
                <a:gd name="T12" fmla="*/ 16640 w 16640"/>
                <a:gd name="T13" fmla="*/ 2000 h 2240"/>
                <a:gd name="T14" fmla="*/ 16640 w 16640"/>
                <a:gd name="T15" fmla="*/ 2000 h 2240"/>
                <a:gd name="T16" fmla="*/ 16400 w 16640"/>
                <a:gd name="T17" fmla="*/ 2240 h 2240"/>
                <a:gd name="T18" fmla="*/ 16400 w 16640"/>
                <a:gd name="T19" fmla="*/ 2240 h 2240"/>
                <a:gd name="T20" fmla="*/ 240 w 16640"/>
                <a:gd name="T21" fmla="*/ 2240 h 2240"/>
                <a:gd name="T22" fmla="*/ 240 w 16640"/>
                <a:gd name="T23" fmla="*/ 2240 h 2240"/>
                <a:gd name="T24" fmla="*/ 0 w 16640"/>
                <a:gd name="T25" fmla="*/ 2000 h 2240"/>
                <a:gd name="T26" fmla="*/ 0 w 16640"/>
                <a:gd name="T27" fmla="*/ 240 h 2240"/>
                <a:gd name="T28" fmla="*/ 0 w 16640"/>
                <a:gd name="T29" fmla="*/ 240 h 2240"/>
                <a:gd name="T30" fmla="*/ 240 w 16640"/>
                <a:gd name="T31" fmla="*/ 0 h 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640" h="2240">
                  <a:moveTo>
                    <a:pt x="240" y="0"/>
                  </a:moveTo>
                  <a:lnTo>
                    <a:pt x="16400" y="0"/>
                  </a:lnTo>
                  <a:lnTo>
                    <a:pt x="16400" y="0"/>
                  </a:lnTo>
                  <a:cubicBezTo>
                    <a:pt x="16533" y="0"/>
                    <a:pt x="16640" y="108"/>
                    <a:pt x="16640" y="240"/>
                  </a:cubicBezTo>
                  <a:cubicBezTo>
                    <a:pt x="16640" y="240"/>
                    <a:pt x="16640" y="240"/>
                    <a:pt x="16640" y="240"/>
                  </a:cubicBezTo>
                  <a:lnTo>
                    <a:pt x="16640" y="240"/>
                  </a:lnTo>
                  <a:lnTo>
                    <a:pt x="16640" y="2000"/>
                  </a:lnTo>
                  <a:lnTo>
                    <a:pt x="16640" y="2000"/>
                  </a:lnTo>
                  <a:cubicBezTo>
                    <a:pt x="16640" y="2133"/>
                    <a:pt x="16533" y="2240"/>
                    <a:pt x="16400" y="2240"/>
                  </a:cubicBezTo>
                  <a:lnTo>
                    <a:pt x="16400" y="2240"/>
                  </a:lnTo>
                  <a:lnTo>
                    <a:pt x="240" y="2240"/>
                  </a:lnTo>
                  <a:lnTo>
                    <a:pt x="240" y="2240"/>
                  </a:lnTo>
                  <a:cubicBezTo>
                    <a:pt x="108" y="2240"/>
                    <a:pt x="0" y="2133"/>
                    <a:pt x="0" y="2000"/>
                  </a:cubicBezTo>
                  <a:lnTo>
                    <a:pt x="0" y="240"/>
                  </a:lnTo>
                  <a:lnTo>
                    <a:pt x="0" y="240"/>
                  </a:lnTo>
                  <a:cubicBezTo>
                    <a:pt x="0" y="108"/>
                    <a:pt x="108" y="0"/>
                    <a:pt x="24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59"/>
            <p:cNvSpPr>
              <a:spLocks/>
            </p:cNvSpPr>
            <p:nvPr/>
          </p:nvSpPr>
          <p:spPr bwMode="auto">
            <a:xfrm>
              <a:off x="4657" y="3965"/>
              <a:ext cx="1528" cy="560"/>
            </a:xfrm>
            <a:custGeom>
              <a:avLst/>
              <a:gdLst>
                <a:gd name="T0" fmla="*/ 240 w 6112"/>
                <a:gd name="T1" fmla="*/ 0 h 2240"/>
                <a:gd name="T2" fmla="*/ 5872 w 6112"/>
                <a:gd name="T3" fmla="*/ 0 h 2240"/>
                <a:gd name="T4" fmla="*/ 5872 w 6112"/>
                <a:gd name="T5" fmla="*/ 0 h 2240"/>
                <a:gd name="T6" fmla="*/ 6112 w 6112"/>
                <a:gd name="T7" fmla="*/ 240 h 2240"/>
                <a:gd name="T8" fmla="*/ 6112 w 6112"/>
                <a:gd name="T9" fmla="*/ 240 h 2240"/>
                <a:gd name="T10" fmla="*/ 6112 w 6112"/>
                <a:gd name="T11" fmla="*/ 240 h 2240"/>
                <a:gd name="T12" fmla="*/ 6112 w 6112"/>
                <a:gd name="T13" fmla="*/ 2000 h 2240"/>
                <a:gd name="T14" fmla="*/ 6112 w 6112"/>
                <a:gd name="T15" fmla="*/ 2000 h 2240"/>
                <a:gd name="T16" fmla="*/ 5872 w 6112"/>
                <a:gd name="T17" fmla="*/ 2240 h 2240"/>
                <a:gd name="T18" fmla="*/ 5872 w 6112"/>
                <a:gd name="T19" fmla="*/ 2240 h 2240"/>
                <a:gd name="T20" fmla="*/ 240 w 6112"/>
                <a:gd name="T21" fmla="*/ 2240 h 2240"/>
                <a:gd name="T22" fmla="*/ 240 w 6112"/>
                <a:gd name="T23" fmla="*/ 2240 h 2240"/>
                <a:gd name="T24" fmla="*/ 0 w 6112"/>
                <a:gd name="T25" fmla="*/ 2000 h 2240"/>
                <a:gd name="T26" fmla="*/ 0 w 6112"/>
                <a:gd name="T27" fmla="*/ 240 h 2240"/>
                <a:gd name="T28" fmla="*/ 0 w 6112"/>
                <a:gd name="T29" fmla="*/ 240 h 2240"/>
                <a:gd name="T30" fmla="*/ 240 w 6112"/>
                <a:gd name="T31" fmla="*/ 0 h 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12" h="2240">
                  <a:moveTo>
                    <a:pt x="240" y="0"/>
                  </a:moveTo>
                  <a:lnTo>
                    <a:pt x="5872" y="0"/>
                  </a:lnTo>
                  <a:lnTo>
                    <a:pt x="5872" y="0"/>
                  </a:lnTo>
                  <a:cubicBezTo>
                    <a:pt x="6005" y="0"/>
                    <a:pt x="6112" y="108"/>
                    <a:pt x="6112" y="240"/>
                  </a:cubicBezTo>
                  <a:cubicBezTo>
                    <a:pt x="6112" y="240"/>
                    <a:pt x="6112" y="240"/>
                    <a:pt x="6112" y="240"/>
                  </a:cubicBezTo>
                  <a:lnTo>
                    <a:pt x="6112" y="240"/>
                  </a:lnTo>
                  <a:lnTo>
                    <a:pt x="6112" y="2000"/>
                  </a:lnTo>
                  <a:lnTo>
                    <a:pt x="6112" y="2000"/>
                  </a:lnTo>
                  <a:cubicBezTo>
                    <a:pt x="6112" y="2133"/>
                    <a:pt x="6005" y="2240"/>
                    <a:pt x="5872" y="2240"/>
                  </a:cubicBezTo>
                  <a:lnTo>
                    <a:pt x="5872" y="2240"/>
                  </a:lnTo>
                  <a:lnTo>
                    <a:pt x="240" y="2240"/>
                  </a:lnTo>
                  <a:lnTo>
                    <a:pt x="240" y="2240"/>
                  </a:lnTo>
                  <a:cubicBezTo>
                    <a:pt x="108" y="2240"/>
                    <a:pt x="0" y="2133"/>
                    <a:pt x="0" y="2000"/>
                  </a:cubicBezTo>
                  <a:lnTo>
                    <a:pt x="0" y="240"/>
                  </a:lnTo>
                  <a:lnTo>
                    <a:pt x="0" y="240"/>
                  </a:lnTo>
                  <a:cubicBezTo>
                    <a:pt x="0" y="108"/>
                    <a:pt x="108" y="0"/>
                    <a:pt x="24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60"/>
            <p:cNvSpPr>
              <a:spLocks/>
            </p:cNvSpPr>
            <p:nvPr/>
          </p:nvSpPr>
          <p:spPr bwMode="auto">
            <a:xfrm>
              <a:off x="6465" y="3965"/>
              <a:ext cx="1529" cy="560"/>
            </a:xfrm>
            <a:custGeom>
              <a:avLst/>
              <a:gdLst>
                <a:gd name="T0" fmla="*/ 240 w 6112"/>
                <a:gd name="T1" fmla="*/ 0 h 2240"/>
                <a:gd name="T2" fmla="*/ 5872 w 6112"/>
                <a:gd name="T3" fmla="*/ 0 h 2240"/>
                <a:gd name="T4" fmla="*/ 5872 w 6112"/>
                <a:gd name="T5" fmla="*/ 0 h 2240"/>
                <a:gd name="T6" fmla="*/ 6112 w 6112"/>
                <a:gd name="T7" fmla="*/ 240 h 2240"/>
                <a:gd name="T8" fmla="*/ 6112 w 6112"/>
                <a:gd name="T9" fmla="*/ 240 h 2240"/>
                <a:gd name="T10" fmla="*/ 6112 w 6112"/>
                <a:gd name="T11" fmla="*/ 240 h 2240"/>
                <a:gd name="T12" fmla="*/ 6112 w 6112"/>
                <a:gd name="T13" fmla="*/ 2000 h 2240"/>
                <a:gd name="T14" fmla="*/ 6112 w 6112"/>
                <a:gd name="T15" fmla="*/ 2000 h 2240"/>
                <a:gd name="T16" fmla="*/ 5872 w 6112"/>
                <a:gd name="T17" fmla="*/ 2240 h 2240"/>
                <a:gd name="T18" fmla="*/ 5872 w 6112"/>
                <a:gd name="T19" fmla="*/ 2240 h 2240"/>
                <a:gd name="T20" fmla="*/ 240 w 6112"/>
                <a:gd name="T21" fmla="*/ 2240 h 2240"/>
                <a:gd name="T22" fmla="*/ 240 w 6112"/>
                <a:gd name="T23" fmla="*/ 2240 h 2240"/>
                <a:gd name="T24" fmla="*/ 0 w 6112"/>
                <a:gd name="T25" fmla="*/ 2000 h 2240"/>
                <a:gd name="T26" fmla="*/ 0 w 6112"/>
                <a:gd name="T27" fmla="*/ 240 h 2240"/>
                <a:gd name="T28" fmla="*/ 0 w 6112"/>
                <a:gd name="T29" fmla="*/ 240 h 2240"/>
                <a:gd name="T30" fmla="*/ 240 w 6112"/>
                <a:gd name="T31" fmla="*/ 0 h 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12" h="2240">
                  <a:moveTo>
                    <a:pt x="240" y="0"/>
                  </a:moveTo>
                  <a:lnTo>
                    <a:pt x="5872" y="0"/>
                  </a:lnTo>
                  <a:lnTo>
                    <a:pt x="5872" y="0"/>
                  </a:lnTo>
                  <a:cubicBezTo>
                    <a:pt x="6005" y="0"/>
                    <a:pt x="6112" y="108"/>
                    <a:pt x="6112" y="240"/>
                  </a:cubicBezTo>
                  <a:cubicBezTo>
                    <a:pt x="6112" y="240"/>
                    <a:pt x="6112" y="240"/>
                    <a:pt x="6112" y="240"/>
                  </a:cubicBezTo>
                  <a:lnTo>
                    <a:pt x="6112" y="240"/>
                  </a:lnTo>
                  <a:lnTo>
                    <a:pt x="6112" y="2000"/>
                  </a:lnTo>
                  <a:lnTo>
                    <a:pt x="6112" y="2000"/>
                  </a:lnTo>
                  <a:cubicBezTo>
                    <a:pt x="6112" y="2133"/>
                    <a:pt x="6005" y="2240"/>
                    <a:pt x="5872" y="2240"/>
                  </a:cubicBezTo>
                  <a:lnTo>
                    <a:pt x="5872" y="2240"/>
                  </a:lnTo>
                  <a:lnTo>
                    <a:pt x="240" y="2240"/>
                  </a:lnTo>
                  <a:lnTo>
                    <a:pt x="240" y="2240"/>
                  </a:lnTo>
                  <a:cubicBezTo>
                    <a:pt x="108" y="2240"/>
                    <a:pt x="0" y="2133"/>
                    <a:pt x="0" y="2000"/>
                  </a:cubicBezTo>
                  <a:lnTo>
                    <a:pt x="0" y="240"/>
                  </a:lnTo>
                  <a:lnTo>
                    <a:pt x="0" y="240"/>
                  </a:lnTo>
                  <a:cubicBezTo>
                    <a:pt x="0" y="108"/>
                    <a:pt x="108" y="0"/>
                    <a:pt x="24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61"/>
            <p:cNvSpPr>
              <a:spLocks/>
            </p:cNvSpPr>
            <p:nvPr/>
          </p:nvSpPr>
          <p:spPr bwMode="auto">
            <a:xfrm>
              <a:off x="8274" y="3965"/>
              <a:ext cx="1744" cy="560"/>
            </a:xfrm>
            <a:custGeom>
              <a:avLst/>
              <a:gdLst>
                <a:gd name="T0" fmla="*/ 120 w 3488"/>
                <a:gd name="T1" fmla="*/ 0 h 1120"/>
                <a:gd name="T2" fmla="*/ 3368 w 3488"/>
                <a:gd name="T3" fmla="*/ 0 h 1120"/>
                <a:gd name="T4" fmla="*/ 3368 w 3488"/>
                <a:gd name="T5" fmla="*/ 0 h 1120"/>
                <a:gd name="T6" fmla="*/ 3488 w 3488"/>
                <a:gd name="T7" fmla="*/ 120 h 1120"/>
                <a:gd name="T8" fmla="*/ 3488 w 3488"/>
                <a:gd name="T9" fmla="*/ 120 h 1120"/>
                <a:gd name="T10" fmla="*/ 3488 w 3488"/>
                <a:gd name="T11" fmla="*/ 120 h 1120"/>
                <a:gd name="T12" fmla="*/ 3488 w 3488"/>
                <a:gd name="T13" fmla="*/ 1000 h 1120"/>
                <a:gd name="T14" fmla="*/ 3488 w 3488"/>
                <a:gd name="T15" fmla="*/ 1000 h 1120"/>
                <a:gd name="T16" fmla="*/ 3368 w 3488"/>
                <a:gd name="T17" fmla="*/ 1120 h 1120"/>
                <a:gd name="T18" fmla="*/ 3368 w 3488"/>
                <a:gd name="T19" fmla="*/ 1120 h 1120"/>
                <a:gd name="T20" fmla="*/ 120 w 3488"/>
                <a:gd name="T21" fmla="*/ 1120 h 1120"/>
                <a:gd name="T22" fmla="*/ 120 w 3488"/>
                <a:gd name="T23" fmla="*/ 1120 h 1120"/>
                <a:gd name="T24" fmla="*/ 0 w 3488"/>
                <a:gd name="T25" fmla="*/ 1000 h 1120"/>
                <a:gd name="T26" fmla="*/ 0 w 3488"/>
                <a:gd name="T27" fmla="*/ 120 h 1120"/>
                <a:gd name="T28" fmla="*/ 0 w 3488"/>
                <a:gd name="T29" fmla="*/ 120 h 1120"/>
                <a:gd name="T30" fmla="*/ 120 w 3488"/>
                <a:gd name="T31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88" h="1120">
                  <a:moveTo>
                    <a:pt x="120" y="0"/>
                  </a:moveTo>
                  <a:lnTo>
                    <a:pt x="3368" y="0"/>
                  </a:lnTo>
                  <a:lnTo>
                    <a:pt x="3368" y="0"/>
                  </a:lnTo>
                  <a:cubicBezTo>
                    <a:pt x="3435" y="0"/>
                    <a:pt x="3488" y="54"/>
                    <a:pt x="3488" y="120"/>
                  </a:cubicBezTo>
                  <a:cubicBezTo>
                    <a:pt x="3488" y="120"/>
                    <a:pt x="3488" y="120"/>
                    <a:pt x="3488" y="120"/>
                  </a:cubicBezTo>
                  <a:lnTo>
                    <a:pt x="3488" y="120"/>
                  </a:lnTo>
                  <a:lnTo>
                    <a:pt x="3488" y="1000"/>
                  </a:lnTo>
                  <a:lnTo>
                    <a:pt x="3488" y="1000"/>
                  </a:lnTo>
                  <a:cubicBezTo>
                    <a:pt x="3488" y="1067"/>
                    <a:pt x="3435" y="1120"/>
                    <a:pt x="3368" y="1120"/>
                  </a:cubicBezTo>
                  <a:lnTo>
                    <a:pt x="3368" y="1120"/>
                  </a:lnTo>
                  <a:lnTo>
                    <a:pt x="120" y="1120"/>
                  </a:lnTo>
                  <a:lnTo>
                    <a:pt x="120" y="1120"/>
                  </a:lnTo>
                  <a:cubicBezTo>
                    <a:pt x="54" y="1120"/>
                    <a:pt x="0" y="1067"/>
                    <a:pt x="0" y="1000"/>
                  </a:cubicBezTo>
                  <a:lnTo>
                    <a:pt x="0" y="120"/>
                  </a:lnTo>
                  <a:lnTo>
                    <a:pt x="0" y="120"/>
                  </a:lnTo>
                  <a:cubicBezTo>
                    <a:pt x="0" y="54"/>
                    <a:pt x="54" y="0"/>
                    <a:pt x="120" y="0"/>
                  </a:cubicBezTo>
                  <a:close/>
                </a:path>
              </a:pathLst>
            </a:custGeom>
            <a:solidFill>
              <a:srgbClr val="DDDDD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Rectangle 62"/>
            <p:cNvSpPr>
              <a:spLocks noChangeArrowheads="1"/>
            </p:cNvSpPr>
            <p:nvPr/>
          </p:nvSpPr>
          <p:spPr bwMode="auto">
            <a:xfrm>
              <a:off x="296" y="4105"/>
              <a:ext cx="1046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700" b="0" i="0" u="none" strike="noStrike" cap="none" normalizeH="0" baseline="0" smtClean="0">
                  <a:ln>
                    <a:noFill/>
                  </a:ln>
                  <a:solidFill>
                    <a:srgbClr val="525252"/>
                  </a:solidFill>
                  <a:effectLst/>
                  <a:latin typeface="Segoe UI Semilight" panose="020B0402040204020203" pitchFamily="34" charset="0"/>
                </a:rPr>
                <a:t>Trésorerie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63"/>
            <p:cNvSpPr>
              <a:spLocks noChangeArrowheads="1"/>
            </p:cNvSpPr>
            <p:nvPr/>
          </p:nvSpPr>
          <p:spPr bwMode="auto">
            <a:xfrm>
              <a:off x="5237" y="4105"/>
              <a:ext cx="468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700" b="0" i="0" u="none" strike="noStrike" cap="none" normalizeH="0" baseline="0" smtClean="0">
                  <a:ln>
                    <a:noFill/>
                  </a:ln>
                  <a:solidFill>
                    <a:srgbClr val="525252"/>
                  </a:solidFill>
                  <a:effectLst/>
                  <a:latin typeface="Segoe UI Semilight" panose="020B0402040204020203" pitchFamily="34" charset="0"/>
                </a:rPr>
                <a:t>840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64"/>
            <p:cNvSpPr>
              <a:spLocks noChangeArrowheads="1"/>
            </p:cNvSpPr>
            <p:nvPr/>
          </p:nvSpPr>
          <p:spPr bwMode="auto">
            <a:xfrm>
              <a:off x="5579" y="4105"/>
              <a:ext cx="180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700" b="0" i="0" u="none" strike="noStrike" cap="none" normalizeH="0" baseline="0" smtClean="0">
                  <a:ln>
                    <a:noFill/>
                  </a:ln>
                  <a:solidFill>
                    <a:srgbClr val="525252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65"/>
            <p:cNvSpPr>
              <a:spLocks noChangeArrowheads="1"/>
            </p:cNvSpPr>
            <p:nvPr/>
          </p:nvSpPr>
          <p:spPr bwMode="auto">
            <a:xfrm>
              <a:off x="5637" y="4105"/>
              <a:ext cx="636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700" b="0" i="0" u="none" strike="noStrike" cap="none" normalizeH="0" baseline="0" smtClean="0">
                  <a:ln>
                    <a:noFill/>
                  </a:ln>
                  <a:solidFill>
                    <a:srgbClr val="525252"/>
                  </a:solidFill>
                  <a:effectLst/>
                  <a:latin typeface="Segoe UI Semilight" panose="020B0402040204020203" pitchFamily="34" charset="0"/>
                </a:rPr>
                <a:t>947 €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66"/>
            <p:cNvSpPr>
              <a:spLocks noChangeArrowheads="1"/>
            </p:cNvSpPr>
            <p:nvPr/>
          </p:nvSpPr>
          <p:spPr bwMode="auto">
            <a:xfrm>
              <a:off x="7138" y="4105"/>
              <a:ext cx="474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700" b="0" i="0" u="none" strike="noStrike" cap="none" normalizeH="0" baseline="0" smtClean="0">
                  <a:ln>
                    <a:noFill/>
                  </a:ln>
                  <a:solidFill>
                    <a:srgbClr val="525252"/>
                  </a:solidFill>
                  <a:effectLst/>
                  <a:latin typeface="Segoe UI Semilight" panose="020B0402040204020203" pitchFamily="34" charset="0"/>
                </a:rPr>
                <a:t>442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67"/>
            <p:cNvSpPr>
              <a:spLocks noChangeArrowheads="1"/>
            </p:cNvSpPr>
            <p:nvPr/>
          </p:nvSpPr>
          <p:spPr bwMode="auto">
            <a:xfrm>
              <a:off x="7484" y="4105"/>
              <a:ext cx="180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700" b="0" i="0" u="none" strike="noStrike" cap="none" normalizeH="0" baseline="0" smtClean="0">
                  <a:ln>
                    <a:noFill/>
                  </a:ln>
                  <a:solidFill>
                    <a:srgbClr val="525252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68"/>
            <p:cNvSpPr>
              <a:spLocks noChangeArrowheads="1"/>
            </p:cNvSpPr>
            <p:nvPr/>
          </p:nvSpPr>
          <p:spPr bwMode="auto">
            <a:xfrm>
              <a:off x="7544" y="4105"/>
              <a:ext cx="538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700" b="0" i="0" u="none" strike="noStrike" cap="none" normalizeH="0" baseline="0" smtClean="0">
                  <a:ln>
                    <a:noFill/>
                  </a:ln>
                  <a:solidFill>
                    <a:srgbClr val="525252"/>
                  </a:solidFill>
                  <a:effectLst/>
                  <a:latin typeface="Segoe UI Semilight" panose="020B0402040204020203" pitchFamily="34" charset="0"/>
                </a:rPr>
                <a:t>111 €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69"/>
            <p:cNvSpPr>
              <a:spLocks noChangeArrowheads="1"/>
            </p:cNvSpPr>
            <p:nvPr/>
          </p:nvSpPr>
          <p:spPr bwMode="auto">
            <a:xfrm>
              <a:off x="9066" y="4105"/>
              <a:ext cx="828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70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Segoe UI Semilight" panose="020B0402040204020203" pitchFamily="34" charset="0"/>
                </a:rPr>
                <a:t>+90,2%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997402"/>
              </p:ext>
            </p:extLst>
          </p:nvPr>
        </p:nvGraphicFramePr>
        <p:xfrm>
          <a:off x="-246185" y="-128954"/>
          <a:ext cx="17080523" cy="9256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Acrobat Document" r:id="rId3" imgW="5667363" imgH="4000415" progId="Acrobat.Document.DC">
                  <p:embed/>
                </p:oleObj>
              </mc:Choice>
              <mc:Fallback>
                <p:oleObj name="Acrobat Document" r:id="rId3" imgW="5667363" imgH="4000415" progId="Acrobat.Document.DC">
                  <p:embed/>
                  <p:pic>
                    <p:nvPicPr>
                      <p:cNvPr id="61" name="Objet 6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46185" y="-128954"/>
                        <a:ext cx="17080523" cy="9256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22" name="Group 5">
            <a:extLst>
              <a:ext uri="{FF2B5EF4-FFF2-40B4-BE49-F238E27FC236}">
                <a16:creationId xmlns:a16="http://schemas.microsoft.com/office/drawing/2014/main" id="{AB5C226E-57BA-BB10-CB0F-104DA57F061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0"/>
            <a:ext cx="16256000" cy="9144000"/>
            <a:chOff x="0" y="0"/>
            <a:chExt cx="10240" cy="5760"/>
          </a:xfrm>
        </p:grpSpPr>
        <p:sp>
          <p:nvSpPr>
            <p:cNvPr id="5124" name="AutoShape 4">
              <a:extLst>
                <a:ext uri="{FF2B5EF4-FFF2-40B4-BE49-F238E27FC236}">
                  <a16:creationId xmlns:a16="http://schemas.microsoft.com/office/drawing/2014/main" id="{6C85FA45-47AB-1024-0FA2-B31322DE4C1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0240" cy="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33" name="Rectangle 20">
              <a:extLst>
                <a:ext uri="{FF2B5EF4-FFF2-40B4-BE49-F238E27FC236}">
                  <a16:creationId xmlns:a16="http://schemas.microsoft.com/office/drawing/2014/main" id="{218F2C2F-74BA-AC74-3D65-341168E898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" y="720"/>
              <a:ext cx="202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fr-FR" altLang="fr-FR" sz="3200">
                  <a:solidFill>
                    <a:srgbClr val="AFB52C"/>
                  </a:solidFill>
                  <a:latin typeface="Arial" panose="020B0604020202020204" pitchFamily="34" charset="0"/>
                </a:rPr>
                <a:t>•</a:t>
              </a:r>
              <a:endParaRPr lang="fr-FR" altLang="fr-FR"/>
            </a:p>
          </p:txBody>
        </p:sp>
        <p:sp>
          <p:nvSpPr>
            <p:cNvPr id="5134" name="Rectangle 21">
              <a:extLst>
                <a:ext uri="{FF2B5EF4-FFF2-40B4-BE49-F238E27FC236}">
                  <a16:creationId xmlns:a16="http://schemas.microsoft.com/office/drawing/2014/main" id="{446F55B1-80EC-3C1B-EDEF-98C595EBE7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" y="720"/>
              <a:ext cx="1808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fr-FR" altLang="fr-FR" sz="3200" b="1" dirty="0" smtClean="0">
                  <a:solidFill>
                    <a:srgbClr val="525252"/>
                  </a:solidFill>
                  <a:latin typeface="Segoe UI Semibold" panose="020B0502040204020203" pitchFamily="34" charset="0"/>
                </a:rPr>
                <a:t>            Conseils</a:t>
              </a:r>
              <a:endParaRPr lang="fr-FR" altLang="fr-FR" dirty="0"/>
            </a:p>
          </p:txBody>
        </p:sp>
      </p:grpSp>
      <p:sp>
        <p:nvSpPr>
          <p:cNvPr id="5123" name="Freeform 8">
            <a:extLst>
              <a:ext uri="{FF2B5EF4-FFF2-40B4-BE49-F238E27FC236}">
                <a16:creationId xmlns:a16="http://schemas.microsoft.com/office/drawing/2014/main" id="{072FDC92-D7C8-C1E4-8AC9-E80DF6E3E84D}"/>
              </a:ext>
            </a:extLst>
          </p:cNvPr>
          <p:cNvSpPr>
            <a:spLocks/>
          </p:cNvSpPr>
          <p:nvPr/>
        </p:nvSpPr>
        <p:spPr bwMode="auto">
          <a:xfrm>
            <a:off x="2589463" y="2624920"/>
            <a:ext cx="12977812" cy="1914996"/>
          </a:xfrm>
          <a:custGeom>
            <a:avLst/>
            <a:gdLst>
              <a:gd name="T0" fmla="*/ 52521899 w 19616"/>
              <a:gd name="T1" fmla="*/ 0 h 1280"/>
              <a:gd name="T2" fmla="*/ 2147483646 w 19616"/>
              <a:gd name="T3" fmla="*/ 0 h 1280"/>
              <a:gd name="T4" fmla="*/ 2147483646 w 19616"/>
              <a:gd name="T5" fmla="*/ 0 h 1280"/>
              <a:gd name="T6" fmla="*/ 2147483646 w 19616"/>
              <a:gd name="T7" fmla="*/ 2147483646 h 1280"/>
              <a:gd name="T8" fmla="*/ 2147483646 w 19616"/>
              <a:gd name="T9" fmla="*/ 2147483646 h 1280"/>
              <a:gd name="T10" fmla="*/ 2147483646 w 19616"/>
              <a:gd name="T11" fmla="*/ 2147483646 h 1280"/>
              <a:gd name="T12" fmla="*/ 2147483646 w 19616"/>
              <a:gd name="T13" fmla="*/ 2147483646 h 1280"/>
              <a:gd name="T14" fmla="*/ 2147483646 w 19616"/>
              <a:gd name="T15" fmla="*/ 2147483646 h 1280"/>
              <a:gd name="T16" fmla="*/ 2147483646 w 19616"/>
              <a:gd name="T17" fmla="*/ 2147483646 h 1280"/>
              <a:gd name="T18" fmla="*/ 2147483646 w 19616"/>
              <a:gd name="T19" fmla="*/ 2147483646 h 1280"/>
              <a:gd name="T20" fmla="*/ 52521899 w 19616"/>
              <a:gd name="T21" fmla="*/ 2147483646 h 1280"/>
              <a:gd name="T22" fmla="*/ 52521899 w 19616"/>
              <a:gd name="T23" fmla="*/ 2147483646 h 1280"/>
              <a:gd name="T24" fmla="*/ 0 w 19616"/>
              <a:gd name="T25" fmla="*/ 2147483646 h 1280"/>
              <a:gd name="T26" fmla="*/ 0 w 19616"/>
              <a:gd name="T27" fmla="*/ 2147483646 h 1280"/>
              <a:gd name="T28" fmla="*/ 0 w 19616"/>
              <a:gd name="T29" fmla="*/ 2147483646 h 1280"/>
              <a:gd name="T30" fmla="*/ 52521899 w 19616"/>
              <a:gd name="T31" fmla="*/ 0 h 128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9616" h="1280">
                <a:moveTo>
                  <a:pt x="120" y="0"/>
                </a:moveTo>
                <a:lnTo>
                  <a:pt x="19496" y="0"/>
                </a:lnTo>
                <a:cubicBezTo>
                  <a:pt x="19563" y="0"/>
                  <a:pt x="19616" y="54"/>
                  <a:pt x="19616" y="120"/>
                </a:cubicBezTo>
                <a:cubicBezTo>
                  <a:pt x="19616" y="120"/>
                  <a:pt x="19616" y="120"/>
                  <a:pt x="19616" y="120"/>
                </a:cubicBezTo>
                <a:lnTo>
                  <a:pt x="19616" y="1160"/>
                </a:lnTo>
                <a:cubicBezTo>
                  <a:pt x="19616" y="1227"/>
                  <a:pt x="19563" y="1280"/>
                  <a:pt x="19496" y="1280"/>
                </a:cubicBezTo>
                <a:lnTo>
                  <a:pt x="120" y="1280"/>
                </a:lnTo>
                <a:cubicBezTo>
                  <a:pt x="54" y="1280"/>
                  <a:pt x="0" y="1227"/>
                  <a:pt x="0" y="1160"/>
                </a:cubicBezTo>
                <a:lnTo>
                  <a:pt x="0" y="120"/>
                </a:lnTo>
                <a:cubicBezTo>
                  <a:pt x="0" y="54"/>
                  <a:pt x="54" y="0"/>
                  <a:pt x="12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Ouverture </a:t>
            </a:r>
            <a:r>
              <a:rPr lang="fr-FR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antenne de Rochefort avec renfort de </a:t>
            </a:r>
            <a:r>
              <a:rPr lang="fr-FR" sz="3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l’équipe</a:t>
            </a:r>
          </a:p>
          <a:p>
            <a:endParaRPr lang="fr-FR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Séminaire </a:t>
            </a:r>
            <a:r>
              <a:rPr lang="fr-FR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GEPH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" name="Obje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453276"/>
              </p:ext>
            </p:extLst>
          </p:nvPr>
        </p:nvGraphicFramePr>
        <p:xfrm>
          <a:off x="-246185" y="-128954"/>
          <a:ext cx="17080523" cy="9256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Acrobat Document" r:id="rId3" imgW="5667363" imgH="4000415" progId="Acrobat.Document.DC">
                  <p:embed/>
                </p:oleObj>
              </mc:Choice>
              <mc:Fallback>
                <p:oleObj name="Acrobat Document" r:id="rId3" imgW="5667363" imgH="4000415" progId="Acrobat.Document.DC">
                  <p:embed/>
                  <p:pic>
                    <p:nvPicPr>
                      <p:cNvPr id="61" name="Objet 6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46185" y="-128954"/>
                        <a:ext cx="17080523" cy="9256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46" name="Group 5">
            <a:extLst>
              <a:ext uri="{FF2B5EF4-FFF2-40B4-BE49-F238E27FC236}">
                <a16:creationId xmlns:a16="http://schemas.microsoft.com/office/drawing/2014/main" id="{4263652B-4E05-A7A5-85FD-F0D4409D7DD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90550" y="973138"/>
            <a:ext cx="14754225" cy="7940675"/>
            <a:chOff x="372" y="720"/>
            <a:chExt cx="9294" cy="5002"/>
          </a:xfrm>
        </p:grpSpPr>
        <p:sp>
          <p:nvSpPr>
            <p:cNvPr id="6147" name="Rectangle 6">
              <a:extLst>
                <a:ext uri="{FF2B5EF4-FFF2-40B4-BE49-F238E27FC236}">
                  <a16:creationId xmlns:a16="http://schemas.microsoft.com/office/drawing/2014/main" id="{EB3E31D5-299C-E088-D17E-D713B3177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" y="720"/>
              <a:ext cx="202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fr-FR" altLang="fr-FR" sz="3200">
                  <a:solidFill>
                    <a:srgbClr val="AFB52C"/>
                  </a:solidFill>
                  <a:latin typeface="Arial" panose="020B0604020202020204" pitchFamily="34" charset="0"/>
                </a:rPr>
                <a:t>•</a:t>
              </a:r>
              <a:endParaRPr lang="fr-FR" altLang="fr-FR"/>
            </a:p>
          </p:txBody>
        </p:sp>
        <p:sp>
          <p:nvSpPr>
            <p:cNvPr id="6148" name="Rectangle 7">
              <a:extLst>
                <a:ext uri="{FF2B5EF4-FFF2-40B4-BE49-F238E27FC236}">
                  <a16:creationId xmlns:a16="http://schemas.microsoft.com/office/drawing/2014/main" id="{EF4840EA-C763-9A15-2EFE-89F8B29E3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" y="720"/>
              <a:ext cx="5274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fr-FR" altLang="fr-FR" sz="3200" b="1" dirty="0" smtClean="0">
                  <a:solidFill>
                    <a:srgbClr val="525252"/>
                  </a:solidFill>
                  <a:latin typeface="Segoe UI Semibold" panose="020B0502040204020203" pitchFamily="34" charset="0"/>
                </a:rPr>
                <a:t>            Votre </a:t>
              </a:r>
              <a:r>
                <a:rPr lang="fr-FR" altLang="fr-FR" sz="3200" b="1" dirty="0">
                  <a:solidFill>
                    <a:srgbClr val="525252"/>
                  </a:solidFill>
                  <a:latin typeface="Segoe UI Semibold" panose="020B0502040204020203" pitchFamily="34" charset="0"/>
                </a:rPr>
                <a:t>association en quelques chiffres</a:t>
              </a:r>
              <a:endParaRPr lang="fr-FR" altLang="fr-FR" dirty="0"/>
            </a:p>
          </p:txBody>
        </p:sp>
        <p:pic>
          <p:nvPicPr>
            <p:cNvPr id="6149" name="Picture 8">
              <a:extLst>
                <a:ext uri="{FF2B5EF4-FFF2-40B4-BE49-F238E27FC236}">
                  <a16:creationId xmlns:a16="http://schemas.microsoft.com/office/drawing/2014/main" id="{D91E1E24-A75A-2753-CD9A-39E48000F1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" y="1168"/>
              <a:ext cx="4553" cy="2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0" name="Picture 9">
              <a:extLst>
                <a:ext uri="{FF2B5EF4-FFF2-40B4-BE49-F238E27FC236}">
                  <a16:creationId xmlns:a16="http://schemas.microsoft.com/office/drawing/2014/main" id="{CCA5F74B-1A99-B3E9-18E1-8B6AC6070F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" y="1168"/>
              <a:ext cx="4553" cy="2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1" name="Freeform 10">
              <a:extLst>
                <a:ext uri="{FF2B5EF4-FFF2-40B4-BE49-F238E27FC236}">
                  <a16:creationId xmlns:a16="http://schemas.microsoft.com/office/drawing/2014/main" id="{4D09AAE1-79FD-0B10-2E92-502F39DC0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" y="1312"/>
              <a:ext cx="4233" cy="1977"/>
            </a:xfrm>
            <a:custGeom>
              <a:avLst/>
              <a:gdLst>
                <a:gd name="T0" fmla="*/ 60 w 16928"/>
                <a:gd name="T1" fmla="*/ 0 h 7904"/>
                <a:gd name="T2" fmla="*/ 4173 w 16928"/>
                <a:gd name="T3" fmla="*/ 0 h 7904"/>
                <a:gd name="T4" fmla="*/ 4173 w 16928"/>
                <a:gd name="T5" fmla="*/ 0 h 7904"/>
                <a:gd name="T6" fmla="*/ 4233 w 16928"/>
                <a:gd name="T7" fmla="*/ 60 h 7904"/>
                <a:gd name="T8" fmla="*/ 4233 w 16928"/>
                <a:gd name="T9" fmla="*/ 60 h 7904"/>
                <a:gd name="T10" fmla="*/ 4233 w 16928"/>
                <a:gd name="T11" fmla="*/ 60 h 7904"/>
                <a:gd name="T12" fmla="*/ 4233 w 16928"/>
                <a:gd name="T13" fmla="*/ 1917 h 7904"/>
                <a:gd name="T14" fmla="*/ 4233 w 16928"/>
                <a:gd name="T15" fmla="*/ 1917 h 7904"/>
                <a:gd name="T16" fmla="*/ 4173 w 16928"/>
                <a:gd name="T17" fmla="*/ 1977 h 7904"/>
                <a:gd name="T18" fmla="*/ 4173 w 16928"/>
                <a:gd name="T19" fmla="*/ 1977 h 7904"/>
                <a:gd name="T20" fmla="*/ 60 w 16928"/>
                <a:gd name="T21" fmla="*/ 1977 h 7904"/>
                <a:gd name="T22" fmla="*/ 60 w 16928"/>
                <a:gd name="T23" fmla="*/ 1977 h 7904"/>
                <a:gd name="T24" fmla="*/ 0 w 16928"/>
                <a:gd name="T25" fmla="*/ 1917 h 7904"/>
                <a:gd name="T26" fmla="*/ 0 w 16928"/>
                <a:gd name="T27" fmla="*/ 60 h 7904"/>
                <a:gd name="T28" fmla="*/ 0 w 16928"/>
                <a:gd name="T29" fmla="*/ 60 h 7904"/>
                <a:gd name="T30" fmla="*/ 60 w 16928"/>
                <a:gd name="T31" fmla="*/ 0 h 790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6928" h="7904">
                  <a:moveTo>
                    <a:pt x="240" y="0"/>
                  </a:moveTo>
                  <a:lnTo>
                    <a:pt x="16688" y="0"/>
                  </a:lnTo>
                  <a:cubicBezTo>
                    <a:pt x="16821" y="0"/>
                    <a:pt x="16928" y="108"/>
                    <a:pt x="16928" y="240"/>
                  </a:cubicBezTo>
                  <a:cubicBezTo>
                    <a:pt x="16928" y="240"/>
                    <a:pt x="16928" y="240"/>
                    <a:pt x="16928" y="240"/>
                  </a:cubicBezTo>
                  <a:lnTo>
                    <a:pt x="16928" y="7664"/>
                  </a:lnTo>
                  <a:cubicBezTo>
                    <a:pt x="16928" y="7797"/>
                    <a:pt x="16821" y="7904"/>
                    <a:pt x="16688" y="7904"/>
                  </a:cubicBezTo>
                  <a:lnTo>
                    <a:pt x="240" y="7904"/>
                  </a:lnTo>
                  <a:cubicBezTo>
                    <a:pt x="108" y="7904"/>
                    <a:pt x="0" y="7797"/>
                    <a:pt x="0" y="7664"/>
                  </a:cubicBezTo>
                  <a:lnTo>
                    <a:pt x="0" y="240"/>
                  </a:lnTo>
                  <a:cubicBezTo>
                    <a:pt x="0" y="108"/>
                    <a:pt x="108" y="0"/>
                    <a:pt x="240" y="0"/>
                  </a:cubicBezTo>
                  <a:close/>
                </a:path>
              </a:pathLst>
            </a:custGeom>
            <a:solidFill>
              <a:srgbClr val="AED13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52" name="Line 11">
              <a:extLst>
                <a:ext uri="{FF2B5EF4-FFF2-40B4-BE49-F238E27FC236}">
                  <a16:creationId xmlns:a16="http://schemas.microsoft.com/office/drawing/2014/main" id="{314D4D79-0E46-9E8D-F381-BB9F3B0A65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2" y="1312"/>
              <a:ext cx="0" cy="1977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53" name="Rectangle 12">
              <a:extLst>
                <a:ext uri="{FF2B5EF4-FFF2-40B4-BE49-F238E27FC236}">
                  <a16:creationId xmlns:a16="http://schemas.microsoft.com/office/drawing/2014/main" id="{EEB30C10-05D0-A4C4-DA27-9EEA7FD4B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" y="1351"/>
              <a:ext cx="1198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fr-FR" altLang="fr-FR" sz="4300">
                  <a:solidFill>
                    <a:srgbClr val="FFFFFF"/>
                  </a:solidFill>
                  <a:latin typeface="Segoe UI Semilight" panose="020B0402040204020203" pitchFamily="34" charset="0"/>
                </a:rPr>
                <a:t>Pdts d'</a:t>
              </a:r>
              <a:endParaRPr lang="fr-FR" altLang="fr-FR"/>
            </a:p>
          </p:txBody>
        </p:sp>
        <p:sp>
          <p:nvSpPr>
            <p:cNvPr id="6154" name="Rectangle 13">
              <a:extLst>
                <a:ext uri="{FF2B5EF4-FFF2-40B4-BE49-F238E27FC236}">
                  <a16:creationId xmlns:a16="http://schemas.microsoft.com/office/drawing/2014/main" id="{59C9642E-E0EB-1757-7818-4B8B070237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" y="1805"/>
              <a:ext cx="125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fr-FR" altLang="fr-FR" sz="4300">
                  <a:solidFill>
                    <a:srgbClr val="FFFFFF"/>
                  </a:solidFill>
                  <a:latin typeface="Segoe UI Semilight" panose="020B0402040204020203" pitchFamily="34" charset="0"/>
                </a:rPr>
                <a:t>Exploit.</a:t>
              </a:r>
              <a:endParaRPr lang="fr-FR" altLang="fr-FR"/>
            </a:p>
          </p:txBody>
        </p:sp>
        <p:sp>
          <p:nvSpPr>
            <p:cNvPr id="6155" name="Oval 14">
              <a:extLst>
                <a:ext uri="{FF2B5EF4-FFF2-40B4-BE49-F238E27FC236}">
                  <a16:creationId xmlns:a16="http://schemas.microsoft.com/office/drawing/2014/main" id="{5FA689F2-CB6E-ED82-1C88-331BA9808C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" y="2401"/>
              <a:ext cx="672" cy="66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fr-FR" altLang="fr-FR"/>
            </a:p>
          </p:txBody>
        </p:sp>
        <p:grpSp>
          <p:nvGrpSpPr>
            <p:cNvPr id="6156" name="Group 17">
              <a:extLst>
                <a:ext uri="{FF2B5EF4-FFF2-40B4-BE49-F238E27FC236}">
                  <a16:creationId xmlns:a16="http://schemas.microsoft.com/office/drawing/2014/main" id="{078E2535-5294-B908-0886-47DFD58262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2" y="2561"/>
              <a:ext cx="342" cy="342"/>
              <a:chOff x="1112" y="2561"/>
              <a:chExt cx="342" cy="342"/>
            </a:xfrm>
          </p:grpSpPr>
          <p:sp>
            <p:nvSpPr>
              <p:cNvPr id="6200" name="Freeform 15">
                <a:extLst>
                  <a:ext uri="{FF2B5EF4-FFF2-40B4-BE49-F238E27FC236}">
                    <a16:creationId xmlns:a16="http://schemas.microsoft.com/office/drawing/2014/main" id="{37CF4BF3-57A4-9DA6-2C08-8D436BE0D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5" y="2561"/>
                <a:ext cx="239" cy="242"/>
              </a:xfrm>
              <a:custGeom>
                <a:avLst/>
                <a:gdLst>
                  <a:gd name="T0" fmla="*/ 239 w 239"/>
                  <a:gd name="T1" fmla="*/ 0 h 242"/>
                  <a:gd name="T2" fmla="*/ 211 w 239"/>
                  <a:gd name="T3" fmla="*/ 226 h 242"/>
                  <a:gd name="T4" fmla="*/ 134 w 239"/>
                  <a:gd name="T5" fmla="*/ 152 h 242"/>
                  <a:gd name="T6" fmla="*/ 44 w 239"/>
                  <a:gd name="T7" fmla="*/ 242 h 242"/>
                  <a:gd name="T8" fmla="*/ 0 w 239"/>
                  <a:gd name="T9" fmla="*/ 195 h 242"/>
                  <a:gd name="T10" fmla="*/ 90 w 239"/>
                  <a:gd name="T11" fmla="*/ 105 h 242"/>
                  <a:gd name="T12" fmla="*/ 16 w 239"/>
                  <a:gd name="T13" fmla="*/ 31 h 242"/>
                  <a:gd name="T14" fmla="*/ 239 w 239"/>
                  <a:gd name="T15" fmla="*/ 0 h 24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9" h="242">
                    <a:moveTo>
                      <a:pt x="239" y="0"/>
                    </a:moveTo>
                    <a:lnTo>
                      <a:pt x="211" y="226"/>
                    </a:lnTo>
                    <a:lnTo>
                      <a:pt x="134" y="152"/>
                    </a:lnTo>
                    <a:lnTo>
                      <a:pt x="44" y="242"/>
                    </a:lnTo>
                    <a:lnTo>
                      <a:pt x="0" y="195"/>
                    </a:lnTo>
                    <a:lnTo>
                      <a:pt x="90" y="105"/>
                    </a:lnTo>
                    <a:lnTo>
                      <a:pt x="16" y="31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01" name="Freeform 16">
                <a:extLst>
                  <a:ext uri="{FF2B5EF4-FFF2-40B4-BE49-F238E27FC236}">
                    <a16:creationId xmlns:a16="http://schemas.microsoft.com/office/drawing/2014/main" id="{E1844D1F-E387-0418-7A22-63396D1CD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2" y="2638"/>
                <a:ext cx="265" cy="265"/>
              </a:xfrm>
              <a:custGeom>
                <a:avLst/>
                <a:gdLst>
                  <a:gd name="T0" fmla="*/ 0 w 265"/>
                  <a:gd name="T1" fmla="*/ 183 h 265"/>
                  <a:gd name="T2" fmla="*/ 83 w 265"/>
                  <a:gd name="T3" fmla="*/ 265 h 265"/>
                  <a:gd name="T4" fmla="*/ 265 w 265"/>
                  <a:gd name="T5" fmla="*/ 85 h 265"/>
                  <a:gd name="T6" fmla="*/ 183 w 265"/>
                  <a:gd name="T7" fmla="*/ 0 h 265"/>
                  <a:gd name="T8" fmla="*/ 0 w 265"/>
                  <a:gd name="T9" fmla="*/ 183 h 2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5" h="265">
                    <a:moveTo>
                      <a:pt x="0" y="183"/>
                    </a:moveTo>
                    <a:lnTo>
                      <a:pt x="83" y="265"/>
                    </a:lnTo>
                    <a:lnTo>
                      <a:pt x="265" y="85"/>
                    </a:lnTo>
                    <a:lnTo>
                      <a:pt x="183" y="0"/>
                    </a:lnTo>
                    <a:lnTo>
                      <a:pt x="0" y="1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6157" name="Rectangle 18">
              <a:extLst>
                <a:ext uri="{FF2B5EF4-FFF2-40B4-BE49-F238E27FC236}">
                  <a16:creationId xmlns:a16="http://schemas.microsoft.com/office/drawing/2014/main" id="{D2346EFE-442D-1658-60B2-E7E321BCAE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2" y="1579"/>
              <a:ext cx="1174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fr-FR" altLang="fr-FR" sz="4300">
                  <a:solidFill>
                    <a:srgbClr val="FFFFFF"/>
                  </a:solidFill>
                  <a:latin typeface="Segoe UI Semilight" panose="020B0402040204020203" pitchFamily="34" charset="0"/>
                </a:rPr>
                <a:t>980 k€</a:t>
              </a:r>
              <a:endParaRPr lang="fr-FR" altLang="fr-FR"/>
            </a:p>
          </p:txBody>
        </p:sp>
        <p:sp>
          <p:nvSpPr>
            <p:cNvPr id="6158" name="Rectangle 19">
              <a:extLst>
                <a:ext uri="{FF2B5EF4-FFF2-40B4-BE49-F238E27FC236}">
                  <a16:creationId xmlns:a16="http://schemas.microsoft.com/office/drawing/2014/main" id="{196B8414-06C5-3965-5F5F-D7B2AA6B1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2" y="2475"/>
              <a:ext cx="1081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fr-FR" altLang="fr-FR" sz="4300" b="1" dirty="0">
                  <a:solidFill>
                    <a:schemeClr val="bg1"/>
                  </a:solidFill>
                  <a:latin typeface="Segoe UI Semilight" panose="020B0402040204020203" pitchFamily="34" charset="0"/>
                </a:rPr>
                <a:t>+15,2%</a:t>
              </a:r>
              <a:endParaRPr lang="fr-FR" altLang="fr-FR" b="1" dirty="0">
                <a:solidFill>
                  <a:schemeClr val="bg1"/>
                </a:solidFill>
              </a:endParaRPr>
            </a:p>
          </p:txBody>
        </p:sp>
        <p:sp>
          <p:nvSpPr>
            <p:cNvPr id="6159" name="Rectangle 20">
              <a:extLst>
                <a:ext uri="{FF2B5EF4-FFF2-40B4-BE49-F238E27FC236}">
                  <a16:creationId xmlns:a16="http://schemas.microsoft.com/office/drawing/2014/main" id="{81AD0E03-7C6F-6746-8BB9-1892B66FD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2" y="2845"/>
              <a:ext cx="125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fr-FR" altLang="fr-FR" sz="2100" b="1" dirty="0">
                  <a:solidFill>
                    <a:schemeClr val="bg1"/>
                  </a:solidFill>
                  <a:latin typeface="Segoe UI Semilight" panose="020B0402040204020203" pitchFamily="34" charset="0"/>
                </a:rPr>
                <a:t>Hausse de 130 k€</a:t>
              </a:r>
              <a:endParaRPr lang="fr-FR" altLang="fr-FR" b="1" dirty="0">
                <a:solidFill>
                  <a:schemeClr val="bg1"/>
                </a:solidFill>
              </a:endParaRPr>
            </a:p>
          </p:txBody>
        </p:sp>
        <p:pic>
          <p:nvPicPr>
            <p:cNvPr id="6160" name="Picture 21">
              <a:extLst>
                <a:ext uri="{FF2B5EF4-FFF2-40B4-BE49-F238E27FC236}">
                  <a16:creationId xmlns:a16="http://schemas.microsoft.com/office/drawing/2014/main" id="{E0D0E0F6-8A7B-2CF1-422A-5B835C1B2F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3" y="1168"/>
              <a:ext cx="4553" cy="1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1" name="Picture 22">
              <a:extLst>
                <a:ext uri="{FF2B5EF4-FFF2-40B4-BE49-F238E27FC236}">
                  <a16:creationId xmlns:a16="http://schemas.microsoft.com/office/drawing/2014/main" id="{CF65A08A-B09A-994C-D5F6-F5B0936C8D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3" y="1168"/>
              <a:ext cx="4553" cy="1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2" name="Freeform 23">
              <a:extLst>
                <a:ext uri="{FF2B5EF4-FFF2-40B4-BE49-F238E27FC236}">
                  <a16:creationId xmlns:a16="http://schemas.microsoft.com/office/drawing/2014/main" id="{8EF2BBF3-881A-3F54-2C97-E76FE248E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7" y="1312"/>
              <a:ext cx="4233" cy="849"/>
            </a:xfrm>
            <a:custGeom>
              <a:avLst/>
              <a:gdLst>
                <a:gd name="T0" fmla="*/ 60 w 8464"/>
                <a:gd name="T1" fmla="*/ 0 h 1696"/>
                <a:gd name="T2" fmla="*/ 4173 w 8464"/>
                <a:gd name="T3" fmla="*/ 0 h 1696"/>
                <a:gd name="T4" fmla="*/ 4173 w 8464"/>
                <a:gd name="T5" fmla="*/ 0 h 1696"/>
                <a:gd name="T6" fmla="*/ 4233 w 8464"/>
                <a:gd name="T7" fmla="*/ 60 h 1696"/>
                <a:gd name="T8" fmla="*/ 4233 w 8464"/>
                <a:gd name="T9" fmla="*/ 60 h 1696"/>
                <a:gd name="T10" fmla="*/ 4233 w 8464"/>
                <a:gd name="T11" fmla="*/ 60 h 1696"/>
                <a:gd name="T12" fmla="*/ 4233 w 8464"/>
                <a:gd name="T13" fmla="*/ 789 h 1696"/>
                <a:gd name="T14" fmla="*/ 4233 w 8464"/>
                <a:gd name="T15" fmla="*/ 789 h 1696"/>
                <a:gd name="T16" fmla="*/ 4173 w 8464"/>
                <a:gd name="T17" fmla="*/ 849 h 1696"/>
                <a:gd name="T18" fmla="*/ 4173 w 8464"/>
                <a:gd name="T19" fmla="*/ 849 h 1696"/>
                <a:gd name="T20" fmla="*/ 60 w 8464"/>
                <a:gd name="T21" fmla="*/ 849 h 1696"/>
                <a:gd name="T22" fmla="*/ 60 w 8464"/>
                <a:gd name="T23" fmla="*/ 849 h 1696"/>
                <a:gd name="T24" fmla="*/ 0 w 8464"/>
                <a:gd name="T25" fmla="*/ 789 h 1696"/>
                <a:gd name="T26" fmla="*/ 0 w 8464"/>
                <a:gd name="T27" fmla="*/ 60 h 1696"/>
                <a:gd name="T28" fmla="*/ 0 w 8464"/>
                <a:gd name="T29" fmla="*/ 60 h 1696"/>
                <a:gd name="T30" fmla="*/ 60 w 8464"/>
                <a:gd name="T31" fmla="*/ 0 h 16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464" h="1696">
                  <a:moveTo>
                    <a:pt x="120" y="0"/>
                  </a:moveTo>
                  <a:lnTo>
                    <a:pt x="8344" y="0"/>
                  </a:lnTo>
                  <a:cubicBezTo>
                    <a:pt x="8411" y="0"/>
                    <a:pt x="8464" y="54"/>
                    <a:pt x="8464" y="120"/>
                  </a:cubicBezTo>
                  <a:cubicBezTo>
                    <a:pt x="8464" y="120"/>
                    <a:pt x="8464" y="120"/>
                    <a:pt x="8464" y="120"/>
                  </a:cubicBezTo>
                  <a:lnTo>
                    <a:pt x="8464" y="1576"/>
                  </a:lnTo>
                  <a:cubicBezTo>
                    <a:pt x="8464" y="1643"/>
                    <a:pt x="8411" y="1696"/>
                    <a:pt x="8344" y="1696"/>
                  </a:cubicBezTo>
                  <a:lnTo>
                    <a:pt x="120" y="1696"/>
                  </a:lnTo>
                  <a:cubicBezTo>
                    <a:pt x="54" y="1696"/>
                    <a:pt x="0" y="1643"/>
                    <a:pt x="0" y="1576"/>
                  </a:cubicBezTo>
                  <a:lnTo>
                    <a:pt x="0" y="120"/>
                  </a:lnTo>
                  <a:cubicBezTo>
                    <a:pt x="0" y="54"/>
                    <a:pt x="54" y="0"/>
                    <a:pt x="120" y="0"/>
                  </a:cubicBezTo>
                  <a:close/>
                </a:path>
              </a:pathLst>
            </a:custGeom>
            <a:solidFill>
              <a:srgbClr val="11AAC0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63" name="Freeform 24">
              <a:extLst>
                <a:ext uri="{FF2B5EF4-FFF2-40B4-BE49-F238E27FC236}">
                  <a16:creationId xmlns:a16="http://schemas.microsoft.com/office/drawing/2014/main" id="{7B48DE29-CEF3-5379-7A2B-8DB72E3123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45" y="1601"/>
              <a:ext cx="262" cy="270"/>
            </a:xfrm>
            <a:custGeom>
              <a:avLst/>
              <a:gdLst>
                <a:gd name="T0" fmla="*/ 75 w 1056"/>
                <a:gd name="T1" fmla="*/ 93 h 1072"/>
                <a:gd name="T2" fmla="*/ 107 w 1056"/>
                <a:gd name="T3" fmla="*/ 169 h 1072"/>
                <a:gd name="T4" fmla="*/ 135 w 1056"/>
                <a:gd name="T5" fmla="*/ 93 h 1072"/>
                <a:gd name="T6" fmla="*/ 87 w 1056"/>
                <a:gd name="T7" fmla="*/ 145 h 1072"/>
                <a:gd name="T8" fmla="*/ 83 w 1056"/>
                <a:gd name="T9" fmla="*/ 105 h 1072"/>
                <a:gd name="T10" fmla="*/ 107 w 1056"/>
                <a:gd name="T11" fmla="*/ 93 h 1072"/>
                <a:gd name="T12" fmla="*/ 127 w 1056"/>
                <a:gd name="T13" fmla="*/ 145 h 1072"/>
                <a:gd name="T14" fmla="*/ 95 w 1056"/>
                <a:gd name="T15" fmla="*/ 113 h 1072"/>
                <a:gd name="T16" fmla="*/ 95 w 1056"/>
                <a:gd name="T17" fmla="*/ 137 h 1072"/>
                <a:gd name="T18" fmla="*/ 123 w 1056"/>
                <a:gd name="T19" fmla="*/ 125 h 1072"/>
                <a:gd name="T20" fmla="*/ 254 w 1056"/>
                <a:gd name="T21" fmla="*/ 0 h 1072"/>
                <a:gd name="T22" fmla="*/ 0 w 1056"/>
                <a:gd name="T23" fmla="*/ 238 h 1072"/>
                <a:gd name="T24" fmla="*/ 28 w 1056"/>
                <a:gd name="T25" fmla="*/ 258 h 1072"/>
                <a:gd name="T26" fmla="*/ 52 w 1056"/>
                <a:gd name="T27" fmla="*/ 250 h 1072"/>
                <a:gd name="T28" fmla="*/ 222 w 1056"/>
                <a:gd name="T29" fmla="*/ 270 h 1072"/>
                <a:gd name="T30" fmla="*/ 254 w 1056"/>
                <a:gd name="T31" fmla="*/ 250 h 1072"/>
                <a:gd name="T32" fmla="*/ 254 w 1056"/>
                <a:gd name="T33" fmla="*/ 0 h 1072"/>
                <a:gd name="T34" fmla="*/ 163 w 1056"/>
                <a:gd name="T35" fmla="*/ 133 h 1072"/>
                <a:gd name="T36" fmla="*/ 159 w 1056"/>
                <a:gd name="T37" fmla="*/ 169 h 1072"/>
                <a:gd name="T38" fmla="*/ 151 w 1056"/>
                <a:gd name="T39" fmla="*/ 181 h 1072"/>
                <a:gd name="T40" fmla="*/ 115 w 1056"/>
                <a:gd name="T41" fmla="*/ 181 h 1072"/>
                <a:gd name="T42" fmla="*/ 99 w 1056"/>
                <a:gd name="T43" fmla="*/ 193 h 1072"/>
                <a:gd name="T44" fmla="*/ 71 w 1056"/>
                <a:gd name="T45" fmla="*/ 169 h 1072"/>
                <a:gd name="T46" fmla="*/ 56 w 1056"/>
                <a:gd name="T47" fmla="*/ 181 h 1072"/>
                <a:gd name="T48" fmla="*/ 60 w 1056"/>
                <a:gd name="T49" fmla="*/ 161 h 1072"/>
                <a:gd name="T50" fmla="*/ 48 w 1056"/>
                <a:gd name="T51" fmla="*/ 133 h 1072"/>
                <a:gd name="T52" fmla="*/ 36 w 1056"/>
                <a:gd name="T53" fmla="*/ 117 h 1072"/>
                <a:gd name="T54" fmla="*/ 60 w 1056"/>
                <a:gd name="T55" fmla="*/ 89 h 1072"/>
                <a:gd name="T56" fmla="*/ 52 w 1056"/>
                <a:gd name="T57" fmla="*/ 69 h 1072"/>
                <a:gd name="T58" fmla="*/ 71 w 1056"/>
                <a:gd name="T59" fmla="*/ 77 h 1072"/>
                <a:gd name="T60" fmla="*/ 99 w 1056"/>
                <a:gd name="T61" fmla="*/ 52 h 1072"/>
                <a:gd name="T62" fmla="*/ 115 w 1056"/>
                <a:gd name="T63" fmla="*/ 64 h 1072"/>
                <a:gd name="T64" fmla="*/ 139 w 1056"/>
                <a:gd name="T65" fmla="*/ 77 h 1072"/>
                <a:gd name="T66" fmla="*/ 159 w 1056"/>
                <a:gd name="T67" fmla="*/ 81 h 1072"/>
                <a:gd name="T68" fmla="*/ 163 w 1056"/>
                <a:gd name="T69" fmla="*/ 117 h 1072"/>
                <a:gd name="T70" fmla="*/ 183 w 1056"/>
                <a:gd name="T71" fmla="*/ 125 h 1072"/>
                <a:gd name="T72" fmla="*/ 226 w 1056"/>
                <a:gd name="T73" fmla="*/ 165 h 1072"/>
                <a:gd name="T74" fmla="*/ 214 w 1056"/>
                <a:gd name="T75" fmla="*/ 197 h 1072"/>
                <a:gd name="T76" fmla="*/ 195 w 1056"/>
                <a:gd name="T77" fmla="*/ 177 h 1072"/>
                <a:gd name="T78" fmla="*/ 206 w 1056"/>
                <a:gd name="T79" fmla="*/ 85 h 1072"/>
                <a:gd name="T80" fmla="*/ 195 w 1056"/>
                <a:gd name="T81" fmla="*/ 69 h 1072"/>
                <a:gd name="T82" fmla="*/ 214 w 1056"/>
                <a:gd name="T83" fmla="*/ 48 h 1072"/>
                <a:gd name="T84" fmla="*/ 230 w 1056"/>
                <a:gd name="T85" fmla="*/ 69 h 1072"/>
                <a:gd name="T86" fmla="*/ 218 w 1056"/>
                <a:gd name="T87" fmla="*/ 85 h 10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56" h="1072">
                  <a:moveTo>
                    <a:pt x="544" y="368"/>
                  </a:moveTo>
                  <a:cubicBezTo>
                    <a:pt x="512" y="336"/>
                    <a:pt x="480" y="320"/>
                    <a:pt x="432" y="320"/>
                  </a:cubicBezTo>
                  <a:cubicBezTo>
                    <a:pt x="384" y="320"/>
                    <a:pt x="336" y="336"/>
                    <a:pt x="304" y="368"/>
                  </a:cubicBezTo>
                  <a:cubicBezTo>
                    <a:pt x="272" y="400"/>
                    <a:pt x="256" y="448"/>
                    <a:pt x="256" y="496"/>
                  </a:cubicBezTo>
                  <a:cubicBezTo>
                    <a:pt x="256" y="544"/>
                    <a:pt x="272" y="592"/>
                    <a:pt x="304" y="624"/>
                  </a:cubicBezTo>
                  <a:cubicBezTo>
                    <a:pt x="336" y="656"/>
                    <a:pt x="384" y="672"/>
                    <a:pt x="432" y="672"/>
                  </a:cubicBezTo>
                  <a:cubicBezTo>
                    <a:pt x="480" y="672"/>
                    <a:pt x="512" y="656"/>
                    <a:pt x="544" y="624"/>
                  </a:cubicBezTo>
                  <a:cubicBezTo>
                    <a:pt x="576" y="592"/>
                    <a:pt x="592" y="544"/>
                    <a:pt x="592" y="496"/>
                  </a:cubicBezTo>
                  <a:cubicBezTo>
                    <a:pt x="592" y="448"/>
                    <a:pt x="576" y="400"/>
                    <a:pt x="544" y="368"/>
                  </a:cubicBezTo>
                  <a:close/>
                  <a:moveTo>
                    <a:pt x="512" y="576"/>
                  </a:moveTo>
                  <a:cubicBezTo>
                    <a:pt x="480" y="608"/>
                    <a:pt x="464" y="608"/>
                    <a:pt x="432" y="608"/>
                  </a:cubicBezTo>
                  <a:cubicBezTo>
                    <a:pt x="400" y="608"/>
                    <a:pt x="368" y="608"/>
                    <a:pt x="352" y="576"/>
                  </a:cubicBezTo>
                  <a:cubicBezTo>
                    <a:pt x="336" y="576"/>
                    <a:pt x="336" y="576"/>
                    <a:pt x="336" y="576"/>
                  </a:cubicBezTo>
                  <a:cubicBezTo>
                    <a:pt x="320" y="560"/>
                    <a:pt x="304" y="528"/>
                    <a:pt x="304" y="496"/>
                  </a:cubicBezTo>
                  <a:cubicBezTo>
                    <a:pt x="304" y="464"/>
                    <a:pt x="320" y="432"/>
                    <a:pt x="336" y="416"/>
                  </a:cubicBezTo>
                  <a:cubicBezTo>
                    <a:pt x="336" y="416"/>
                    <a:pt x="336" y="416"/>
                    <a:pt x="336" y="416"/>
                  </a:cubicBezTo>
                  <a:cubicBezTo>
                    <a:pt x="336" y="416"/>
                    <a:pt x="336" y="416"/>
                    <a:pt x="336" y="416"/>
                  </a:cubicBezTo>
                  <a:cubicBezTo>
                    <a:pt x="368" y="384"/>
                    <a:pt x="400" y="368"/>
                    <a:pt x="432" y="368"/>
                  </a:cubicBezTo>
                  <a:cubicBezTo>
                    <a:pt x="464" y="368"/>
                    <a:pt x="480" y="384"/>
                    <a:pt x="512" y="416"/>
                  </a:cubicBezTo>
                  <a:cubicBezTo>
                    <a:pt x="528" y="432"/>
                    <a:pt x="544" y="464"/>
                    <a:pt x="544" y="496"/>
                  </a:cubicBezTo>
                  <a:cubicBezTo>
                    <a:pt x="544" y="528"/>
                    <a:pt x="528" y="560"/>
                    <a:pt x="512" y="576"/>
                  </a:cubicBezTo>
                  <a:close/>
                  <a:moveTo>
                    <a:pt x="432" y="416"/>
                  </a:moveTo>
                  <a:cubicBezTo>
                    <a:pt x="400" y="416"/>
                    <a:pt x="384" y="432"/>
                    <a:pt x="384" y="448"/>
                  </a:cubicBezTo>
                  <a:cubicBezTo>
                    <a:pt x="384" y="448"/>
                    <a:pt x="384" y="448"/>
                    <a:pt x="384" y="448"/>
                  </a:cubicBezTo>
                  <a:cubicBezTo>
                    <a:pt x="368" y="464"/>
                    <a:pt x="352" y="480"/>
                    <a:pt x="352" y="496"/>
                  </a:cubicBezTo>
                  <a:cubicBezTo>
                    <a:pt x="352" y="512"/>
                    <a:pt x="368" y="528"/>
                    <a:pt x="384" y="544"/>
                  </a:cubicBezTo>
                  <a:cubicBezTo>
                    <a:pt x="384" y="544"/>
                    <a:pt x="384" y="544"/>
                    <a:pt x="384" y="544"/>
                  </a:cubicBezTo>
                  <a:cubicBezTo>
                    <a:pt x="384" y="560"/>
                    <a:pt x="400" y="560"/>
                    <a:pt x="432" y="560"/>
                  </a:cubicBezTo>
                  <a:cubicBezTo>
                    <a:pt x="448" y="560"/>
                    <a:pt x="464" y="560"/>
                    <a:pt x="480" y="544"/>
                  </a:cubicBezTo>
                  <a:cubicBezTo>
                    <a:pt x="480" y="528"/>
                    <a:pt x="496" y="512"/>
                    <a:pt x="496" y="496"/>
                  </a:cubicBezTo>
                  <a:cubicBezTo>
                    <a:pt x="496" y="480"/>
                    <a:pt x="480" y="464"/>
                    <a:pt x="480" y="448"/>
                  </a:cubicBezTo>
                  <a:cubicBezTo>
                    <a:pt x="464" y="432"/>
                    <a:pt x="448" y="416"/>
                    <a:pt x="432" y="416"/>
                  </a:cubicBezTo>
                  <a:close/>
                  <a:moveTo>
                    <a:pt x="1024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6" y="0"/>
                    <a:pt x="0" y="16"/>
                    <a:pt x="0" y="48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0" y="960"/>
                    <a:pt x="16" y="992"/>
                    <a:pt x="32" y="992"/>
                  </a:cubicBezTo>
                  <a:cubicBezTo>
                    <a:pt x="112" y="992"/>
                    <a:pt x="112" y="992"/>
                    <a:pt x="112" y="992"/>
                  </a:cubicBezTo>
                  <a:cubicBezTo>
                    <a:pt x="112" y="1024"/>
                    <a:pt x="112" y="1024"/>
                    <a:pt x="112" y="1024"/>
                  </a:cubicBezTo>
                  <a:cubicBezTo>
                    <a:pt x="112" y="1056"/>
                    <a:pt x="144" y="1072"/>
                    <a:pt x="160" y="1072"/>
                  </a:cubicBezTo>
                  <a:cubicBezTo>
                    <a:pt x="176" y="1072"/>
                    <a:pt x="208" y="1056"/>
                    <a:pt x="208" y="1024"/>
                  </a:cubicBezTo>
                  <a:cubicBezTo>
                    <a:pt x="208" y="992"/>
                    <a:pt x="208" y="992"/>
                    <a:pt x="208" y="992"/>
                  </a:cubicBezTo>
                  <a:cubicBezTo>
                    <a:pt x="864" y="992"/>
                    <a:pt x="864" y="992"/>
                    <a:pt x="864" y="992"/>
                  </a:cubicBezTo>
                  <a:cubicBezTo>
                    <a:pt x="864" y="1024"/>
                    <a:pt x="864" y="1024"/>
                    <a:pt x="864" y="1024"/>
                  </a:cubicBezTo>
                  <a:cubicBezTo>
                    <a:pt x="864" y="1056"/>
                    <a:pt x="880" y="1072"/>
                    <a:pt x="896" y="1072"/>
                  </a:cubicBezTo>
                  <a:cubicBezTo>
                    <a:pt x="928" y="1072"/>
                    <a:pt x="944" y="1056"/>
                    <a:pt x="944" y="1024"/>
                  </a:cubicBezTo>
                  <a:cubicBezTo>
                    <a:pt x="944" y="992"/>
                    <a:pt x="944" y="992"/>
                    <a:pt x="944" y="992"/>
                  </a:cubicBezTo>
                  <a:cubicBezTo>
                    <a:pt x="1024" y="992"/>
                    <a:pt x="1024" y="992"/>
                    <a:pt x="1024" y="992"/>
                  </a:cubicBezTo>
                  <a:cubicBezTo>
                    <a:pt x="1040" y="992"/>
                    <a:pt x="1056" y="960"/>
                    <a:pt x="1056" y="944"/>
                  </a:cubicBezTo>
                  <a:cubicBezTo>
                    <a:pt x="1056" y="48"/>
                    <a:pt x="1056" y="48"/>
                    <a:pt x="1056" y="48"/>
                  </a:cubicBezTo>
                  <a:cubicBezTo>
                    <a:pt x="1056" y="16"/>
                    <a:pt x="1040" y="0"/>
                    <a:pt x="1024" y="0"/>
                  </a:cubicBezTo>
                  <a:close/>
                  <a:moveTo>
                    <a:pt x="704" y="528"/>
                  </a:moveTo>
                  <a:cubicBezTo>
                    <a:pt x="656" y="528"/>
                    <a:pt x="656" y="528"/>
                    <a:pt x="656" y="528"/>
                  </a:cubicBezTo>
                  <a:cubicBezTo>
                    <a:pt x="656" y="528"/>
                    <a:pt x="656" y="528"/>
                    <a:pt x="656" y="528"/>
                  </a:cubicBezTo>
                  <a:cubicBezTo>
                    <a:pt x="640" y="560"/>
                    <a:pt x="640" y="608"/>
                    <a:pt x="608" y="624"/>
                  </a:cubicBezTo>
                  <a:cubicBezTo>
                    <a:pt x="608" y="640"/>
                    <a:pt x="608" y="640"/>
                    <a:pt x="608" y="640"/>
                  </a:cubicBezTo>
                  <a:cubicBezTo>
                    <a:pt x="640" y="672"/>
                    <a:pt x="640" y="672"/>
                    <a:pt x="640" y="672"/>
                  </a:cubicBezTo>
                  <a:cubicBezTo>
                    <a:pt x="656" y="688"/>
                    <a:pt x="656" y="704"/>
                    <a:pt x="640" y="720"/>
                  </a:cubicBezTo>
                  <a:cubicBezTo>
                    <a:pt x="640" y="720"/>
                    <a:pt x="640" y="720"/>
                    <a:pt x="624" y="720"/>
                  </a:cubicBezTo>
                  <a:cubicBezTo>
                    <a:pt x="624" y="720"/>
                    <a:pt x="608" y="720"/>
                    <a:pt x="608" y="720"/>
                  </a:cubicBezTo>
                  <a:cubicBezTo>
                    <a:pt x="560" y="672"/>
                    <a:pt x="560" y="672"/>
                    <a:pt x="560" y="672"/>
                  </a:cubicBezTo>
                  <a:cubicBezTo>
                    <a:pt x="560" y="672"/>
                    <a:pt x="560" y="672"/>
                    <a:pt x="560" y="672"/>
                  </a:cubicBezTo>
                  <a:cubicBezTo>
                    <a:pt x="528" y="704"/>
                    <a:pt x="496" y="720"/>
                    <a:pt x="464" y="720"/>
                  </a:cubicBezTo>
                  <a:cubicBezTo>
                    <a:pt x="464" y="768"/>
                    <a:pt x="464" y="768"/>
                    <a:pt x="464" y="768"/>
                  </a:cubicBezTo>
                  <a:cubicBezTo>
                    <a:pt x="464" y="800"/>
                    <a:pt x="448" y="800"/>
                    <a:pt x="432" y="800"/>
                  </a:cubicBezTo>
                  <a:cubicBezTo>
                    <a:pt x="400" y="800"/>
                    <a:pt x="400" y="800"/>
                    <a:pt x="400" y="768"/>
                  </a:cubicBezTo>
                  <a:cubicBezTo>
                    <a:pt x="400" y="720"/>
                    <a:pt x="400" y="720"/>
                    <a:pt x="400" y="720"/>
                  </a:cubicBezTo>
                  <a:cubicBezTo>
                    <a:pt x="400" y="720"/>
                    <a:pt x="400" y="720"/>
                    <a:pt x="400" y="720"/>
                  </a:cubicBezTo>
                  <a:cubicBezTo>
                    <a:pt x="352" y="720"/>
                    <a:pt x="320" y="704"/>
                    <a:pt x="288" y="672"/>
                  </a:cubicBezTo>
                  <a:cubicBezTo>
                    <a:pt x="288" y="672"/>
                    <a:pt x="288" y="672"/>
                    <a:pt x="288" y="672"/>
                  </a:cubicBezTo>
                  <a:cubicBezTo>
                    <a:pt x="256" y="720"/>
                    <a:pt x="256" y="720"/>
                    <a:pt x="256" y="720"/>
                  </a:cubicBezTo>
                  <a:cubicBezTo>
                    <a:pt x="240" y="720"/>
                    <a:pt x="240" y="720"/>
                    <a:pt x="224" y="720"/>
                  </a:cubicBezTo>
                  <a:cubicBezTo>
                    <a:pt x="224" y="720"/>
                    <a:pt x="208" y="720"/>
                    <a:pt x="208" y="720"/>
                  </a:cubicBezTo>
                  <a:cubicBezTo>
                    <a:pt x="192" y="704"/>
                    <a:pt x="192" y="688"/>
                    <a:pt x="208" y="672"/>
                  </a:cubicBezTo>
                  <a:cubicBezTo>
                    <a:pt x="240" y="640"/>
                    <a:pt x="240" y="640"/>
                    <a:pt x="240" y="640"/>
                  </a:cubicBezTo>
                  <a:cubicBezTo>
                    <a:pt x="240" y="624"/>
                    <a:pt x="240" y="624"/>
                    <a:pt x="240" y="624"/>
                  </a:cubicBezTo>
                  <a:cubicBezTo>
                    <a:pt x="224" y="608"/>
                    <a:pt x="208" y="560"/>
                    <a:pt x="192" y="528"/>
                  </a:cubicBezTo>
                  <a:cubicBezTo>
                    <a:pt x="192" y="528"/>
                    <a:pt x="192" y="528"/>
                    <a:pt x="192" y="528"/>
                  </a:cubicBezTo>
                  <a:cubicBezTo>
                    <a:pt x="144" y="528"/>
                    <a:pt x="144" y="528"/>
                    <a:pt x="144" y="528"/>
                  </a:cubicBezTo>
                  <a:cubicBezTo>
                    <a:pt x="128" y="528"/>
                    <a:pt x="112" y="512"/>
                    <a:pt x="112" y="496"/>
                  </a:cubicBezTo>
                  <a:cubicBezTo>
                    <a:pt x="112" y="480"/>
                    <a:pt x="128" y="464"/>
                    <a:pt x="144" y="464"/>
                  </a:cubicBezTo>
                  <a:cubicBezTo>
                    <a:pt x="192" y="464"/>
                    <a:pt x="192" y="464"/>
                    <a:pt x="192" y="464"/>
                  </a:cubicBezTo>
                  <a:cubicBezTo>
                    <a:pt x="192" y="464"/>
                    <a:pt x="192" y="464"/>
                    <a:pt x="192" y="464"/>
                  </a:cubicBezTo>
                  <a:cubicBezTo>
                    <a:pt x="208" y="416"/>
                    <a:pt x="224" y="384"/>
                    <a:pt x="240" y="352"/>
                  </a:cubicBezTo>
                  <a:cubicBezTo>
                    <a:pt x="240" y="352"/>
                    <a:pt x="240" y="352"/>
                    <a:pt x="240" y="352"/>
                  </a:cubicBezTo>
                  <a:cubicBezTo>
                    <a:pt x="208" y="320"/>
                    <a:pt x="208" y="320"/>
                    <a:pt x="208" y="320"/>
                  </a:cubicBezTo>
                  <a:cubicBezTo>
                    <a:pt x="192" y="304"/>
                    <a:pt x="192" y="288"/>
                    <a:pt x="208" y="272"/>
                  </a:cubicBezTo>
                  <a:cubicBezTo>
                    <a:pt x="208" y="256"/>
                    <a:pt x="240" y="256"/>
                    <a:pt x="256" y="272"/>
                  </a:cubicBezTo>
                  <a:cubicBezTo>
                    <a:pt x="288" y="304"/>
                    <a:pt x="288" y="304"/>
                    <a:pt x="288" y="304"/>
                  </a:cubicBezTo>
                  <a:cubicBezTo>
                    <a:pt x="288" y="304"/>
                    <a:pt x="288" y="304"/>
                    <a:pt x="288" y="304"/>
                  </a:cubicBezTo>
                  <a:cubicBezTo>
                    <a:pt x="320" y="288"/>
                    <a:pt x="352" y="272"/>
                    <a:pt x="400" y="272"/>
                  </a:cubicBezTo>
                  <a:cubicBezTo>
                    <a:pt x="400" y="272"/>
                    <a:pt x="400" y="256"/>
                    <a:pt x="400" y="256"/>
                  </a:cubicBezTo>
                  <a:cubicBezTo>
                    <a:pt x="400" y="208"/>
                    <a:pt x="400" y="208"/>
                    <a:pt x="400" y="208"/>
                  </a:cubicBezTo>
                  <a:cubicBezTo>
                    <a:pt x="400" y="192"/>
                    <a:pt x="416" y="176"/>
                    <a:pt x="432" y="176"/>
                  </a:cubicBezTo>
                  <a:cubicBezTo>
                    <a:pt x="448" y="176"/>
                    <a:pt x="464" y="192"/>
                    <a:pt x="464" y="208"/>
                  </a:cubicBezTo>
                  <a:cubicBezTo>
                    <a:pt x="464" y="256"/>
                    <a:pt x="464" y="256"/>
                    <a:pt x="464" y="256"/>
                  </a:cubicBezTo>
                  <a:cubicBezTo>
                    <a:pt x="464" y="256"/>
                    <a:pt x="464" y="272"/>
                    <a:pt x="464" y="272"/>
                  </a:cubicBezTo>
                  <a:cubicBezTo>
                    <a:pt x="496" y="272"/>
                    <a:pt x="528" y="288"/>
                    <a:pt x="560" y="304"/>
                  </a:cubicBezTo>
                  <a:cubicBezTo>
                    <a:pt x="560" y="304"/>
                    <a:pt x="560" y="304"/>
                    <a:pt x="560" y="304"/>
                  </a:cubicBezTo>
                  <a:cubicBezTo>
                    <a:pt x="608" y="272"/>
                    <a:pt x="608" y="272"/>
                    <a:pt x="608" y="272"/>
                  </a:cubicBezTo>
                  <a:cubicBezTo>
                    <a:pt x="608" y="256"/>
                    <a:pt x="640" y="256"/>
                    <a:pt x="640" y="272"/>
                  </a:cubicBezTo>
                  <a:cubicBezTo>
                    <a:pt x="656" y="288"/>
                    <a:pt x="656" y="304"/>
                    <a:pt x="640" y="320"/>
                  </a:cubicBezTo>
                  <a:cubicBezTo>
                    <a:pt x="608" y="352"/>
                    <a:pt x="608" y="352"/>
                    <a:pt x="608" y="352"/>
                  </a:cubicBezTo>
                  <a:cubicBezTo>
                    <a:pt x="608" y="352"/>
                    <a:pt x="608" y="352"/>
                    <a:pt x="608" y="352"/>
                  </a:cubicBezTo>
                  <a:cubicBezTo>
                    <a:pt x="624" y="384"/>
                    <a:pt x="640" y="416"/>
                    <a:pt x="656" y="464"/>
                  </a:cubicBezTo>
                  <a:cubicBezTo>
                    <a:pt x="656" y="464"/>
                    <a:pt x="656" y="464"/>
                    <a:pt x="656" y="464"/>
                  </a:cubicBezTo>
                  <a:cubicBezTo>
                    <a:pt x="704" y="464"/>
                    <a:pt x="704" y="464"/>
                    <a:pt x="704" y="464"/>
                  </a:cubicBezTo>
                  <a:cubicBezTo>
                    <a:pt x="720" y="464"/>
                    <a:pt x="736" y="480"/>
                    <a:pt x="736" y="496"/>
                  </a:cubicBezTo>
                  <a:cubicBezTo>
                    <a:pt x="736" y="512"/>
                    <a:pt x="720" y="528"/>
                    <a:pt x="704" y="528"/>
                  </a:cubicBezTo>
                  <a:close/>
                  <a:moveTo>
                    <a:pt x="912" y="656"/>
                  </a:moveTo>
                  <a:cubicBezTo>
                    <a:pt x="912" y="656"/>
                    <a:pt x="912" y="656"/>
                    <a:pt x="912" y="656"/>
                  </a:cubicBezTo>
                  <a:cubicBezTo>
                    <a:pt x="928" y="672"/>
                    <a:pt x="928" y="688"/>
                    <a:pt x="928" y="704"/>
                  </a:cubicBezTo>
                  <a:cubicBezTo>
                    <a:pt x="928" y="736"/>
                    <a:pt x="928" y="752"/>
                    <a:pt x="912" y="768"/>
                  </a:cubicBezTo>
                  <a:cubicBezTo>
                    <a:pt x="896" y="784"/>
                    <a:pt x="880" y="784"/>
                    <a:pt x="864" y="784"/>
                  </a:cubicBezTo>
                  <a:cubicBezTo>
                    <a:pt x="832" y="784"/>
                    <a:pt x="816" y="784"/>
                    <a:pt x="800" y="768"/>
                  </a:cubicBezTo>
                  <a:cubicBezTo>
                    <a:pt x="800" y="768"/>
                    <a:pt x="800" y="768"/>
                    <a:pt x="800" y="768"/>
                  </a:cubicBezTo>
                  <a:cubicBezTo>
                    <a:pt x="784" y="752"/>
                    <a:pt x="784" y="736"/>
                    <a:pt x="784" y="704"/>
                  </a:cubicBezTo>
                  <a:cubicBezTo>
                    <a:pt x="784" y="688"/>
                    <a:pt x="784" y="672"/>
                    <a:pt x="800" y="656"/>
                  </a:cubicBezTo>
                  <a:cubicBezTo>
                    <a:pt x="816" y="640"/>
                    <a:pt x="816" y="640"/>
                    <a:pt x="832" y="640"/>
                  </a:cubicBezTo>
                  <a:cubicBezTo>
                    <a:pt x="832" y="336"/>
                    <a:pt x="832" y="336"/>
                    <a:pt x="832" y="336"/>
                  </a:cubicBezTo>
                  <a:cubicBezTo>
                    <a:pt x="816" y="336"/>
                    <a:pt x="816" y="320"/>
                    <a:pt x="800" y="320"/>
                  </a:cubicBezTo>
                  <a:cubicBezTo>
                    <a:pt x="800" y="320"/>
                    <a:pt x="800" y="320"/>
                    <a:pt x="800" y="320"/>
                  </a:cubicBezTo>
                  <a:cubicBezTo>
                    <a:pt x="784" y="304"/>
                    <a:pt x="784" y="288"/>
                    <a:pt x="784" y="272"/>
                  </a:cubicBezTo>
                  <a:cubicBezTo>
                    <a:pt x="784" y="240"/>
                    <a:pt x="784" y="224"/>
                    <a:pt x="800" y="208"/>
                  </a:cubicBezTo>
                  <a:cubicBezTo>
                    <a:pt x="800" y="208"/>
                    <a:pt x="800" y="208"/>
                    <a:pt x="800" y="208"/>
                  </a:cubicBezTo>
                  <a:cubicBezTo>
                    <a:pt x="816" y="192"/>
                    <a:pt x="832" y="192"/>
                    <a:pt x="864" y="192"/>
                  </a:cubicBezTo>
                  <a:cubicBezTo>
                    <a:pt x="880" y="192"/>
                    <a:pt x="896" y="192"/>
                    <a:pt x="912" y="208"/>
                  </a:cubicBezTo>
                  <a:cubicBezTo>
                    <a:pt x="912" y="208"/>
                    <a:pt x="912" y="208"/>
                    <a:pt x="912" y="208"/>
                  </a:cubicBezTo>
                  <a:cubicBezTo>
                    <a:pt x="928" y="224"/>
                    <a:pt x="928" y="240"/>
                    <a:pt x="928" y="272"/>
                  </a:cubicBezTo>
                  <a:cubicBezTo>
                    <a:pt x="928" y="288"/>
                    <a:pt x="928" y="304"/>
                    <a:pt x="912" y="320"/>
                  </a:cubicBezTo>
                  <a:cubicBezTo>
                    <a:pt x="912" y="320"/>
                    <a:pt x="912" y="320"/>
                    <a:pt x="912" y="320"/>
                  </a:cubicBezTo>
                  <a:cubicBezTo>
                    <a:pt x="912" y="320"/>
                    <a:pt x="896" y="336"/>
                    <a:pt x="880" y="336"/>
                  </a:cubicBezTo>
                  <a:cubicBezTo>
                    <a:pt x="880" y="640"/>
                    <a:pt x="880" y="640"/>
                    <a:pt x="880" y="640"/>
                  </a:cubicBezTo>
                  <a:cubicBezTo>
                    <a:pt x="896" y="640"/>
                    <a:pt x="896" y="640"/>
                    <a:pt x="912" y="656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64" name="Rectangle 25">
              <a:extLst>
                <a:ext uri="{FF2B5EF4-FFF2-40B4-BE49-F238E27FC236}">
                  <a16:creationId xmlns:a16="http://schemas.microsoft.com/office/drawing/2014/main" id="{97D99A92-8377-72CC-39BF-8EA564A5C5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5" y="1379"/>
              <a:ext cx="2249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fr-FR" altLang="fr-FR" sz="3500">
                  <a:solidFill>
                    <a:srgbClr val="FFFFFF"/>
                  </a:solidFill>
                  <a:latin typeface="Segoe UI Semilight" panose="020B0402040204020203" pitchFamily="34" charset="0"/>
                </a:rPr>
                <a:t>FONDS PROPRES</a:t>
              </a:r>
              <a:endParaRPr lang="fr-FR" altLang="fr-FR"/>
            </a:p>
          </p:txBody>
        </p:sp>
        <p:sp>
          <p:nvSpPr>
            <p:cNvPr id="6165" name="Rectangle 26">
              <a:extLst>
                <a:ext uri="{FF2B5EF4-FFF2-40B4-BE49-F238E27FC236}">
                  <a16:creationId xmlns:a16="http://schemas.microsoft.com/office/drawing/2014/main" id="{AAB23155-AA7F-7EEB-AD7A-74D896C36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5" y="1651"/>
              <a:ext cx="998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fr-FR" altLang="fr-FR" sz="4300" b="1" dirty="0">
                  <a:solidFill>
                    <a:schemeClr val="bg1"/>
                  </a:solidFill>
                  <a:latin typeface="Segoe UI Semilight" panose="020B0402040204020203" pitchFamily="34" charset="0"/>
                </a:rPr>
                <a:t>843 k€</a:t>
              </a:r>
              <a:endParaRPr lang="fr-FR" altLang="fr-FR" b="1" dirty="0">
                <a:solidFill>
                  <a:schemeClr val="bg1"/>
                </a:solidFill>
              </a:endParaRPr>
            </a:p>
          </p:txBody>
        </p:sp>
        <p:pic>
          <p:nvPicPr>
            <p:cNvPr id="6166" name="Picture 27">
              <a:extLst>
                <a:ext uri="{FF2B5EF4-FFF2-40B4-BE49-F238E27FC236}">
                  <a16:creationId xmlns:a16="http://schemas.microsoft.com/office/drawing/2014/main" id="{7BF46059-C2FB-92C6-5EC0-0518FB54A3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3" y="2297"/>
              <a:ext cx="4553" cy="1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7" name="Picture 28">
              <a:extLst>
                <a:ext uri="{FF2B5EF4-FFF2-40B4-BE49-F238E27FC236}">
                  <a16:creationId xmlns:a16="http://schemas.microsoft.com/office/drawing/2014/main" id="{8A6384BD-E5DF-8101-653C-0257C84B14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3" y="2297"/>
              <a:ext cx="4553" cy="1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8" name="Freeform 29">
              <a:extLst>
                <a:ext uri="{FF2B5EF4-FFF2-40B4-BE49-F238E27FC236}">
                  <a16:creationId xmlns:a16="http://schemas.microsoft.com/office/drawing/2014/main" id="{F8AAAE5A-D45F-910D-E5E6-9ADAFA059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7" y="2441"/>
              <a:ext cx="4233" cy="848"/>
            </a:xfrm>
            <a:custGeom>
              <a:avLst/>
              <a:gdLst>
                <a:gd name="T0" fmla="*/ 60 w 8464"/>
                <a:gd name="T1" fmla="*/ 0 h 1696"/>
                <a:gd name="T2" fmla="*/ 4173 w 8464"/>
                <a:gd name="T3" fmla="*/ 0 h 1696"/>
                <a:gd name="T4" fmla="*/ 4173 w 8464"/>
                <a:gd name="T5" fmla="*/ 0 h 1696"/>
                <a:gd name="T6" fmla="*/ 4233 w 8464"/>
                <a:gd name="T7" fmla="*/ 60 h 1696"/>
                <a:gd name="T8" fmla="*/ 4233 w 8464"/>
                <a:gd name="T9" fmla="*/ 60 h 1696"/>
                <a:gd name="T10" fmla="*/ 4233 w 8464"/>
                <a:gd name="T11" fmla="*/ 60 h 1696"/>
                <a:gd name="T12" fmla="*/ 4233 w 8464"/>
                <a:gd name="T13" fmla="*/ 788 h 1696"/>
                <a:gd name="T14" fmla="*/ 4233 w 8464"/>
                <a:gd name="T15" fmla="*/ 788 h 1696"/>
                <a:gd name="T16" fmla="*/ 4173 w 8464"/>
                <a:gd name="T17" fmla="*/ 848 h 1696"/>
                <a:gd name="T18" fmla="*/ 4173 w 8464"/>
                <a:gd name="T19" fmla="*/ 848 h 1696"/>
                <a:gd name="T20" fmla="*/ 60 w 8464"/>
                <a:gd name="T21" fmla="*/ 848 h 1696"/>
                <a:gd name="T22" fmla="*/ 60 w 8464"/>
                <a:gd name="T23" fmla="*/ 848 h 1696"/>
                <a:gd name="T24" fmla="*/ 0 w 8464"/>
                <a:gd name="T25" fmla="*/ 788 h 1696"/>
                <a:gd name="T26" fmla="*/ 0 w 8464"/>
                <a:gd name="T27" fmla="*/ 60 h 1696"/>
                <a:gd name="T28" fmla="*/ 0 w 8464"/>
                <a:gd name="T29" fmla="*/ 60 h 1696"/>
                <a:gd name="T30" fmla="*/ 60 w 8464"/>
                <a:gd name="T31" fmla="*/ 0 h 16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464" h="1696">
                  <a:moveTo>
                    <a:pt x="120" y="0"/>
                  </a:moveTo>
                  <a:lnTo>
                    <a:pt x="8344" y="0"/>
                  </a:lnTo>
                  <a:cubicBezTo>
                    <a:pt x="8411" y="0"/>
                    <a:pt x="8464" y="54"/>
                    <a:pt x="8464" y="120"/>
                  </a:cubicBezTo>
                  <a:cubicBezTo>
                    <a:pt x="8464" y="120"/>
                    <a:pt x="8464" y="120"/>
                    <a:pt x="8464" y="120"/>
                  </a:cubicBezTo>
                  <a:lnTo>
                    <a:pt x="8464" y="1576"/>
                  </a:lnTo>
                  <a:cubicBezTo>
                    <a:pt x="8464" y="1643"/>
                    <a:pt x="8411" y="1696"/>
                    <a:pt x="8344" y="1696"/>
                  </a:cubicBezTo>
                  <a:lnTo>
                    <a:pt x="120" y="1696"/>
                  </a:lnTo>
                  <a:cubicBezTo>
                    <a:pt x="54" y="1696"/>
                    <a:pt x="0" y="1643"/>
                    <a:pt x="0" y="1576"/>
                  </a:cubicBezTo>
                  <a:lnTo>
                    <a:pt x="0" y="120"/>
                  </a:lnTo>
                  <a:cubicBezTo>
                    <a:pt x="0" y="54"/>
                    <a:pt x="54" y="0"/>
                    <a:pt x="120" y="0"/>
                  </a:cubicBezTo>
                  <a:close/>
                </a:path>
              </a:pathLst>
            </a:custGeom>
            <a:solidFill>
              <a:srgbClr val="C1238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69" name="Line 30">
              <a:extLst>
                <a:ext uri="{FF2B5EF4-FFF2-40B4-BE49-F238E27FC236}">
                  <a16:creationId xmlns:a16="http://schemas.microsoft.com/office/drawing/2014/main" id="{BB29AE3F-AB01-533F-81CD-D8C91155E4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02" y="2441"/>
              <a:ext cx="0" cy="84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6170" name="Group 37">
              <a:extLst>
                <a:ext uri="{FF2B5EF4-FFF2-40B4-BE49-F238E27FC236}">
                  <a16:creationId xmlns:a16="http://schemas.microsoft.com/office/drawing/2014/main" id="{94DF9A0D-AC4D-CFF3-BC80-13C8EAF2A1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6" y="2689"/>
              <a:ext cx="175" cy="349"/>
              <a:chOff x="5586" y="2689"/>
              <a:chExt cx="175" cy="349"/>
            </a:xfrm>
          </p:grpSpPr>
          <p:sp>
            <p:nvSpPr>
              <p:cNvPr id="6194" name="Freeform 31">
                <a:extLst>
                  <a:ext uri="{FF2B5EF4-FFF2-40B4-BE49-F238E27FC236}">
                    <a16:creationId xmlns:a16="http://schemas.microsoft.com/office/drawing/2014/main" id="{71D4BD05-FDC8-A921-6A7D-E8985F3B18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" y="2773"/>
                <a:ext cx="39" cy="145"/>
              </a:xfrm>
              <a:custGeom>
                <a:avLst/>
                <a:gdLst>
                  <a:gd name="T0" fmla="*/ 26 w 194"/>
                  <a:gd name="T1" fmla="*/ 132 h 706"/>
                  <a:gd name="T2" fmla="*/ 13 w 194"/>
                  <a:gd name="T3" fmla="*/ 145 h 706"/>
                  <a:gd name="T4" fmla="*/ 13 w 194"/>
                  <a:gd name="T5" fmla="*/ 145 h 706"/>
                  <a:gd name="T6" fmla="*/ 0 w 194"/>
                  <a:gd name="T7" fmla="*/ 132 h 706"/>
                  <a:gd name="T8" fmla="*/ 16 w 194"/>
                  <a:gd name="T9" fmla="*/ 13 h 706"/>
                  <a:gd name="T10" fmla="*/ 26 w 194"/>
                  <a:gd name="T11" fmla="*/ 0 h 706"/>
                  <a:gd name="T12" fmla="*/ 26 w 194"/>
                  <a:gd name="T13" fmla="*/ 0 h 706"/>
                  <a:gd name="T14" fmla="*/ 39 w 194"/>
                  <a:gd name="T15" fmla="*/ 13 h 706"/>
                  <a:gd name="T16" fmla="*/ 26 w 194"/>
                  <a:gd name="T17" fmla="*/ 132 h 7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4" h="706">
                    <a:moveTo>
                      <a:pt x="129" y="642"/>
                    </a:moveTo>
                    <a:cubicBezTo>
                      <a:pt x="129" y="680"/>
                      <a:pt x="91" y="706"/>
                      <a:pt x="65" y="706"/>
                    </a:cubicBezTo>
                    <a:cubicBezTo>
                      <a:pt x="26" y="706"/>
                      <a:pt x="0" y="680"/>
                      <a:pt x="0" y="642"/>
                    </a:cubicBezTo>
                    <a:lnTo>
                      <a:pt x="78" y="64"/>
                    </a:lnTo>
                    <a:cubicBezTo>
                      <a:pt x="78" y="25"/>
                      <a:pt x="104" y="0"/>
                      <a:pt x="129" y="0"/>
                    </a:cubicBezTo>
                    <a:cubicBezTo>
                      <a:pt x="168" y="0"/>
                      <a:pt x="194" y="25"/>
                      <a:pt x="194" y="64"/>
                    </a:cubicBezTo>
                    <a:lnTo>
                      <a:pt x="129" y="642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95" name="Freeform 32">
                <a:extLst>
                  <a:ext uri="{FF2B5EF4-FFF2-40B4-BE49-F238E27FC236}">
                    <a16:creationId xmlns:a16="http://schemas.microsoft.com/office/drawing/2014/main" id="{8F1F84C8-6F9C-9E43-EB60-ACCCB02348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5" y="2773"/>
                <a:ext cx="36" cy="142"/>
              </a:xfrm>
              <a:custGeom>
                <a:avLst/>
                <a:gdLst>
                  <a:gd name="T0" fmla="*/ 36 w 180"/>
                  <a:gd name="T1" fmla="*/ 131 h 694"/>
                  <a:gd name="T2" fmla="*/ 23 w 180"/>
                  <a:gd name="T3" fmla="*/ 142 h 694"/>
                  <a:gd name="T4" fmla="*/ 23 w 180"/>
                  <a:gd name="T5" fmla="*/ 142 h 694"/>
                  <a:gd name="T6" fmla="*/ 10 w 180"/>
                  <a:gd name="T7" fmla="*/ 131 h 694"/>
                  <a:gd name="T8" fmla="*/ 0 w 180"/>
                  <a:gd name="T9" fmla="*/ 10 h 694"/>
                  <a:gd name="T10" fmla="*/ 10 w 180"/>
                  <a:gd name="T11" fmla="*/ 0 h 694"/>
                  <a:gd name="T12" fmla="*/ 10 w 180"/>
                  <a:gd name="T13" fmla="*/ 0 h 694"/>
                  <a:gd name="T14" fmla="*/ 23 w 180"/>
                  <a:gd name="T15" fmla="*/ 10 h 694"/>
                  <a:gd name="T16" fmla="*/ 36 w 180"/>
                  <a:gd name="T17" fmla="*/ 131 h 6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0" h="694">
                    <a:moveTo>
                      <a:pt x="180" y="642"/>
                    </a:moveTo>
                    <a:cubicBezTo>
                      <a:pt x="180" y="668"/>
                      <a:pt x="141" y="694"/>
                      <a:pt x="116" y="694"/>
                    </a:cubicBezTo>
                    <a:cubicBezTo>
                      <a:pt x="77" y="694"/>
                      <a:pt x="51" y="668"/>
                      <a:pt x="51" y="642"/>
                    </a:cubicBezTo>
                    <a:lnTo>
                      <a:pt x="0" y="51"/>
                    </a:lnTo>
                    <a:cubicBezTo>
                      <a:pt x="0" y="25"/>
                      <a:pt x="26" y="0"/>
                      <a:pt x="51" y="0"/>
                    </a:cubicBezTo>
                    <a:cubicBezTo>
                      <a:pt x="90" y="0"/>
                      <a:pt x="116" y="25"/>
                      <a:pt x="116" y="51"/>
                    </a:cubicBezTo>
                    <a:lnTo>
                      <a:pt x="180" y="642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96" name="Oval 33">
                <a:extLst>
                  <a:ext uri="{FF2B5EF4-FFF2-40B4-BE49-F238E27FC236}">
                    <a16:creationId xmlns:a16="http://schemas.microsoft.com/office/drawing/2014/main" id="{10988CED-B213-982C-16A8-B7E507DED9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0" y="2689"/>
                <a:ext cx="72" cy="74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6197" name="Freeform 34">
                <a:extLst>
                  <a:ext uri="{FF2B5EF4-FFF2-40B4-BE49-F238E27FC236}">
                    <a16:creationId xmlns:a16="http://schemas.microsoft.com/office/drawing/2014/main" id="{B8F5D0A0-010D-532E-7BE9-8E2A915C8B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7" y="2878"/>
                <a:ext cx="34" cy="160"/>
              </a:xfrm>
              <a:custGeom>
                <a:avLst/>
                <a:gdLst>
                  <a:gd name="T0" fmla="*/ 34 w 167"/>
                  <a:gd name="T1" fmla="*/ 144 h 783"/>
                  <a:gd name="T2" fmla="*/ 16 w 167"/>
                  <a:gd name="T3" fmla="*/ 160 h 783"/>
                  <a:gd name="T4" fmla="*/ 16 w 167"/>
                  <a:gd name="T5" fmla="*/ 160 h 783"/>
                  <a:gd name="T6" fmla="*/ 0 w 167"/>
                  <a:gd name="T7" fmla="*/ 144 h 783"/>
                  <a:gd name="T8" fmla="*/ 0 w 167"/>
                  <a:gd name="T9" fmla="*/ 18 h 783"/>
                  <a:gd name="T10" fmla="*/ 16 w 167"/>
                  <a:gd name="T11" fmla="*/ 0 h 783"/>
                  <a:gd name="T12" fmla="*/ 16 w 167"/>
                  <a:gd name="T13" fmla="*/ 0 h 783"/>
                  <a:gd name="T14" fmla="*/ 34 w 167"/>
                  <a:gd name="T15" fmla="*/ 18 h 783"/>
                  <a:gd name="T16" fmla="*/ 34 w 167"/>
                  <a:gd name="T17" fmla="*/ 144 h 78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7" h="783">
                    <a:moveTo>
                      <a:pt x="167" y="706"/>
                    </a:moveTo>
                    <a:cubicBezTo>
                      <a:pt x="167" y="757"/>
                      <a:pt x="129" y="783"/>
                      <a:pt x="77" y="783"/>
                    </a:cubicBezTo>
                    <a:cubicBezTo>
                      <a:pt x="39" y="783"/>
                      <a:pt x="0" y="757"/>
                      <a:pt x="0" y="706"/>
                    </a:cubicBezTo>
                    <a:lnTo>
                      <a:pt x="0" y="90"/>
                    </a:lnTo>
                    <a:cubicBezTo>
                      <a:pt x="0" y="38"/>
                      <a:pt x="39" y="0"/>
                      <a:pt x="77" y="0"/>
                    </a:cubicBezTo>
                    <a:cubicBezTo>
                      <a:pt x="129" y="0"/>
                      <a:pt x="167" y="38"/>
                      <a:pt x="167" y="90"/>
                    </a:cubicBezTo>
                    <a:lnTo>
                      <a:pt x="167" y="706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98" name="Freeform 35">
                <a:extLst>
                  <a:ext uri="{FF2B5EF4-FFF2-40B4-BE49-F238E27FC236}">
                    <a16:creationId xmlns:a16="http://schemas.microsoft.com/office/drawing/2014/main" id="{588431DE-1A7A-3D22-45B0-967F61F413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4" y="2878"/>
                <a:ext cx="31" cy="160"/>
              </a:xfrm>
              <a:custGeom>
                <a:avLst/>
                <a:gdLst>
                  <a:gd name="T0" fmla="*/ 31 w 155"/>
                  <a:gd name="T1" fmla="*/ 144 h 783"/>
                  <a:gd name="T2" fmla="*/ 15 w 155"/>
                  <a:gd name="T3" fmla="*/ 160 h 783"/>
                  <a:gd name="T4" fmla="*/ 15 w 155"/>
                  <a:gd name="T5" fmla="*/ 160 h 783"/>
                  <a:gd name="T6" fmla="*/ 0 w 155"/>
                  <a:gd name="T7" fmla="*/ 144 h 783"/>
                  <a:gd name="T8" fmla="*/ 0 w 155"/>
                  <a:gd name="T9" fmla="*/ 18 h 783"/>
                  <a:gd name="T10" fmla="*/ 15 w 155"/>
                  <a:gd name="T11" fmla="*/ 0 h 783"/>
                  <a:gd name="T12" fmla="*/ 15 w 155"/>
                  <a:gd name="T13" fmla="*/ 0 h 783"/>
                  <a:gd name="T14" fmla="*/ 31 w 155"/>
                  <a:gd name="T15" fmla="*/ 18 h 783"/>
                  <a:gd name="T16" fmla="*/ 31 w 155"/>
                  <a:gd name="T17" fmla="*/ 144 h 78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5" h="783">
                    <a:moveTo>
                      <a:pt x="155" y="706"/>
                    </a:moveTo>
                    <a:cubicBezTo>
                      <a:pt x="155" y="757"/>
                      <a:pt x="129" y="783"/>
                      <a:pt x="77" y="783"/>
                    </a:cubicBezTo>
                    <a:cubicBezTo>
                      <a:pt x="26" y="783"/>
                      <a:pt x="0" y="757"/>
                      <a:pt x="0" y="706"/>
                    </a:cubicBezTo>
                    <a:lnTo>
                      <a:pt x="0" y="90"/>
                    </a:lnTo>
                    <a:cubicBezTo>
                      <a:pt x="0" y="38"/>
                      <a:pt x="26" y="0"/>
                      <a:pt x="77" y="0"/>
                    </a:cubicBezTo>
                    <a:cubicBezTo>
                      <a:pt x="129" y="0"/>
                      <a:pt x="155" y="38"/>
                      <a:pt x="155" y="90"/>
                    </a:cubicBezTo>
                    <a:lnTo>
                      <a:pt x="155" y="706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99" name="Freeform 36">
                <a:extLst>
                  <a:ext uri="{FF2B5EF4-FFF2-40B4-BE49-F238E27FC236}">
                    <a16:creationId xmlns:a16="http://schemas.microsoft.com/office/drawing/2014/main" id="{CFABAB22-9922-09D0-75AE-6E7B0EA95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6" y="2765"/>
                <a:ext cx="175" cy="137"/>
              </a:xfrm>
              <a:custGeom>
                <a:avLst/>
                <a:gdLst>
                  <a:gd name="T0" fmla="*/ 131 w 877"/>
                  <a:gd name="T1" fmla="*/ 116 h 668"/>
                  <a:gd name="T2" fmla="*/ 98 w 877"/>
                  <a:gd name="T3" fmla="*/ 137 h 668"/>
                  <a:gd name="T4" fmla="*/ 82 w 877"/>
                  <a:gd name="T5" fmla="*/ 137 h 668"/>
                  <a:gd name="T6" fmla="*/ 49 w 877"/>
                  <a:gd name="T7" fmla="*/ 116 h 668"/>
                  <a:gd name="T8" fmla="*/ 49 w 877"/>
                  <a:gd name="T9" fmla="*/ 34 h 668"/>
                  <a:gd name="T10" fmla="*/ 82 w 877"/>
                  <a:gd name="T11" fmla="*/ 0 h 668"/>
                  <a:gd name="T12" fmla="*/ 98 w 877"/>
                  <a:gd name="T13" fmla="*/ 0 h 668"/>
                  <a:gd name="T14" fmla="*/ 131 w 877"/>
                  <a:gd name="T15" fmla="*/ 26 h 668"/>
                  <a:gd name="T16" fmla="*/ 131 w 877"/>
                  <a:gd name="T17" fmla="*/ 116 h 6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7" h="668">
                    <a:moveTo>
                      <a:pt x="658" y="565"/>
                    </a:moveTo>
                    <a:cubicBezTo>
                      <a:pt x="658" y="668"/>
                      <a:pt x="580" y="668"/>
                      <a:pt x="490" y="668"/>
                    </a:cubicBezTo>
                    <a:lnTo>
                      <a:pt x="412" y="668"/>
                    </a:lnTo>
                    <a:cubicBezTo>
                      <a:pt x="322" y="668"/>
                      <a:pt x="245" y="668"/>
                      <a:pt x="245" y="565"/>
                    </a:cubicBezTo>
                    <a:lnTo>
                      <a:pt x="245" y="167"/>
                    </a:lnTo>
                    <a:cubicBezTo>
                      <a:pt x="0" y="39"/>
                      <a:pt x="322" y="0"/>
                      <a:pt x="412" y="0"/>
                    </a:cubicBezTo>
                    <a:lnTo>
                      <a:pt x="490" y="0"/>
                    </a:lnTo>
                    <a:cubicBezTo>
                      <a:pt x="580" y="0"/>
                      <a:pt x="877" y="26"/>
                      <a:pt x="658" y="129"/>
                    </a:cubicBezTo>
                    <a:lnTo>
                      <a:pt x="658" y="565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6171" name="Rectangle 38">
              <a:extLst>
                <a:ext uri="{FF2B5EF4-FFF2-40B4-BE49-F238E27FC236}">
                  <a16:creationId xmlns:a16="http://schemas.microsoft.com/office/drawing/2014/main" id="{205F3CD5-2EB4-7F0E-7622-6336260C2E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5" y="2679"/>
              <a:ext cx="1082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fr-FR" altLang="fr-FR" sz="3500" b="1" dirty="0">
                  <a:solidFill>
                    <a:srgbClr val="FFFFFF"/>
                  </a:solidFill>
                  <a:latin typeface="Segoe UI Semilight" panose="020B0402040204020203" pitchFamily="34" charset="0"/>
                </a:rPr>
                <a:t>EFFECTIF</a:t>
              </a:r>
              <a:endParaRPr lang="fr-FR" altLang="fr-FR" b="1" dirty="0"/>
            </a:p>
          </p:txBody>
        </p:sp>
        <p:sp>
          <p:nvSpPr>
            <p:cNvPr id="6172" name="Rectangle 39">
              <a:extLst>
                <a:ext uri="{FF2B5EF4-FFF2-40B4-BE49-F238E27FC236}">
                  <a16:creationId xmlns:a16="http://schemas.microsoft.com/office/drawing/2014/main" id="{0DB3E374-874A-DC47-0F1D-9D013737D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12" y="2555"/>
              <a:ext cx="313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fr-FR" altLang="fr-FR" sz="4300" b="1" dirty="0">
                  <a:solidFill>
                    <a:srgbClr val="FFFFFF"/>
                  </a:solidFill>
                  <a:latin typeface="Segoe UI Semilight" panose="020B0402040204020203" pitchFamily="34" charset="0"/>
                </a:rPr>
                <a:t>12</a:t>
              </a:r>
              <a:endParaRPr lang="fr-FR" altLang="fr-FR" b="1" dirty="0"/>
            </a:p>
          </p:txBody>
        </p:sp>
        <p:sp>
          <p:nvSpPr>
            <p:cNvPr id="6173" name="Rectangle 40">
              <a:extLst>
                <a:ext uri="{FF2B5EF4-FFF2-40B4-BE49-F238E27FC236}">
                  <a16:creationId xmlns:a16="http://schemas.microsoft.com/office/drawing/2014/main" id="{8BA719FC-53F6-8CD6-C09D-411CD0FBC7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0" y="2925"/>
              <a:ext cx="462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fr-FR" altLang="fr-FR" sz="2100">
                  <a:solidFill>
                    <a:srgbClr val="FFFFFF"/>
                  </a:solidFill>
                  <a:latin typeface="Segoe UI Semilight" panose="020B0402040204020203" pitchFamily="34" charset="0"/>
                </a:rPr>
                <a:t>pers.</a:t>
              </a:r>
              <a:endParaRPr lang="fr-FR" altLang="fr-FR"/>
            </a:p>
          </p:txBody>
        </p:sp>
        <p:pic>
          <p:nvPicPr>
            <p:cNvPr id="6174" name="Picture 41">
              <a:extLst>
                <a:ext uri="{FF2B5EF4-FFF2-40B4-BE49-F238E27FC236}">
                  <a16:creationId xmlns:a16="http://schemas.microsoft.com/office/drawing/2014/main" id="{2ED57F89-5C28-505F-E175-CDC4E5C87C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" y="3425"/>
              <a:ext cx="2297" cy="2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5" name="Picture 42">
              <a:extLst>
                <a:ext uri="{FF2B5EF4-FFF2-40B4-BE49-F238E27FC236}">
                  <a16:creationId xmlns:a16="http://schemas.microsoft.com/office/drawing/2014/main" id="{8815B8B4-2A52-1760-6735-92FBF24B95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" y="3425"/>
              <a:ext cx="2297" cy="2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6" name="Freeform 43">
              <a:extLst>
                <a:ext uri="{FF2B5EF4-FFF2-40B4-BE49-F238E27FC236}">
                  <a16:creationId xmlns:a16="http://schemas.microsoft.com/office/drawing/2014/main" id="{05236934-B2FF-D571-9272-1D2490957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" y="3569"/>
              <a:ext cx="1977" cy="1977"/>
            </a:xfrm>
            <a:custGeom>
              <a:avLst/>
              <a:gdLst>
                <a:gd name="T0" fmla="*/ 60 w 7904"/>
                <a:gd name="T1" fmla="*/ 0 h 7904"/>
                <a:gd name="T2" fmla="*/ 1917 w 7904"/>
                <a:gd name="T3" fmla="*/ 0 h 7904"/>
                <a:gd name="T4" fmla="*/ 1917 w 7904"/>
                <a:gd name="T5" fmla="*/ 0 h 7904"/>
                <a:gd name="T6" fmla="*/ 1977 w 7904"/>
                <a:gd name="T7" fmla="*/ 60 h 7904"/>
                <a:gd name="T8" fmla="*/ 1977 w 7904"/>
                <a:gd name="T9" fmla="*/ 60 h 7904"/>
                <a:gd name="T10" fmla="*/ 1977 w 7904"/>
                <a:gd name="T11" fmla="*/ 60 h 7904"/>
                <a:gd name="T12" fmla="*/ 1977 w 7904"/>
                <a:gd name="T13" fmla="*/ 1917 h 7904"/>
                <a:gd name="T14" fmla="*/ 1977 w 7904"/>
                <a:gd name="T15" fmla="*/ 1917 h 7904"/>
                <a:gd name="T16" fmla="*/ 1917 w 7904"/>
                <a:gd name="T17" fmla="*/ 1977 h 7904"/>
                <a:gd name="T18" fmla="*/ 1917 w 7904"/>
                <a:gd name="T19" fmla="*/ 1977 h 7904"/>
                <a:gd name="T20" fmla="*/ 60 w 7904"/>
                <a:gd name="T21" fmla="*/ 1977 h 7904"/>
                <a:gd name="T22" fmla="*/ 60 w 7904"/>
                <a:gd name="T23" fmla="*/ 1977 h 7904"/>
                <a:gd name="T24" fmla="*/ 0 w 7904"/>
                <a:gd name="T25" fmla="*/ 1917 h 7904"/>
                <a:gd name="T26" fmla="*/ 0 w 7904"/>
                <a:gd name="T27" fmla="*/ 60 h 7904"/>
                <a:gd name="T28" fmla="*/ 0 w 7904"/>
                <a:gd name="T29" fmla="*/ 60 h 7904"/>
                <a:gd name="T30" fmla="*/ 60 w 7904"/>
                <a:gd name="T31" fmla="*/ 0 h 790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904" h="7904">
                  <a:moveTo>
                    <a:pt x="240" y="0"/>
                  </a:moveTo>
                  <a:lnTo>
                    <a:pt x="7664" y="0"/>
                  </a:lnTo>
                  <a:cubicBezTo>
                    <a:pt x="7797" y="0"/>
                    <a:pt x="7904" y="108"/>
                    <a:pt x="7904" y="240"/>
                  </a:cubicBezTo>
                  <a:cubicBezTo>
                    <a:pt x="7904" y="240"/>
                    <a:pt x="7904" y="240"/>
                    <a:pt x="7904" y="240"/>
                  </a:cubicBezTo>
                  <a:lnTo>
                    <a:pt x="7904" y="7664"/>
                  </a:lnTo>
                  <a:cubicBezTo>
                    <a:pt x="7904" y="7797"/>
                    <a:pt x="7797" y="7904"/>
                    <a:pt x="7664" y="7904"/>
                  </a:cubicBezTo>
                  <a:lnTo>
                    <a:pt x="240" y="7904"/>
                  </a:lnTo>
                  <a:cubicBezTo>
                    <a:pt x="108" y="7904"/>
                    <a:pt x="0" y="7797"/>
                    <a:pt x="0" y="7664"/>
                  </a:cubicBezTo>
                  <a:lnTo>
                    <a:pt x="0" y="240"/>
                  </a:lnTo>
                  <a:cubicBezTo>
                    <a:pt x="0" y="108"/>
                    <a:pt x="108" y="0"/>
                    <a:pt x="240" y="0"/>
                  </a:cubicBezTo>
                  <a:close/>
                </a:path>
              </a:pathLst>
            </a:custGeom>
            <a:solidFill>
              <a:srgbClr val="F9A21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77" name="Line 44">
              <a:extLst>
                <a:ext uri="{FF2B5EF4-FFF2-40B4-BE49-F238E27FC236}">
                  <a16:creationId xmlns:a16="http://schemas.microsoft.com/office/drawing/2014/main" id="{050BF792-3A2D-A302-7A2D-F93917D024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4" y="4554"/>
              <a:ext cx="1977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78" name="Rectangle 45">
              <a:extLst>
                <a:ext uri="{FF2B5EF4-FFF2-40B4-BE49-F238E27FC236}">
                  <a16:creationId xmlns:a16="http://schemas.microsoft.com/office/drawing/2014/main" id="{753D7E7B-76E5-1F22-E1DA-EC9D0B1135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" y="3635"/>
              <a:ext cx="1186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fr-FR" altLang="fr-FR" sz="3500" b="1" dirty="0">
                  <a:solidFill>
                    <a:schemeClr val="bg1"/>
                  </a:solidFill>
                  <a:latin typeface="Segoe UI Semilight" panose="020B0402040204020203" pitchFamily="34" charset="0"/>
                </a:rPr>
                <a:t>RÉSULTAT</a:t>
              </a:r>
              <a:endParaRPr lang="fr-FR" altLang="fr-FR" b="1" dirty="0">
                <a:solidFill>
                  <a:schemeClr val="bg1"/>
                </a:solidFill>
              </a:endParaRPr>
            </a:p>
          </p:txBody>
        </p:sp>
        <p:sp>
          <p:nvSpPr>
            <p:cNvPr id="6179" name="Rectangle 46">
              <a:extLst>
                <a:ext uri="{FF2B5EF4-FFF2-40B4-BE49-F238E27FC236}">
                  <a16:creationId xmlns:a16="http://schemas.microsoft.com/office/drawing/2014/main" id="{AEC885B2-9B5D-92A9-7CF7-792ADA13E4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" y="3907"/>
              <a:ext cx="1182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fr-FR" altLang="fr-FR" sz="4300">
                  <a:solidFill>
                    <a:srgbClr val="FFFFFF"/>
                  </a:solidFill>
                  <a:latin typeface="Segoe UI Semilight" panose="020B0402040204020203" pitchFamily="34" charset="0"/>
                </a:rPr>
                <a:t>242 k€</a:t>
              </a:r>
              <a:endParaRPr lang="fr-FR" altLang="fr-FR"/>
            </a:p>
          </p:txBody>
        </p:sp>
        <p:sp>
          <p:nvSpPr>
            <p:cNvPr id="6180" name="Oval 47">
              <a:extLst>
                <a:ext uri="{FF2B5EF4-FFF2-40B4-BE49-F238E27FC236}">
                  <a16:creationId xmlns:a16="http://schemas.microsoft.com/office/drawing/2014/main" id="{15DDF09B-8A52-BA8D-8CD4-3EFA34718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0" y="4714"/>
              <a:ext cx="664" cy="664"/>
            </a:xfrm>
            <a:prstGeom prst="ellipse">
              <a:avLst/>
            </a:prstGeom>
            <a:solidFill>
              <a:srgbClr val="C1238F"/>
            </a:solidFill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6181" name="Freeform 48">
              <a:extLst>
                <a:ext uri="{FF2B5EF4-FFF2-40B4-BE49-F238E27FC236}">
                  <a16:creationId xmlns:a16="http://schemas.microsoft.com/office/drawing/2014/main" id="{460EA9A6-97E6-3797-57EB-70D4F37F8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1" y="5046"/>
              <a:ext cx="331" cy="332"/>
            </a:xfrm>
            <a:custGeom>
              <a:avLst/>
              <a:gdLst>
                <a:gd name="T0" fmla="*/ 331 w 1327"/>
                <a:gd name="T1" fmla="*/ 0 h 1328"/>
                <a:gd name="T2" fmla="*/ 331 w 1327"/>
                <a:gd name="T3" fmla="*/ 332 h 1328"/>
                <a:gd name="T4" fmla="*/ 0 w 1327"/>
                <a:gd name="T5" fmla="*/ 6 h 1328"/>
                <a:gd name="T6" fmla="*/ 331 w 1327"/>
                <a:gd name="T7" fmla="*/ 0 h 13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27" h="1328">
                  <a:moveTo>
                    <a:pt x="1327" y="0"/>
                  </a:moveTo>
                  <a:lnTo>
                    <a:pt x="1327" y="1328"/>
                  </a:lnTo>
                  <a:cubicBezTo>
                    <a:pt x="602" y="1328"/>
                    <a:pt x="11" y="747"/>
                    <a:pt x="0" y="22"/>
                  </a:cubicBezTo>
                  <a:lnTo>
                    <a:pt x="132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82" name="Freeform 49">
              <a:extLst>
                <a:ext uri="{FF2B5EF4-FFF2-40B4-BE49-F238E27FC236}">
                  <a16:creationId xmlns:a16="http://schemas.microsoft.com/office/drawing/2014/main" id="{2C1579C7-25C8-DA76-73DF-A49EF466D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1" y="5046"/>
              <a:ext cx="331" cy="332"/>
            </a:xfrm>
            <a:custGeom>
              <a:avLst/>
              <a:gdLst>
                <a:gd name="T0" fmla="*/ 331 w 1327"/>
                <a:gd name="T1" fmla="*/ 0 h 1328"/>
                <a:gd name="T2" fmla="*/ 331 w 1327"/>
                <a:gd name="T3" fmla="*/ 332 h 1328"/>
                <a:gd name="T4" fmla="*/ 0 w 1327"/>
                <a:gd name="T5" fmla="*/ 6 h 1328"/>
                <a:gd name="T6" fmla="*/ 331 w 1327"/>
                <a:gd name="T7" fmla="*/ 0 h 13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27" h="1328">
                  <a:moveTo>
                    <a:pt x="1327" y="0"/>
                  </a:moveTo>
                  <a:lnTo>
                    <a:pt x="1327" y="1328"/>
                  </a:lnTo>
                  <a:cubicBezTo>
                    <a:pt x="602" y="1328"/>
                    <a:pt x="11" y="747"/>
                    <a:pt x="0" y="22"/>
                  </a:cubicBezTo>
                  <a:lnTo>
                    <a:pt x="1327" y="0"/>
                  </a:lnTo>
                  <a:close/>
                </a:path>
              </a:pathLst>
            </a:custGeom>
            <a:noFill/>
            <a:ln w="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83" name="Oval 50">
              <a:extLst>
                <a:ext uri="{FF2B5EF4-FFF2-40B4-BE49-F238E27FC236}">
                  <a16:creationId xmlns:a16="http://schemas.microsoft.com/office/drawing/2014/main" id="{E8E011B1-29BB-7D36-866C-BB22BF484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4" y="4778"/>
              <a:ext cx="536" cy="536"/>
            </a:xfrm>
            <a:prstGeom prst="ellipse">
              <a:avLst/>
            </a:prstGeom>
            <a:solidFill>
              <a:srgbClr val="C1238F"/>
            </a:solidFill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6184" name="Rectangle 51">
              <a:extLst>
                <a:ext uri="{FF2B5EF4-FFF2-40B4-BE49-F238E27FC236}">
                  <a16:creationId xmlns:a16="http://schemas.microsoft.com/office/drawing/2014/main" id="{30346E80-F65E-0FF8-1364-6905659F31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4" y="4906"/>
              <a:ext cx="448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fr-FR" altLang="fr-FR" sz="1300">
                  <a:solidFill>
                    <a:srgbClr val="FFFFFF"/>
                  </a:solidFill>
                  <a:latin typeface="Segoe UI Semilight" panose="020B0402040204020203" pitchFamily="34" charset="0"/>
                </a:rPr>
                <a:t>24,74% </a:t>
              </a:r>
              <a:endParaRPr lang="fr-FR" altLang="fr-FR"/>
            </a:p>
          </p:txBody>
        </p:sp>
        <p:sp>
          <p:nvSpPr>
            <p:cNvPr id="6185" name="Rectangle 52">
              <a:extLst>
                <a:ext uri="{FF2B5EF4-FFF2-40B4-BE49-F238E27FC236}">
                  <a16:creationId xmlns:a16="http://schemas.microsoft.com/office/drawing/2014/main" id="{29DC292E-9E83-3284-B720-ED2C44B920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0" y="5048"/>
              <a:ext cx="360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fr-FR" altLang="fr-FR" sz="1300" dirty="0">
                  <a:solidFill>
                    <a:srgbClr val="FFFFFF"/>
                  </a:solidFill>
                  <a:latin typeface="Segoe UI Semilight" panose="020B0402040204020203" pitchFamily="34" charset="0"/>
                </a:rPr>
                <a:t>du CA</a:t>
              </a:r>
              <a:endParaRPr lang="fr-FR" altLang="fr-FR" dirty="0"/>
            </a:p>
          </p:txBody>
        </p:sp>
        <p:pic>
          <p:nvPicPr>
            <p:cNvPr id="6186" name="Picture 53">
              <a:extLst>
                <a:ext uri="{FF2B5EF4-FFF2-40B4-BE49-F238E27FC236}">
                  <a16:creationId xmlns:a16="http://schemas.microsoft.com/office/drawing/2014/main" id="{7290E38A-93DC-B10B-D563-6EDB78DFBE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" y="3425"/>
              <a:ext cx="2296" cy="2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7" name="Picture 54">
              <a:extLst>
                <a:ext uri="{FF2B5EF4-FFF2-40B4-BE49-F238E27FC236}">
                  <a16:creationId xmlns:a16="http://schemas.microsoft.com/office/drawing/2014/main" id="{3CB5CFDD-EA7D-95DD-865E-442457D471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" y="3425"/>
              <a:ext cx="2296" cy="2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88" name="Freeform 55">
              <a:extLst>
                <a:ext uri="{FF2B5EF4-FFF2-40B4-BE49-F238E27FC236}">
                  <a16:creationId xmlns:a16="http://schemas.microsoft.com/office/drawing/2014/main" id="{33146ABE-8FFF-009C-A665-96D36209D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1" y="3569"/>
              <a:ext cx="1976" cy="1977"/>
            </a:xfrm>
            <a:custGeom>
              <a:avLst/>
              <a:gdLst>
                <a:gd name="T0" fmla="*/ 60 w 7904"/>
                <a:gd name="T1" fmla="*/ 0 h 7904"/>
                <a:gd name="T2" fmla="*/ 1916 w 7904"/>
                <a:gd name="T3" fmla="*/ 0 h 7904"/>
                <a:gd name="T4" fmla="*/ 1916 w 7904"/>
                <a:gd name="T5" fmla="*/ 0 h 7904"/>
                <a:gd name="T6" fmla="*/ 1976 w 7904"/>
                <a:gd name="T7" fmla="*/ 60 h 7904"/>
                <a:gd name="T8" fmla="*/ 1976 w 7904"/>
                <a:gd name="T9" fmla="*/ 60 h 7904"/>
                <a:gd name="T10" fmla="*/ 1976 w 7904"/>
                <a:gd name="T11" fmla="*/ 60 h 7904"/>
                <a:gd name="T12" fmla="*/ 1976 w 7904"/>
                <a:gd name="T13" fmla="*/ 1917 h 7904"/>
                <a:gd name="T14" fmla="*/ 1976 w 7904"/>
                <a:gd name="T15" fmla="*/ 1917 h 7904"/>
                <a:gd name="T16" fmla="*/ 1916 w 7904"/>
                <a:gd name="T17" fmla="*/ 1977 h 7904"/>
                <a:gd name="T18" fmla="*/ 1916 w 7904"/>
                <a:gd name="T19" fmla="*/ 1977 h 7904"/>
                <a:gd name="T20" fmla="*/ 60 w 7904"/>
                <a:gd name="T21" fmla="*/ 1977 h 7904"/>
                <a:gd name="T22" fmla="*/ 60 w 7904"/>
                <a:gd name="T23" fmla="*/ 1977 h 7904"/>
                <a:gd name="T24" fmla="*/ 0 w 7904"/>
                <a:gd name="T25" fmla="*/ 1917 h 7904"/>
                <a:gd name="T26" fmla="*/ 0 w 7904"/>
                <a:gd name="T27" fmla="*/ 60 h 7904"/>
                <a:gd name="T28" fmla="*/ 0 w 7904"/>
                <a:gd name="T29" fmla="*/ 60 h 7904"/>
                <a:gd name="T30" fmla="*/ 60 w 7904"/>
                <a:gd name="T31" fmla="*/ 0 h 790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904" h="7904">
                  <a:moveTo>
                    <a:pt x="240" y="0"/>
                  </a:moveTo>
                  <a:lnTo>
                    <a:pt x="7664" y="0"/>
                  </a:lnTo>
                  <a:cubicBezTo>
                    <a:pt x="7797" y="0"/>
                    <a:pt x="7904" y="108"/>
                    <a:pt x="7904" y="240"/>
                  </a:cubicBezTo>
                  <a:cubicBezTo>
                    <a:pt x="7904" y="240"/>
                    <a:pt x="7904" y="240"/>
                    <a:pt x="7904" y="240"/>
                  </a:cubicBezTo>
                  <a:lnTo>
                    <a:pt x="7904" y="7664"/>
                  </a:lnTo>
                  <a:cubicBezTo>
                    <a:pt x="7904" y="7797"/>
                    <a:pt x="7797" y="7904"/>
                    <a:pt x="7664" y="7904"/>
                  </a:cubicBezTo>
                  <a:lnTo>
                    <a:pt x="240" y="7904"/>
                  </a:lnTo>
                  <a:cubicBezTo>
                    <a:pt x="108" y="7904"/>
                    <a:pt x="0" y="7797"/>
                    <a:pt x="0" y="7664"/>
                  </a:cubicBezTo>
                  <a:lnTo>
                    <a:pt x="0" y="240"/>
                  </a:lnTo>
                  <a:cubicBezTo>
                    <a:pt x="0" y="108"/>
                    <a:pt x="108" y="0"/>
                    <a:pt x="240" y="0"/>
                  </a:cubicBezTo>
                  <a:close/>
                </a:path>
              </a:pathLst>
            </a:custGeom>
            <a:solidFill>
              <a:srgbClr val="11AA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89" name="Line 56">
              <a:extLst>
                <a:ext uri="{FF2B5EF4-FFF2-40B4-BE49-F238E27FC236}">
                  <a16:creationId xmlns:a16="http://schemas.microsoft.com/office/drawing/2014/main" id="{2D5A7F1C-2D34-BF7D-CCD6-3CB9698FB3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1" y="4554"/>
              <a:ext cx="197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90" name="Rectangle 57">
              <a:extLst>
                <a:ext uri="{FF2B5EF4-FFF2-40B4-BE49-F238E27FC236}">
                  <a16:creationId xmlns:a16="http://schemas.microsoft.com/office/drawing/2014/main" id="{799CB816-4894-8D9E-3BEC-A36382DB35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1" y="3635"/>
              <a:ext cx="149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fr-FR" altLang="fr-FR" sz="3500" b="1" dirty="0">
                  <a:solidFill>
                    <a:schemeClr val="bg1"/>
                  </a:solidFill>
                  <a:latin typeface="Segoe UI Semilight" panose="020B0402040204020203" pitchFamily="34" charset="0"/>
                </a:rPr>
                <a:t>TRÉSORERIE</a:t>
              </a:r>
              <a:endParaRPr lang="fr-FR" altLang="fr-FR" b="1" dirty="0">
                <a:solidFill>
                  <a:schemeClr val="bg1"/>
                </a:solidFill>
              </a:endParaRPr>
            </a:p>
          </p:txBody>
        </p:sp>
        <p:sp>
          <p:nvSpPr>
            <p:cNvPr id="6191" name="Rectangle 58">
              <a:extLst>
                <a:ext uri="{FF2B5EF4-FFF2-40B4-BE49-F238E27FC236}">
                  <a16:creationId xmlns:a16="http://schemas.microsoft.com/office/drawing/2014/main" id="{3323EE92-8EDB-3F78-5371-1D5855B4A9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1" y="3907"/>
              <a:ext cx="113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fr-FR" altLang="fr-FR" sz="4300">
                  <a:solidFill>
                    <a:srgbClr val="FFFFFF"/>
                  </a:solidFill>
                  <a:latin typeface="Segoe UI Semilight" panose="020B0402040204020203" pitchFamily="34" charset="0"/>
                </a:rPr>
                <a:t>841 k€</a:t>
              </a:r>
              <a:endParaRPr lang="fr-FR" altLang="fr-FR"/>
            </a:p>
          </p:txBody>
        </p:sp>
        <p:sp>
          <p:nvSpPr>
            <p:cNvPr id="6192" name="Oval 59">
              <a:extLst>
                <a:ext uri="{FF2B5EF4-FFF2-40B4-BE49-F238E27FC236}">
                  <a16:creationId xmlns:a16="http://schemas.microsoft.com/office/drawing/2014/main" id="{C5899BB7-2B1F-5E2C-3C52-FC8F91AE4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7" y="4714"/>
              <a:ext cx="664" cy="66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6193" name="Freeform 60">
              <a:extLst>
                <a:ext uri="{FF2B5EF4-FFF2-40B4-BE49-F238E27FC236}">
                  <a16:creationId xmlns:a16="http://schemas.microsoft.com/office/drawing/2014/main" id="{35C23585-2D09-D484-5750-517994B3A9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17" y="4874"/>
              <a:ext cx="342" cy="342"/>
            </a:xfrm>
            <a:custGeom>
              <a:avLst/>
              <a:gdLst>
                <a:gd name="T0" fmla="*/ 172 w 2128"/>
                <a:gd name="T1" fmla="*/ 0 h 2128"/>
                <a:gd name="T2" fmla="*/ 0 w 2128"/>
                <a:gd name="T3" fmla="*/ 108 h 2128"/>
                <a:gd name="T4" fmla="*/ 342 w 2128"/>
                <a:gd name="T5" fmla="*/ 108 h 2128"/>
                <a:gd name="T6" fmla="*/ 172 w 2128"/>
                <a:gd name="T7" fmla="*/ 0 h 2128"/>
                <a:gd name="T8" fmla="*/ 267 w 2128"/>
                <a:gd name="T9" fmla="*/ 129 h 2128"/>
                <a:gd name="T10" fmla="*/ 278 w 2128"/>
                <a:gd name="T11" fmla="*/ 149 h 2128"/>
                <a:gd name="T12" fmla="*/ 278 w 2128"/>
                <a:gd name="T13" fmla="*/ 278 h 2128"/>
                <a:gd name="T14" fmla="*/ 321 w 2128"/>
                <a:gd name="T15" fmla="*/ 278 h 2128"/>
                <a:gd name="T16" fmla="*/ 321 w 2128"/>
                <a:gd name="T17" fmla="*/ 149 h 2128"/>
                <a:gd name="T18" fmla="*/ 332 w 2128"/>
                <a:gd name="T19" fmla="*/ 129 h 2128"/>
                <a:gd name="T20" fmla="*/ 267 w 2128"/>
                <a:gd name="T21" fmla="*/ 129 h 2128"/>
                <a:gd name="T22" fmla="*/ 183 w 2128"/>
                <a:gd name="T23" fmla="*/ 129 h 2128"/>
                <a:gd name="T24" fmla="*/ 193 w 2128"/>
                <a:gd name="T25" fmla="*/ 149 h 2128"/>
                <a:gd name="T26" fmla="*/ 193 w 2128"/>
                <a:gd name="T27" fmla="*/ 278 h 2128"/>
                <a:gd name="T28" fmla="*/ 237 w 2128"/>
                <a:gd name="T29" fmla="*/ 278 h 2128"/>
                <a:gd name="T30" fmla="*/ 237 w 2128"/>
                <a:gd name="T31" fmla="*/ 149 h 2128"/>
                <a:gd name="T32" fmla="*/ 247 w 2128"/>
                <a:gd name="T33" fmla="*/ 129 h 2128"/>
                <a:gd name="T34" fmla="*/ 183 w 2128"/>
                <a:gd name="T35" fmla="*/ 129 h 2128"/>
                <a:gd name="T36" fmla="*/ 98 w 2128"/>
                <a:gd name="T37" fmla="*/ 129 h 2128"/>
                <a:gd name="T38" fmla="*/ 108 w 2128"/>
                <a:gd name="T39" fmla="*/ 149 h 2128"/>
                <a:gd name="T40" fmla="*/ 108 w 2128"/>
                <a:gd name="T41" fmla="*/ 278 h 2128"/>
                <a:gd name="T42" fmla="*/ 149 w 2128"/>
                <a:gd name="T43" fmla="*/ 278 h 2128"/>
                <a:gd name="T44" fmla="*/ 149 w 2128"/>
                <a:gd name="T45" fmla="*/ 149 h 2128"/>
                <a:gd name="T46" fmla="*/ 162 w 2128"/>
                <a:gd name="T47" fmla="*/ 129 h 2128"/>
                <a:gd name="T48" fmla="*/ 98 w 2128"/>
                <a:gd name="T49" fmla="*/ 129 h 2128"/>
                <a:gd name="T50" fmla="*/ 10 w 2128"/>
                <a:gd name="T51" fmla="*/ 129 h 2128"/>
                <a:gd name="T52" fmla="*/ 21 w 2128"/>
                <a:gd name="T53" fmla="*/ 149 h 2128"/>
                <a:gd name="T54" fmla="*/ 21 w 2128"/>
                <a:gd name="T55" fmla="*/ 278 h 2128"/>
                <a:gd name="T56" fmla="*/ 64 w 2128"/>
                <a:gd name="T57" fmla="*/ 278 h 2128"/>
                <a:gd name="T58" fmla="*/ 64 w 2128"/>
                <a:gd name="T59" fmla="*/ 149 h 2128"/>
                <a:gd name="T60" fmla="*/ 75 w 2128"/>
                <a:gd name="T61" fmla="*/ 129 h 2128"/>
                <a:gd name="T62" fmla="*/ 10 w 2128"/>
                <a:gd name="T63" fmla="*/ 129 h 2128"/>
                <a:gd name="T64" fmla="*/ 10 w 2128"/>
                <a:gd name="T65" fmla="*/ 301 h 2128"/>
                <a:gd name="T66" fmla="*/ 0 w 2128"/>
                <a:gd name="T67" fmla="*/ 342 h 2128"/>
                <a:gd name="T68" fmla="*/ 342 w 2128"/>
                <a:gd name="T69" fmla="*/ 342 h 2128"/>
                <a:gd name="T70" fmla="*/ 332 w 2128"/>
                <a:gd name="T71" fmla="*/ 301 h 2128"/>
                <a:gd name="T72" fmla="*/ 10 w 2128"/>
                <a:gd name="T73" fmla="*/ 301 h 2128"/>
                <a:gd name="T74" fmla="*/ 193 w 2128"/>
                <a:gd name="T75" fmla="*/ 64 h 2128"/>
                <a:gd name="T76" fmla="*/ 172 w 2128"/>
                <a:gd name="T77" fmla="*/ 85 h 2128"/>
                <a:gd name="T78" fmla="*/ 149 w 2128"/>
                <a:gd name="T79" fmla="*/ 64 h 2128"/>
                <a:gd name="T80" fmla="*/ 172 w 2128"/>
                <a:gd name="T81" fmla="*/ 44 h 2128"/>
                <a:gd name="T82" fmla="*/ 193 w 2128"/>
                <a:gd name="T83" fmla="*/ 64 h 212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8" h="2128">
                  <a:moveTo>
                    <a:pt x="1072" y="0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2128" y="672"/>
                    <a:pt x="2128" y="672"/>
                    <a:pt x="2128" y="672"/>
                  </a:cubicBezTo>
                  <a:lnTo>
                    <a:pt x="1072" y="0"/>
                  </a:lnTo>
                  <a:close/>
                  <a:moveTo>
                    <a:pt x="1664" y="800"/>
                  </a:moveTo>
                  <a:cubicBezTo>
                    <a:pt x="1728" y="928"/>
                    <a:pt x="1728" y="928"/>
                    <a:pt x="1728" y="928"/>
                  </a:cubicBezTo>
                  <a:cubicBezTo>
                    <a:pt x="1728" y="1728"/>
                    <a:pt x="1728" y="1728"/>
                    <a:pt x="1728" y="1728"/>
                  </a:cubicBezTo>
                  <a:cubicBezTo>
                    <a:pt x="2000" y="1728"/>
                    <a:pt x="2000" y="1728"/>
                    <a:pt x="2000" y="1728"/>
                  </a:cubicBezTo>
                  <a:cubicBezTo>
                    <a:pt x="2000" y="928"/>
                    <a:pt x="2000" y="928"/>
                    <a:pt x="2000" y="928"/>
                  </a:cubicBezTo>
                  <a:cubicBezTo>
                    <a:pt x="2064" y="800"/>
                    <a:pt x="2064" y="800"/>
                    <a:pt x="2064" y="800"/>
                  </a:cubicBezTo>
                  <a:lnTo>
                    <a:pt x="1664" y="800"/>
                  </a:lnTo>
                  <a:close/>
                  <a:moveTo>
                    <a:pt x="1136" y="800"/>
                  </a:moveTo>
                  <a:cubicBezTo>
                    <a:pt x="1200" y="928"/>
                    <a:pt x="1200" y="928"/>
                    <a:pt x="1200" y="928"/>
                  </a:cubicBezTo>
                  <a:cubicBezTo>
                    <a:pt x="1200" y="1728"/>
                    <a:pt x="1200" y="1728"/>
                    <a:pt x="1200" y="1728"/>
                  </a:cubicBezTo>
                  <a:cubicBezTo>
                    <a:pt x="1472" y="1728"/>
                    <a:pt x="1472" y="1728"/>
                    <a:pt x="1472" y="1728"/>
                  </a:cubicBezTo>
                  <a:cubicBezTo>
                    <a:pt x="1472" y="928"/>
                    <a:pt x="1472" y="928"/>
                    <a:pt x="1472" y="928"/>
                  </a:cubicBezTo>
                  <a:cubicBezTo>
                    <a:pt x="1536" y="800"/>
                    <a:pt x="1536" y="800"/>
                    <a:pt x="1536" y="800"/>
                  </a:cubicBezTo>
                  <a:lnTo>
                    <a:pt x="1136" y="800"/>
                  </a:lnTo>
                  <a:close/>
                  <a:moveTo>
                    <a:pt x="608" y="800"/>
                  </a:moveTo>
                  <a:cubicBezTo>
                    <a:pt x="672" y="928"/>
                    <a:pt x="672" y="928"/>
                    <a:pt x="672" y="928"/>
                  </a:cubicBezTo>
                  <a:cubicBezTo>
                    <a:pt x="672" y="1728"/>
                    <a:pt x="672" y="1728"/>
                    <a:pt x="672" y="1728"/>
                  </a:cubicBezTo>
                  <a:cubicBezTo>
                    <a:pt x="928" y="1728"/>
                    <a:pt x="928" y="1728"/>
                    <a:pt x="928" y="1728"/>
                  </a:cubicBezTo>
                  <a:cubicBezTo>
                    <a:pt x="928" y="928"/>
                    <a:pt x="928" y="928"/>
                    <a:pt x="928" y="928"/>
                  </a:cubicBezTo>
                  <a:cubicBezTo>
                    <a:pt x="1008" y="800"/>
                    <a:pt x="1008" y="800"/>
                    <a:pt x="1008" y="800"/>
                  </a:cubicBezTo>
                  <a:lnTo>
                    <a:pt x="608" y="800"/>
                  </a:lnTo>
                  <a:close/>
                  <a:moveTo>
                    <a:pt x="64" y="800"/>
                  </a:moveTo>
                  <a:cubicBezTo>
                    <a:pt x="128" y="928"/>
                    <a:pt x="128" y="928"/>
                    <a:pt x="128" y="928"/>
                  </a:cubicBezTo>
                  <a:cubicBezTo>
                    <a:pt x="128" y="1728"/>
                    <a:pt x="128" y="1728"/>
                    <a:pt x="128" y="1728"/>
                  </a:cubicBezTo>
                  <a:cubicBezTo>
                    <a:pt x="400" y="1728"/>
                    <a:pt x="400" y="1728"/>
                    <a:pt x="400" y="1728"/>
                  </a:cubicBezTo>
                  <a:cubicBezTo>
                    <a:pt x="400" y="928"/>
                    <a:pt x="400" y="928"/>
                    <a:pt x="400" y="928"/>
                  </a:cubicBezTo>
                  <a:cubicBezTo>
                    <a:pt x="464" y="800"/>
                    <a:pt x="464" y="800"/>
                    <a:pt x="464" y="800"/>
                  </a:cubicBezTo>
                  <a:lnTo>
                    <a:pt x="64" y="800"/>
                  </a:lnTo>
                  <a:close/>
                  <a:moveTo>
                    <a:pt x="64" y="1872"/>
                  </a:moveTo>
                  <a:cubicBezTo>
                    <a:pt x="0" y="2128"/>
                    <a:pt x="0" y="2128"/>
                    <a:pt x="0" y="2128"/>
                  </a:cubicBezTo>
                  <a:cubicBezTo>
                    <a:pt x="2128" y="2128"/>
                    <a:pt x="2128" y="2128"/>
                    <a:pt x="2128" y="2128"/>
                  </a:cubicBezTo>
                  <a:cubicBezTo>
                    <a:pt x="2064" y="1872"/>
                    <a:pt x="2064" y="1872"/>
                    <a:pt x="2064" y="1872"/>
                  </a:cubicBezTo>
                  <a:lnTo>
                    <a:pt x="64" y="1872"/>
                  </a:lnTo>
                  <a:close/>
                  <a:moveTo>
                    <a:pt x="1200" y="400"/>
                  </a:moveTo>
                  <a:cubicBezTo>
                    <a:pt x="1200" y="480"/>
                    <a:pt x="1136" y="528"/>
                    <a:pt x="1072" y="528"/>
                  </a:cubicBezTo>
                  <a:cubicBezTo>
                    <a:pt x="992" y="528"/>
                    <a:pt x="928" y="480"/>
                    <a:pt x="928" y="400"/>
                  </a:cubicBezTo>
                  <a:cubicBezTo>
                    <a:pt x="928" y="320"/>
                    <a:pt x="992" y="272"/>
                    <a:pt x="1072" y="272"/>
                  </a:cubicBezTo>
                  <a:cubicBezTo>
                    <a:pt x="1136" y="272"/>
                    <a:pt x="1200" y="320"/>
                    <a:pt x="1200" y="40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703480"/>
              </p:ext>
            </p:extLst>
          </p:nvPr>
        </p:nvGraphicFramePr>
        <p:xfrm>
          <a:off x="-246185" y="-128954"/>
          <a:ext cx="17080523" cy="9256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Acrobat Document" r:id="rId3" imgW="5667363" imgH="4000415" progId="Acrobat.Document.DC">
                  <p:embed/>
                </p:oleObj>
              </mc:Choice>
              <mc:Fallback>
                <p:oleObj name="Acrobat Document" r:id="rId3" imgW="5667363" imgH="4000415" progId="Acrobat.Document.DC">
                  <p:embed/>
                  <p:pic>
                    <p:nvPicPr>
                      <p:cNvPr id="61" name="Objet 6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46185" y="-128954"/>
                        <a:ext cx="17080523" cy="9256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0" name="Image 2">
            <a:extLst>
              <a:ext uri="{FF2B5EF4-FFF2-40B4-BE49-F238E27FC236}">
                <a16:creationId xmlns:a16="http://schemas.microsoft.com/office/drawing/2014/main" id="{E3376AA9-1914-C409-E9EC-2492F7FE3F1F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884"/>
            <a:ext cx="16256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Obje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471686"/>
              </p:ext>
            </p:extLst>
          </p:nvPr>
        </p:nvGraphicFramePr>
        <p:xfrm>
          <a:off x="-246185" y="-128954"/>
          <a:ext cx="17080523" cy="9256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Acrobat Document" r:id="rId3" imgW="5667363" imgH="4000415" progId="Acrobat.Document.DC">
                  <p:embed/>
                </p:oleObj>
              </mc:Choice>
              <mc:Fallback>
                <p:oleObj name="Acrobat Document" r:id="rId3" imgW="5667363" imgH="4000415" progId="Acrobat.Document.DC">
                  <p:embed/>
                  <p:pic>
                    <p:nvPicPr>
                      <p:cNvPr id="61" name="Objet 6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46185" y="-128954"/>
                        <a:ext cx="17080523" cy="9256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0" y="1717675"/>
            <a:ext cx="16256000" cy="6413500"/>
            <a:chOff x="0" y="1082"/>
            <a:chExt cx="10240" cy="4040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1082"/>
              <a:ext cx="10240" cy="4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372" y="1802"/>
              <a:ext cx="202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200" b="0" i="0" u="none" strike="noStrike" cap="none" normalizeH="0" baseline="0" smtClean="0">
                  <a:ln>
                    <a:noFill/>
                  </a:ln>
                  <a:solidFill>
                    <a:srgbClr val="AFB52C"/>
                  </a:solidFill>
                  <a:effectLst/>
                  <a:latin typeface="Arial" panose="020B0604020202020204" pitchFamily="34" charset="0"/>
                </a:rPr>
                <a:t>•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616" y="1802"/>
              <a:ext cx="3527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200" b="1" i="0" u="none" strike="noStrike" cap="none" normalizeH="0" baseline="0" dirty="0" smtClean="0">
                  <a:ln>
                    <a:noFill/>
                  </a:ln>
                  <a:solidFill>
                    <a:srgbClr val="525252"/>
                  </a:solidFill>
                  <a:effectLst/>
                  <a:latin typeface="Segoe UI Semibold" panose="020B0702040204020203" pitchFamily="34" charset="0"/>
                </a:rPr>
                <a:t>           Produits d'exploitation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" y="2699"/>
              <a:ext cx="7610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" y="2699"/>
              <a:ext cx="7610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16" y="2843"/>
              <a:ext cx="7290" cy="560"/>
            </a:xfrm>
            <a:custGeom>
              <a:avLst/>
              <a:gdLst>
                <a:gd name="T0" fmla="*/ 240 w 29152"/>
                <a:gd name="T1" fmla="*/ 0 h 2240"/>
                <a:gd name="T2" fmla="*/ 28912 w 29152"/>
                <a:gd name="T3" fmla="*/ 0 h 2240"/>
                <a:gd name="T4" fmla="*/ 28912 w 29152"/>
                <a:gd name="T5" fmla="*/ 0 h 2240"/>
                <a:gd name="T6" fmla="*/ 29152 w 29152"/>
                <a:gd name="T7" fmla="*/ 240 h 2240"/>
                <a:gd name="T8" fmla="*/ 29152 w 29152"/>
                <a:gd name="T9" fmla="*/ 240 h 2240"/>
                <a:gd name="T10" fmla="*/ 29152 w 29152"/>
                <a:gd name="T11" fmla="*/ 240 h 2240"/>
                <a:gd name="T12" fmla="*/ 29152 w 29152"/>
                <a:gd name="T13" fmla="*/ 2000 h 2240"/>
                <a:gd name="T14" fmla="*/ 29152 w 29152"/>
                <a:gd name="T15" fmla="*/ 2240 h 2240"/>
                <a:gd name="T16" fmla="*/ 28912 w 29152"/>
                <a:gd name="T17" fmla="*/ 2240 h 2240"/>
                <a:gd name="T18" fmla="*/ 240 w 29152"/>
                <a:gd name="T19" fmla="*/ 2240 h 2240"/>
                <a:gd name="T20" fmla="*/ 0 w 29152"/>
                <a:gd name="T21" fmla="*/ 2240 h 2240"/>
                <a:gd name="T22" fmla="*/ 0 w 29152"/>
                <a:gd name="T23" fmla="*/ 2000 h 2240"/>
                <a:gd name="T24" fmla="*/ 0 w 29152"/>
                <a:gd name="T25" fmla="*/ 240 h 2240"/>
                <a:gd name="T26" fmla="*/ 0 w 29152"/>
                <a:gd name="T27" fmla="*/ 240 h 2240"/>
                <a:gd name="T28" fmla="*/ 240 w 29152"/>
                <a:gd name="T29" fmla="*/ 0 h 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152" h="2240">
                  <a:moveTo>
                    <a:pt x="240" y="0"/>
                  </a:moveTo>
                  <a:lnTo>
                    <a:pt x="28912" y="0"/>
                  </a:lnTo>
                  <a:lnTo>
                    <a:pt x="28912" y="0"/>
                  </a:lnTo>
                  <a:cubicBezTo>
                    <a:pt x="29045" y="0"/>
                    <a:pt x="29152" y="108"/>
                    <a:pt x="29152" y="240"/>
                  </a:cubicBezTo>
                  <a:cubicBezTo>
                    <a:pt x="29152" y="240"/>
                    <a:pt x="29152" y="240"/>
                    <a:pt x="29152" y="240"/>
                  </a:cubicBezTo>
                  <a:lnTo>
                    <a:pt x="29152" y="240"/>
                  </a:lnTo>
                  <a:lnTo>
                    <a:pt x="29152" y="2000"/>
                  </a:lnTo>
                  <a:lnTo>
                    <a:pt x="29152" y="2240"/>
                  </a:lnTo>
                  <a:lnTo>
                    <a:pt x="28912" y="2240"/>
                  </a:lnTo>
                  <a:lnTo>
                    <a:pt x="240" y="2240"/>
                  </a:lnTo>
                  <a:lnTo>
                    <a:pt x="0" y="2240"/>
                  </a:lnTo>
                  <a:lnTo>
                    <a:pt x="0" y="2000"/>
                  </a:lnTo>
                  <a:lnTo>
                    <a:pt x="0" y="240"/>
                  </a:lnTo>
                  <a:lnTo>
                    <a:pt x="0" y="240"/>
                  </a:lnTo>
                  <a:cubicBezTo>
                    <a:pt x="0" y="108"/>
                    <a:pt x="108" y="0"/>
                    <a:pt x="240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96" y="2911"/>
              <a:ext cx="858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4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2022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6065" y="2911"/>
              <a:ext cx="688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4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980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6569" y="2911"/>
              <a:ext cx="270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4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6655" y="2911"/>
              <a:ext cx="952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4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496 €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16" y="3343"/>
              <a:ext cx="7290" cy="620"/>
            </a:xfrm>
            <a:custGeom>
              <a:avLst/>
              <a:gdLst>
                <a:gd name="T0" fmla="*/ 240 w 29152"/>
                <a:gd name="T1" fmla="*/ 240 h 2480"/>
                <a:gd name="T2" fmla="*/ 28912 w 29152"/>
                <a:gd name="T3" fmla="*/ 240 h 2480"/>
                <a:gd name="T4" fmla="*/ 29152 w 29152"/>
                <a:gd name="T5" fmla="*/ 240 h 2480"/>
                <a:gd name="T6" fmla="*/ 29152 w 29152"/>
                <a:gd name="T7" fmla="*/ 480 h 2480"/>
                <a:gd name="T8" fmla="*/ 29152 w 29152"/>
                <a:gd name="T9" fmla="*/ 2240 h 2480"/>
                <a:gd name="T10" fmla="*/ 29152 w 29152"/>
                <a:gd name="T11" fmla="*/ 2240 h 2480"/>
                <a:gd name="T12" fmla="*/ 28912 w 29152"/>
                <a:gd name="T13" fmla="*/ 2480 h 2480"/>
                <a:gd name="T14" fmla="*/ 28912 w 29152"/>
                <a:gd name="T15" fmla="*/ 2480 h 2480"/>
                <a:gd name="T16" fmla="*/ 240 w 29152"/>
                <a:gd name="T17" fmla="*/ 2480 h 2480"/>
                <a:gd name="T18" fmla="*/ 240 w 29152"/>
                <a:gd name="T19" fmla="*/ 2480 h 2480"/>
                <a:gd name="T20" fmla="*/ 0 w 29152"/>
                <a:gd name="T21" fmla="*/ 2240 h 2480"/>
                <a:gd name="T22" fmla="*/ 0 w 29152"/>
                <a:gd name="T23" fmla="*/ 480 h 2480"/>
                <a:gd name="T24" fmla="*/ 0 w 29152"/>
                <a:gd name="T25" fmla="*/ 0 h 2480"/>
                <a:gd name="T26" fmla="*/ 0 w 29152"/>
                <a:gd name="T27" fmla="*/ 240 h 2480"/>
                <a:gd name="T28" fmla="*/ 240 w 29152"/>
                <a:gd name="T29" fmla="*/ 240 h 2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152" h="2480">
                  <a:moveTo>
                    <a:pt x="240" y="240"/>
                  </a:moveTo>
                  <a:lnTo>
                    <a:pt x="28912" y="240"/>
                  </a:lnTo>
                  <a:lnTo>
                    <a:pt x="29152" y="240"/>
                  </a:lnTo>
                  <a:lnTo>
                    <a:pt x="29152" y="480"/>
                  </a:lnTo>
                  <a:lnTo>
                    <a:pt x="29152" y="2240"/>
                  </a:lnTo>
                  <a:lnTo>
                    <a:pt x="29152" y="2240"/>
                  </a:lnTo>
                  <a:cubicBezTo>
                    <a:pt x="29152" y="2373"/>
                    <a:pt x="29045" y="2480"/>
                    <a:pt x="28912" y="2480"/>
                  </a:cubicBezTo>
                  <a:lnTo>
                    <a:pt x="28912" y="2480"/>
                  </a:lnTo>
                  <a:lnTo>
                    <a:pt x="240" y="2480"/>
                  </a:lnTo>
                  <a:lnTo>
                    <a:pt x="240" y="2480"/>
                  </a:lnTo>
                  <a:cubicBezTo>
                    <a:pt x="108" y="2480"/>
                    <a:pt x="0" y="2373"/>
                    <a:pt x="0" y="2240"/>
                  </a:cubicBezTo>
                  <a:lnTo>
                    <a:pt x="0" y="480"/>
                  </a:lnTo>
                  <a:lnTo>
                    <a:pt x="0" y="0"/>
                  </a:lnTo>
                  <a:lnTo>
                    <a:pt x="0" y="240"/>
                  </a:lnTo>
                  <a:lnTo>
                    <a:pt x="240" y="240"/>
                  </a:lnTo>
                  <a:close/>
                </a:path>
              </a:pathLst>
            </a:custGeom>
            <a:solidFill>
              <a:srgbClr val="AED13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296" y="3497"/>
              <a:ext cx="57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5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N-1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6257" y="3497"/>
              <a:ext cx="60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5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850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6696" y="3497"/>
              <a:ext cx="23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5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6772" y="3497"/>
              <a:ext cx="82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5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857 €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043" name="Picture 1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" y="4219"/>
              <a:ext cx="7610" cy="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" name="Picture 2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" y="4219"/>
              <a:ext cx="7610" cy="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216" y="4363"/>
              <a:ext cx="7290" cy="480"/>
            </a:xfrm>
            <a:custGeom>
              <a:avLst/>
              <a:gdLst>
                <a:gd name="T0" fmla="*/ 240 w 29152"/>
                <a:gd name="T1" fmla="*/ 0 h 1920"/>
                <a:gd name="T2" fmla="*/ 28912 w 29152"/>
                <a:gd name="T3" fmla="*/ 0 h 1920"/>
                <a:gd name="T4" fmla="*/ 28912 w 29152"/>
                <a:gd name="T5" fmla="*/ 0 h 1920"/>
                <a:gd name="T6" fmla="*/ 29152 w 29152"/>
                <a:gd name="T7" fmla="*/ 240 h 1920"/>
                <a:gd name="T8" fmla="*/ 29152 w 29152"/>
                <a:gd name="T9" fmla="*/ 240 h 1920"/>
                <a:gd name="T10" fmla="*/ 29152 w 29152"/>
                <a:gd name="T11" fmla="*/ 240 h 1920"/>
                <a:gd name="T12" fmla="*/ 29152 w 29152"/>
                <a:gd name="T13" fmla="*/ 1680 h 1920"/>
                <a:gd name="T14" fmla="*/ 29152 w 29152"/>
                <a:gd name="T15" fmla="*/ 1680 h 1920"/>
                <a:gd name="T16" fmla="*/ 28912 w 29152"/>
                <a:gd name="T17" fmla="*/ 1920 h 1920"/>
                <a:gd name="T18" fmla="*/ 28912 w 29152"/>
                <a:gd name="T19" fmla="*/ 1920 h 1920"/>
                <a:gd name="T20" fmla="*/ 240 w 29152"/>
                <a:gd name="T21" fmla="*/ 1920 h 1920"/>
                <a:gd name="T22" fmla="*/ 240 w 29152"/>
                <a:gd name="T23" fmla="*/ 1920 h 1920"/>
                <a:gd name="T24" fmla="*/ 0 w 29152"/>
                <a:gd name="T25" fmla="*/ 1680 h 1920"/>
                <a:gd name="T26" fmla="*/ 0 w 29152"/>
                <a:gd name="T27" fmla="*/ 240 h 1920"/>
                <a:gd name="T28" fmla="*/ 0 w 29152"/>
                <a:gd name="T29" fmla="*/ 240 h 1920"/>
                <a:gd name="T30" fmla="*/ 240 w 29152"/>
                <a:gd name="T31" fmla="*/ 0 h 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152" h="1920">
                  <a:moveTo>
                    <a:pt x="240" y="0"/>
                  </a:moveTo>
                  <a:lnTo>
                    <a:pt x="28912" y="0"/>
                  </a:lnTo>
                  <a:lnTo>
                    <a:pt x="28912" y="0"/>
                  </a:lnTo>
                  <a:cubicBezTo>
                    <a:pt x="29045" y="0"/>
                    <a:pt x="29152" y="108"/>
                    <a:pt x="29152" y="240"/>
                  </a:cubicBezTo>
                  <a:cubicBezTo>
                    <a:pt x="29152" y="240"/>
                    <a:pt x="29152" y="240"/>
                    <a:pt x="29152" y="240"/>
                  </a:cubicBezTo>
                  <a:lnTo>
                    <a:pt x="29152" y="240"/>
                  </a:lnTo>
                  <a:lnTo>
                    <a:pt x="29152" y="1680"/>
                  </a:lnTo>
                  <a:lnTo>
                    <a:pt x="29152" y="1680"/>
                  </a:lnTo>
                  <a:cubicBezTo>
                    <a:pt x="29152" y="1813"/>
                    <a:pt x="29045" y="1920"/>
                    <a:pt x="28912" y="1920"/>
                  </a:cubicBezTo>
                  <a:lnTo>
                    <a:pt x="28912" y="1920"/>
                  </a:lnTo>
                  <a:lnTo>
                    <a:pt x="240" y="1920"/>
                  </a:lnTo>
                  <a:lnTo>
                    <a:pt x="240" y="1920"/>
                  </a:lnTo>
                  <a:cubicBezTo>
                    <a:pt x="108" y="1920"/>
                    <a:pt x="0" y="1813"/>
                    <a:pt x="0" y="1680"/>
                  </a:cubicBezTo>
                  <a:lnTo>
                    <a:pt x="0" y="240"/>
                  </a:lnTo>
                  <a:lnTo>
                    <a:pt x="0" y="240"/>
                  </a:lnTo>
                  <a:cubicBezTo>
                    <a:pt x="0" y="108"/>
                    <a:pt x="108" y="0"/>
                    <a:pt x="24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22"/>
            <p:cNvSpPr>
              <a:spLocks noEditPoints="1"/>
            </p:cNvSpPr>
            <p:nvPr/>
          </p:nvSpPr>
          <p:spPr bwMode="auto">
            <a:xfrm>
              <a:off x="480" y="4467"/>
              <a:ext cx="265" cy="265"/>
            </a:xfrm>
            <a:custGeom>
              <a:avLst/>
              <a:gdLst>
                <a:gd name="T0" fmla="*/ 7 w 282"/>
                <a:gd name="T1" fmla="*/ 282 h 282"/>
                <a:gd name="T2" fmla="*/ 7 w 282"/>
                <a:gd name="T3" fmla="*/ 282 h 282"/>
                <a:gd name="T4" fmla="*/ 275 w 282"/>
                <a:gd name="T5" fmla="*/ 282 h 282"/>
                <a:gd name="T6" fmla="*/ 282 w 282"/>
                <a:gd name="T7" fmla="*/ 275 h 282"/>
                <a:gd name="T8" fmla="*/ 275 w 282"/>
                <a:gd name="T9" fmla="*/ 268 h 282"/>
                <a:gd name="T10" fmla="*/ 14 w 282"/>
                <a:gd name="T11" fmla="*/ 268 h 282"/>
                <a:gd name="T12" fmla="*/ 14 w 282"/>
                <a:gd name="T13" fmla="*/ 7 h 282"/>
                <a:gd name="T14" fmla="*/ 7 w 282"/>
                <a:gd name="T15" fmla="*/ 0 h 282"/>
                <a:gd name="T16" fmla="*/ 0 w 282"/>
                <a:gd name="T17" fmla="*/ 7 h 282"/>
                <a:gd name="T18" fmla="*/ 0 w 282"/>
                <a:gd name="T19" fmla="*/ 275 h 282"/>
                <a:gd name="T20" fmla="*/ 7 w 282"/>
                <a:gd name="T21" fmla="*/ 282 h 282"/>
                <a:gd name="T22" fmla="*/ 57 w 282"/>
                <a:gd name="T23" fmla="*/ 102 h 282"/>
                <a:gd name="T24" fmla="*/ 78 w 282"/>
                <a:gd name="T25" fmla="*/ 118 h 282"/>
                <a:gd name="T26" fmla="*/ 103 w 282"/>
                <a:gd name="T27" fmla="*/ 125 h 282"/>
                <a:gd name="T28" fmla="*/ 127 w 282"/>
                <a:gd name="T29" fmla="*/ 86 h 282"/>
                <a:gd name="T30" fmla="*/ 143 w 282"/>
                <a:gd name="T31" fmla="*/ 82 h 282"/>
                <a:gd name="T32" fmla="*/ 143 w 282"/>
                <a:gd name="T33" fmla="*/ 83 h 282"/>
                <a:gd name="T34" fmla="*/ 184 w 282"/>
                <a:gd name="T35" fmla="*/ 111 h 282"/>
                <a:gd name="T36" fmla="*/ 217 w 282"/>
                <a:gd name="T37" fmla="*/ 53 h 282"/>
                <a:gd name="T38" fmla="*/ 214 w 282"/>
                <a:gd name="T39" fmla="*/ 43 h 282"/>
                <a:gd name="T40" fmla="*/ 221 w 282"/>
                <a:gd name="T41" fmla="*/ 27 h 282"/>
                <a:gd name="T42" fmla="*/ 236 w 282"/>
                <a:gd name="T43" fmla="*/ 21 h 282"/>
                <a:gd name="T44" fmla="*/ 258 w 282"/>
                <a:gd name="T45" fmla="*/ 43 h 282"/>
                <a:gd name="T46" fmla="*/ 251 w 282"/>
                <a:gd name="T47" fmla="*/ 58 h 282"/>
                <a:gd name="T48" fmla="*/ 237 w 282"/>
                <a:gd name="T49" fmla="*/ 64 h 282"/>
                <a:gd name="T50" fmla="*/ 198 w 282"/>
                <a:gd name="T51" fmla="*/ 132 h 282"/>
                <a:gd name="T52" fmla="*/ 197 w 282"/>
                <a:gd name="T53" fmla="*/ 133 h 282"/>
                <a:gd name="T54" fmla="*/ 182 w 282"/>
                <a:gd name="T55" fmla="*/ 136 h 282"/>
                <a:gd name="T56" fmla="*/ 140 w 282"/>
                <a:gd name="T57" fmla="*/ 108 h 282"/>
                <a:gd name="T58" fmla="*/ 125 w 282"/>
                <a:gd name="T59" fmla="*/ 132 h 282"/>
                <a:gd name="T60" fmla="*/ 140 w 282"/>
                <a:gd name="T61" fmla="*/ 136 h 282"/>
                <a:gd name="T62" fmla="*/ 143 w 282"/>
                <a:gd name="T63" fmla="*/ 138 h 282"/>
                <a:gd name="T64" fmla="*/ 191 w 282"/>
                <a:gd name="T65" fmla="*/ 173 h 282"/>
                <a:gd name="T66" fmla="*/ 216 w 282"/>
                <a:gd name="T67" fmla="*/ 169 h 282"/>
                <a:gd name="T68" fmla="*/ 236 w 282"/>
                <a:gd name="T69" fmla="*/ 156 h 282"/>
                <a:gd name="T70" fmla="*/ 251 w 282"/>
                <a:gd name="T71" fmla="*/ 162 h 282"/>
                <a:gd name="T72" fmla="*/ 258 w 282"/>
                <a:gd name="T73" fmla="*/ 177 h 282"/>
                <a:gd name="T74" fmla="*/ 236 w 282"/>
                <a:gd name="T75" fmla="*/ 198 h 282"/>
                <a:gd name="T76" fmla="*/ 221 w 282"/>
                <a:gd name="T77" fmla="*/ 192 h 282"/>
                <a:gd name="T78" fmla="*/ 219 w 282"/>
                <a:gd name="T79" fmla="*/ 191 h 282"/>
                <a:gd name="T80" fmla="*/ 190 w 282"/>
                <a:gd name="T81" fmla="*/ 195 h 282"/>
                <a:gd name="T82" fmla="*/ 182 w 282"/>
                <a:gd name="T83" fmla="*/ 193 h 282"/>
                <a:gd name="T84" fmla="*/ 132 w 282"/>
                <a:gd name="T85" fmla="*/ 157 h 282"/>
                <a:gd name="T86" fmla="*/ 113 w 282"/>
                <a:gd name="T87" fmla="*/ 151 h 282"/>
                <a:gd name="T88" fmla="*/ 76 w 282"/>
                <a:gd name="T89" fmla="*/ 212 h 282"/>
                <a:gd name="T90" fmla="*/ 79 w 282"/>
                <a:gd name="T91" fmla="*/ 222 h 282"/>
                <a:gd name="T92" fmla="*/ 72 w 282"/>
                <a:gd name="T93" fmla="*/ 237 h 282"/>
                <a:gd name="T94" fmla="*/ 57 w 282"/>
                <a:gd name="T95" fmla="*/ 243 h 282"/>
                <a:gd name="T96" fmla="*/ 36 w 282"/>
                <a:gd name="T97" fmla="*/ 222 h 282"/>
                <a:gd name="T98" fmla="*/ 57 w 282"/>
                <a:gd name="T99" fmla="*/ 200 h 282"/>
                <a:gd name="T100" fmla="*/ 57 w 282"/>
                <a:gd name="T101" fmla="*/ 200 h 282"/>
                <a:gd name="T102" fmla="*/ 91 w 282"/>
                <a:gd name="T103" fmla="*/ 145 h 282"/>
                <a:gd name="T104" fmla="*/ 71 w 282"/>
                <a:gd name="T105" fmla="*/ 139 h 282"/>
                <a:gd name="T106" fmla="*/ 57 w 282"/>
                <a:gd name="T107" fmla="*/ 145 h 282"/>
                <a:gd name="T108" fmla="*/ 36 w 282"/>
                <a:gd name="T109" fmla="*/ 124 h 282"/>
                <a:gd name="T110" fmla="*/ 57 w 282"/>
                <a:gd name="T111" fmla="*/ 10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2" h="282">
                  <a:moveTo>
                    <a:pt x="7" y="282"/>
                  </a:moveTo>
                  <a:lnTo>
                    <a:pt x="7" y="282"/>
                  </a:lnTo>
                  <a:lnTo>
                    <a:pt x="275" y="282"/>
                  </a:lnTo>
                  <a:cubicBezTo>
                    <a:pt x="279" y="282"/>
                    <a:pt x="282" y="279"/>
                    <a:pt x="282" y="275"/>
                  </a:cubicBezTo>
                  <a:cubicBezTo>
                    <a:pt x="282" y="271"/>
                    <a:pt x="279" y="268"/>
                    <a:pt x="275" y="268"/>
                  </a:cubicBezTo>
                  <a:lnTo>
                    <a:pt x="14" y="268"/>
                  </a:lnTo>
                  <a:lnTo>
                    <a:pt x="14" y="7"/>
                  </a:ln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lnTo>
                    <a:pt x="0" y="275"/>
                  </a:lnTo>
                  <a:cubicBezTo>
                    <a:pt x="0" y="279"/>
                    <a:pt x="3" y="282"/>
                    <a:pt x="7" y="282"/>
                  </a:cubicBezTo>
                  <a:moveTo>
                    <a:pt x="57" y="102"/>
                  </a:moveTo>
                  <a:cubicBezTo>
                    <a:pt x="67" y="102"/>
                    <a:pt x="75" y="109"/>
                    <a:pt x="78" y="118"/>
                  </a:cubicBezTo>
                  <a:lnTo>
                    <a:pt x="103" y="125"/>
                  </a:lnTo>
                  <a:lnTo>
                    <a:pt x="127" y="86"/>
                  </a:lnTo>
                  <a:cubicBezTo>
                    <a:pt x="130" y="81"/>
                    <a:pt x="137" y="79"/>
                    <a:pt x="143" y="82"/>
                  </a:cubicBezTo>
                  <a:lnTo>
                    <a:pt x="143" y="83"/>
                  </a:lnTo>
                  <a:lnTo>
                    <a:pt x="184" y="111"/>
                  </a:lnTo>
                  <a:lnTo>
                    <a:pt x="217" y="53"/>
                  </a:lnTo>
                  <a:cubicBezTo>
                    <a:pt x="215" y="50"/>
                    <a:pt x="214" y="46"/>
                    <a:pt x="214" y="43"/>
                  </a:cubicBezTo>
                  <a:cubicBezTo>
                    <a:pt x="214" y="36"/>
                    <a:pt x="217" y="31"/>
                    <a:pt x="221" y="27"/>
                  </a:cubicBezTo>
                  <a:cubicBezTo>
                    <a:pt x="224" y="24"/>
                    <a:pt x="230" y="21"/>
                    <a:pt x="236" y="21"/>
                  </a:cubicBezTo>
                  <a:cubicBezTo>
                    <a:pt x="247" y="21"/>
                    <a:pt x="258" y="31"/>
                    <a:pt x="258" y="43"/>
                  </a:cubicBezTo>
                  <a:cubicBezTo>
                    <a:pt x="258" y="48"/>
                    <a:pt x="255" y="54"/>
                    <a:pt x="251" y="58"/>
                  </a:cubicBezTo>
                  <a:cubicBezTo>
                    <a:pt x="247" y="61"/>
                    <a:pt x="242" y="64"/>
                    <a:pt x="237" y="64"/>
                  </a:cubicBezTo>
                  <a:lnTo>
                    <a:pt x="198" y="132"/>
                  </a:lnTo>
                  <a:cubicBezTo>
                    <a:pt x="197" y="133"/>
                    <a:pt x="197" y="133"/>
                    <a:pt x="197" y="133"/>
                  </a:cubicBezTo>
                  <a:cubicBezTo>
                    <a:pt x="193" y="138"/>
                    <a:pt x="187" y="139"/>
                    <a:pt x="182" y="136"/>
                  </a:cubicBezTo>
                  <a:lnTo>
                    <a:pt x="140" y="108"/>
                  </a:lnTo>
                  <a:lnTo>
                    <a:pt x="125" y="132"/>
                  </a:lnTo>
                  <a:lnTo>
                    <a:pt x="140" y="136"/>
                  </a:lnTo>
                  <a:cubicBezTo>
                    <a:pt x="141" y="137"/>
                    <a:pt x="142" y="137"/>
                    <a:pt x="143" y="138"/>
                  </a:cubicBezTo>
                  <a:lnTo>
                    <a:pt x="191" y="173"/>
                  </a:lnTo>
                  <a:lnTo>
                    <a:pt x="216" y="169"/>
                  </a:lnTo>
                  <a:cubicBezTo>
                    <a:pt x="219" y="161"/>
                    <a:pt x="227" y="156"/>
                    <a:pt x="236" y="156"/>
                  </a:cubicBezTo>
                  <a:cubicBezTo>
                    <a:pt x="242" y="156"/>
                    <a:pt x="247" y="158"/>
                    <a:pt x="251" y="162"/>
                  </a:cubicBezTo>
                  <a:cubicBezTo>
                    <a:pt x="255" y="166"/>
                    <a:pt x="258" y="171"/>
                    <a:pt x="258" y="177"/>
                  </a:cubicBezTo>
                  <a:cubicBezTo>
                    <a:pt x="258" y="188"/>
                    <a:pt x="247" y="198"/>
                    <a:pt x="236" y="198"/>
                  </a:cubicBezTo>
                  <a:cubicBezTo>
                    <a:pt x="230" y="198"/>
                    <a:pt x="224" y="196"/>
                    <a:pt x="221" y="192"/>
                  </a:cubicBezTo>
                  <a:lnTo>
                    <a:pt x="219" y="191"/>
                  </a:lnTo>
                  <a:lnTo>
                    <a:pt x="190" y="195"/>
                  </a:lnTo>
                  <a:cubicBezTo>
                    <a:pt x="187" y="196"/>
                    <a:pt x="184" y="195"/>
                    <a:pt x="182" y="193"/>
                  </a:cubicBezTo>
                  <a:lnTo>
                    <a:pt x="132" y="157"/>
                  </a:lnTo>
                  <a:lnTo>
                    <a:pt x="113" y="151"/>
                  </a:lnTo>
                  <a:lnTo>
                    <a:pt x="76" y="212"/>
                  </a:lnTo>
                  <a:cubicBezTo>
                    <a:pt x="78" y="215"/>
                    <a:pt x="79" y="218"/>
                    <a:pt x="79" y="222"/>
                  </a:cubicBezTo>
                  <a:cubicBezTo>
                    <a:pt x="79" y="227"/>
                    <a:pt x="76" y="233"/>
                    <a:pt x="72" y="237"/>
                  </a:cubicBezTo>
                  <a:cubicBezTo>
                    <a:pt x="69" y="241"/>
                    <a:pt x="63" y="243"/>
                    <a:pt x="57" y="243"/>
                  </a:cubicBezTo>
                  <a:cubicBezTo>
                    <a:pt x="45" y="243"/>
                    <a:pt x="36" y="233"/>
                    <a:pt x="36" y="222"/>
                  </a:cubicBezTo>
                  <a:cubicBezTo>
                    <a:pt x="36" y="210"/>
                    <a:pt x="45" y="200"/>
                    <a:pt x="57" y="200"/>
                  </a:cubicBezTo>
                  <a:lnTo>
                    <a:pt x="57" y="200"/>
                  </a:lnTo>
                  <a:lnTo>
                    <a:pt x="91" y="145"/>
                  </a:lnTo>
                  <a:lnTo>
                    <a:pt x="71" y="139"/>
                  </a:lnTo>
                  <a:cubicBezTo>
                    <a:pt x="68" y="143"/>
                    <a:pt x="63" y="145"/>
                    <a:pt x="57" y="145"/>
                  </a:cubicBezTo>
                  <a:cubicBezTo>
                    <a:pt x="45" y="145"/>
                    <a:pt x="36" y="135"/>
                    <a:pt x="36" y="124"/>
                  </a:cubicBezTo>
                  <a:cubicBezTo>
                    <a:pt x="36" y="112"/>
                    <a:pt x="45" y="102"/>
                    <a:pt x="57" y="102"/>
                  </a:cubicBezTo>
                </a:path>
              </a:pathLst>
            </a:custGeom>
            <a:solidFill>
              <a:srgbClr val="C0C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1680" y="4405"/>
              <a:ext cx="112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70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Segoe UI Semilight" panose="020B0402040204020203" pitchFamily="34" charset="0"/>
                </a:rPr>
                <a:t>+15,2%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6005" y="4405"/>
              <a:ext cx="80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70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Segoe UI Semilight" panose="020B0402040204020203" pitchFamily="34" charset="0"/>
                </a:rPr>
                <a:t>+129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6631" y="4405"/>
              <a:ext cx="254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70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6714" y="4405"/>
              <a:ext cx="894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70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Segoe UI Semilight" panose="020B0402040204020203" pitchFamily="34" charset="0"/>
                </a:rPr>
                <a:t>639 €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054" name="Picture 3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2" y="2458"/>
              <a:ext cx="2560" cy="2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" name="Picture 3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2" y="2458"/>
              <a:ext cx="2560" cy="2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Freeform 32"/>
            <p:cNvSpPr>
              <a:spLocks/>
            </p:cNvSpPr>
            <p:nvPr/>
          </p:nvSpPr>
          <p:spPr bwMode="auto">
            <a:xfrm>
              <a:off x="7786" y="2603"/>
              <a:ext cx="2240" cy="2240"/>
            </a:xfrm>
            <a:custGeom>
              <a:avLst/>
              <a:gdLst>
                <a:gd name="T0" fmla="*/ 120 w 4480"/>
                <a:gd name="T1" fmla="*/ 0 h 4480"/>
                <a:gd name="T2" fmla="*/ 4360 w 4480"/>
                <a:gd name="T3" fmla="*/ 0 h 4480"/>
                <a:gd name="T4" fmla="*/ 4360 w 4480"/>
                <a:gd name="T5" fmla="*/ 0 h 4480"/>
                <a:gd name="T6" fmla="*/ 4480 w 4480"/>
                <a:gd name="T7" fmla="*/ 120 h 4480"/>
                <a:gd name="T8" fmla="*/ 4480 w 4480"/>
                <a:gd name="T9" fmla="*/ 120 h 4480"/>
                <a:gd name="T10" fmla="*/ 4480 w 4480"/>
                <a:gd name="T11" fmla="*/ 120 h 4480"/>
                <a:gd name="T12" fmla="*/ 4480 w 4480"/>
                <a:gd name="T13" fmla="*/ 4360 h 4480"/>
                <a:gd name="T14" fmla="*/ 4480 w 4480"/>
                <a:gd name="T15" fmla="*/ 4360 h 4480"/>
                <a:gd name="T16" fmla="*/ 4360 w 4480"/>
                <a:gd name="T17" fmla="*/ 4480 h 4480"/>
                <a:gd name="T18" fmla="*/ 4360 w 4480"/>
                <a:gd name="T19" fmla="*/ 4480 h 4480"/>
                <a:gd name="T20" fmla="*/ 120 w 4480"/>
                <a:gd name="T21" fmla="*/ 4480 h 4480"/>
                <a:gd name="T22" fmla="*/ 120 w 4480"/>
                <a:gd name="T23" fmla="*/ 4480 h 4480"/>
                <a:gd name="T24" fmla="*/ 0 w 4480"/>
                <a:gd name="T25" fmla="*/ 4360 h 4480"/>
                <a:gd name="T26" fmla="*/ 0 w 4480"/>
                <a:gd name="T27" fmla="*/ 120 h 4480"/>
                <a:gd name="T28" fmla="*/ 0 w 4480"/>
                <a:gd name="T29" fmla="*/ 120 h 4480"/>
                <a:gd name="T30" fmla="*/ 120 w 4480"/>
                <a:gd name="T31" fmla="*/ 0 h 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80" h="4480">
                  <a:moveTo>
                    <a:pt x="120" y="0"/>
                  </a:moveTo>
                  <a:lnTo>
                    <a:pt x="4360" y="0"/>
                  </a:lnTo>
                  <a:lnTo>
                    <a:pt x="4360" y="0"/>
                  </a:lnTo>
                  <a:cubicBezTo>
                    <a:pt x="4427" y="0"/>
                    <a:pt x="4480" y="54"/>
                    <a:pt x="4480" y="120"/>
                  </a:cubicBezTo>
                  <a:cubicBezTo>
                    <a:pt x="4480" y="120"/>
                    <a:pt x="4480" y="120"/>
                    <a:pt x="4480" y="120"/>
                  </a:cubicBezTo>
                  <a:lnTo>
                    <a:pt x="4480" y="120"/>
                  </a:lnTo>
                  <a:lnTo>
                    <a:pt x="4480" y="4360"/>
                  </a:lnTo>
                  <a:lnTo>
                    <a:pt x="4480" y="4360"/>
                  </a:lnTo>
                  <a:cubicBezTo>
                    <a:pt x="4480" y="4427"/>
                    <a:pt x="4427" y="4480"/>
                    <a:pt x="4360" y="4480"/>
                  </a:cubicBezTo>
                  <a:lnTo>
                    <a:pt x="4360" y="4480"/>
                  </a:lnTo>
                  <a:lnTo>
                    <a:pt x="120" y="4480"/>
                  </a:lnTo>
                  <a:lnTo>
                    <a:pt x="120" y="4480"/>
                  </a:lnTo>
                  <a:cubicBezTo>
                    <a:pt x="54" y="4480"/>
                    <a:pt x="0" y="4427"/>
                    <a:pt x="0" y="4360"/>
                  </a:cubicBezTo>
                  <a:lnTo>
                    <a:pt x="0" y="120"/>
                  </a:lnTo>
                  <a:lnTo>
                    <a:pt x="0" y="120"/>
                  </a:lnTo>
                  <a:cubicBezTo>
                    <a:pt x="0" y="54"/>
                    <a:pt x="54" y="0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1057" name="Picture 3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2" y="2458"/>
              <a:ext cx="2560" cy="2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8" name="Picture 3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2" y="2458"/>
              <a:ext cx="2560" cy="2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7786" y="2603"/>
              <a:ext cx="2240" cy="2240"/>
            </a:xfrm>
            <a:custGeom>
              <a:avLst/>
              <a:gdLst>
                <a:gd name="T0" fmla="*/ 120 w 4480"/>
                <a:gd name="T1" fmla="*/ 0 h 4480"/>
                <a:gd name="T2" fmla="*/ 4360 w 4480"/>
                <a:gd name="T3" fmla="*/ 0 h 4480"/>
                <a:gd name="T4" fmla="*/ 4360 w 4480"/>
                <a:gd name="T5" fmla="*/ 0 h 4480"/>
                <a:gd name="T6" fmla="*/ 4480 w 4480"/>
                <a:gd name="T7" fmla="*/ 120 h 4480"/>
                <a:gd name="T8" fmla="*/ 4480 w 4480"/>
                <a:gd name="T9" fmla="*/ 120 h 4480"/>
                <a:gd name="T10" fmla="*/ 4480 w 4480"/>
                <a:gd name="T11" fmla="*/ 120 h 4480"/>
                <a:gd name="T12" fmla="*/ 4480 w 4480"/>
                <a:gd name="T13" fmla="*/ 4360 h 4480"/>
                <a:gd name="T14" fmla="*/ 4480 w 4480"/>
                <a:gd name="T15" fmla="*/ 4360 h 4480"/>
                <a:gd name="T16" fmla="*/ 4360 w 4480"/>
                <a:gd name="T17" fmla="*/ 4480 h 4480"/>
                <a:gd name="T18" fmla="*/ 4360 w 4480"/>
                <a:gd name="T19" fmla="*/ 4480 h 4480"/>
                <a:gd name="T20" fmla="*/ 120 w 4480"/>
                <a:gd name="T21" fmla="*/ 4480 h 4480"/>
                <a:gd name="T22" fmla="*/ 120 w 4480"/>
                <a:gd name="T23" fmla="*/ 4480 h 4480"/>
                <a:gd name="T24" fmla="*/ 0 w 4480"/>
                <a:gd name="T25" fmla="*/ 4360 h 4480"/>
                <a:gd name="T26" fmla="*/ 0 w 4480"/>
                <a:gd name="T27" fmla="*/ 120 h 4480"/>
                <a:gd name="T28" fmla="*/ 0 w 4480"/>
                <a:gd name="T29" fmla="*/ 120 h 4480"/>
                <a:gd name="T30" fmla="*/ 120 w 4480"/>
                <a:gd name="T31" fmla="*/ 0 h 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80" h="4480">
                  <a:moveTo>
                    <a:pt x="120" y="0"/>
                  </a:moveTo>
                  <a:lnTo>
                    <a:pt x="4360" y="0"/>
                  </a:lnTo>
                  <a:lnTo>
                    <a:pt x="4360" y="0"/>
                  </a:lnTo>
                  <a:cubicBezTo>
                    <a:pt x="4427" y="0"/>
                    <a:pt x="4480" y="54"/>
                    <a:pt x="4480" y="120"/>
                  </a:cubicBezTo>
                  <a:cubicBezTo>
                    <a:pt x="4480" y="120"/>
                    <a:pt x="4480" y="120"/>
                    <a:pt x="4480" y="120"/>
                  </a:cubicBezTo>
                  <a:lnTo>
                    <a:pt x="4480" y="120"/>
                  </a:lnTo>
                  <a:lnTo>
                    <a:pt x="4480" y="4360"/>
                  </a:lnTo>
                  <a:lnTo>
                    <a:pt x="4480" y="4360"/>
                  </a:lnTo>
                  <a:cubicBezTo>
                    <a:pt x="4480" y="4427"/>
                    <a:pt x="4427" y="4480"/>
                    <a:pt x="4360" y="4480"/>
                  </a:cubicBezTo>
                  <a:lnTo>
                    <a:pt x="4360" y="4480"/>
                  </a:lnTo>
                  <a:lnTo>
                    <a:pt x="120" y="4480"/>
                  </a:lnTo>
                  <a:lnTo>
                    <a:pt x="120" y="4480"/>
                  </a:lnTo>
                  <a:cubicBezTo>
                    <a:pt x="54" y="4480"/>
                    <a:pt x="0" y="4427"/>
                    <a:pt x="0" y="4360"/>
                  </a:cubicBezTo>
                  <a:lnTo>
                    <a:pt x="0" y="120"/>
                  </a:lnTo>
                  <a:lnTo>
                    <a:pt x="0" y="120"/>
                  </a:lnTo>
                  <a:cubicBezTo>
                    <a:pt x="0" y="54"/>
                    <a:pt x="54" y="0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36"/>
            <p:cNvSpPr>
              <a:spLocks/>
            </p:cNvSpPr>
            <p:nvPr/>
          </p:nvSpPr>
          <p:spPr bwMode="auto">
            <a:xfrm>
              <a:off x="8098" y="2987"/>
              <a:ext cx="544" cy="1696"/>
            </a:xfrm>
            <a:custGeom>
              <a:avLst/>
              <a:gdLst>
                <a:gd name="T0" fmla="*/ 40 w 544"/>
                <a:gd name="T1" fmla="*/ 40 h 1696"/>
                <a:gd name="T2" fmla="*/ 504 w 544"/>
                <a:gd name="T3" fmla="*/ 40 h 1696"/>
                <a:gd name="T4" fmla="*/ 544 w 544"/>
                <a:gd name="T5" fmla="*/ 40 h 1696"/>
                <a:gd name="T6" fmla="*/ 544 w 544"/>
                <a:gd name="T7" fmla="*/ 80 h 1696"/>
                <a:gd name="T8" fmla="*/ 544 w 544"/>
                <a:gd name="T9" fmla="*/ 1656 h 1696"/>
                <a:gd name="T10" fmla="*/ 544 w 544"/>
                <a:gd name="T11" fmla="*/ 1696 h 1696"/>
                <a:gd name="T12" fmla="*/ 504 w 544"/>
                <a:gd name="T13" fmla="*/ 1696 h 1696"/>
                <a:gd name="T14" fmla="*/ 40 w 544"/>
                <a:gd name="T15" fmla="*/ 1696 h 1696"/>
                <a:gd name="T16" fmla="*/ 0 w 544"/>
                <a:gd name="T17" fmla="*/ 1696 h 1696"/>
                <a:gd name="T18" fmla="*/ 0 w 544"/>
                <a:gd name="T19" fmla="*/ 1656 h 1696"/>
                <a:gd name="T20" fmla="*/ 0 w 544"/>
                <a:gd name="T21" fmla="*/ 80 h 1696"/>
                <a:gd name="T22" fmla="*/ 0 w 544"/>
                <a:gd name="T23" fmla="*/ 0 h 1696"/>
                <a:gd name="T24" fmla="*/ 0 w 544"/>
                <a:gd name="T25" fmla="*/ 40 h 1696"/>
                <a:gd name="T26" fmla="*/ 40 w 544"/>
                <a:gd name="T27" fmla="*/ 40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4" h="1696">
                  <a:moveTo>
                    <a:pt x="40" y="40"/>
                  </a:moveTo>
                  <a:lnTo>
                    <a:pt x="504" y="40"/>
                  </a:lnTo>
                  <a:lnTo>
                    <a:pt x="544" y="40"/>
                  </a:lnTo>
                  <a:lnTo>
                    <a:pt x="544" y="80"/>
                  </a:lnTo>
                  <a:lnTo>
                    <a:pt x="544" y="1656"/>
                  </a:lnTo>
                  <a:lnTo>
                    <a:pt x="544" y="1696"/>
                  </a:lnTo>
                  <a:lnTo>
                    <a:pt x="504" y="1696"/>
                  </a:lnTo>
                  <a:lnTo>
                    <a:pt x="40" y="1696"/>
                  </a:lnTo>
                  <a:lnTo>
                    <a:pt x="0" y="1696"/>
                  </a:lnTo>
                  <a:lnTo>
                    <a:pt x="0" y="1656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40"/>
                  </a:lnTo>
                  <a:lnTo>
                    <a:pt x="40" y="40"/>
                  </a:lnTo>
                  <a:close/>
                </a:path>
              </a:pathLst>
            </a:custGeom>
            <a:solidFill>
              <a:srgbClr val="AED1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Line 37"/>
            <p:cNvSpPr>
              <a:spLocks noChangeShapeType="1"/>
            </p:cNvSpPr>
            <p:nvPr/>
          </p:nvSpPr>
          <p:spPr bwMode="auto">
            <a:xfrm>
              <a:off x="8098" y="3011"/>
              <a:ext cx="544" cy="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38"/>
            <p:cNvSpPr>
              <a:spLocks/>
            </p:cNvSpPr>
            <p:nvPr/>
          </p:nvSpPr>
          <p:spPr bwMode="auto">
            <a:xfrm>
              <a:off x="9178" y="2731"/>
              <a:ext cx="544" cy="1952"/>
            </a:xfrm>
            <a:custGeom>
              <a:avLst/>
              <a:gdLst>
                <a:gd name="T0" fmla="*/ 40 w 544"/>
                <a:gd name="T1" fmla="*/ 40 h 1952"/>
                <a:gd name="T2" fmla="*/ 504 w 544"/>
                <a:gd name="T3" fmla="*/ 40 h 1952"/>
                <a:gd name="T4" fmla="*/ 544 w 544"/>
                <a:gd name="T5" fmla="*/ 40 h 1952"/>
                <a:gd name="T6" fmla="*/ 544 w 544"/>
                <a:gd name="T7" fmla="*/ 80 h 1952"/>
                <a:gd name="T8" fmla="*/ 544 w 544"/>
                <a:gd name="T9" fmla="*/ 1912 h 1952"/>
                <a:gd name="T10" fmla="*/ 544 w 544"/>
                <a:gd name="T11" fmla="*/ 1952 h 1952"/>
                <a:gd name="T12" fmla="*/ 504 w 544"/>
                <a:gd name="T13" fmla="*/ 1952 h 1952"/>
                <a:gd name="T14" fmla="*/ 40 w 544"/>
                <a:gd name="T15" fmla="*/ 1952 h 1952"/>
                <a:gd name="T16" fmla="*/ 0 w 544"/>
                <a:gd name="T17" fmla="*/ 1952 h 1952"/>
                <a:gd name="T18" fmla="*/ 0 w 544"/>
                <a:gd name="T19" fmla="*/ 1912 h 1952"/>
                <a:gd name="T20" fmla="*/ 0 w 544"/>
                <a:gd name="T21" fmla="*/ 80 h 1952"/>
                <a:gd name="T22" fmla="*/ 0 w 544"/>
                <a:gd name="T23" fmla="*/ 0 h 1952"/>
                <a:gd name="T24" fmla="*/ 0 w 544"/>
                <a:gd name="T25" fmla="*/ 40 h 1952"/>
                <a:gd name="T26" fmla="*/ 40 w 544"/>
                <a:gd name="T27" fmla="*/ 40 h 1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4" h="1952">
                  <a:moveTo>
                    <a:pt x="40" y="40"/>
                  </a:moveTo>
                  <a:lnTo>
                    <a:pt x="504" y="40"/>
                  </a:lnTo>
                  <a:lnTo>
                    <a:pt x="544" y="40"/>
                  </a:lnTo>
                  <a:lnTo>
                    <a:pt x="544" y="80"/>
                  </a:lnTo>
                  <a:lnTo>
                    <a:pt x="544" y="1912"/>
                  </a:lnTo>
                  <a:lnTo>
                    <a:pt x="544" y="1952"/>
                  </a:lnTo>
                  <a:lnTo>
                    <a:pt x="504" y="1952"/>
                  </a:lnTo>
                  <a:lnTo>
                    <a:pt x="40" y="1952"/>
                  </a:lnTo>
                  <a:lnTo>
                    <a:pt x="0" y="1952"/>
                  </a:lnTo>
                  <a:lnTo>
                    <a:pt x="0" y="1912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40"/>
                  </a:lnTo>
                  <a:lnTo>
                    <a:pt x="40" y="4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Line 39"/>
            <p:cNvSpPr>
              <a:spLocks noChangeShapeType="1"/>
            </p:cNvSpPr>
            <p:nvPr/>
          </p:nvSpPr>
          <p:spPr bwMode="auto">
            <a:xfrm>
              <a:off x="9178" y="2755"/>
              <a:ext cx="544" cy="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40"/>
            <p:cNvSpPr>
              <a:spLocks noEditPoints="1"/>
            </p:cNvSpPr>
            <p:nvPr/>
          </p:nvSpPr>
          <p:spPr bwMode="auto">
            <a:xfrm>
              <a:off x="7802" y="4653"/>
              <a:ext cx="2193" cy="61"/>
            </a:xfrm>
            <a:custGeom>
              <a:avLst/>
              <a:gdLst>
                <a:gd name="T0" fmla="*/ 0 w 2193"/>
                <a:gd name="T1" fmla="*/ 26 h 61"/>
                <a:gd name="T2" fmla="*/ 2184 w 2193"/>
                <a:gd name="T3" fmla="*/ 26 h 61"/>
                <a:gd name="T4" fmla="*/ 2184 w 2193"/>
                <a:gd name="T5" fmla="*/ 34 h 61"/>
                <a:gd name="T6" fmla="*/ 0 w 2193"/>
                <a:gd name="T7" fmla="*/ 34 h 61"/>
                <a:gd name="T8" fmla="*/ 0 w 2193"/>
                <a:gd name="T9" fmla="*/ 26 h 61"/>
                <a:gd name="T10" fmla="*/ 2171 w 2193"/>
                <a:gd name="T11" fmla="*/ 33 h 61"/>
                <a:gd name="T12" fmla="*/ 2155 w 2193"/>
                <a:gd name="T13" fmla="*/ 49 h 61"/>
                <a:gd name="T14" fmla="*/ 2151 w 2193"/>
                <a:gd name="T15" fmla="*/ 43 h 61"/>
                <a:gd name="T16" fmla="*/ 2183 w 2193"/>
                <a:gd name="T17" fmla="*/ 27 h 61"/>
                <a:gd name="T18" fmla="*/ 2183 w 2193"/>
                <a:gd name="T19" fmla="*/ 34 h 61"/>
                <a:gd name="T20" fmla="*/ 2151 w 2193"/>
                <a:gd name="T21" fmla="*/ 18 h 61"/>
                <a:gd name="T22" fmla="*/ 2155 w 2193"/>
                <a:gd name="T23" fmla="*/ 12 h 61"/>
                <a:gd name="T24" fmla="*/ 2171 w 2193"/>
                <a:gd name="T25" fmla="*/ 28 h 61"/>
                <a:gd name="T26" fmla="*/ 2166 w 2193"/>
                <a:gd name="T27" fmla="*/ 33 h 61"/>
                <a:gd name="T28" fmla="*/ 2132 w 2193"/>
                <a:gd name="T29" fmla="*/ 0 h 61"/>
                <a:gd name="T30" fmla="*/ 2193 w 2193"/>
                <a:gd name="T31" fmla="*/ 30 h 61"/>
                <a:gd name="T32" fmla="*/ 2132 w 2193"/>
                <a:gd name="T33" fmla="*/ 61 h 61"/>
                <a:gd name="T34" fmla="*/ 2166 w 2193"/>
                <a:gd name="T35" fmla="*/ 28 h 61"/>
                <a:gd name="T36" fmla="*/ 2171 w 2193"/>
                <a:gd name="T37" fmla="*/ 3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93" h="61">
                  <a:moveTo>
                    <a:pt x="0" y="26"/>
                  </a:moveTo>
                  <a:lnTo>
                    <a:pt x="2184" y="26"/>
                  </a:lnTo>
                  <a:lnTo>
                    <a:pt x="2184" y="34"/>
                  </a:lnTo>
                  <a:lnTo>
                    <a:pt x="0" y="34"/>
                  </a:lnTo>
                  <a:lnTo>
                    <a:pt x="0" y="26"/>
                  </a:lnTo>
                  <a:close/>
                  <a:moveTo>
                    <a:pt x="2171" y="33"/>
                  </a:moveTo>
                  <a:lnTo>
                    <a:pt x="2155" y="49"/>
                  </a:lnTo>
                  <a:lnTo>
                    <a:pt x="2151" y="43"/>
                  </a:lnTo>
                  <a:lnTo>
                    <a:pt x="2183" y="27"/>
                  </a:lnTo>
                  <a:lnTo>
                    <a:pt x="2183" y="34"/>
                  </a:lnTo>
                  <a:lnTo>
                    <a:pt x="2151" y="18"/>
                  </a:lnTo>
                  <a:lnTo>
                    <a:pt x="2155" y="12"/>
                  </a:lnTo>
                  <a:lnTo>
                    <a:pt x="2171" y="28"/>
                  </a:lnTo>
                  <a:lnTo>
                    <a:pt x="2166" y="33"/>
                  </a:lnTo>
                  <a:lnTo>
                    <a:pt x="2132" y="0"/>
                  </a:lnTo>
                  <a:lnTo>
                    <a:pt x="2193" y="30"/>
                  </a:lnTo>
                  <a:lnTo>
                    <a:pt x="2132" y="61"/>
                  </a:lnTo>
                  <a:lnTo>
                    <a:pt x="2166" y="28"/>
                  </a:lnTo>
                  <a:lnTo>
                    <a:pt x="2171" y="33"/>
                  </a:lnTo>
                  <a:close/>
                </a:path>
              </a:pathLst>
            </a:custGeom>
            <a:solidFill>
              <a:srgbClr val="A0A0A4"/>
            </a:solidFill>
            <a:ln w="12700" cap="flat">
              <a:solidFill>
                <a:srgbClr val="A0A0A4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Line 41"/>
            <p:cNvSpPr>
              <a:spLocks noChangeShapeType="1"/>
            </p:cNvSpPr>
            <p:nvPr/>
          </p:nvSpPr>
          <p:spPr bwMode="auto">
            <a:xfrm>
              <a:off x="8362" y="4659"/>
              <a:ext cx="0" cy="48"/>
            </a:xfrm>
            <a:prstGeom prst="line">
              <a:avLst/>
            </a:prstGeom>
            <a:noFill/>
            <a:ln w="12700" cap="flat">
              <a:solidFill>
                <a:srgbClr val="A0A0A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Rectangle 42"/>
            <p:cNvSpPr>
              <a:spLocks noChangeArrowheads="1"/>
            </p:cNvSpPr>
            <p:nvPr/>
          </p:nvSpPr>
          <p:spPr bwMode="auto">
            <a:xfrm>
              <a:off x="8302" y="4723"/>
              <a:ext cx="18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100" b="0" i="0" u="none" strike="noStrike" cap="none" normalizeH="0" baseline="0" smtClean="0">
                  <a:ln>
                    <a:noFill/>
                  </a:ln>
                  <a:solidFill>
                    <a:srgbClr val="3E3E3E"/>
                  </a:solidFill>
                  <a:effectLst/>
                  <a:latin typeface="Segoe UI Semilight" panose="020B0402040204020203" pitchFamily="34" charset="0"/>
                </a:rPr>
                <a:t>N-1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Line 43"/>
            <p:cNvSpPr>
              <a:spLocks noChangeShapeType="1"/>
            </p:cNvSpPr>
            <p:nvPr/>
          </p:nvSpPr>
          <p:spPr bwMode="auto">
            <a:xfrm>
              <a:off x="9442" y="4659"/>
              <a:ext cx="0" cy="48"/>
            </a:xfrm>
            <a:prstGeom prst="line">
              <a:avLst/>
            </a:prstGeom>
            <a:noFill/>
            <a:ln w="12700" cap="flat">
              <a:solidFill>
                <a:srgbClr val="A0A0A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Rectangle 44"/>
            <p:cNvSpPr>
              <a:spLocks noChangeArrowheads="1"/>
            </p:cNvSpPr>
            <p:nvPr/>
          </p:nvSpPr>
          <p:spPr bwMode="auto">
            <a:xfrm>
              <a:off x="9356" y="4723"/>
              <a:ext cx="234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100" b="0" i="0" u="none" strike="noStrike" cap="none" normalizeH="0" baseline="0" smtClean="0">
                  <a:ln>
                    <a:noFill/>
                  </a:ln>
                  <a:solidFill>
                    <a:srgbClr val="3E3E3E"/>
                  </a:solidFill>
                  <a:effectLst/>
                  <a:latin typeface="Segoe UI Semilight" panose="020B0402040204020203" pitchFamily="34" charset="0"/>
                </a:rPr>
                <a:t>2022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45"/>
            <p:cNvSpPr>
              <a:spLocks noChangeArrowheads="1"/>
            </p:cNvSpPr>
            <p:nvPr/>
          </p:nvSpPr>
          <p:spPr bwMode="auto">
            <a:xfrm>
              <a:off x="8194" y="2885"/>
              <a:ext cx="40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 smtClean="0">
                  <a:ln>
                    <a:noFill/>
                  </a:ln>
                  <a:solidFill>
                    <a:srgbClr val="3D3D3D"/>
                  </a:solidFill>
                  <a:effectLst/>
                  <a:latin typeface="Segoe UI Semilight" panose="020B0402040204020203" pitchFamily="34" charset="0"/>
                </a:rPr>
                <a:t>850,9 k€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46"/>
            <p:cNvSpPr>
              <a:spLocks noChangeArrowheads="1"/>
            </p:cNvSpPr>
            <p:nvPr/>
          </p:nvSpPr>
          <p:spPr bwMode="auto">
            <a:xfrm>
              <a:off x="9274" y="2629"/>
              <a:ext cx="40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 smtClean="0">
                  <a:ln>
                    <a:noFill/>
                  </a:ln>
                  <a:solidFill>
                    <a:srgbClr val="3D3D3D"/>
                  </a:solidFill>
                  <a:effectLst/>
                  <a:latin typeface="Segoe UI Semilight" panose="020B0402040204020203" pitchFamily="34" charset="0"/>
                </a:rPr>
                <a:t>980,5 k€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Obje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703642"/>
              </p:ext>
            </p:extLst>
          </p:nvPr>
        </p:nvGraphicFramePr>
        <p:xfrm>
          <a:off x="-246185" y="-128954"/>
          <a:ext cx="17080523" cy="9256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Acrobat Document" r:id="rId3" imgW="5667363" imgH="4000415" progId="Acrobat.Document.DC">
                  <p:embed/>
                </p:oleObj>
              </mc:Choice>
              <mc:Fallback>
                <p:oleObj name="Acrobat Document" r:id="rId3" imgW="5667363" imgH="4000415" progId="Acrobat.Document.DC">
                  <p:embed/>
                  <p:pic>
                    <p:nvPicPr>
                      <p:cNvPr id="61" name="Objet 6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46185" y="-128954"/>
                        <a:ext cx="17080523" cy="9256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0" y="1446213"/>
            <a:ext cx="16256000" cy="6503987"/>
            <a:chOff x="0" y="911"/>
            <a:chExt cx="10240" cy="4097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911"/>
              <a:ext cx="10240" cy="4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372" y="1631"/>
              <a:ext cx="202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200" b="0" i="0" u="none" strike="noStrike" cap="none" normalizeH="0" baseline="0" smtClean="0">
                  <a:ln>
                    <a:noFill/>
                  </a:ln>
                  <a:solidFill>
                    <a:srgbClr val="AFB52C"/>
                  </a:solidFill>
                  <a:effectLst/>
                  <a:latin typeface="Arial" panose="020B0604020202020204" pitchFamily="34" charset="0"/>
                </a:rPr>
                <a:t>•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616" y="1631"/>
              <a:ext cx="3894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200" b="1" i="0" u="none" strike="noStrike" cap="none" normalizeH="0" baseline="0" dirty="0" smtClean="0">
                  <a:ln>
                    <a:noFill/>
                  </a:ln>
                  <a:solidFill>
                    <a:srgbClr val="525252"/>
                  </a:solidFill>
                  <a:effectLst/>
                  <a:latin typeface="Segoe UI Semibold" panose="020B0702040204020203" pitchFamily="34" charset="0"/>
                </a:rPr>
                <a:t>         Charges de fonctionnement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" y="2527"/>
              <a:ext cx="5833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" y="2527"/>
              <a:ext cx="5833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16" y="2671"/>
              <a:ext cx="5513" cy="560"/>
            </a:xfrm>
            <a:custGeom>
              <a:avLst/>
              <a:gdLst>
                <a:gd name="T0" fmla="*/ 240 w 22048"/>
                <a:gd name="T1" fmla="*/ 0 h 2240"/>
                <a:gd name="T2" fmla="*/ 21808 w 22048"/>
                <a:gd name="T3" fmla="*/ 0 h 2240"/>
                <a:gd name="T4" fmla="*/ 21808 w 22048"/>
                <a:gd name="T5" fmla="*/ 0 h 2240"/>
                <a:gd name="T6" fmla="*/ 22048 w 22048"/>
                <a:gd name="T7" fmla="*/ 240 h 2240"/>
                <a:gd name="T8" fmla="*/ 22048 w 22048"/>
                <a:gd name="T9" fmla="*/ 240 h 2240"/>
                <a:gd name="T10" fmla="*/ 22048 w 22048"/>
                <a:gd name="T11" fmla="*/ 240 h 2240"/>
                <a:gd name="T12" fmla="*/ 22048 w 22048"/>
                <a:gd name="T13" fmla="*/ 2000 h 2240"/>
                <a:gd name="T14" fmla="*/ 22048 w 22048"/>
                <a:gd name="T15" fmla="*/ 2240 h 2240"/>
                <a:gd name="T16" fmla="*/ 21808 w 22048"/>
                <a:gd name="T17" fmla="*/ 2240 h 2240"/>
                <a:gd name="T18" fmla="*/ 240 w 22048"/>
                <a:gd name="T19" fmla="*/ 2240 h 2240"/>
                <a:gd name="T20" fmla="*/ 0 w 22048"/>
                <a:gd name="T21" fmla="*/ 2240 h 2240"/>
                <a:gd name="T22" fmla="*/ 0 w 22048"/>
                <a:gd name="T23" fmla="*/ 2000 h 2240"/>
                <a:gd name="T24" fmla="*/ 0 w 22048"/>
                <a:gd name="T25" fmla="*/ 240 h 2240"/>
                <a:gd name="T26" fmla="*/ 0 w 22048"/>
                <a:gd name="T27" fmla="*/ 240 h 2240"/>
                <a:gd name="T28" fmla="*/ 240 w 22048"/>
                <a:gd name="T29" fmla="*/ 0 h 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048" h="2240">
                  <a:moveTo>
                    <a:pt x="240" y="0"/>
                  </a:moveTo>
                  <a:lnTo>
                    <a:pt x="21808" y="0"/>
                  </a:lnTo>
                  <a:lnTo>
                    <a:pt x="21808" y="0"/>
                  </a:lnTo>
                  <a:cubicBezTo>
                    <a:pt x="21941" y="0"/>
                    <a:pt x="22048" y="108"/>
                    <a:pt x="22048" y="240"/>
                  </a:cubicBezTo>
                  <a:cubicBezTo>
                    <a:pt x="22048" y="240"/>
                    <a:pt x="22048" y="240"/>
                    <a:pt x="22048" y="240"/>
                  </a:cubicBezTo>
                  <a:lnTo>
                    <a:pt x="22048" y="240"/>
                  </a:lnTo>
                  <a:lnTo>
                    <a:pt x="22048" y="2000"/>
                  </a:lnTo>
                  <a:lnTo>
                    <a:pt x="22048" y="2240"/>
                  </a:lnTo>
                  <a:lnTo>
                    <a:pt x="21808" y="2240"/>
                  </a:lnTo>
                  <a:lnTo>
                    <a:pt x="240" y="2240"/>
                  </a:lnTo>
                  <a:lnTo>
                    <a:pt x="0" y="2240"/>
                  </a:lnTo>
                  <a:lnTo>
                    <a:pt x="0" y="2000"/>
                  </a:lnTo>
                  <a:lnTo>
                    <a:pt x="0" y="240"/>
                  </a:lnTo>
                  <a:lnTo>
                    <a:pt x="0" y="240"/>
                  </a:lnTo>
                  <a:cubicBezTo>
                    <a:pt x="0" y="108"/>
                    <a:pt x="108" y="0"/>
                    <a:pt x="240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96" y="2739"/>
              <a:ext cx="858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4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2022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351" y="2739"/>
              <a:ext cx="640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4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319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807" y="2739"/>
              <a:ext cx="270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4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893" y="2739"/>
              <a:ext cx="938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4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597 €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16" y="3171"/>
              <a:ext cx="5513" cy="620"/>
            </a:xfrm>
            <a:custGeom>
              <a:avLst/>
              <a:gdLst>
                <a:gd name="T0" fmla="*/ 240 w 22048"/>
                <a:gd name="T1" fmla="*/ 240 h 2480"/>
                <a:gd name="T2" fmla="*/ 21808 w 22048"/>
                <a:gd name="T3" fmla="*/ 240 h 2480"/>
                <a:gd name="T4" fmla="*/ 22048 w 22048"/>
                <a:gd name="T5" fmla="*/ 240 h 2480"/>
                <a:gd name="T6" fmla="*/ 22048 w 22048"/>
                <a:gd name="T7" fmla="*/ 480 h 2480"/>
                <a:gd name="T8" fmla="*/ 22048 w 22048"/>
                <a:gd name="T9" fmla="*/ 2240 h 2480"/>
                <a:gd name="T10" fmla="*/ 22048 w 22048"/>
                <a:gd name="T11" fmla="*/ 2240 h 2480"/>
                <a:gd name="T12" fmla="*/ 21808 w 22048"/>
                <a:gd name="T13" fmla="*/ 2480 h 2480"/>
                <a:gd name="T14" fmla="*/ 21808 w 22048"/>
                <a:gd name="T15" fmla="*/ 2480 h 2480"/>
                <a:gd name="T16" fmla="*/ 240 w 22048"/>
                <a:gd name="T17" fmla="*/ 2480 h 2480"/>
                <a:gd name="T18" fmla="*/ 240 w 22048"/>
                <a:gd name="T19" fmla="*/ 2480 h 2480"/>
                <a:gd name="T20" fmla="*/ 0 w 22048"/>
                <a:gd name="T21" fmla="*/ 2240 h 2480"/>
                <a:gd name="T22" fmla="*/ 0 w 22048"/>
                <a:gd name="T23" fmla="*/ 480 h 2480"/>
                <a:gd name="T24" fmla="*/ 0 w 22048"/>
                <a:gd name="T25" fmla="*/ 0 h 2480"/>
                <a:gd name="T26" fmla="*/ 0 w 22048"/>
                <a:gd name="T27" fmla="*/ 240 h 2480"/>
                <a:gd name="T28" fmla="*/ 240 w 22048"/>
                <a:gd name="T29" fmla="*/ 240 h 2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048" h="2480">
                  <a:moveTo>
                    <a:pt x="240" y="240"/>
                  </a:moveTo>
                  <a:lnTo>
                    <a:pt x="21808" y="240"/>
                  </a:lnTo>
                  <a:lnTo>
                    <a:pt x="22048" y="240"/>
                  </a:lnTo>
                  <a:lnTo>
                    <a:pt x="22048" y="480"/>
                  </a:lnTo>
                  <a:lnTo>
                    <a:pt x="22048" y="2240"/>
                  </a:lnTo>
                  <a:lnTo>
                    <a:pt x="22048" y="2240"/>
                  </a:lnTo>
                  <a:cubicBezTo>
                    <a:pt x="22048" y="2373"/>
                    <a:pt x="21941" y="2480"/>
                    <a:pt x="21808" y="2480"/>
                  </a:cubicBezTo>
                  <a:lnTo>
                    <a:pt x="21808" y="2480"/>
                  </a:lnTo>
                  <a:lnTo>
                    <a:pt x="240" y="2480"/>
                  </a:lnTo>
                  <a:lnTo>
                    <a:pt x="240" y="2480"/>
                  </a:lnTo>
                  <a:cubicBezTo>
                    <a:pt x="108" y="2480"/>
                    <a:pt x="0" y="2373"/>
                    <a:pt x="0" y="2240"/>
                  </a:cubicBezTo>
                  <a:lnTo>
                    <a:pt x="0" y="480"/>
                  </a:lnTo>
                  <a:lnTo>
                    <a:pt x="0" y="0"/>
                  </a:lnTo>
                  <a:lnTo>
                    <a:pt x="0" y="240"/>
                  </a:lnTo>
                  <a:lnTo>
                    <a:pt x="240" y="240"/>
                  </a:lnTo>
                  <a:close/>
                </a:path>
              </a:pathLst>
            </a:custGeom>
            <a:solidFill>
              <a:srgbClr val="AED13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296" y="3325"/>
              <a:ext cx="57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5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N-1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4523" y="3325"/>
              <a:ext cx="55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5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219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4919" y="3325"/>
              <a:ext cx="23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5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995" y="3325"/>
              <a:ext cx="82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5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975 €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067" name="Picture 1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" y="4048"/>
              <a:ext cx="7610" cy="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8" name="Picture 2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" y="4048"/>
              <a:ext cx="7610" cy="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216" y="4192"/>
              <a:ext cx="7290" cy="480"/>
            </a:xfrm>
            <a:custGeom>
              <a:avLst/>
              <a:gdLst>
                <a:gd name="T0" fmla="*/ 240 w 29152"/>
                <a:gd name="T1" fmla="*/ 0 h 1920"/>
                <a:gd name="T2" fmla="*/ 28912 w 29152"/>
                <a:gd name="T3" fmla="*/ 0 h 1920"/>
                <a:gd name="T4" fmla="*/ 28912 w 29152"/>
                <a:gd name="T5" fmla="*/ 0 h 1920"/>
                <a:gd name="T6" fmla="*/ 29152 w 29152"/>
                <a:gd name="T7" fmla="*/ 240 h 1920"/>
                <a:gd name="T8" fmla="*/ 29152 w 29152"/>
                <a:gd name="T9" fmla="*/ 240 h 1920"/>
                <a:gd name="T10" fmla="*/ 29152 w 29152"/>
                <a:gd name="T11" fmla="*/ 240 h 1920"/>
                <a:gd name="T12" fmla="*/ 29152 w 29152"/>
                <a:gd name="T13" fmla="*/ 1680 h 1920"/>
                <a:gd name="T14" fmla="*/ 29152 w 29152"/>
                <a:gd name="T15" fmla="*/ 1680 h 1920"/>
                <a:gd name="T16" fmla="*/ 28912 w 29152"/>
                <a:gd name="T17" fmla="*/ 1920 h 1920"/>
                <a:gd name="T18" fmla="*/ 28912 w 29152"/>
                <a:gd name="T19" fmla="*/ 1920 h 1920"/>
                <a:gd name="T20" fmla="*/ 240 w 29152"/>
                <a:gd name="T21" fmla="*/ 1920 h 1920"/>
                <a:gd name="T22" fmla="*/ 240 w 29152"/>
                <a:gd name="T23" fmla="*/ 1920 h 1920"/>
                <a:gd name="T24" fmla="*/ 0 w 29152"/>
                <a:gd name="T25" fmla="*/ 1680 h 1920"/>
                <a:gd name="T26" fmla="*/ 0 w 29152"/>
                <a:gd name="T27" fmla="*/ 240 h 1920"/>
                <a:gd name="T28" fmla="*/ 0 w 29152"/>
                <a:gd name="T29" fmla="*/ 240 h 1920"/>
                <a:gd name="T30" fmla="*/ 240 w 29152"/>
                <a:gd name="T31" fmla="*/ 0 h 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152" h="1920">
                  <a:moveTo>
                    <a:pt x="240" y="0"/>
                  </a:moveTo>
                  <a:lnTo>
                    <a:pt x="28912" y="0"/>
                  </a:lnTo>
                  <a:lnTo>
                    <a:pt x="28912" y="0"/>
                  </a:lnTo>
                  <a:cubicBezTo>
                    <a:pt x="29045" y="0"/>
                    <a:pt x="29152" y="108"/>
                    <a:pt x="29152" y="240"/>
                  </a:cubicBezTo>
                  <a:cubicBezTo>
                    <a:pt x="29152" y="240"/>
                    <a:pt x="29152" y="240"/>
                    <a:pt x="29152" y="240"/>
                  </a:cubicBezTo>
                  <a:lnTo>
                    <a:pt x="29152" y="240"/>
                  </a:lnTo>
                  <a:lnTo>
                    <a:pt x="29152" y="1680"/>
                  </a:lnTo>
                  <a:lnTo>
                    <a:pt x="29152" y="1680"/>
                  </a:lnTo>
                  <a:cubicBezTo>
                    <a:pt x="29152" y="1813"/>
                    <a:pt x="29045" y="1920"/>
                    <a:pt x="28912" y="1920"/>
                  </a:cubicBezTo>
                  <a:lnTo>
                    <a:pt x="28912" y="1920"/>
                  </a:lnTo>
                  <a:lnTo>
                    <a:pt x="240" y="1920"/>
                  </a:lnTo>
                  <a:lnTo>
                    <a:pt x="240" y="1920"/>
                  </a:lnTo>
                  <a:cubicBezTo>
                    <a:pt x="108" y="1920"/>
                    <a:pt x="0" y="1813"/>
                    <a:pt x="0" y="1680"/>
                  </a:cubicBezTo>
                  <a:lnTo>
                    <a:pt x="0" y="240"/>
                  </a:lnTo>
                  <a:lnTo>
                    <a:pt x="0" y="240"/>
                  </a:lnTo>
                  <a:cubicBezTo>
                    <a:pt x="0" y="108"/>
                    <a:pt x="108" y="0"/>
                    <a:pt x="24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22"/>
            <p:cNvSpPr>
              <a:spLocks noEditPoints="1"/>
            </p:cNvSpPr>
            <p:nvPr/>
          </p:nvSpPr>
          <p:spPr bwMode="auto">
            <a:xfrm>
              <a:off x="480" y="4296"/>
              <a:ext cx="265" cy="264"/>
            </a:xfrm>
            <a:custGeom>
              <a:avLst/>
              <a:gdLst>
                <a:gd name="T0" fmla="*/ 7 w 282"/>
                <a:gd name="T1" fmla="*/ 282 h 282"/>
                <a:gd name="T2" fmla="*/ 7 w 282"/>
                <a:gd name="T3" fmla="*/ 282 h 282"/>
                <a:gd name="T4" fmla="*/ 275 w 282"/>
                <a:gd name="T5" fmla="*/ 282 h 282"/>
                <a:gd name="T6" fmla="*/ 282 w 282"/>
                <a:gd name="T7" fmla="*/ 275 h 282"/>
                <a:gd name="T8" fmla="*/ 275 w 282"/>
                <a:gd name="T9" fmla="*/ 268 h 282"/>
                <a:gd name="T10" fmla="*/ 14 w 282"/>
                <a:gd name="T11" fmla="*/ 268 h 282"/>
                <a:gd name="T12" fmla="*/ 14 w 282"/>
                <a:gd name="T13" fmla="*/ 7 h 282"/>
                <a:gd name="T14" fmla="*/ 7 w 282"/>
                <a:gd name="T15" fmla="*/ 0 h 282"/>
                <a:gd name="T16" fmla="*/ 0 w 282"/>
                <a:gd name="T17" fmla="*/ 7 h 282"/>
                <a:gd name="T18" fmla="*/ 0 w 282"/>
                <a:gd name="T19" fmla="*/ 275 h 282"/>
                <a:gd name="T20" fmla="*/ 7 w 282"/>
                <a:gd name="T21" fmla="*/ 282 h 282"/>
                <a:gd name="T22" fmla="*/ 57 w 282"/>
                <a:gd name="T23" fmla="*/ 102 h 282"/>
                <a:gd name="T24" fmla="*/ 78 w 282"/>
                <a:gd name="T25" fmla="*/ 118 h 282"/>
                <a:gd name="T26" fmla="*/ 103 w 282"/>
                <a:gd name="T27" fmla="*/ 125 h 282"/>
                <a:gd name="T28" fmla="*/ 127 w 282"/>
                <a:gd name="T29" fmla="*/ 86 h 282"/>
                <a:gd name="T30" fmla="*/ 143 w 282"/>
                <a:gd name="T31" fmla="*/ 82 h 282"/>
                <a:gd name="T32" fmla="*/ 143 w 282"/>
                <a:gd name="T33" fmla="*/ 83 h 282"/>
                <a:gd name="T34" fmla="*/ 184 w 282"/>
                <a:gd name="T35" fmla="*/ 111 h 282"/>
                <a:gd name="T36" fmla="*/ 217 w 282"/>
                <a:gd name="T37" fmla="*/ 53 h 282"/>
                <a:gd name="T38" fmla="*/ 214 w 282"/>
                <a:gd name="T39" fmla="*/ 43 h 282"/>
                <a:gd name="T40" fmla="*/ 221 w 282"/>
                <a:gd name="T41" fmla="*/ 27 h 282"/>
                <a:gd name="T42" fmla="*/ 236 w 282"/>
                <a:gd name="T43" fmla="*/ 21 h 282"/>
                <a:gd name="T44" fmla="*/ 258 w 282"/>
                <a:gd name="T45" fmla="*/ 43 h 282"/>
                <a:gd name="T46" fmla="*/ 251 w 282"/>
                <a:gd name="T47" fmla="*/ 58 h 282"/>
                <a:gd name="T48" fmla="*/ 237 w 282"/>
                <a:gd name="T49" fmla="*/ 64 h 282"/>
                <a:gd name="T50" fmla="*/ 198 w 282"/>
                <a:gd name="T51" fmla="*/ 132 h 282"/>
                <a:gd name="T52" fmla="*/ 197 w 282"/>
                <a:gd name="T53" fmla="*/ 133 h 282"/>
                <a:gd name="T54" fmla="*/ 182 w 282"/>
                <a:gd name="T55" fmla="*/ 136 h 282"/>
                <a:gd name="T56" fmla="*/ 140 w 282"/>
                <a:gd name="T57" fmla="*/ 108 h 282"/>
                <a:gd name="T58" fmla="*/ 125 w 282"/>
                <a:gd name="T59" fmla="*/ 132 h 282"/>
                <a:gd name="T60" fmla="*/ 140 w 282"/>
                <a:gd name="T61" fmla="*/ 136 h 282"/>
                <a:gd name="T62" fmla="*/ 143 w 282"/>
                <a:gd name="T63" fmla="*/ 138 h 282"/>
                <a:gd name="T64" fmla="*/ 191 w 282"/>
                <a:gd name="T65" fmla="*/ 173 h 282"/>
                <a:gd name="T66" fmla="*/ 216 w 282"/>
                <a:gd name="T67" fmla="*/ 169 h 282"/>
                <a:gd name="T68" fmla="*/ 236 w 282"/>
                <a:gd name="T69" fmla="*/ 156 h 282"/>
                <a:gd name="T70" fmla="*/ 251 w 282"/>
                <a:gd name="T71" fmla="*/ 162 h 282"/>
                <a:gd name="T72" fmla="*/ 258 w 282"/>
                <a:gd name="T73" fmla="*/ 177 h 282"/>
                <a:gd name="T74" fmla="*/ 236 w 282"/>
                <a:gd name="T75" fmla="*/ 198 h 282"/>
                <a:gd name="T76" fmla="*/ 221 w 282"/>
                <a:gd name="T77" fmla="*/ 192 h 282"/>
                <a:gd name="T78" fmla="*/ 219 w 282"/>
                <a:gd name="T79" fmla="*/ 191 h 282"/>
                <a:gd name="T80" fmla="*/ 190 w 282"/>
                <a:gd name="T81" fmla="*/ 195 h 282"/>
                <a:gd name="T82" fmla="*/ 182 w 282"/>
                <a:gd name="T83" fmla="*/ 193 h 282"/>
                <a:gd name="T84" fmla="*/ 132 w 282"/>
                <a:gd name="T85" fmla="*/ 157 h 282"/>
                <a:gd name="T86" fmla="*/ 113 w 282"/>
                <a:gd name="T87" fmla="*/ 151 h 282"/>
                <a:gd name="T88" fmla="*/ 76 w 282"/>
                <a:gd name="T89" fmla="*/ 212 h 282"/>
                <a:gd name="T90" fmla="*/ 79 w 282"/>
                <a:gd name="T91" fmla="*/ 222 h 282"/>
                <a:gd name="T92" fmla="*/ 72 w 282"/>
                <a:gd name="T93" fmla="*/ 237 h 282"/>
                <a:gd name="T94" fmla="*/ 57 w 282"/>
                <a:gd name="T95" fmla="*/ 243 h 282"/>
                <a:gd name="T96" fmla="*/ 36 w 282"/>
                <a:gd name="T97" fmla="*/ 222 h 282"/>
                <a:gd name="T98" fmla="*/ 57 w 282"/>
                <a:gd name="T99" fmla="*/ 200 h 282"/>
                <a:gd name="T100" fmla="*/ 57 w 282"/>
                <a:gd name="T101" fmla="*/ 200 h 282"/>
                <a:gd name="T102" fmla="*/ 91 w 282"/>
                <a:gd name="T103" fmla="*/ 145 h 282"/>
                <a:gd name="T104" fmla="*/ 71 w 282"/>
                <a:gd name="T105" fmla="*/ 139 h 282"/>
                <a:gd name="T106" fmla="*/ 57 w 282"/>
                <a:gd name="T107" fmla="*/ 145 h 282"/>
                <a:gd name="T108" fmla="*/ 36 w 282"/>
                <a:gd name="T109" fmla="*/ 124 h 282"/>
                <a:gd name="T110" fmla="*/ 57 w 282"/>
                <a:gd name="T111" fmla="*/ 10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2" h="282">
                  <a:moveTo>
                    <a:pt x="7" y="282"/>
                  </a:moveTo>
                  <a:lnTo>
                    <a:pt x="7" y="282"/>
                  </a:lnTo>
                  <a:lnTo>
                    <a:pt x="275" y="282"/>
                  </a:lnTo>
                  <a:cubicBezTo>
                    <a:pt x="279" y="282"/>
                    <a:pt x="282" y="279"/>
                    <a:pt x="282" y="275"/>
                  </a:cubicBezTo>
                  <a:cubicBezTo>
                    <a:pt x="282" y="271"/>
                    <a:pt x="279" y="268"/>
                    <a:pt x="275" y="268"/>
                  </a:cubicBezTo>
                  <a:lnTo>
                    <a:pt x="14" y="268"/>
                  </a:lnTo>
                  <a:lnTo>
                    <a:pt x="14" y="7"/>
                  </a:ln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lnTo>
                    <a:pt x="0" y="275"/>
                  </a:lnTo>
                  <a:cubicBezTo>
                    <a:pt x="0" y="279"/>
                    <a:pt x="3" y="282"/>
                    <a:pt x="7" y="282"/>
                  </a:cubicBezTo>
                  <a:moveTo>
                    <a:pt x="57" y="102"/>
                  </a:moveTo>
                  <a:cubicBezTo>
                    <a:pt x="67" y="102"/>
                    <a:pt x="75" y="109"/>
                    <a:pt x="78" y="118"/>
                  </a:cubicBezTo>
                  <a:lnTo>
                    <a:pt x="103" y="125"/>
                  </a:lnTo>
                  <a:lnTo>
                    <a:pt x="127" y="86"/>
                  </a:lnTo>
                  <a:cubicBezTo>
                    <a:pt x="130" y="81"/>
                    <a:pt x="137" y="79"/>
                    <a:pt x="143" y="82"/>
                  </a:cubicBezTo>
                  <a:lnTo>
                    <a:pt x="143" y="83"/>
                  </a:lnTo>
                  <a:lnTo>
                    <a:pt x="184" y="111"/>
                  </a:lnTo>
                  <a:lnTo>
                    <a:pt x="217" y="53"/>
                  </a:lnTo>
                  <a:cubicBezTo>
                    <a:pt x="215" y="50"/>
                    <a:pt x="214" y="46"/>
                    <a:pt x="214" y="43"/>
                  </a:cubicBezTo>
                  <a:cubicBezTo>
                    <a:pt x="214" y="36"/>
                    <a:pt x="217" y="31"/>
                    <a:pt x="221" y="27"/>
                  </a:cubicBezTo>
                  <a:cubicBezTo>
                    <a:pt x="224" y="24"/>
                    <a:pt x="230" y="21"/>
                    <a:pt x="236" y="21"/>
                  </a:cubicBezTo>
                  <a:cubicBezTo>
                    <a:pt x="247" y="21"/>
                    <a:pt x="258" y="31"/>
                    <a:pt x="258" y="43"/>
                  </a:cubicBezTo>
                  <a:cubicBezTo>
                    <a:pt x="258" y="48"/>
                    <a:pt x="255" y="54"/>
                    <a:pt x="251" y="58"/>
                  </a:cubicBezTo>
                  <a:cubicBezTo>
                    <a:pt x="247" y="61"/>
                    <a:pt x="242" y="64"/>
                    <a:pt x="237" y="64"/>
                  </a:cubicBezTo>
                  <a:lnTo>
                    <a:pt x="198" y="132"/>
                  </a:lnTo>
                  <a:cubicBezTo>
                    <a:pt x="197" y="133"/>
                    <a:pt x="197" y="133"/>
                    <a:pt x="197" y="133"/>
                  </a:cubicBezTo>
                  <a:cubicBezTo>
                    <a:pt x="193" y="138"/>
                    <a:pt x="187" y="139"/>
                    <a:pt x="182" y="136"/>
                  </a:cubicBezTo>
                  <a:lnTo>
                    <a:pt x="140" y="108"/>
                  </a:lnTo>
                  <a:lnTo>
                    <a:pt x="125" y="132"/>
                  </a:lnTo>
                  <a:lnTo>
                    <a:pt x="140" y="136"/>
                  </a:lnTo>
                  <a:cubicBezTo>
                    <a:pt x="141" y="137"/>
                    <a:pt x="142" y="137"/>
                    <a:pt x="143" y="138"/>
                  </a:cubicBezTo>
                  <a:lnTo>
                    <a:pt x="191" y="173"/>
                  </a:lnTo>
                  <a:lnTo>
                    <a:pt x="216" y="169"/>
                  </a:lnTo>
                  <a:cubicBezTo>
                    <a:pt x="219" y="161"/>
                    <a:pt x="227" y="156"/>
                    <a:pt x="236" y="156"/>
                  </a:cubicBezTo>
                  <a:cubicBezTo>
                    <a:pt x="242" y="156"/>
                    <a:pt x="247" y="158"/>
                    <a:pt x="251" y="162"/>
                  </a:cubicBezTo>
                  <a:cubicBezTo>
                    <a:pt x="255" y="166"/>
                    <a:pt x="258" y="171"/>
                    <a:pt x="258" y="177"/>
                  </a:cubicBezTo>
                  <a:cubicBezTo>
                    <a:pt x="258" y="188"/>
                    <a:pt x="247" y="198"/>
                    <a:pt x="236" y="198"/>
                  </a:cubicBezTo>
                  <a:cubicBezTo>
                    <a:pt x="230" y="198"/>
                    <a:pt x="224" y="196"/>
                    <a:pt x="221" y="192"/>
                  </a:cubicBezTo>
                  <a:lnTo>
                    <a:pt x="219" y="191"/>
                  </a:lnTo>
                  <a:lnTo>
                    <a:pt x="190" y="195"/>
                  </a:lnTo>
                  <a:cubicBezTo>
                    <a:pt x="187" y="196"/>
                    <a:pt x="184" y="195"/>
                    <a:pt x="182" y="193"/>
                  </a:cubicBezTo>
                  <a:lnTo>
                    <a:pt x="132" y="157"/>
                  </a:lnTo>
                  <a:lnTo>
                    <a:pt x="113" y="151"/>
                  </a:lnTo>
                  <a:lnTo>
                    <a:pt x="76" y="212"/>
                  </a:lnTo>
                  <a:cubicBezTo>
                    <a:pt x="78" y="215"/>
                    <a:pt x="79" y="218"/>
                    <a:pt x="79" y="222"/>
                  </a:cubicBezTo>
                  <a:cubicBezTo>
                    <a:pt x="79" y="227"/>
                    <a:pt x="76" y="233"/>
                    <a:pt x="72" y="237"/>
                  </a:cubicBezTo>
                  <a:cubicBezTo>
                    <a:pt x="69" y="241"/>
                    <a:pt x="63" y="243"/>
                    <a:pt x="57" y="243"/>
                  </a:cubicBezTo>
                  <a:cubicBezTo>
                    <a:pt x="45" y="243"/>
                    <a:pt x="36" y="233"/>
                    <a:pt x="36" y="222"/>
                  </a:cubicBezTo>
                  <a:cubicBezTo>
                    <a:pt x="36" y="210"/>
                    <a:pt x="45" y="200"/>
                    <a:pt x="57" y="200"/>
                  </a:cubicBezTo>
                  <a:lnTo>
                    <a:pt x="57" y="200"/>
                  </a:lnTo>
                  <a:lnTo>
                    <a:pt x="91" y="145"/>
                  </a:lnTo>
                  <a:lnTo>
                    <a:pt x="71" y="139"/>
                  </a:lnTo>
                  <a:cubicBezTo>
                    <a:pt x="68" y="143"/>
                    <a:pt x="63" y="145"/>
                    <a:pt x="57" y="145"/>
                  </a:cubicBezTo>
                  <a:cubicBezTo>
                    <a:pt x="45" y="145"/>
                    <a:pt x="36" y="135"/>
                    <a:pt x="36" y="124"/>
                  </a:cubicBezTo>
                  <a:cubicBezTo>
                    <a:pt x="36" y="112"/>
                    <a:pt x="45" y="102"/>
                    <a:pt x="57" y="102"/>
                  </a:cubicBezTo>
                </a:path>
              </a:pathLst>
            </a:custGeom>
            <a:solidFill>
              <a:srgbClr val="C0C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1040" y="4234"/>
              <a:ext cx="117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7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egoe UI Semilight" panose="020B0402040204020203" pitchFamily="34" charset="0"/>
                </a:rPr>
                <a:t>+45,3%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6117" y="4234"/>
              <a:ext cx="694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7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egoe UI Semilight" panose="020B0402040204020203" pitchFamily="34" charset="0"/>
                </a:rPr>
                <a:t>+99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6631" y="4234"/>
              <a:ext cx="254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7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6714" y="4234"/>
              <a:ext cx="894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7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egoe UI Semilight" panose="020B0402040204020203" pitchFamily="34" charset="0"/>
                </a:rPr>
                <a:t>622 €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7"/>
            <p:cNvSpPr>
              <a:spLocks noChangeArrowheads="1"/>
            </p:cNvSpPr>
            <p:nvPr/>
          </p:nvSpPr>
          <p:spPr bwMode="auto">
            <a:xfrm>
              <a:off x="6964" y="4754"/>
              <a:ext cx="550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1" u="none" strike="noStrike" cap="none" normalizeH="0" baseline="0" smtClean="0">
                  <a:ln>
                    <a:noFill/>
                  </a:ln>
                  <a:solidFill>
                    <a:srgbClr val="437C43"/>
                  </a:solidFill>
                  <a:effectLst/>
                  <a:latin typeface="Segoe UI Semilight" panose="020B0402040204020203" pitchFamily="34" charset="0"/>
                </a:rPr>
                <a:t>+15,9%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8"/>
            <p:cNvSpPr>
              <a:spLocks noChangeArrowheads="1"/>
            </p:cNvSpPr>
            <p:nvPr/>
          </p:nvSpPr>
          <p:spPr bwMode="auto">
            <a:xfrm>
              <a:off x="5473" y="4754"/>
              <a:ext cx="1620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1" u="none" strike="noStrike" cap="none" normalizeH="0" baseline="0" smtClean="0">
                  <a:ln>
                    <a:noFill/>
                  </a:ln>
                  <a:solidFill>
                    <a:srgbClr val="3D3D3D"/>
                  </a:solidFill>
                  <a:effectLst/>
                  <a:latin typeface="Segoe UI Semilight" panose="020B0402040204020203" pitchFamily="34" charset="0"/>
                </a:rPr>
                <a:t>Produits d'exploitation :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077" name="Picture 2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5" y="2287"/>
              <a:ext cx="1817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8" name="Picture 3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5" y="2287"/>
              <a:ext cx="1817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Freeform 31"/>
            <p:cNvSpPr>
              <a:spLocks/>
            </p:cNvSpPr>
            <p:nvPr/>
          </p:nvSpPr>
          <p:spPr bwMode="auto">
            <a:xfrm>
              <a:off x="6009" y="2611"/>
              <a:ext cx="1497" cy="1180"/>
            </a:xfrm>
            <a:custGeom>
              <a:avLst/>
              <a:gdLst>
                <a:gd name="T0" fmla="*/ 240 w 5984"/>
                <a:gd name="T1" fmla="*/ 240 h 4720"/>
                <a:gd name="T2" fmla="*/ 5744 w 5984"/>
                <a:gd name="T3" fmla="*/ 240 h 4720"/>
                <a:gd name="T4" fmla="*/ 5984 w 5984"/>
                <a:gd name="T5" fmla="*/ 240 h 4720"/>
                <a:gd name="T6" fmla="*/ 5984 w 5984"/>
                <a:gd name="T7" fmla="*/ 480 h 4720"/>
                <a:gd name="T8" fmla="*/ 5984 w 5984"/>
                <a:gd name="T9" fmla="*/ 4480 h 4720"/>
                <a:gd name="T10" fmla="*/ 5984 w 5984"/>
                <a:gd name="T11" fmla="*/ 4480 h 4720"/>
                <a:gd name="T12" fmla="*/ 5744 w 5984"/>
                <a:gd name="T13" fmla="*/ 4720 h 4720"/>
                <a:gd name="T14" fmla="*/ 5744 w 5984"/>
                <a:gd name="T15" fmla="*/ 4720 h 4720"/>
                <a:gd name="T16" fmla="*/ 240 w 5984"/>
                <a:gd name="T17" fmla="*/ 4720 h 4720"/>
                <a:gd name="T18" fmla="*/ 240 w 5984"/>
                <a:gd name="T19" fmla="*/ 4720 h 4720"/>
                <a:gd name="T20" fmla="*/ 0 w 5984"/>
                <a:gd name="T21" fmla="*/ 4480 h 4720"/>
                <a:gd name="T22" fmla="*/ 0 w 5984"/>
                <a:gd name="T23" fmla="*/ 480 h 4720"/>
                <a:gd name="T24" fmla="*/ 0 w 5984"/>
                <a:gd name="T25" fmla="*/ 0 h 4720"/>
                <a:gd name="T26" fmla="*/ 0 w 5984"/>
                <a:gd name="T27" fmla="*/ 240 h 4720"/>
                <a:gd name="T28" fmla="*/ 240 w 5984"/>
                <a:gd name="T29" fmla="*/ 240 h 4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84" h="4720">
                  <a:moveTo>
                    <a:pt x="240" y="240"/>
                  </a:moveTo>
                  <a:lnTo>
                    <a:pt x="5744" y="240"/>
                  </a:lnTo>
                  <a:lnTo>
                    <a:pt x="5984" y="240"/>
                  </a:lnTo>
                  <a:lnTo>
                    <a:pt x="5984" y="480"/>
                  </a:lnTo>
                  <a:lnTo>
                    <a:pt x="5984" y="4480"/>
                  </a:lnTo>
                  <a:lnTo>
                    <a:pt x="5984" y="4480"/>
                  </a:lnTo>
                  <a:cubicBezTo>
                    <a:pt x="5984" y="4613"/>
                    <a:pt x="5877" y="4720"/>
                    <a:pt x="5744" y="4720"/>
                  </a:cubicBezTo>
                  <a:lnTo>
                    <a:pt x="5744" y="4720"/>
                  </a:lnTo>
                  <a:lnTo>
                    <a:pt x="240" y="4720"/>
                  </a:lnTo>
                  <a:lnTo>
                    <a:pt x="240" y="4720"/>
                  </a:lnTo>
                  <a:cubicBezTo>
                    <a:pt x="108" y="4720"/>
                    <a:pt x="0" y="4613"/>
                    <a:pt x="0" y="4480"/>
                  </a:cubicBezTo>
                  <a:lnTo>
                    <a:pt x="0" y="480"/>
                  </a:lnTo>
                  <a:lnTo>
                    <a:pt x="0" y="0"/>
                  </a:lnTo>
                  <a:lnTo>
                    <a:pt x="0" y="240"/>
                  </a:lnTo>
                  <a:lnTo>
                    <a:pt x="240" y="24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32"/>
            <p:cNvSpPr>
              <a:spLocks/>
            </p:cNvSpPr>
            <p:nvPr/>
          </p:nvSpPr>
          <p:spPr bwMode="auto">
            <a:xfrm>
              <a:off x="6009" y="2431"/>
              <a:ext cx="1497" cy="240"/>
            </a:xfrm>
            <a:custGeom>
              <a:avLst/>
              <a:gdLst>
                <a:gd name="T0" fmla="*/ 240 w 5984"/>
                <a:gd name="T1" fmla="*/ 0 h 960"/>
                <a:gd name="T2" fmla="*/ 5744 w 5984"/>
                <a:gd name="T3" fmla="*/ 0 h 960"/>
                <a:gd name="T4" fmla="*/ 5744 w 5984"/>
                <a:gd name="T5" fmla="*/ 0 h 960"/>
                <a:gd name="T6" fmla="*/ 5984 w 5984"/>
                <a:gd name="T7" fmla="*/ 240 h 960"/>
                <a:gd name="T8" fmla="*/ 5984 w 5984"/>
                <a:gd name="T9" fmla="*/ 240 h 960"/>
                <a:gd name="T10" fmla="*/ 5984 w 5984"/>
                <a:gd name="T11" fmla="*/ 240 h 960"/>
                <a:gd name="T12" fmla="*/ 5984 w 5984"/>
                <a:gd name="T13" fmla="*/ 720 h 960"/>
                <a:gd name="T14" fmla="*/ 5984 w 5984"/>
                <a:gd name="T15" fmla="*/ 960 h 960"/>
                <a:gd name="T16" fmla="*/ 5744 w 5984"/>
                <a:gd name="T17" fmla="*/ 960 h 960"/>
                <a:gd name="T18" fmla="*/ 240 w 5984"/>
                <a:gd name="T19" fmla="*/ 960 h 960"/>
                <a:gd name="T20" fmla="*/ 0 w 5984"/>
                <a:gd name="T21" fmla="*/ 960 h 960"/>
                <a:gd name="T22" fmla="*/ 0 w 5984"/>
                <a:gd name="T23" fmla="*/ 720 h 960"/>
                <a:gd name="T24" fmla="*/ 0 w 5984"/>
                <a:gd name="T25" fmla="*/ 240 h 960"/>
                <a:gd name="T26" fmla="*/ 0 w 5984"/>
                <a:gd name="T27" fmla="*/ 240 h 960"/>
                <a:gd name="T28" fmla="*/ 240 w 5984"/>
                <a:gd name="T29" fmla="*/ 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84" h="960">
                  <a:moveTo>
                    <a:pt x="240" y="0"/>
                  </a:moveTo>
                  <a:lnTo>
                    <a:pt x="5744" y="0"/>
                  </a:lnTo>
                  <a:lnTo>
                    <a:pt x="5744" y="0"/>
                  </a:lnTo>
                  <a:cubicBezTo>
                    <a:pt x="5877" y="0"/>
                    <a:pt x="5984" y="108"/>
                    <a:pt x="5984" y="240"/>
                  </a:cubicBezTo>
                  <a:cubicBezTo>
                    <a:pt x="5984" y="240"/>
                    <a:pt x="5984" y="240"/>
                    <a:pt x="5984" y="240"/>
                  </a:cubicBezTo>
                  <a:lnTo>
                    <a:pt x="5984" y="240"/>
                  </a:lnTo>
                  <a:lnTo>
                    <a:pt x="5984" y="720"/>
                  </a:lnTo>
                  <a:lnTo>
                    <a:pt x="5984" y="960"/>
                  </a:lnTo>
                  <a:lnTo>
                    <a:pt x="5744" y="960"/>
                  </a:lnTo>
                  <a:lnTo>
                    <a:pt x="240" y="960"/>
                  </a:lnTo>
                  <a:lnTo>
                    <a:pt x="0" y="960"/>
                  </a:lnTo>
                  <a:lnTo>
                    <a:pt x="0" y="720"/>
                  </a:lnTo>
                  <a:lnTo>
                    <a:pt x="0" y="240"/>
                  </a:lnTo>
                  <a:lnTo>
                    <a:pt x="0" y="240"/>
                  </a:lnTo>
                  <a:cubicBezTo>
                    <a:pt x="0" y="108"/>
                    <a:pt x="108" y="0"/>
                    <a:pt x="240" y="0"/>
                  </a:cubicBezTo>
                  <a:close/>
                </a:path>
              </a:pathLst>
            </a:custGeom>
            <a:solidFill>
              <a:srgbClr val="C0C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33"/>
            <p:cNvSpPr>
              <a:spLocks noChangeArrowheads="1"/>
            </p:cNvSpPr>
            <p:nvPr/>
          </p:nvSpPr>
          <p:spPr bwMode="auto">
            <a:xfrm>
              <a:off x="6439" y="2461"/>
              <a:ext cx="74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% Produits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34"/>
            <p:cNvSpPr>
              <a:spLocks noChangeArrowheads="1"/>
            </p:cNvSpPr>
            <p:nvPr/>
          </p:nvSpPr>
          <p:spPr bwMode="auto">
            <a:xfrm>
              <a:off x="6427" y="2739"/>
              <a:ext cx="1184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4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egoe UI Semilight" panose="020B0402040204020203" pitchFamily="34" charset="0"/>
                </a:rPr>
                <a:t>32,62%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6049" y="3231"/>
              <a:ext cx="1417" cy="0"/>
            </a:xfrm>
            <a:prstGeom prst="line">
              <a:avLst/>
            </a:prstGeom>
            <a:noFill/>
            <a:ln w="12700" cap="flat">
              <a:solidFill>
                <a:srgbClr val="A0A0A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Rectangle 36"/>
            <p:cNvSpPr>
              <a:spLocks noChangeArrowheads="1"/>
            </p:cNvSpPr>
            <p:nvPr/>
          </p:nvSpPr>
          <p:spPr bwMode="auto">
            <a:xfrm>
              <a:off x="6559" y="3325"/>
              <a:ext cx="103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egoe UI Semilight" panose="020B0402040204020203" pitchFamily="34" charset="0"/>
                </a:rPr>
                <a:t>26,02%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088" name="Picture 4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2" y="2287"/>
              <a:ext cx="2560" cy="2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9" name="Picture 4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2" y="2287"/>
              <a:ext cx="2560" cy="2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Freeform 42"/>
            <p:cNvSpPr>
              <a:spLocks/>
            </p:cNvSpPr>
            <p:nvPr/>
          </p:nvSpPr>
          <p:spPr bwMode="auto">
            <a:xfrm>
              <a:off x="7786" y="2431"/>
              <a:ext cx="2240" cy="2241"/>
            </a:xfrm>
            <a:custGeom>
              <a:avLst/>
              <a:gdLst>
                <a:gd name="T0" fmla="*/ 120 w 4480"/>
                <a:gd name="T1" fmla="*/ 0 h 4480"/>
                <a:gd name="T2" fmla="*/ 4360 w 4480"/>
                <a:gd name="T3" fmla="*/ 0 h 4480"/>
                <a:gd name="T4" fmla="*/ 4360 w 4480"/>
                <a:gd name="T5" fmla="*/ 0 h 4480"/>
                <a:gd name="T6" fmla="*/ 4480 w 4480"/>
                <a:gd name="T7" fmla="*/ 120 h 4480"/>
                <a:gd name="T8" fmla="*/ 4480 w 4480"/>
                <a:gd name="T9" fmla="*/ 120 h 4480"/>
                <a:gd name="T10" fmla="*/ 4480 w 4480"/>
                <a:gd name="T11" fmla="*/ 120 h 4480"/>
                <a:gd name="T12" fmla="*/ 4480 w 4480"/>
                <a:gd name="T13" fmla="*/ 4360 h 4480"/>
                <a:gd name="T14" fmla="*/ 4480 w 4480"/>
                <a:gd name="T15" fmla="*/ 4360 h 4480"/>
                <a:gd name="T16" fmla="*/ 4360 w 4480"/>
                <a:gd name="T17" fmla="*/ 4480 h 4480"/>
                <a:gd name="T18" fmla="*/ 4360 w 4480"/>
                <a:gd name="T19" fmla="*/ 4480 h 4480"/>
                <a:gd name="T20" fmla="*/ 120 w 4480"/>
                <a:gd name="T21" fmla="*/ 4480 h 4480"/>
                <a:gd name="T22" fmla="*/ 120 w 4480"/>
                <a:gd name="T23" fmla="*/ 4480 h 4480"/>
                <a:gd name="T24" fmla="*/ 0 w 4480"/>
                <a:gd name="T25" fmla="*/ 4360 h 4480"/>
                <a:gd name="T26" fmla="*/ 0 w 4480"/>
                <a:gd name="T27" fmla="*/ 120 h 4480"/>
                <a:gd name="T28" fmla="*/ 0 w 4480"/>
                <a:gd name="T29" fmla="*/ 120 h 4480"/>
                <a:gd name="T30" fmla="*/ 120 w 4480"/>
                <a:gd name="T31" fmla="*/ 0 h 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80" h="4480">
                  <a:moveTo>
                    <a:pt x="120" y="0"/>
                  </a:moveTo>
                  <a:lnTo>
                    <a:pt x="4360" y="0"/>
                  </a:lnTo>
                  <a:lnTo>
                    <a:pt x="4360" y="0"/>
                  </a:lnTo>
                  <a:cubicBezTo>
                    <a:pt x="4427" y="0"/>
                    <a:pt x="4480" y="54"/>
                    <a:pt x="4480" y="120"/>
                  </a:cubicBezTo>
                  <a:cubicBezTo>
                    <a:pt x="4480" y="120"/>
                    <a:pt x="4480" y="120"/>
                    <a:pt x="4480" y="120"/>
                  </a:cubicBezTo>
                  <a:lnTo>
                    <a:pt x="4480" y="120"/>
                  </a:lnTo>
                  <a:lnTo>
                    <a:pt x="4480" y="4360"/>
                  </a:lnTo>
                  <a:lnTo>
                    <a:pt x="4480" y="4360"/>
                  </a:lnTo>
                  <a:cubicBezTo>
                    <a:pt x="4480" y="4427"/>
                    <a:pt x="4427" y="4480"/>
                    <a:pt x="4360" y="4480"/>
                  </a:cubicBezTo>
                  <a:lnTo>
                    <a:pt x="4360" y="4480"/>
                  </a:lnTo>
                  <a:lnTo>
                    <a:pt x="120" y="4480"/>
                  </a:lnTo>
                  <a:lnTo>
                    <a:pt x="120" y="4480"/>
                  </a:lnTo>
                  <a:cubicBezTo>
                    <a:pt x="54" y="4480"/>
                    <a:pt x="0" y="4427"/>
                    <a:pt x="0" y="4360"/>
                  </a:cubicBezTo>
                  <a:lnTo>
                    <a:pt x="0" y="120"/>
                  </a:lnTo>
                  <a:lnTo>
                    <a:pt x="0" y="120"/>
                  </a:lnTo>
                  <a:cubicBezTo>
                    <a:pt x="0" y="54"/>
                    <a:pt x="54" y="0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2091" name="Picture 4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2" y="2287"/>
              <a:ext cx="2560" cy="2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2" name="Picture 4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2" y="2287"/>
              <a:ext cx="2560" cy="2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Freeform 45"/>
            <p:cNvSpPr>
              <a:spLocks/>
            </p:cNvSpPr>
            <p:nvPr/>
          </p:nvSpPr>
          <p:spPr bwMode="auto">
            <a:xfrm>
              <a:off x="7786" y="2431"/>
              <a:ext cx="2240" cy="2241"/>
            </a:xfrm>
            <a:custGeom>
              <a:avLst/>
              <a:gdLst>
                <a:gd name="T0" fmla="*/ 120 w 4480"/>
                <a:gd name="T1" fmla="*/ 0 h 4480"/>
                <a:gd name="T2" fmla="*/ 4360 w 4480"/>
                <a:gd name="T3" fmla="*/ 0 h 4480"/>
                <a:gd name="T4" fmla="*/ 4360 w 4480"/>
                <a:gd name="T5" fmla="*/ 0 h 4480"/>
                <a:gd name="T6" fmla="*/ 4480 w 4480"/>
                <a:gd name="T7" fmla="*/ 120 h 4480"/>
                <a:gd name="T8" fmla="*/ 4480 w 4480"/>
                <a:gd name="T9" fmla="*/ 120 h 4480"/>
                <a:gd name="T10" fmla="*/ 4480 w 4480"/>
                <a:gd name="T11" fmla="*/ 120 h 4480"/>
                <a:gd name="T12" fmla="*/ 4480 w 4480"/>
                <a:gd name="T13" fmla="*/ 4360 h 4480"/>
                <a:gd name="T14" fmla="*/ 4480 w 4480"/>
                <a:gd name="T15" fmla="*/ 4360 h 4480"/>
                <a:gd name="T16" fmla="*/ 4360 w 4480"/>
                <a:gd name="T17" fmla="*/ 4480 h 4480"/>
                <a:gd name="T18" fmla="*/ 4360 w 4480"/>
                <a:gd name="T19" fmla="*/ 4480 h 4480"/>
                <a:gd name="T20" fmla="*/ 120 w 4480"/>
                <a:gd name="T21" fmla="*/ 4480 h 4480"/>
                <a:gd name="T22" fmla="*/ 120 w 4480"/>
                <a:gd name="T23" fmla="*/ 4480 h 4480"/>
                <a:gd name="T24" fmla="*/ 0 w 4480"/>
                <a:gd name="T25" fmla="*/ 4360 h 4480"/>
                <a:gd name="T26" fmla="*/ 0 w 4480"/>
                <a:gd name="T27" fmla="*/ 120 h 4480"/>
                <a:gd name="T28" fmla="*/ 0 w 4480"/>
                <a:gd name="T29" fmla="*/ 120 h 4480"/>
                <a:gd name="T30" fmla="*/ 120 w 4480"/>
                <a:gd name="T31" fmla="*/ 0 h 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80" h="4480">
                  <a:moveTo>
                    <a:pt x="120" y="0"/>
                  </a:moveTo>
                  <a:lnTo>
                    <a:pt x="4360" y="0"/>
                  </a:lnTo>
                  <a:lnTo>
                    <a:pt x="4360" y="0"/>
                  </a:lnTo>
                  <a:cubicBezTo>
                    <a:pt x="4427" y="0"/>
                    <a:pt x="4480" y="54"/>
                    <a:pt x="4480" y="120"/>
                  </a:cubicBezTo>
                  <a:cubicBezTo>
                    <a:pt x="4480" y="120"/>
                    <a:pt x="4480" y="120"/>
                    <a:pt x="4480" y="120"/>
                  </a:cubicBezTo>
                  <a:lnTo>
                    <a:pt x="4480" y="120"/>
                  </a:lnTo>
                  <a:lnTo>
                    <a:pt x="4480" y="4360"/>
                  </a:lnTo>
                  <a:lnTo>
                    <a:pt x="4480" y="4360"/>
                  </a:lnTo>
                  <a:cubicBezTo>
                    <a:pt x="4480" y="4427"/>
                    <a:pt x="4427" y="4480"/>
                    <a:pt x="4360" y="4480"/>
                  </a:cubicBezTo>
                  <a:lnTo>
                    <a:pt x="4360" y="4480"/>
                  </a:lnTo>
                  <a:lnTo>
                    <a:pt x="120" y="4480"/>
                  </a:lnTo>
                  <a:lnTo>
                    <a:pt x="120" y="4480"/>
                  </a:lnTo>
                  <a:cubicBezTo>
                    <a:pt x="54" y="4480"/>
                    <a:pt x="0" y="4427"/>
                    <a:pt x="0" y="4360"/>
                  </a:cubicBezTo>
                  <a:lnTo>
                    <a:pt x="0" y="120"/>
                  </a:lnTo>
                  <a:lnTo>
                    <a:pt x="0" y="120"/>
                  </a:lnTo>
                  <a:cubicBezTo>
                    <a:pt x="0" y="54"/>
                    <a:pt x="54" y="0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46"/>
            <p:cNvSpPr>
              <a:spLocks/>
            </p:cNvSpPr>
            <p:nvPr/>
          </p:nvSpPr>
          <p:spPr bwMode="auto">
            <a:xfrm>
              <a:off x="8098" y="3151"/>
              <a:ext cx="544" cy="1361"/>
            </a:xfrm>
            <a:custGeom>
              <a:avLst/>
              <a:gdLst>
                <a:gd name="T0" fmla="*/ 40 w 544"/>
                <a:gd name="T1" fmla="*/ 40 h 1361"/>
                <a:gd name="T2" fmla="*/ 504 w 544"/>
                <a:gd name="T3" fmla="*/ 40 h 1361"/>
                <a:gd name="T4" fmla="*/ 544 w 544"/>
                <a:gd name="T5" fmla="*/ 40 h 1361"/>
                <a:gd name="T6" fmla="*/ 544 w 544"/>
                <a:gd name="T7" fmla="*/ 80 h 1361"/>
                <a:gd name="T8" fmla="*/ 544 w 544"/>
                <a:gd name="T9" fmla="*/ 1321 h 1361"/>
                <a:gd name="T10" fmla="*/ 544 w 544"/>
                <a:gd name="T11" fmla="*/ 1361 h 1361"/>
                <a:gd name="T12" fmla="*/ 504 w 544"/>
                <a:gd name="T13" fmla="*/ 1361 h 1361"/>
                <a:gd name="T14" fmla="*/ 40 w 544"/>
                <a:gd name="T15" fmla="*/ 1361 h 1361"/>
                <a:gd name="T16" fmla="*/ 0 w 544"/>
                <a:gd name="T17" fmla="*/ 1361 h 1361"/>
                <a:gd name="T18" fmla="*/ 0 w 544"/>
                <a:gd name="T19" fmla="*/ 1321 h 1361"/>
                <a:gd name="T20" fmla="*/ 0 w 544"/>
                <a:gd name="T21" fmla="*/ 80 h 1361"/>
                <a:gd name="T22" fmla="*/ 0 w 544"/>
                <a:gd name="T23" fmla="*/ 0 h 1361"/>
                <a:gd name="T24" fmla="*/ 0 w 544"/>
                <a:gd name="T25" fmla="*/ 40 h 1361"/>
                <a:gd name="T26" fmla="*/ 40 w 544"/>
                <a:gd name="T27" fmla="*/ 40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4" h="1361">
                  <a:moveTo>
                    <a:pt x="40" y="40"/>
                  </a:moveTo>
                  <a:lnTo>
                    <a:pt x="504" y="40"/>
                  </a:lnTo>
                  <a:lnTo>
                    <a:pt x="544" y="40"/>
                  </a:lnTo>
                  <a:lnTo>
                    <a:pt x="544" y="80"/>
                  </a:lnTo>
                  <a:lnTo>
                    <a:pt x="544" y="1321"/>
                  </a:lnTo>
                  <a:lnTo>
                    <a:pt x="544" y="1361"/>
                  </a:lnTo>
                  <a:lnTo>
                    <a:pt x="504" y="1361"/>
                  </a:lnTo>
                  <a:lnTo>
                    <a:pt x="40" y="1361"/>
                  </a:lnTo>
                  <a:lnTo>
                    <a:pt x="0" y="1361"/>
                  </a:lnTo>
                  <a:lnTo>
                    <a:pt x="0" y="1321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40"/>
                  </a:lnTo>
                  <a:lnTo>
                    <a:pt x="40" y="40"/>
                  </a:lnTo>
                  <a:close/>
                </a:path>
              </a:pathLst>
            </a:custGeom>
            <a:solidFill>
              <a:srgbClr val="AED1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Line 47"/>
            <p:cNvSpPr>
              <a:spLocks noChangeShapeType="1"/>
            </p:cNvSpPr>
            <p:nvPr/>
          </p:nvSpPr>
          <p:spPr bwMode="auto">
            <a:xfrm>
              <a:off x="8098" y="3175"/>
              <a:ext cx="544" cy="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48"/>
            <p:cNvSpPr>
              <a:spLocks/>
            </p:cNvSpPr>
            <p:nvPr/>
          </p:nvSpPr>
          <p:spPr bwMode="auto">
            <a:xfrm>
              <a:off x="9178" y="2559"/>
              <a:ext cx="544" cy="1953"/>
            </a:xfrm>
            <a:custGeom>
              <a:avLst/>
              <a:gdLst>
                <a:gd name="T0" fmla="*/ 40 w 544"/>
                <a:gd name="T1" fmla="*/ 40 h 1953"/>
                <a:gd name="T2" fmla="*/ 504 w 544"/>
                <a:gd name="T3" fmla="*/ 40 h 1953"/>
                <a:gd name="T4" fmla="*/ 544 w 544"/>
                <a:gd name="T5" fmla="*/ 40 h 1953"/>
                <a:gd name="T6" fmla="*/ 544 w 544"/>
                <a:gd name="T7" fmla="*/ 80 h 1953"/>
                <a:gd name="T8" fmla="*/ 544 w 544"/>
                <a:gd name="T9" fmla="*/ 1913 h 1953"/>
                <a:gd name="T10" fmla="*/ 544 w 544"/>
                <a:gd name="T11" fmla="*/ 1953 h 1953"/>
                <a:gd name="T12" fmla="*/ 504 w 544"/>
                <a:gd name="T13" fmla="*/ 1953 h 1953"/>
                <a:gd name="T14" fmla="*/ 40 w 544"/>
                <a:gd name="T15" fmla="*/ 1953 h 1953"/>
                <a:gd name="T16" fmla="*/ 0 w 544"/>
                <a:gd name="T17" fmla="*/ 1953 h 1953"/>
                <a:gd name="T18" fmla="*/ 0 w 544"/>
                <a:gd name="T19" fmla="*/ 1913 h 1953"/>
                <a:gd name="T20" fmla="*/ 0 w 544"/>
                <a:gd name="T21" fmla="*/ 80 h 1953"/>
                <a:gd name="T22" fmla="*/ 0 w 544"/>
                <a:gd name="T23" fmla="*/ 0 h 1953"/>
                <a:gd name="T24" fmla="*/ 0 w 544"/>
                <a:gd name="T25" fmla="*/ 40 h 1953"/>
                <a:gd name="T26" fmla="*/ 40 w 544"/>
                <a:gd name="T27" fmla="*/ 40 h 1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4" h="1953">
                  <a:moveTo>
                    <a:pt x="40" y="40"/>
                  </a:moveTo>
                  <a:lnTo>
                    <a:pt x="504" y="40"/>
                  </a:lnTo>
                  <a:lnTo>
                    <a:pt x="544" y="40"/>
                  </a:lnTo>
                  <a:lnTo>
                    <a:pt x="544" y="80"/>
                  </a:lnTo>
                  <a:lnTo>
                    <a:pt x="544" y="1913"/>
                  </a:lnTo>
                  <a:lnTo>
                    <a:pt x="544" y="1953"/>
                  </a:lnTo>
                  <a:lnTo>
                    <a:pt x="504" y="1953"/>
                  </a:lnTo>
                  <a:lnTo>
                    <a:pt x="40" y="1953"/>
                  </a:lnTo>
                  <a:lnTo>
                    <a:pt x="0" y="1953"/>
                  </a:lnTo>
                  <a:lnTo>
                    <a:pt x="0" y="1913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40"/>
                  </a:lnTo>
                  <a:lnTo>
                    <a:pt x="40" y="4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Line 49"/>
            <p:cNvSpPr>
              <a:spLocks noChangeShapeType="1"/>
            </p:cNvSpPr>
            <p:nvPr/>
          </p:nvSpPr>
          <p:spPr bwMode="auto">
            <a:xfrm>
              <a:off x="9178" y="2583"/>
              <a:ext cx="544" cy="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50"/>
            <p:cNvSpPr>
              <a:spLocks noEditPoints="1"/>
            </p:cNvSpPr>
            <p:nvPr/>
          </p:nvSpPr>
          <p:spPr bwMode="auto">
            <a:xfrm>
              <a:off x="7802" y="4481"/>
              <a:ext cx="2193" cy="62"/>
            </a:xfrm>
            <a:custGeom>
              <a:avLst/>
              <a:gdLst>
                <a:gd name="T0" fmla="*/ 0 w 2193"/>
                <a:gd name="T1" fmla="*/ 27 h 62"/>
                <a:gd name="T2" fmla="*/ 2184 w 2193"/>
                <a:gd name="T3" fmla="*/ 27 h 62"/>
                <a:gd name="T4" fmla="*/ 2184 w 2193"/>
                <a:gd name="T5" fmla="*/ 35 h 62"/>
                <a:gd name="T6" fmla="*/ 0 w 2193"/>
                <a:gd name="T7" fmla="*/ 35 h 62"/>
                <a:gd name="T8" fmla="*/ 0 w 2193"/>
                <a:gd name="T9" fmla="*/ 27 h 62"/>
                <a:gd name="T10" fmla="*/ 2171 w 2193"/>
                <a:gd name="T11" fmla="*/ 34 h 62"/>
                <a:gd name="T12" fmla="*/ 2155 w 2193"/>
                <a:gd name="T13" fmla="*/ 50 h 62"/>
                <a:gd name="T14" fmla="*/ 2151 w 2193"/>
                <a:gd name="T15" fmla="*/ 43 h 62"/>
                <a:gd name="T16" fmla="*/ 2183 w 2193"/>
                <a:gd name="T17" fmla="*/ 27 h 62"/>
                <a:gd name="T18" fmla="*/ 2183 w 2193"/>
                <a:gd name="T19" fmla="*/ 35 h 62"/>
                <a:gd name="T20" fmla="*/ 2151 w 2193"/>
                <a:gd name="T21" fmla="*/ 19 h 62"/>
                <a:gd name="T22" fmla="*/ 2155 w 2193"/>
                <a:gd name="T23" fmla="*/ 12 h 62"/>
                <a:gd name="T24" fmla="*/ 2171 w 2193"/>
                <a:gd name="T25" fmla="*/ 28 h 62"/>
                <a:gd name="T26" fmla="*/ 2166 w 2193"/>
                <a:gd name="T27" fmla="*/ 34 h 62"/>
                <a:gd name="T28" fmla="*/ 2132 w 2193"/>
                <a:gd name="T29" fmla="*/ 0 h 62"/>
                <a:gd name="T30" fmla="*/ 2193 w 2193"/>
                <a:gd name="T31" fmla="*/ 31 h 62"/>
                <a:gd name="T32" fmla="*/ 2132 w 2193"/>
                <a:gd name="T33" fmla="*/ 62 h 62"/>
                <a:gd name="T34" fmla="*/ 2166 w 2193"/>
                <a:gd name="T35" fmla="*/ 28 h 62"/>
                <a:gd name="T36" fmla="*/ 2171 w 2193"/>
                <a:gd name="T37" fmla="*/ 3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93" h="62">
                  <a:moveTo>
                    <a:pt x="0" y="27"/>
                  </a:moveTo>
                  <a:lnTo>
                    <a:pt x="2184" y="27"/>
                  </a:lnTo>
                  <a:lnTo>
                    <a:pt x="2184" y="35"/>
                  </a:lnTo>
                  <a:lnTo>
                    <a:pt x="0" y="35"/>
                  </a:lnTo>
                  <a:lnTo>
                    <a:pt x="0" y="27"/>
                  </a:lnTo>
                  <a:close/>
                  <a:moveTo>
                    <a:pt x="2171" y="34"/>
                  </a:moveTo>
                  <a:lnTo>
                    <a:pt x="2155" y="50"/>
                  </a:lnTo>
                  <a:lnTo>
                    <a:pt x="2151" y="43"/>
                  </a:lnTo>
                  <a:lnTo>
                    <a:pt x="2183" y="27"/>
                  </a:lnTo>
                  <a:lnTo>
                    <a:pt x="2183" y="35"/>
                  </a:lnTo>
                  <a:lnTo>
                    <a:pt x="2151" y="19"/>
                  </a:lnTo>
                  <a:lnTo>
                    <a:pt x="2155" y="12"/>
                  </a:lnTo>
                  <a:lnTo>
                    <a:pt x="2171" y="28"/>
                  </a:lnTo>
                  <a:lnTo>
                    <a:pt x="2166" y="34"/>
                  </a:lnTo>
                  <a:lnTo>
                    <a:pt x="2132" y="0"/>
                  </a:lnTo>
                  <a:lnTo>
                    <a:pt x="2193" y="31"/>
                  </a:lnTo>
                  <a:lnTo>
                    <a:pt x="2132" y="62"/>
                  </a:lnTo>
                  <a:lnTo>
                    <a:pt x="2166" y="28"/>
                  </a:lnTo>
                  <a:lnTo>
                    <a:pt x="2171" y="34"/>
                  </a:lnTo>
                  <a:close/>
                </a:path>
              </a:pathLst>
            </a:custGeom>
            <a:solidFill>
              <a:srgbClr val="A0A0A4"/>
            </a:solidFill>
            <a:ln w="12700" cap="flat">
              <a:solidFill>
                <a:srgbClr val="A0A0A4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Line 51"/>
            <p:cNvSpPr>
              <a:spLocks noChangeShapeType="1"/>
            </p:cNvSpPr>
            <p:nvPr/>
          </p:nvSpPr>
          <p:spPr bwMode="auto">
            <a:xfrm>
              <a:off x="8362" y="4488"/>
              <a:ext cx="0" cy="48"/>
            </a:xfrm>
            <a:prstGeom prst="line">
              <a:avLst/>
            </a:prstGeom>
            <a:noFill/>
            <a:ln w="12700" cap="flat">
              <a:solidFill>
                <a:srgbClr val="A0A0A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Rectangle 52"/>
            <p:cNvSpPr>
              <a:spLocks noChangeArrowheads="1"/>
            </p:cNvSpPr>
            <p:nvPr/>
          </p:nvSpPr>
          <p:spPr bwMode="auto">
            <a:xfrm>
              <a:off x="8302" y="4552"/>
              <a:ext cx="18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100" b="0" i="0" u="none" strike="noStrike" cap="none" normalizeH="0" baseline="0" smtClean="0">
                  <a:ln>
                    <a:noFill/>
                  </a:ln>
                  <a:solidFill>
                    <a:srgbClr val="3E3E3E"/>
                  </a:solidFill>
                  <a:effectLst/>
                  <a:latin typeface="Segoe UI Semilight" panose="020B0402040204020203" pitchFamily="34" charset="0"/>
                </a:rPr>
                <a:t>N-1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Line 53"/>
            <p:cNvSpPr>
              <a:spLocks noChangeShapeType="1"/>
            </p:cNvSpPr>
            <p:nvPr/>
          </p:nvSpPr>
          <p:spPr bwMode="auto">
            <a:xfrm>
              <a:off x="9442" y="4488"/>
              <a:ext cx="0" cy="48"/>
            </a:xfrm>
            <a:prstGeom prst="line">
              <a:avLst/>
            </a:prstGeom>
            <a:noFill/>
            <a:ln w="12700" cap="flat">
              <a:solidFill>
                <a:srgbClr val="A0A0A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Rectangle 54"/>
            <p:cNvSpPr>
              <a:spLocks noChangeArrowheads="1"/>
            </p:cNvSpPr>
            <p:nvPr/>
          </p:nvSpPr>
          <p:spPr bwMode="auto">
            <a:xfrm>
              <a:off x="9356" y="4552"/>
              <a:ext cx="234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100" b="0" i="0" u="none" strike="noStrike" cap="none" normalizeH="0" baseline="0" smtClean="0">
                  <a:ln>
                    <a:noFill/>
                  </a:ln>
                  <a:solidFill>
                    <a:srgbClr val="3E3E3E"/>
                  </a:solidFill>
                  <a:effectLst/>
                  <a:latin typeface="Segoe UI Semilight" panose="020B0402040204020203" pitchFamily="34" charset="0"/>
                </a:rPr>
                <a:t>2022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55"/>
            <p:cNvSpPr>
              <a:spLocks noChangeArrowheads="1"/>
            </p:cNvSpPr>
            <p:nvPr/>
          </p:nvSpPr>
          <p:spPr bwMode="auto">
            <a:xfrm>
              <a:off x="8234" y="3049"/>
              <a:ext cx="32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 smtClean="0">
                  <a:ln>
                    <a:noFill/>
                  </a:ln>
                  <a:solidFill>
                    <a:srgbClr val="3D3D3D"/>
                  </a:solidFill>
                  <a:effectLst/>
                  <a:latin typeface="Segoe UI Semilight" panose="020B0402040204020203" pitchFamily="34" charset="0"/>
                </a:rPr>
                <a:t>220 k€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56"/>
            <p:cNvSpPr>
              <a:spLocks noChangeArrowheads="1"/>
            </p:cNvSpPr>
            <p:nvPr/>
          </p:nvSpPr>
          <p:spPr bwMode="auto">
            <a:xfrm>
              <a:off x="9280" y="2457"/>
              <a:ext cx="38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 smtClean="0">
                  <a:ln>
                    <a:noFill/>
                  </a:ln>
                  <a:solidFill>
                    <a:srgbClr val="3D3D3D"/>
                  </a:solidFill>
                  <a:effectLst/>
                  <a:latin typeface="Segoe UI Semilight" panose="020B0402040204020203" pitchFamily="34" charset="0"/>
                </a:rPr>
                <a:t>319,6 k€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2" name="Objet 2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06080"/>
              </p:ext>
            </p:extLst>
          </p:nvPr>
        </p:nvGraphicFramePr>
        <p:xfrm>
          <a:off x="-246185" y="-128954"/>
          <a:ext cx="17080523" cy="9256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" name="Acrobat Document" r:id="rId3" imgW="5667363" imgH="4000415" progId="Acrobat.Document.DC">
                  <p:embed/>
                </p:oleObj>
              </mc:Choice>
              <mc:Fallback>
                <p:oleObj name="Acrobat Document" r:id="rId3" imgW="5667363" imgH="4000415" progId="Acrobat.Document.DC">
                  <p:embed/>
                  <p:pic>
                    <p:nvPicPr>
                      <p:cNvPr id="61" name="Objet 6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46185" y="-128954"/>
                        <a:ext cx="17080523" cy="9256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66076" y="-16659"/>
            <a:ext cx="16256000" cy="9144000"/>
            <a:chOff x="0" y="0"/>
            <a:chExt cx="10240" cy="5760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0240" cy="5760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372" y="720"/>
              <a:ext cx="202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200" b="0" i="0" u="none" strike="noStrike" cap="none" normalizeH="0" baseline="0" smtClean="0">
                  <a:ln>
                    <a:noFill/>
                  </a:ln>
                  <a:solidFill>
                    <a:srgbClr val="AFB52C"/>
                  </a:solidFill>
                  <a:effectLst/>
                  <a:latin typeface="Arial" panose="020B0604020202020204" pitchFamily="34" charset="0"/>
                </a:rPr>
                <a:t>•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616" y="720"/>
              <a:ext cx="305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200" b="1" i="0" u="none" strike="noStrike" cap="none" normalizeH="0" baseline="0" dirty="0" smtClean="0">
                  <a:ln>
                    <a:noFill/>
                  </a:ln>
                  <a:solidFill>
                    <a:srgbClr val="525252"/>
                  </a:solidFill>
                  <a:effectLst/>
                  <a:latin typeface="Segoe UI Semibold" panose="020B0702040204020203" pitchFamily="34" charset="0"/>
                </a:rPr>
                <a:t>Charges externes (Détail)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3" y="976"/>
              <a:ext cx="1848" cy="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3" y="976"/>
              <a:ext cx="1848" cy="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3697" y="1120"/>
              <a:ext cx="1528" cy="240"/>
            </a:xfrm>
            <a:custGeom>
              <a:avLst/>
              <a:gdLst>
                <a:gd name="T0" fmla="*/ 240 w 6112"/>
                <a:gd name="T1" fmla="*/ 0 h 960"/>
                <a:gd name="T2" fmla="*/ 5872 w 6112"/>
                <a:gd name="T3" fmla="*/ 0 h 960"/>
                <a:gd name="T4" fmla="*/ 5872 w 6112"/>
                <a:gd name="T5" fmla="*/ 0 h 960"/>
                <a:gd name="T6" fmla="*/ 6112 w 6112"/>
                <a:gd name="T7" fmla="*/ 240 h 960"/>
                <a:gd name="T8" fmla="*/ 6112 w 6112"/>
                <a:gd name="T9" fmla="*/ 240 h 960"/>
                <a:gd name="T10" fmla="*/ 6112 w 6112"/>
                <a:gd name="T11" fmla="*/ 240 h 960"/>
                <a:gd name="T12" fmla="*/ 6112 w 6112"/>
                <a:gd name="T13" fmla="*/ 720 h 960"/>
                <a:gd name="T14" fmla="*/ 6112 w 6112"/>
                <a:gd name="T15" fmla="*/ 720 h 960"/>
                <a:gd name="T16" fmla="*/ 5872 w 6112"/>
                <a:gd name="T17" fmla="*/ 960 h 960"/>
                <a:gd name="T18" fmla="*/ 5872 w 6112"/>
                <a:gd name="T19" fmla="*/ 960 h 960"/>
                <a:gd name="T20" fmla="*/ 240 w 6112"/>
                <a:gd name="T21" fmla="*/ 960 h 960"/>
                <a:gd name="T22" fmla="*/ 240 w 6112"/>
                <a:gd name="T23" fmla="*/ 960 h 960"/>
                <a:gd name="T24" fmla="*/ 0 w 6112"/>
                <a:gd name="T25" fmla="*/ 720 h 960"/>
                <a:gd name="T26" fmla="*/ 0 w 6112"/>
                <a:gd name="T27" fmla="*/ 240 h 960"/>
                <a:gd name="T28" fmla="*/ 0 w 6112"/>
                <a:gd name="T29" fmla="*/ 240 h 960"/>
                <a:gd name="T30" fmla="*/ 240 w 6112"/>
                <a:gd name="T31" fmla="*/ 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12" h="960">
                  <a:moveTo>
                    <a:pt x="240" y="0"/>
                  </a:moveTo>
                  <a:lnTo>
                    <a:pt x="5872" y="0"/>
                  </a:lnTo>
                  <a:lnTo>
                    <a:pt x="5872" y="0"/>
                  </a:lnTo>
                  <a:cubicBezTo>
                    <a:pt x="6005" y="0"/>
                    <a:pt x="6112" y="108"/>
                    <a:pt x="6112" y="240"/>
                  </a:cubicBezTo>
                  <a:cubicBezTo>
                    <a:pt x="6112" y="240"/>
                    <a:pt x="6112" y="240"/>
                    <a:pt x="6112" y="240"/>
                  </a:cubicBezTo>
                  <a:lnTo>
                    <a:pt x="6112" y="240"/>
                  </a:lnTo>
                  <a:lnTo>
                    <a:pt x="6112" y="720"/>
                  </a:lnTo>
                  <a:lnTo>
                    <a:pt x="6112" y="720"/>
                  </a:lnTo>
                  <a:cubicBezTo>
                    <a:pt x="6112" y="853"/>
                    <a:pt x="6005" y="960"/>
                    <a:pt x="5872" y="960"/>
                  </a:cubicBezTo>
                  <a:lnTo>
                    <a:pt x="5872" y="960"/>
                  </a:lnTo>
                  <a:lnTo>
                    <a:pt x="240" y="960"/>
                  </a:lnTo>
                  <a:lnTo>
                    <a:pt x="240" y="960"/>
                  </a:lnTo>
                  <a:cubicBezTo>
                    <a:pt x="108" y="960"/>
                    <a:pt x="0" y="853"/>
                    <a:pt x="0" y="720"/>
                  </a:cubicBezTo>
                  <a:lnTo>
                    <a:pt x="0" y="240"/>
                  </a:lnTo>
                  <a:lnTo>
                    <a:pt x="0" y="240"/>
                  </a:lnTo>
                  <a:cubicBezTo>
                    <a:pt x="0" y="108"/>
                    <a:pt x="108" y="0"/>
                    <a:pt x="240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315" y="1150"/>
              <a:ext cx="38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2022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083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1" y="976"/>
              <a:ext cx="1849" cy="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1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1" y="976"/>
              <a:ext cx="1849" cy="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Freeform 13"/>
            <p:cNvSpPr>
              <a:spLocks/>
            </p:cNvSpPr>
            <p:nvPr/>
          </p:nvSpPr>
          <p:spPr bwMode="auto">
            <a:xfrm>
              <a:off x="5505" y="1120"/>
              <a:ext cx="1529" cy="240"/>
            </a:xfrm>
            <a:custGeom>
              <a:avLst/>
              <a:gdLst>
                <a:gd name="T0" fmla="*/ 240 w 6112"/>
                <a:gd name="T1" fmla="*/ 0 h 960"/>
                <a:gd name="T2" fmla="*/ 5872 w 6112"/>
                <a:gd name="T3" fmla="*/ 0 h 960"/>
                <a:gd name="T4" fmla="*/ 5872 w 6112"/>
                <a:gd name="T5" fmla="*/ 0 h 960"/>
                <a:gd name="T6" fmla="*/ 6112 w 6112"/>
                <a:gd name="T7" fmla="*/ 240 h 960"/>
                <a:gd name="T8" fmla="*/ 6112 w 6112"/>
                <a:gd name="T9" fmla="*/ 240 h 960"/>
                <a:gd name="T10" fmla="*/ 6112 w 6112"/>
                <a:gd name="T11" fmla="*/ 240 h 960"/>
                <a:gd name="T12" fmla="*/ 6112 w 6112"/>
                <a:gd name="T13" fmla="*/ 720 h 960"/>
                <a:gd name="T14" fmla="*/ 6112 w 6112"/>
                <a:gd name="T15" fmla="*/ 720 h 960"/>
                <a:gd name="T16" fmla="*/ 5872 w 6112"/>
                <a:gd name="T17" fmla="*/ 960 h 960"/>
                <a:gd name="T18" fmla="*/ 5872 w 6112"/>
                <a:gd name="T19" fmla="*/ 960 h 960"/>
                <a:gd name="T20" fmla="*/ 240 w 6112"/>
                <a:gd name="T21" fmla="*/ 960 h 960"/>
                <a:gd name="T22" fmla="*/ 240 w 6112"/>
                <a:gd name="T23" fmla="*/ 960 h 960"/>
                <a:gd name="T24" fmla="*/ 0 w 6112"/>
                <a:gd name="T25" fmla="*/ 720 h 960"/>
                <a:gd name="T26" fmla="*/ 0 w 6112"/>
                <a:gd name="T27" fmla="*/ 240 h 960"/>
                <a:gd name="T28" fmla="*/ 0 w 6112"/>
                <a:gd name="T29" fmla="*/ 240 h 960"/>
                <a:gd name="T30" fmla="*/ 240 w 6112"/>
                <a:gd name="T31" fmla="*/ 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12" h="960">
                  <a:moveTo>
                    <a:pt x="240" y="0"/>
                  </a:moveTo>
                  <a:lnTo>
                    <a:pt x="5872" y="0"/>
                  </a:lnTo>
                  <a:lnTo>
                    <a:pt x="5872" y="0"/>
                  </a:lnTo>
                  <a:cubicBezTo>
                    <a:pt x="6005" y="0"/>
                    <a:pt x="6112" y="108"/>
                    <a:pt x="6112" y="240"/>
                  </a:cubicBezTo>
                  <a:cubicBezTo>
                    <a:pt x="6112" y="240"/>
                    <a:pt x="6112" y="240"/>
                    <a:pt x="6112" y="240"/>
                  </a:cubicBezTo>
                  <a:lnTo>
                    <a:pt x="6112" y="240"/>
                  </a:lnTo>
                  <a:lnTo>
                    <a:pt x="6112" y="720"/>
                  </a:lnTo>
                  <a:lnTo>
                    <a:pt x="6112" y="720"/>
                  </a:lnTo>
                  <a:cubicBezTo>
                    <a:pt x="6112" y="853"/>
                    <a:pt x="6005" y="960"/>
                    <a:pt x="5872" y="960"/>
                  </a:cubicBezTo>
                  <a:lnTo>
                    <a:pt x="5872" y="960"/>
                  </a:lnTo>
                  <a:lnTo>
                    <a:pt x="240" y="960"/>
                  </a:lnTo>
                  <a:lnTo>
                    <a:pt x="240" y="960"/>
                  </a:lnTo>
                  <a:cubicBezTo>
                    <a:pt x="108" y="960"/>
                    <a:pt x="0" y="853"/>
                    <a:pt x="0" y="720"/>
                  </a:cubicBezTo>
                  <a:lnTo>
                    <a:pt x="0" y="240"/>
                  </a:lnTo>
                  <a:lnTo>
                    <a:pt x="0" y="240"/>
                  </a:lnTo>
                  <a:cubicBezTo>
                    <a:pt x="0" y="108"/>
                    <a:pt x="108" y="0"/>
                    <a:pt x="240" y="0"/>
                  </a:cubicBezTo>
                  <a:close/>
                </a:path>
              </a:pathLst>
            </a:custGeom>
            <a:solidFill>
              <a:srgbClr val="AED13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6165" y="1150"/>
              <a:ext cx="298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N-1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087" name="Picture 1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0" y="976"/>
              <a:ext cx="3024" cy="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8" name="Picture 1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0" y="976"/>
              <a:ext cx="3024" cy="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Freeform 17"/>
            <p:cNvSpPr>
              <a:spLocks/>
            </p:cNvSpPr>
            <p:nvPr/>
          </p:nvSpPr>
          <p:spPr bwMode="auto">
            <a:xfrm>
              <a:off x="7314" y="1120"/>
              <a:ext cx="2704" cy="240"/>
            </a:xfrm>
            <a:custGeom>
              <a:avLst/>
              <a:gdLst>
                <a:gd name="T0" fmla="*/ 120 w 5408"/>
                <a:gd name="T1" fmla="*/ 0 h 480"/>
                <a:gd name="T2" fmla="*/ 5288 w 5408"/>
                <a:gd name="T3" fmla="*/ 0 h 480"/>
                <a:gd name="T4" fmla="*/ 5288 w 5408"/>
                <a:gd name="T5" fmla="*/ 0 h 480"/>
                <a:gd name="T6" fmla="*/ 5408 w 5408"/>
                <a:gd name="T7" fmla="*/ 120 h 480"/>
                <a:gd name="T8" fmla="*/ 5408 w 5408"/>
                <a:gd name="T9" fmla="*/ 120 h 480"/>
                <a:gd name="T10" fmla="*/ 5408 w 5408"/>
                <a:gd name="T11" fmla="*/ 120 h 480"/>
                <a:gd name="T12" fmla="*/ 5408 w 5408"/>
                <a:gd name="T13" fmla="*/ 360 h 480"/>
                <a:gd name="T14" fmla="*/ 5408 w 5408"/>
                <a:gd name="T15" fmla="*/ 360 h 480"/>
                <a:gd name="T16" fmla="*/ 5288 w 5408"/>
                <a:gd name="T17" fmla="*/ 480 h 480"/>
                <a:gd name="T18" fmla="*/ 5288 w 5408"/>
                <a:gd name="T19" fmla="*/ 480 h 480"/>
                <a:gd name="T20" fmla="*/ 120 w 5408"/>
                <a:gd name="T21" fmla="*/ 480 h 480"/>
                <a:gd name="T22" fmla="*/ 120 w 5408"/>
                <a:gd name="T23" fmla="*/ 480 h 480"/>
                <a:gd name="T24" fmla="*/ 0 w 5408"/>
                <a:gd name="T25" fmla="*/ 360 h 480"/>
                <a:gd name="T26" fmla="*/ 0 w 5408"/>
                <a:gd name="T27" fmla="*/ 120 h 480"/>
                <a:gd name="T28" fmla="*/ 0 w 5408"/>
                <a:gd name="T29" fmla="*/ 120 h 480"/>
                <a:gd name="T30" fmla="*/ 120 w 5408"/>
                <a:gd name="T3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408" h="480">
                  <a:moveTo>
                    <a:pt x="120" y="0"/>
                  </a:moveTo>
                  <a:lnTo>
                    <a:pt x="5288" y="0"/>
                  </a:lnTo>
                  <a:lnTo>
                    <a:pt x="5288" y="0"/>
                  </a:lnTo>
                  <a:cubicBezTo>
                    <a:pt x="5355" y="0"/>
                    <a:pt x="5408" y="54"/>
                    <a:pt x="5408" y="120"/>
                  </a:cubicBezTo>
                  <a:cubicBezTo>
                    <a:pt x="5408" y="120"/>
                    <a:pt x="5408" y="120"/>
                    <a:pt x="5408" y="120"/>
                  </a:cubicBezTo>
                  <a:lnTo>
                    <a:pt x="5408" y="120"/>
                  </a:lnTo>
                  <a:lnTo>
                    <a:pt x="5408" y="360"/>
                  </a:lnTo>
                  <a:lnTo>
                    <a:pt x="5408" y="360"/>
                  </a:lnTo>
                  <a:cubicBezTo>
                    <a:pt x="5408" y="427"/>
                    <a:pt x="5355" y="480"/>
                    <a:pt x="5288" y="480"/>
                  </a:cubicBezTo>
                  <a:lnTo>
                    <a:pt x="5288" y="480"/>
                  </a:lnTo>
                  <a:lnTo>
                    <a:pt x="120" y="480"/>
                  </a:lnTo>
                  <a:lnTo>
                    <a:pt x="120" y="480"/>
                  </a:lnTo>
                  <a:cubicBezTo>
                    <a:pt x="54" y="480"/>
                    <a:pt x="0" y="427"/>
                    <a:pt x="0" y="360"/>
                  </a:cubicBezTo>
                  <a:lnTo>
                    <a:pt x="0" y="120"/>
                  </a:lnTo>
                  <a:lnTo>
                    <a:pt x="0" y="120"/>
                  </a:lnTo>
                  <a:cubicBezTo>
                    <a:pt x="0" y="54"/>
                    <a:pt x="54" y="0"/>
                    <a:pt x="120" y="0"/>
                  </a:cubicBezTo>
                  <a:close/>
                </a:path>
              </a:pathLst>
            </a:custGeom>
            <a:solidFill>
              <a:srgbClr val="00B0F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Rectangle 18"/>
            <p:cNvSpPr>
              <a:spLocks noChangeArrowheads="1"/>
            </p:cNvSpPr>
            <p:nvPr/>
          </p:nvSpPr>
          <p:spPr bwMode="auto">
            <a:xfrm>
              <a:off x="8390" y="1150"/>
              <a:ext cx="654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Évolution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091" name="Picture 1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" y="1497"/>
              <a:ext cx="3521" cy="4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2" name="Picture 20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" y="1497"/>
              <a:ext cx="3521" cy="4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3" name="Picture 2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3" y="1497"/>
              <a:ext cx="1848" cy="4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4" name="Picture 2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3" y="1497"/>
              <a:ext cx="1848" cy="4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5" name="Picture 23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1" y="1497"/>
              <a:ext cx="1849" cy="4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6" name="Picture 2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1" y="1497"/>
              <a:ext cx="1849" cy="4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7" name="Picture 25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0" y="1497"/>
              <a:ext cx="3024" cy="4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8" name="Picture 26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0" y="1497"/>
              <a:ext cx="3024" cy="4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Freeform 27"/>
            <p:cNvSpPr>
              <a:spLocks/>
            </p:cNvSpPr>
            <p:nvPr/>
          </p:nvSpPr>
          <p:spPr bwMode="auto">
            <a:xfrm>
              <a:off x="216" y="1641"/>
              <a:ext cx="3201" cy="296"/>
            </a:xfrm>
            <a:custGeom>
              <a:avLst/>
              <a:gdLst>
                <a:gd name="T0" fmla="*/ 480 w 25600"/>
                <a:gd name="T1" fmla="*/ 0 h 2368"/>
                <a:gd name="T2" fmla="*/ 25120 w 25600"/>
                <a:gd name="T3" fmla="*/ 0 h 2368"/>
                <a:gd name="T4" fmla="*/ 25120 w 25600"/>
                <a:gd name="T5" fmla="*/ 0 h 2368"/>
                <a:gd name="T6" fmla="*/ 25600 w 25600"/>
                <a:gd name="T7" fmla="*/ 480 h 2368"/>
                <a:gd name="T8" fmla="*/ 25600 w 25600"/>
                <a:gd name="T9" fmla="*/ 480 h 2368"/>
                <a:gd name="T10" fmla="*/ 25600 w 25600"/>
                <a:gd name="T11" fmla="*/ 480 h 2368"/>
                <a:gd name="T12" fmla="*/ 25600 w 25600"/>
                <a:gd name="T13" fmla="*/ 1888 h 2368"/>
                <a:gd name="T14" fmla="*/ 25600 w 25600"/>
                <a:gd name="T15" fmla="*/ 2368 h 2368"/>
                <a:gd name="T16" fmla="*/ 25120 w 25600"/>
                <a:gd name="T17" fmla="*/ 2368 h 2368"/>
                <a:gd name="T18" fmla="*/ 480 w 25600"/>
                <a:gd name="T19" fmla="*/ 2368 h 2368"/>
                <a:gd name="T20" fmla="*/ 0 w 25600"/>
                <a:gd name="T21" fmla="*/ 2368 h 2368"/>
                <a:gd name="T22" fmla="*/ 0 w 25600"/>
                <a:gd name="T23" fmla="*/ 1888 h 2368"/>
                <a:gd name="T24" fmla="*/ 0 w 25600"/>
                <a:gd name="T25" fmla="*/ 480 h 2368"/>
                <a:gd name="T26" fmla="*/ 0 w 25600"/>
                <a:gd name="T27" fmla="*/ 480 h 2368"/>
                <a:gd name="T28" fmla="*/ 480 w 25600"/>
                <a:gd name="T29" fmla="*/ 0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600" h="2368">
                  <a:moveTo>
                    <a:pt x="480" y="0"/>
                  </a:moveTo>
                  <a:lnTo>
                    <a:pt x="25120" y="0"/>
                  </a:lnTo>
                  <a:lnTo>
                    <a:pt x="25120" y="0"/>
                  </a:lnTo>
                  <a:cubicBezTo>
                    <a:pt x="25386" y="0"/>
                    <a:pt x="25600" y="215"/>
                    <a:pt x="25600" y="480"/>
                  </a:cubicBezTo>
                  <a:cubicBezTo>
                    <a:pt x="25600" y="480"/>
                    <a:pt x="25600" y="480"/>
                    <a:pt x="25600" y="480"/>
                  </a:cubicBezTo>
                  <a:lnTo>
                    <a:pt x="25600" y="480"/>
                  </a:lnTo>
                  <a:lnTo>
                    <a:pt x="25600" y="1888"/>
                  </a:lnTo>
                  <a:lnTo>
                    <a:pt x="25600" y="2368"/>
                  </a:lnTo>
                  <a:lnTo>
                    <a:pt x="25120" y="2368"/>
                  </a:lnTo>
                  <a:lnTo>
                    <a:pt x="480" y="2368"/>
                  </a:lnTo>
                  <a:lnTo>
                    <a:pt x="0" y="2368"/>
                  </a:lnTo>
                  <a:lnTo>
                    <a:pt x="0" y="1888"/>
                  </a:lnTo>
                  <a:lnTo>
                    <a:pt x="0" y="480"/>
                  </a:lnTo>
                  <a:lnTo>
                    <a:pt x="0" y="480"/>
                  </a:lnTo>
                  <a:cubicBezTo>
                    <a:pt x="0" y="215"/>
                    <a:pt x="215" y="0"/>
                    <a:pt x="480" y="0"/>
                  </a:cubicBezTo>
                  <a:close/>
                </a:path>
              </a:pathLst>
            </a:custGeom>
            <a:solidFill>
              <a:srgbClr val="DDDDD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28"/>
            <p:cNvSpPr>
              <a:spLocks/>
            </p:cNvSpPr>
            <p:nvPr/>
          </p:nvSpPr>
          <p:spPr bwMode="auto">
            <a:xfrm>
              <a:off x="3697" y="1641"/>
              <a:ext cx="1528" cy="296"/>
            </a:xfrm>
            <a:custGeom>
              <a:avLst/>
              <a:gdLst>
                <a:gd name="T0" fmla="*/ 240 w 6112"/>
                <a:gd name="T1" fmla="*/ 0 h 1184"/>
                <a:gd name="T2" fmla="*/ 5872 w 6112"/>
                <a:gd name="T3" fmla="*/ 0 h 1184"/>
                <a:gd name="T4" fmla="*/ 5872 w 6112"/>
                <a:gd name="T5" fmla="*/ 0 h 1184"/>
                <a:gd name="T6" fmla="*/ 6112 w 6112"/>
                <a:gd name="T7" fmla="*/ 240 h 1184"/>
                <a:gd name="T8" fmla="*/ 6112 w 6112"/>
                <a:gd name="T9" fmla="*/ 240 h 1184"/>
                <a:gd name="T10" fmla="*/ 6112 w 6112"/>
                <a:gd name="T11" fmla="*/ 240 h 1184"/>
                <a:gd name="T12" fmla="*/ 6112 w 6112"/>
                <a:gd name="T13" fmla="*/ 944 h 1184"/>
                <a:gd name="T14" fmla="*/ 6112 w 6112"/>
                <a:gd name="T15" fmla="*/ 1184 h 1184"/>
                <a:gd name="T16" fmla="*/ 5872 w 6112"/>
                <a:gd name="T17" fmla="*/ 1184 h 1184"/>
                <a:gd name="T18" fmla="*/ 240 w 6112"/>
                <a:gd name="T19" fmla="*/ 1184 h 1184"/>
                <a:gd name="T20" fmla="*/ 0 w 6112"/>
                <a:gd name="T21" fmla="*/ 1184 h 1184"/>
                <a:gd name="T22" fmla="*/ 0 w 6112"/>
                <a:gd name="T23" fmla="*/ 944 h 1184"/>
                <a:gd name="T24" fmla="*/ 0 w 6112"/>
                <a:gd name="T25" fmla="*/ 240 h 1184"/>
                <a:gd name="T26" fmla="*/ 0 w 6112"/>
                <a:gd name="T27" fmla="*/ 240 h 1184"/>
                <a:gd name="T28" fmla="*/ 240 w 6112"/>
                <a:gd name="T29" fmla="*/ 0 h 1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12" h="1184">
                  <a:moveTo>
                    <a:pt x="240" y="0"/>
                  </a:moveTo>
                  <a:lnTo>
                    <a:pt x="5872" y="0"/>
                  </a:lnTo>
                  <a:lnTo>
                    <a:pt x="5872" y="0"/>
                  </a:lnTo>
                  <a:cubicBezTo>
                    <a:pt x="6005" y="0"/>
                    <a:pt x="6112" y="108"/>
                    <a:pt x="6112" y="240"/>
                  </a:cubicBezTo>
                  <a:cubicBezTo>
                    <a:pt x="6112" y="240"/>
                    <a:pt x="6112" y="240"/>
                    <a:pt x="6112" y="240"/>
                  </a:cubicBezTo>
                  <a:lnTo>
                    <a:pt x="6112" y="240"/>
                  </a:lnTo>
                  <a:lnTo>
                    <a:pt x="6112" y="944"/>
                  </a:lnTo>
                  <a:lnTo>
                    <a:pt x="6112" y="1184"/>
                  </a:lnTo>
                  <a:lnTo>
                    <a:pt x="5872" y="1184"/>
                  </a:lnTo>
                  <a:lnTo>
                    <a:pt x="240" y="1184"/>
                  </a:lnTo>
                  <a:lnTo>
                    <a:pt x="0" y="1184"/>
                  </a:lnTo>
                  <a:lnTo>
                    <a:pt x="0" y="944"/>
                  </a:lnTo>
                  <a:lnTo>
                    <a:pt x="0" y="240"/>
                  </a:lnTo>
                  <a:lnTo>
                    <a:pt x="0" y="240"/>
                  </a:lnTo>
                  <a:cubicBezTo>
                    <a:pt x="0" y="108"/>
                    <a:pt x="108" y="0"/>
                    <a:pt x="240" y="0"/>
                  </a:cubicBezTo>
                  <a:close/>
                </a:path>
              </a:pathLst>
            </a:custGeom>
            <a:solidFill>
              <a:srgbClr val="DDDDD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29"/>
            <p:cNvSpPr>
              <a:spLocks/>
            </p:cNvSpPr>
            <p:nvPr/>
          </p:nvSpPr>
          <p:spPr bwMode="auto">
            <a:xfrm>
              <a:off x="5505" y="1641"/>
              <a:ext cx="1529" cy="296"/>
            </a:xfrm>
            <a:custGeom>
              <a:avLst/>
              <a:gdLst>
                <a:gd name="T0" fmla="*/ 240 w 6112"/>
                <a:gd name="T1" fmla="*/ 0 h 1184"/>
                <a:gd name="T2" fmla="*/ 5872 w 6112"/>
                <a:gd name="T3" fmla="*/ 0 h 1184"/>
                <a:gd name="T4" fmla="*/ 5872 w 6112"/>
                <a:gd name="T5" fmla="*/ 0 h 1184"/>
                <a:gd name="T6" fmla="*/ 6112 w 6112"/>
                <a:gd name="T7" fmla="*/ 240 h 1184"/>
                <a:gd name="T8" fmla="*/ 6112 w 6112"/>
                <a:gd name="T9" fmla="*/ 240 h 1184"/>
                <a:gd name="T10" fmla="*/ 6112 w 6112"/>
                <a:gd name="T11" fmla="*/ 240 h 1184"/>
                <a:gd name="T12" fmla="*/ 6112 w 6112"/>
                <a:gd name="T13" fmla="*/ 944 h 1184"/>
                <a:gd name="T14" fmla="*/ 6112 w 6112"/>
                <a:gd name="T15" fmla="*/ 1184 h 1184"/>
                <a:gd name="T16" fmla="*/ 5872 w 6112"/>
                <a:gd name="T17" fmla="*/ 1184 h 1184"/>
                <a:gd name="T18" fmla="*/ 240 w 6112"/>
                <a:gd name="T19" fmla="*/ 1184 h 1184"/>
                <a:gd name="T20" fmla="*/ 0 w 6112"/>
                <a:gd name="T21" fmla="*/ 1184 h 1184"/>
                <a:gd name="T22" fmla="*/ 0 w 6112"/>
                <a:gd name="T23" fmla="*/ 944 h 1184"/>
                <a:gd name="T24" fmla="*/ 0 w 6112"/>
                <a:gd name="T25" fmla="*/ 240 h 1184"/>
                <a:gd name="T26" fmla="*/ 0 w 6112"/>
                <a:gd name="T27" fmla="*/ 240 h 1184"/>
                <a:gd name="T28" fmla="*/ 240 w 6112"/>
                <a:gd name="T29" fmla="*/ 0 h 1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12" h="1184">
                  <a:moveTo>
                    <a:pt x="240" y="0"/>
                  </a:moveTo>
                  <a:lnTo>
                    <a:pt x="5872" y="0"/>
                  </a:lnTo>
                  <a:lnTo>
                    <a:pt x="5872" y="0"/>
                  </a:lnTo>
                  <a:cubicBezTo>
                    <a:pt x="6005" y="0"/>
                    <a:pt x="6112" y="108"/>
                    <a:pt x="6112" y="240"/>
                  </a:cubicBezTo>
                  <a:cubicBezTo>
                    <a:pt x="6112" y="240"/>
                    <a:pt x="6112" y="240"/>
                    <a:pt x="6112" y="240"/>
                  </a:cubicBezTo>
                  <a:lnTo>
                    <a:pt x="6112" y="240"/>
                  </a:lnTo>
                  <a:lnTo>
                    <a:pt x="6112" y="944"/>
                  </a:lnTo>
                  <a:lnTo>
                    <a:pt x="6112" y="1184"/>
                  </a:lnTo>
                  <a:lnTo>
                    <a:pt x="5872" y="1184"/>
                  </a:lnTo>
                  <a:lnTo>
                    <a:pt x="240" y="1184"/>
                  </a:lnTo>
                  <a:lnTo>
                    <a:pt x="0" y="1184"/>
                  </a:lnTo>
                  <a:lnTo>
                    <a:pt x="0" y="944"/>
                  </a:lnTo>
                  <a:lnTo>
                    <a:pt x="0" y="240"/>
                  </a:lnTo>
                  <a:lnTo>
                    <a:pt x="0" y="240"/>
                  </a:lnTo>
                  <a:cubicBezTo>
                    <a:pt x="0" y="108"/>
                    <a:pt x="108" y="0"/>
                    <a:pt x="240" y="0"/>
                  </a:cubicBezTo>
                  <a:close/>
                </a:path>
              </a:pathLst>
            </a:custGeom>
            <a:solidFill>
              <a:srgbClr val="DDDDD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30"/>
            <p:cNvSpPr>
              <a:spLocks/>
            </p:cNvSpPr>
            <p:nvPr/>
          </p:nvSpPr>
          <p:spPr bwMode="auto">
            <a:xfrm>
              <a:off x="7314" y="1641"/>
              <a:ext cx="2704" cy="296"/>
            </a:xfrm>
            <a:custGeom>
              <a:avLst/>
              <a:gdLst>
                <a:gd name="T0" fmla="*/ 120 w 5408"/>
                <a:gd name="T1" fmla="*/ 0 h 592"/>
                <a:gd name="T2" fmla="*/ 5288 w 5408"/>
                <a:gd name="T3" fmla="*/ 0 h 592"/>
                <a:gd name="T4" fmla="*/ 5288 w 5408"/>
                <a:gd name="T5" fmla="*/ 0 h 592"/>
                <a:gd name="T6" fmla="*/ 5408 w 5408"/>
                <a:gd name="T7" fmla="*/ 120 h 592"/>
                <a:gd name="T8" fmla="*/ 5408 w 5408"/>
                <a:gd name="T9" fmla="*/ 120 h 592"/>
                <a:gd name="T10" fmla="*/ 5408 w 5408"/>
                <a:gd name="T11" fmla="*/ 120 h 592"/>
                <a:gd name="T12" fmla="*/ 5408 w 5408"/>
                <a:gd name="T13" fmla="*/ 472 h 592"/>
                <a:gd name="T14" fmla="*/ 5408 w 5408"/>
                <a:gd name="T15" fmla="*/ 592 h 592"/>
                <a:gd name="T16" fmla="*/ 5288 w 5408"/>
                <a:gd name="T17" fmla="*/ 592 h 592"/>
                <a:gd name="T18" fmla="*/ 120 w 5408"/>
                <a:gd name="T19" fmla="*/ 592 h 592"/>
                <a:gd name="T20" fmla="*/ 0 w 5408"/>
                <a:gd name="T21" fmla="*/ 592 h 592"/>
                <a:gd name="T22" fmla="*/ 0 w 5408"/>
                <a:gd name="T23" fmla="*/ 472 h 592"/>
                <a:gd name="T24" fmla="*/ 0 w 5408"/>
                <a:gd name="T25" fmla="*/ 120 h 592"/>
                <a:gd name="T26" fmla="*/ 0 w 5408"/>
                <a:gd name="T27" fmla="*/ 120 h 592"/>
                <a:gd name="T28" fmla="*/ 120 w 5408"/>
                <a:gd name="T29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08" h="592">
                  <a:moveTo>
                    <a:pt x="120" y="0"/>
                  </a:moveTo>
                  <a:lnTo>
                    <a:pt x="5288" y="0"/>
                  </a:lnTo>
                  <a:lnTo>
                    <a:pt x="5288" y="0"/>
                  </a:lnTo>
                  <a:cubicBezTo>
                    <a:pt x="5355" y="0"/>
                    <a:pt x="5408" y="54"/>
                    <a:pt x="5408" y="120"/>
                  </a:cubicBezTo>
                  <a:cubicBezTo>
                    <a:pt x="5408" y="120"/>
                    <a:pt x="5408" y="120"/>
                    <a:pt x="5408" y="120"/>
                  </a:cubicBezTo>
                  <a:lnTo>
                    <a:pt x="5408" y="120"/>
                  </a:lnTo>
                  <a:lnTo>
                    <a:pt x="5408" y="472"/>
                  </a:lnTo>
                  <a:lnTo>
                    <a:pt x="5408" y="592"/>
                  </a:lnTo>
                  <a:lnTo>
                    <a:pt x="5288" y="592"/>
                  </a:lnTo>
                  <a:lnTo>
                    <a:pt x="120" y="592"/>
                  </a:lnTo>
                  <a:lnTo>
                    <a:pt x="0" y="592"/>
                  </a:lnTo>
                  <a:lnTo>
                    <a:pt x="0" y="472"/>
                  </a:lnTo>
                  <a:lnTo>
                    <a:pt x="0" y="120"/>
                  </a:lnTo>
                  <a:lnTo>
                    <a:pt x="0" y="120"/>
                  </a:lnTo>
                  <a:cubicBezTo>
                    <a:pt x="0" y="54"/>
                    <a:pt x="54" y="0"/>
                    <a:pt x="120" y="0"/>
                  </a:cubicBezTo>
                  <a:close/>
                </a:path>
              </a:pathLst>
            </a:custGeom>
            <a:solidFill>
              <a:srgbClr val="DDDDD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Rectangle 31"/>
            <p:cNvSpPr>
              <a:spLocks noChangeArrowheads="1"/>
            </p:cNvSpPr>
            <p:nvPr/>
          </p:nvSpPr>
          <p:spPr bwMode="auto">
            <a:xfrm>
              <a:off x="296" y="1677"/>
              <a:ext cx="2139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Fournitures consommables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32"/>
            <p:cNvSpPr>
              <a:spLocks noChangeArrowheads="1"/>
            </p:cNvSpPr>
            <p:nvPr/>
          </p:nvSpPr>
          <p:spPr bwMode="auto">
            <a:xfrm>
              <a:off x="4577" y="1677"/>
              <a:ext cx="258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19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33"/>
            <p:cNvSpPr>
              <a:spLocks noChangeArrowheads="1"/>
            </p:cNvSpPr>
            <p:nvPr/>
          </p:nvSpPr>
          <p:spPr bwMode="auto">
            <a:xfrm>
              <a:off x="4731" y="1677"/>
              <a:ext cx="148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34"/>
            <p:cNvSpPr>
              <a:spLocks noChangeArrowheads="1"/>
            </p:cNvSpPr>
            <p:nvPr/>
          </p:nvSpPr>
          <p:spPr bwMode="auto">
            <a:xfrm>
              <a:off x="4779" y="1677"/>
              <a:ext cx="520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805 €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35"/>
            <p:cNvSpPr>
              <a:spLocks noChangeArrowheads="1"/>
            </p:cNvSpPr>
            <p:nvPr/>
          </p:nvSpPr>
          <p:spPr bwMode="auto">
            <a:xfrm>
              <a:off x="6411" y="1677"/>
              <a:ext cx="232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11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36"/>
            <p:cNvSpPr>
              <a:spLocks noChangeArrowheads="1"/>
            </p:cNvSpPr>
            <p:nvPr/>
          </p:nvSpPr>
          <p:spPr bwMode="auto">
            <a:xfrm>
              <a:off x="6539" y="1677"/>
              <a:ext cx="148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37"/>
            <p:cNvSpPr>
              <a:spLocks noChangeArrowheads="1"/>
            </p:cNvSpPr>
            <p:nvPr/>
          </p:nvSpPr>
          <p:spPr bwMode="auto">
            <a:xfrm>
              <a:off x="6587" y="1677"/>
              <a:ext cx="520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386 €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38"/>
            <p:cNvSpPr>
              <a:spLocks noChangeArrowheads="1"/>
            </p:cNvSpPr>
            <p:nvPr/>
          </p:nvSpPr>
          <p:spPr bwMode="auto">
            <a:xfrm>
              <a:off x="8078" y="1699"/>
              <a:ext cx="254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egoe UI Semilight" panose="020B0402040204020203" pitchFamily="34" charset="0"/>
                </a:rPr>
                <a:t>+8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39"/>
            <p:cNvSpPr>
              <a:spLocks noChangeArrowheads="1"/>
            </p:cNvSpPr>
            <p:nvPr/>
          </p:nvSpPr>
          <p:spPr bwMode="auto">
            <a:xfrm>
              <a:off x="8282" y="1699"/>
              <a:ext cx="40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egoe UI Semilight" panose="020B0402040204020203" pitchFamily="34" charset="0"/>
                </a:rPr>
                <a:t>419 €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40"/>
            <p:cNvSpPr>
              <a:spLocks noChangeArrowheads="1"/>
            </p:cNvSpPr>
            <p:nvPr/>
          </p:nvSpPr>
          <p:spPr bwMode="auto">
            <a:xfrm>
              <a:off x="9000" y="1677"/>
              <a:ext cx="672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egoe UI Semilight" panose="020B0402040204020203" pitchFamily="34" charset="0"/>
                </a:rPr>
                <a:t>+73,9%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Freeform 41"/>
            <p:cNvSpPr>
              <a:spLocks/>
            </p:cNvSpPr>
            <p:nvPr/>
          </p:nvSpPr>
          <p:spPr bwMode="auto">
            <a:xfrm>
              <a:off x="216" y="1877"/>
              <a:ext cx="3201" cy="356"/>
            </a:xfrm>
            <a:custGeom>
              <a:avLst/>
              <a:gdLst>
                <a:gd name="T0" fmla="*/ 60 w 3201"/>
                <a:gd name="T1" fmla="*/ 60 h 356"/>
                <a:gd name="T2" fmla="*/ 3141 w 3201"/>
                <a:gd name="T3" fmla="*/ 60 h 356"/>
                <a:gd name="T4" fmla="*/ 3201 w 3201"/>
                <a:gd name="T5" fmla="*/ 60 h 356"/>
                <a:gd name="T6" fmla="*/ 3201 w 3201"/>
                <a:gd name="T7" fmla="*/ 120 h 356"/>
                <a:gd name="T8" fmla="*/ 3201 w 3201"/>
                <a:gd name="T9" fmla="*/ 296 h 356"/>
                <a:gd name="T10" fmla="*/ 3201 w 3201"/>
                <a:gd name="T11" fmla="*/ 356 h 356"/>
                <a:gd name="T12" fmla="*/ 3141 w 3201"/>
                <a:gd name="T13" fmla="*/ 356 h 356"/>
                <a:gd name="T14" fmla="*/ 60 w 3201"/>
                <a:gd name="T15" fmla="*/ 356 h 356"/>
                <a:gd name="T16" fmla="*/ 0 w 3201"/>
                <a:gd name="T17" fmla="*/ 356 h 356"/>
                <a:gd name="T18" fmla="*/ 0 w 3201"/>
                <a:gd name="T19" fmla="*/ 296 h 356"/>
                <a:gd name="T20" fmla="*/ 0 w 3201"/>
                <a:gd name="T21" fmla="*/ 120 h 356"/>
                <a:gd name="T22" fmla="*/ 0 w 3201"/>
                <a:gd name="T23" fmla="*/ 0 h 356"/>
                <a:gd name="T24" fmla="*/ 0 w 3201"/>
                <a:gd name="T25" fmla="*/ 60 h 356"/>
                <a:gd name="T26" fmla="*/ 60 w 3201"/>
                <a:gd name="T27" fmla="*/ 6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01" h="356">
                  <a:moveTo>
                    <a:pt x="60" y="60"/>
                  </a:moveTo>
                  <a:lnTo>
                    <a:pt x="3141" y="60"/>
                  </a:lnTo>
                  <a:lnTo>
                    <a:pt x="3201" y="60"/>
                  </a:lnTo>
                  <a:lnTo>
                    <a:pt x="3201" y="120"/>
                  </a:lnTo>
                  <a:lnTo>
                    <a:pt x="3201" y="296"/>
                  </a:lnTo>
                  <a:lnTo>
                    <a:pt x="3201" y="356"/>
                  </a:lnTo>
                  <a:lnTo>
                    <a:pt x="3141" y="356"/>
                  </a:lnTo>
                  <a:lnTo>
                    <a:pt x="60" y="356"/>
                  </a:lnTo>
                  <a:lnTo>
                    <a:pt x="0" y="356"/>
                  </a:lnTo>
                  <a:lnTo>
                    <a:pt x="0" y="296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42"/>
            <p:cNvSpPr>
              <a:spLocks/>
            </p:cNvSpPr>
            <p:nvPr/>
          </p:nvSpPr>
          <p:spPr bwMode="auto">
            <a:xfrm>
              <a:off x="3697" y="1877"/>
              <a:ext cx="1528" cy="356"/>
            </a:xfrm>
            <a:custGeom>
              <a:avLst/>
              <a:gdLst>
                <a:gd name="T0" fmla="*/ 60 w 1528"/>
                <a:gd name="T1" fmla="*/ 60 h 356"/>
                <a:gd name="T2" fmla="*/ 1468 w 1528"/>
                <a:gd name="T3" fmla="*/ 60 h 356"/>
                <a:gd name="T4" fmla="*/ 1528 w 1528"/>
                <a:gd name="T5" fmla="*/ 60 h 356"/>
                <a:gd name="T6" fmla="*/ 1528 w 1528"/>
                <a:gd name="T7" fmla="*/ 120 h 356"/>
                <a:gd name="T8" fmla="*/ 1528 w 1528"/>
                <a:gd name="T9" fmla="*/ 296 h 356"/>
                <a:gd name="T10" fmla="*/ 1528 w 1528"/>
                <a:gd name="T11" fmla="*/ 356 h 356"/>
                <a:gd name="T12" fmla="*/ 1468 w 1528"/>
                <a:gd name="T13" fmla="*/ 356 h 356"/>
                <a:gd name="T14" fmla="*/ 60 w 1528"/>
                <a:gd name="T15" fmla="*/ 356 h 356"/>
                <a:gd name="T16" fmla="*/ 0 w 1528"/>
                <a:gd name="T17" fmla="*/ 356 h 356"/>
                <a:gd name="T18" fmla="*/ 0 w 1528"/>
                <a:gd name="T19" fmla="*/ 296 h 356"/>
                <a:gd name="T20" fmla="*/ 0 w 1528"/>
                <a:gd name="T21" fmla="*/ 120 h 356"/>
                <a:gd name="T22" fmla="*/ 0 w 1528"/>
                <a:gd name="T23" fmla="*/ 0 h 356"/>
                <a:gd name="T24" fmla="*/ 0 w 1528"/>
                <a:gd name="T25" fmla="*/ 60 h 356"/>
                <a:gd name="T26" fmla="*/ 60 w 1528"/>
                <a:gd name="T27" fmla="*/ 6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8" h="356">
                  <a:moveTo>
                    <a:pt x="60" y="60"/>
                  </a:moveTo>
                  <a:lnTo>
                    <a:pt x="1468" y="60"/>
                  </a:lnTo>
                  <a:lnTo>
                    <a:pt x="1528" y="60"/>
                  </a:lnTo>
                  <a:lnTo>
                    <a:pt x="1528" y="120"/>
                  </a:lnTo>
                  <a:lnTo>
                    <a:pt x="1528" y="296"/>
                  </a:lnTo>
                  <a:lnTo>
                    <a:pt x="1528" y="356"/>
                  </a:lnTo>
                  <a:lnTo>
                    <a:pt x="1468" y="356"/>
                  </a:lnTo>
                  <a:lnTo>
                    <a:pt x="60" y="356"/>
                  </a:lnTo>
                  <a:lnTo>
                    <a:pt x="0" y="356"/>
                  </a:lnTo>
                  <a:lnTo>
                    <a:pt x="0" y="296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43"/>
            <p:cNvSpPr>
              <a:spLocks/>
            </p:cNvSpPr>
            <p:nvPr/>
          </p:nvSpPr>
          <p:spPr bwMode="auto">
            <a:xfrm>
              <a:off x="5505" y="1877"/>
              <a:ext cx="1529" cy="356"/>
            </a:xfrm>
            <a:custGeom>
              <a:avLst/>
              <a:gdLst>
                <a:gd name="T0" fmla="*/ 60 w 1529"/>
                <a:gd name="T1" fmla="*/ 60 h 356"/>
                <a:gd name="T2" fmla="*/ 1469 w 1529"/>
                <a:gd name="T3" fmla="*/ 60 h 356"/>
                <a:gd name="T4" fmla="*/ 1529 w 1529"/>
                <a:gd name="T5" fmla="*/ 60 h 356"/>
                <a:gd name="T6" fmla="*/ 1529 w 1529"/>
                <a:gd name="T7" fmla="*/ 120 h 356"/>
                <a:gd name="T8" fmla="*/ 1529 w 1529"/>
                <a:gd name="T9" fmla="*/ 296 h 356"/>
                <a:gd name="T10" fmla="*/ 1529 w 1529"/>
                <a:gd name="T11" fmla="*/ 356 h 356"/>
                <a:gd name="T12" fmla="*/ 1469 w 1529"/>
                <a:gd name="T13" fmla="*/ 356 h 356"/>
                <a:gd name="T14" fmla="*/ 60 w 1529"/>
                <a:gd name="T15" fmla="*/ 356 h 356"/>
                <a:gd name="T16" fmla="*/ 0 w 1529"/>
                <a:gd name="T17" fmla="*/ 356 h 356"/>
                <a:gd name="T18" fmla="*/ 0 w 1529"/>
                <a:gd name="T19" fmla="*/ 296 h 356"/>
                <a:gd name="T20" fmla="*/ 0 w 1529"/>
                <a:gd name="T21" fmla="*/ 120 h 356"/>
                <a:gd name="T22" fmla="*/ 0 w 1529"/>
                <a:gd name="T23" fmla="*/ 0 h 356"/>
                <a:gd name="T24" fmla="*/ 0 w 1529"/>
                <a:gd name="T25" fmla="*/ 60 h 356"/>
                <a:gd name="T26" fmla="*/ 60 w 1529"/>
                <a:gd name="T27" fmla="*/ 6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9" h="356">
                  <a:moveTo>
                    <a:pt x="60" y="60"/>
                  </a:moveTo>
                  <a:lnTo>
                    <a:pt x="1469" y="60"/>
                  </a:lnTo>
                  <a:lnTo>
                    <a:pt x="1529" y="60"/>
                  </a:lnTo>
                  <a:lnTo>
                    <a:pt x="1529" y="120"/>
                  </a:lnTo>
                  <a:lnTo>
                    <a:pt x="1529" y="296"/>
                  </a:lnTo>
                  <a:lnTo>
                    <a:pt x="1529" y="356"/>
                  </a:lnTo>
                  <a:lnTo>
                    <a:pt x="1469" y="356"/>
                  </a:lnTo>
                  <a:lnTo>
                    <a:pt x="60" y="356"/>
                  </a:lnTo>
                  <a:lnTo>
                    <a:pt x="0" y="356"/>
                  </a:lnTo>
                  <a:lnTo>
                    <a:pt x="0" y="296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44"/>
            <p:cNvSpPr>
              <a:spLocks/>
            </p:cNvSpPr>
            <p:nvPr/>
          </p:nvSpPr>
          <p:spPr bwMode="auto">
            <a:xfrm>
              <a:off x="7314" y="1877"/>
              <a:ext cx="2704" cy="356"/>
            </a:xfrm>
            <a:custGeom>
              <a:avLst/>
              <a:gdLst>
                <a:gd name="T0" fmla="*/ 60 w 2704"/>
                <a:gd name="T1" fmla="*/ 60 h 356"/>
                <a:gd name="T2" fmla="*/ 2644 w 2704"/>
                <a:gd name="T3" fmla="*/ 60 h 356"/>
                <a:gd name="T4" fmla="*/ 2704 w 2704"/>
                <a:gd name="T5" fmla="*/ 60 h 356"/>
                <a:gd name="T6" fmla="*/ 2704 w 2704"/>
                <a:gd name="T7" fmla="*/ 120 h 356"/>
                <a:gd name="T8" fmla="*/ 2704 w 2704"/>
                <a:gd name="T9" fmla="*/ 296 h 356"/>
                <a:gd name="T10" fmla="*/ 2704 w 2704"/>
                <a:gd name="T11" fmla="*/ 356 h 356"/>
                <a:gd name="T12" fmla="*/ 2644 w 2704"/>
                <a:gd name="T13" fmla="*/ 356 h 356"/>
                <a:gd name="T14" fmla="*/ 60 w 2704"/>
                <a:gd name="T15" fmla="*/ 356 h 356"/>
                <a:gd name="T16" fmla="*/ 0 w 2704"/>
                <a:gd name="T17" fmla="*/ 356 h 356"/>
                <a:gd name="T18" fmla="*/ 0 w 2704"/>
                <a:gd name="T19" fmla="*/ 296 h 356"/>
                <a:gd name="T20" fmla="*/ 0 w 2704"/>
                <a:gd name="T21" fmla="*/ 120 h 356"/>
                <a:gd name="T22" fmla="*/ 0 w 2704"/>
                <a:gd name="T23" fmla="*/ 0 h 356"/>
                <a:gd name="T24" fmla="*/ 0 w 2704"/>
                <a:gd name="T25" fmla="*/ 60 h 356"/>
                <a:gd name="T26" fmla="*/ 60 w 2704"/>
                <a:gd name="T27" fmla="*/ 6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4" h="356">
                  <a:moveTo>
                    <a:pt x="60" y="60"/>
                  </a:moveTo>
                  <a:lnTo>
                    <a:pt x="2644" y="60"/>
                  </a:lnTo>
                  <a:lnTo>
                    <a:pt x="2704" y="60"/>
                  </a:lnTo>
                  <a:lnTo>
                    <a:pt x="2704" y="120"/>
                  </a:lnTo>
                  <a:lnTo>
                    <a:pt x="2704" y="296"/>
                  </a:lnTo>
                  <a:lnTo>
                    <a:pt x="2704" y="356"/>
                  </a:lnTo>
                  <a:lnTo>
                    <a:pt x="2644" y="356"/>
                  </a:lnTo>
                  <a:lnTo>
                    <a:pt x="60" y="356"/>
                  </a:lnTo>
                  <a:lnTo>
                    <a:pt x="0" y="356"/>
                  </a:lnTo>
                  <a:lnTo>
                    <a:pt x="0" y="296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Rectangle 45"/>
            <p:cNvSpPr>
              <a:spLocks noChangeArrowheads="1"/>
            </p:cNvSpPr>
            <p:nvPr/>
          </p:nvSpPr>
          <p:spPr bwMode="auto">
            <a:xfrm>
              <a:off x="296" y="1973"/>
              <a:ext cx="1184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Sous-traitance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46"/>
            <p:cNvSpPr>
              <a:spLocks noChangeArrowheads="1"/>
            </p:cNvSpPr>
            <p:nvPr/>
          </p:nvSpPr>
          <p:spPr bwMode="auto">
            <a:xfrm>
              <a:off x="4459" y="1973"/>
              <a:ext cx="382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240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47"/>
            <p:cNvSpPr>
              <a:spLocks noChangeArrowheads="1"/>
            </p:cNvSpPr>
            <p:nvPr/>
          </p:nvSpPr>
          <p:spPr bwMode="auto">
            <a:xfrm>
              <a:off x="4731" y="1973"/>
              <a:ext cx="148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48"/>
            <p:cNvSpPr>
              <a:spLocks noChangeArrowheads="1"/>
            </p:cNvSpPr>
            <p:nvPr/>
          </p:nvSpPr>
          <p:spPr bwMode="auto">
            <a:xfrm>
              <a:off x="4779" y="1973"/>
              <a:ext cx="520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704 €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49"/>
            <p:cNvSpPr>
              <a:spLocks noChangeArrowheads="1"/>
            </p:cNvSpPr>
            <p:nvPr/>
          </p:nvSpPr>
          <p:spPr bwMode="auto">
            <a:xfrm>
              <a:off x="6295" y="1973"/>
              <a:ext cx="352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147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50"/>
            <p:cNvSpPr>
              <a:spLocks noChangeArrowheads="1"/>
            </p:cNvSpPr>
            <p:nvPr/>
          </p:nvSpPr>
          <p:spPr bwMode="auto">
            <a:xfrm>
              <a:off x="6539" y="1973"/>
              <a:ext cx="148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51"/>
            <p:cNvSpPr>
              <a:spLocks noChangeArrowheads="1"/>
            </p:cNvSpPr>
            <p:nvPr/>
          </p:nvSpPr>
          <p:spPr bwMode="auto">
            <a:xfrm>
              <a:off x="6587" y="1973"/>
              <a:ext cx="520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305 €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52"/>
            <p:cNvSpPr>
              <a:spLocks noChangeArrowheads="1"/>
            </p:cNvSpPr>
            <p:nvPr/>
          </p:nvSpPr>
          <p:spPr bwMode="auto">
            <a:xfrm>
              <a:off x="7988" y="1995"/>
              <a:ext cx="330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egoe UI Semilight" panose="020B0402040204020203" pitchFamily="34" charset="0"/>
                </a:rPr>
                <a:t>+93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53"/>
            <p:cNvSpPr>
              <a:spLocks noChangeArrowheads="1"/>
            </p:cNvSpPr>
            <p:nvPr/>
          </p:nvSpPr>
          <p:spPr bwMode="auto">
            <a:xfrm>
              <a:off x="8226" y="1995"/>
              <a:ext cx="120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54"/>
            <p:cNvSpPr>
              <a:spLocks noChangeArrowheads="1"/>
            </p:cNvSpPr>
            <p:nvPr/>
          </p:nvSpPr>
          <p:spPr bwMode="auto">
            <a:xfrm>
              <a:off x="8264" y="1995"/>
              <a:ext cx="424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egoe UI Semilight" panose="020B0402040204020203" pitchFamily="34" charset="0"/>
                </a:rPr>
                <a:t>399 €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55"/>
            <p:cNvSpPr>
              <a:spLocks noChangeArrowheads="1"/>
            </p:cNvSpPr>
            <p:nvPr/>
          </p:nvSpPr>
          <p:spPr bwMode="auto">
            <a:xfrm>
              <a:off x="8992" y="1973"/>
              <a:ext cx="680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egoe UI Semilight" panose="020B0402040204020203" pitchFamily="34" charset="0"/>
                </a:rPr>
                <a:t>+63,4%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Freeform 56"/>
            <p:cNvSpPr>
              <a:spLocks/>
            </p:cNvSpPr>
            <p:nvPr/>
          </p:nvSpPr>
          <p:spPr bwMode="auto">
            <a:xfrm>
              <a:off x="216" y="2173"/>
              <a:ext cx="3201" cy="356"/>
            </a:xfrm>
            <a:custGeom>
              <a:avLst/>
              <a:gdLst>
                <a:gd name="T0" fmla="*/ 60 w 3201"/>
                <a:gd name="T1" fmla="*/ 60 h 356"/>
                <a:gd name="T2" fmla="*/ 3141 w 3201"/>
                <a:gd name="T3" fmla="*/ 60 h 356"/>
                <a:gd name="T4" fmla="*/ 3201 w 3201"/>
                <a:gd name="T5" fmla="*/ 60 h 356"/>
                <a:gd name="T6" fmla="*/ 3201 w 3201"/>
                <a:gd name="T7" fmla="*/ 120 h 356"/>
                <a:gd name="T8" fmla="*/ 3201 w 3201"/>
                <a:gd name="T9" fmla="*/ 296 h 356"/>
                <a:gd name="T10" fmla="*/ 3201 w 3201"/>
                <a:gd name="T11" fmla="*/ 356 h 356"/>
                <a:gd name="T12" fmla="*/ 3141 w 3201"/>
                <a:gd name="T13" fmla="*/ 356 h 356"/>
                <a:gd name="T14" fmla="*/ 60 w 3201"/>
                <a:gd name="T15" fmla="*/ 356 h 356"/>
                <a:gd name="T16" fmla="*/ 0 w 3201"/>
                <a:gd name="T17" fmla="*/ 356 h 356"/>
                <a:gd name="T18" fmla="*/ 0 w 3201"/>
                <a:gd name="T19" fmla="*/ 296 h 356"/>
                <a:gd name="T20" fmla="*/ 0 w 3201"/>
                <a:gd name="T21" fmla="*/ 120 h 356"/>
                <a:gd name="T22" fmla="*/ 0 w 3201"/>
                <a:gd name="T23" fmla="*/ 0 h 356"/>
                <a:gd name="T24" fmla="*/ 0 w 3201"/>
                <a:gd name="T25" fmla="*/ 60 h 356"/>
                <a:gd name="T26" fmla="*/ 60 w 3201"/>
                <a:gd name="T27" fmla="*/ 6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01" h="356">
                  <a:moveTo>
                    <a:pt x="60" y="60"/>
                  </a:moveTo>
                  <a:lnTo>
                    <a:pt x="3141" y="60"/>
                  </a:lnTo>
                  <a:lnTo>
                    <a:pt x="3201" y="60"/>
                  </a:lnTo>
                  <a:lnTo>
                    <a:pt x="3201" y="120"/>
                  </a:lnTo>
                  <a:lnTo>
                    <a:pt x="3201" y="296"/>
                  </a:lnTo>
                  <a:lnTo>
                    <a:pt x="3201" y="356"/>
                  </a:lnTo>
                  <a:lnTo>
                    <a:pt x="3141" y="356"/>
                  </a:lnTo>
                  <a:lnTo>
                    <a:pt x="60" y="356"/>
                  </a:lnTo>
                  <a:lnTo>
                    <a:pt x="0" y="356"/>
                  </a:lnTo>
                  <a:lnTo>
                    <a:pt x="0" y="296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57"/>
            <p:cNvSpPr>
              <a:spLocks/>
            </p:cNvSpPr>
            <p:nvPr/>
          </p:nvSpPr>
          <p:spPr bwMode="auto">
            <a:xfrm>
              <a:off x="3697" y="2173"/>
              <a:ext cx="1528" cy="356"/>
            </a:xfrm>
            <a:custGeom>
              <a:avLst/>
              <a:gdLst>
                <a:gd name="T0" fmla="*/ 60 w 1528"/>
                <a:gd name="T1" fmla="*/ 60 h 356"/>
                <a:gd name="T2" fmla="*/ 1468 w 1528"/>
                <a:gd name="T3" fmla="*/ 60 h 356"/>
                <a:gd name="T4" fmla="*/ 1528 w 1528"/>
                <a:gd name="T5" fmla="*/ 60 h 356"/>
                <a:gd name="T6" fmla="*/ 1528 w 1528"/>
                <a:gd name="T7" fmla="*/ 120 h 356"/>
                <a:gd name="T8" fmla="*/ 1528 w 1528"/>
                <a:gd name="T9" fmla="*/ 296 h 356"/>
                <a:gd name="T10" fmla="*/ 1528 w 1528"/>
                <a:gd name="T11" fmla="*/ 356 h 356"/>
                <a:gd name="T12" fmla="*/ 1468 w 1528"/>
                <a:gd name="T13" fmla="*/ 356 h 356"/>
                <a:gd name="T14" fmla="*/ 60 w 1528"/>
                <a:gd name="T15" fmla="*/ 356 h 356"/>
                <a:gd name="T16" fmla="*/ 0 w 1528"/>
                <a:gd name="T17" fmla="*/ 356 h 356"/>
                <a:gd name="T18" fmla="*/ 0 w 1528"/>
                <a:gd name="T19" fmla="*/ 296 h 356"/>
                <a:gd name="T20" fmla="*/ 0 w 1528"/>
                <a:gd name="T21" fmla="*/ 120 h 356"/>
                <a:gd name="T22" fmla="*/ 0 w 1528"/>
                <a:gd name="T23" fmla="*/ 0 h 356"/>
                <a:gd name="T24" fmla="*/ 0 w 1528"/>
                <a:gd name="T25" fmla="*/ 60 h 356"/>
                <a:gd name="T26" fmla="*/ 60 w 1528"/>
                <a:gd name="T27" fmla="*/ 6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8" h="356">
                  <a:moveTo>
                    <a:pt x="60" y="60"/>
                  </a:moveTo>
                  <a:lnTo>
                    <a:pt x="1468" y="60"/>
                  </a:lnTo>
                  <a:lnTo>
                    <a:pt x="1528" y="60"/>
                  </a:lnTo>
                  <a:lnTo>
                    <a:pt x="1528" y="120"/>
                  </a:lnTo>
                  <a:lnTo>
                    <a:pt x="1528" y="296"/>
                  </a:lnTo>
                  <a:lnTo>
                    <a:pt x="1528" y="356"/>
                  </a:lnTo>
                  <a:lnTo>
                    <a:pt x="1468" y="356"/>
                  </a:lnTo>
                  <a:lnTo>
                    <a:pt x="60" y="356"/>
                  </a:lnTo>
                  <a:lnTo>
                    <a:pt x="0" y="356"/>
                  </a:lnTo>
                  <a:lnTo>
                    <a:pt x="0" y="296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58"/>
            <p:cNvSpPr>
              <a:spLocks/>
            </p:cNvSpPr>
            <p:nvPr/>
          </p:nvSpPr>
          <p:spPr bwMode="auto">
            <a:xfrm>
              <a:off x="5505" y="2173"/>
              <a:ext cx="1529" cy="356"/>
            </a:xfrm>
            <a:custGeom>
              <a:avLst/>
              <a:gdLst>
                <a:gd name="T0" fmla="*/ 60 w 1529"/>
                <a:gd name="T1" fmla="*/ 60 h 356"/>
                <a:gd name="T2" fmla="*/ 1469 w 1529"/>
                <a:gd name="T3" fmla="*/ 60 h 356"/>
                <a:gd name="T4" fmla="*/ 1529 w 1529"/>
                <a:gd name="T5" fmla="*/ 60 h 356"/>
                <a:gd name="T6" fmla="*/ 1529 w 1529"/>
                <a:gd name="T7" fmla="*/ 120 h 356"/>
                <a:gd name="T8" fmla="*/ 1529 w 1529"/>
                <a:gd name="T9" fmla="*/ 296 h 356"/>
                <a:gd name="T10" fmla="*/ 1529 w 1529"/>
                <a:gd name="T11" fmla="*/ 356 h 356"/>
                <a:gd name="T12" fmla="*/ 1469 w 1529"/>
                <a:gd name="T13" fmla="*/ 356 h 356"/>
                <a:gd name="T14" fmla="*/ 60 w 1529"/>
                <a:gd name="T15" fmla="*/ 356 h 356"/>
                <a:gd name="T16" fmla="*/ 0 w 1529"/>
                <a:gd name="T17" fmla="*/ 356 h 356"/>
                <a:gd name="T18" fmla="*/ 0 w 1529"/>
                <a:gd name="T19" fmla="*/ 296 h 356"/>
                <a:gd name="T20" fmla="*/ 0 w 1529"/>
                <a:gd name="T21" fmla="*/ 120 h 356"/>
                <a:gd name="T22" fmla="*/ 0 w 1529"/>
                <a:gd name="T23" fmla="*/ 0 h 356"/>
                <a:gd name="T24" fmla="*/ 0 w 1529"/>
                <a:gd name="T25" fmla="*/ 60 h 356"/>
                <a:gd name="T26" fmla="*/ 60 w 1529"/>
                <a:gd name="T27" fmla="*/ 6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9" h="356">
                  <a:moveTo>
                    <a:pt x="60" y="60"/>
                  </a:moveTo>
                  <a:lnTo>
                    <a:pt x="1469" y="60"/>
                  </a:lnTo>
                  <a:lnTo>
                    <a:pt x="1529" y="60"/>
                  </a:lnTo>
                  <a:lnTo>
                    <a:pt x="1529" y="120"/>
                  </a:lnTo>
                  <a:lnTo>
                    <a:pt x="1529" y="296"/>
                  </a:lnTo>
                  <a:lnTo>
                    <a:pt x="1529" y="356"/>
                  </a:lnTo>
                  <a:lnTo>
                    <a:pt x="1469" y="356"/>
                  </a:lnTo>
                  <a:lnTo>
                    <a:pt x="60" y="356"/>
                  </a:lnTo>
                  <a:lnTo>
                    <a:pt x="0" y="356"/>
                  </a:lnTo>
                  <a:lnTo>
                    <a:pt x="0" y="296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59"/>
            <p:cNvSpPr>
              <a:spLocks/>
            </p:cNvSpPr>
            <p:nvPr/>
          </p:nvSpPr>
          <p:spPr bwMode="auto">
            <a:xfrm>
              <a:off x="7314" y="2173"/>
              <a:ext cx="2704" cy="356"/>
            </a:xfrm>
            <a:custGeom>
              <a:avLst/>
              <a:gdLst>
                <a:gd name="T0" fmla="*/ 60 w 2704"/>
                <a:gd name="T1" fmla="*/ 60 h 356"/>
                <a:gd name="T2" fmla="*/ 2644 w 2704"/>
                <a:gd name="T3" fmla="*/ 60 h 356"/>
                <a:gd name="T4" fmla="*/ 2704 w 2704"/>
                <a:gd name="T5" fmla="*/ 60 h 356"/>
                <a:gd name="T6" fmla="*/ 2704 w 2704"/>
                <a:gd name="T7" fmla="*/ 120 h 356"/>
                <a:gd name="T8" fmla="*/ 2704 w 2704"/>
                <a:gd name="T9" fmla="*/ 296 h 356"/>
                <a:gd name="T10" fmla="*/ 2704 w 2704"/>
                <a:gd name="T11" fmla="*/ 356 h 356"/>
                <a:gd name="T12" fmla="*/ 2644 w 2704"/>
                <a:gd name="T13" fmla="*/ 356 h 356"/>
                <a:gd name="T14" fmla="*/ 60 w 2704"/>
                <a:gd name="T15" fmla="*/ 356 h 356"/>
                <a:gd name="T16" fmla="*/ 0 w 2704"/>
                <a:gd name="T17" fmla="*/ 356 h 356"/>
                <a:gd name="T18" fmla="*/ 0 w 2704"/>
                <a:gd name="T19" fmla="*/ 296 h 356"/>
                <a:gd name="T20" fmla="*/ 0 w 2704"/>
                <a:gd name="T21" fmla="*/ 120 h 356"/>
                <a:gd name="T22" fmla="*/ 0 w 2704"/>
                <a:gd name="T23" fmla="*/ 0 h 356"/>
                <a:gd name="T24" fmla="*/ 0 w 2704"/>
                <a:gd name="T25" fmla="*/ 60 h 356"/>
                <a:gd name="T26" fmla="*/ 60 w 2704"/>
                <a:gd name="T27" fmla="*/ 6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4" h="356">
                  <a:moveTo>
                    <a:pt x="60" y="60"/>
                  </a:moveTo>
                  <a:lnTo>
                    <a:pt x="2644" y="60"/>
                  </a:lnTo>
                  <a:lnTo>
                    <a:pt x="2704" y="60"/>
                  </a:lnTo>
                  <a:lnTo>
                    <a:pt x="2704" y="120"/>
                  </a:lnTo>
                  <a:lnTo>
                    <a:pt x="2704" y="296"/>
                  </a:lnTo>
                  <a:lnTo>
                    <a:pt x="2704" y="356"/>
                  </a:lnTo>
                  <a:lnTo>
                    <a:pt x="2644" y="356"/>
                  </a:lnTo>
                  <a:lnTo>
                    <a:pt x="60" y="356"/>
                  </a:lnTo>
                  <a:lnTo>
                    <a:pt x="0" y="356"/>
                  </a:lnTo>
                  <a:lnTo>
                    <a:pt x="0" y="296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Rectangle 60"/>
            <p:cNvSpPr>
              <a:spLocks noChangeArrowheads="1"/>
            </p:cNvSpPr>
            <p:nvPr/>
          </p:nvSpPr>
          <p:spPr bwMode="auto">
            <a:xfrm>
              <a:off x="296" y="2269"/>
              <a:ext cx="1780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Loyers de crédits-bails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61"/>
            <p:cNvSpPr>
              <a:spLocks noChangeArrowheads="1"/>
            </p:cNvSpPr>
            <p:nvPr/>
          </p:nvSpPr>
          <p:spPr bwMode="auto">
            <a:xfrm>
              <a:off x="4641" y="2269"/>
              <a:ext cx="196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4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62"/>
            <p:cNvSpPr>
              <a:spLocks noChangeArrowheads="1"/>
            </p:cNvSpPr>
            <p:nvPr/>
          </p:nvSpPr>
          <p:spPr bwMode="auto">
            <a:xfrm>
              <a:off x="4735" y="2269"/>
              <a:ext cx="148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63"/>
            <p:cNvSpPr>
              <a:spLocks noChangeArrowheads="1"/>
            </p:cNvSpPr>
            <p:nvPr/>
          </p:nvSpPr>
          <p:spPr bwMode="auto">
            <a:xfrm>
              <a:off x="4783" y="2269"/>
              <a:ext cx="516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207 €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64"/>
            <p:cNvSpPr>
              <a:spLocks noChangeArrowheads="1"/>
            </p:cNvSpPr>
            <p:nvPr/>
          </p:nvSpPr>
          <p:spPr bwMode="auto">
            <a:xfrm>
              <a:off x="6449" y="2269"/>
              <a:ext cx="196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4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65"/>
            <p:cNvSpPr>
              <a:spLocks noChangeArrowheads="1"/>
            </p:cNvSpPr>
            <p:nvPr/>
          </p:nvSpPr>
          <p:spPr bwMode="auto">
            <a:xfrm>
              <a:off x="6543" y="2269"/>
              <a:ext cx="148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66"/>
            <p:cNvSpPr>
              <a:spLocks noChangeArrowheads="1"/>
            </p:cNvSpPr>
            <p:nvPr/>
          </p:nvSpPr>
          <p:spPr bwMode="auto">
            <a:xfrm>
              <a:off x="6591" y="2269"/>
              <a:ext cx="516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207 €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67"/>
            <p:cNvSpPr>
              <a:spLocks noChangeArrowheads="1"/>
            </p:cNvSpPr>
            <p:nvPr/>
          </p:nvSpPr>
          <p:spPr bwMode="auto">
            <a:xfrm>
              <a:off x="8410" y="2291"/>
              <a:ext cx="272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3C3C3C"/>
                  </a:solidFill>
                  <a:effectLst/>
                  <a:latin typeface="Segoe UI Semilight" panose="020B0402040204020203" pitchFamily="34" charset="0"/>
                </a:rPr>
                <a:t>0 €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68"/>
            <p:cNvSpPr>
              <a:spLocks noChangeArrowheads="1"/>
            </p:cNvSpPr>
            <p:nvPr/>
          </p:nvSpPr>
          <p:spPr bwMode="auto">
            <a:xfrm>
              <a:off x="9328" y="2269"/>
              <a:ext cx="334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3C3C3C"/>
                  </a:solidFill>
                  <a:effectLst/>
                  <a:latin typeface="Segoe UI Semilight" panose="020B0402040204020203" pitchFamily="34" charset="0"/>
                </a:rPr>
                <a:t>0%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Freeform 69"/>
            <p:cNvSpPr>
              <a:spLocks/>
            </p:cNvSpPr>
            <p:nvPr/>
          </p:nvSpPr>
          <p:spPr bwMode="auto">
            <a:xfrm>
              <a:off x="216" y="2469"/>
              <a:ext cx="3201" cy="356"/>
            </a:xfrm>
            <a:custGeom>
              <a:avLst/>
              <a:gdLst>
                <a:gd name="T0" fmla="*/ 60 w 3201"/>
                <a:gd name="T1" fmla="*/ 60 h 356"/>
                <a:gd name="T2" fmla="*/ 3141 w 3201"/>
                <a:gd name="T3" fmla="*/ 60 h 356"/>
                <a:gd name="T4" fmla="*/ 3201 w 3201"/>
                <a:gd name="T5" fmla="*/ 60 h 356"/>
                <a:gd name="T6" fmla="*/ 3201 w 3201"/>
                <a:gd name="T7" fmla="*/ 120 h 356"/>
                <a:gd name="T8" fmla="*/ 3201 w 3201"/>
                <a:gd name="T9" fmla="*/ 296 h 356"/>
                <a:gd name="T10" fmla="*/ 3201 w 3201"/>
                <a:gd name="T11" fmla="*/ 356 h 356"/>
                <a:gd name="T12" fmla="*/ 3141 w 3201"/>
                <a:gd name="T13" fmla="*/ 356 h 356"/>
                <a:gd name="T14" fmla="*/ 60 w 3201"/>
                <a:gd name="T15" fmla="*/ 356 h 356"/>
                <a:gd name="T16" fmla="*/ 0 w 3201"/>
                <a:gd name="T17" fmla="*/ 356 h 356"/>
                <a:gd name="T18" fmla="*/ 0 w 3201"/>
                <a:gd name="T19" fmla="*/ 296 h 356"/>
                <a:gd name="T20" fmla="*/ 0 w 3201"/>
                <a:gd name="T21" fmla="*/ 120 h 356"/>
                <a:gd name="T22" fmla="*/ 0 w 3201"/>
                <a:gd name="T23" fmla="*/ 0 h 356"/>
                <a:gd name="T24" fmla="*/ 0 w 3201"/>
                <a:gd name="T25" fmla="*/ 60 h 356"/>
                <a:gd name="T26" fmla="*/ 60 w 3201"/>
                <a:gd name="T27" fmla="*/ 6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01" h="356">
                  <a:moveTo>
                    <a:pt x="60" y="60"/>
                  </a:moveTo>
                  <a:lnTo>
                    <a:pt x="3141" y="60"/>
                  </a:lnTo>
                  <a:lnTo>
                    <a:pt x="3201" y="60"/>
                  </a:lnTo>
                  <a:lnTo>
                    <a:pt x="3201" y="120"/>
                  </a:lnTo>
                  <a:lnTo>
                    <a:pt x="3201" y="296"/>
                  </a:lnTo>
                  <a:lnTo>
                    <a:pt x="3201" y="356"/>
                  </a:lnTo>
                  <a:lnTo>
                    <a:pt x="3141" y="356"/>
                  </a:lnTo>
                  <a:lnTo>
                    <a:pt x="60" y="356"/>
                  </a:lnTo>
                  <a:lnTo>
                    <a:pt x="0" y="356"/>
                  </a:lnTo>
                  <a:lnTo>
                    <a:pt x="0" y="296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70"/>
            <p:cNvSpPr>
              <a:spLocks/>
            </p:cNvSpPr>
            <p:nvPr/>
          </p:nvSpPr>
          <p:spPr bwMode="auto">
            <a:xfrm>
              <a:off x="3697" y="2469"/>
              <a:ext cx="1528" cy="356"/>
            </a:xfrm>
            <a:custGeom>
              <a:avLst/>
              <a:gdLst>
                <a:gd name="T0" fmla="*/ 60 w 1528"/>
                <a:gd name="T1" fmla="*/ 60 h 356"/>
                <a:gd name="T2" fmla="*/ 1468 w 1528"/>
                <a:gd name="T3" fmla="*/ 60 h 356"/>
                <a:gd name="T4" fmla="*/ 1528 w 1528"/>
                <a:gd name="T5" fmla="*/ 60 h 356"/>
                <a:gd name="T6" fmla="*/ 1528 w 1528"/>
                <a:gd name="T7" fmla="*/ 120 h 356"/>
                <a:gd name="T8" fmla="*/ 1528 w 1528"/>
                <a:gd name="T9" fmla="*/ 296 h 356"/>
                <a:gd name="T10" fmla="*/ 1528 w 1528"/>
                <a:gd name="T11" fmla="*/ 356 h 356"/>
                <a:gd name="T12" fmla="*/ 1468 w 1528"/>
                <a:gd name="T13" fmla="*/ 356 h 356"/>
                <a:gd name="T14" fmla="*/ 60 w 1528"/>
                <a:gd name="T15" fmla="*/ 356 h 356"/>
                <a:gd name="T16" fmla="*/ 0 w 1528"/>
                <a:gd name="T17" fmla="*/ 356 h 356"/>
                <a:gd name="T18" fmla="*/ 0 w 1528"/>
                <a:gd name="T19" fmla="*/ 296 h 356"/>
                <a:gd name="T20" fmla="*/ 0 w 1528"/>
                <a:gd name="T21" fmla="*/ 120 h 356"/>
                <a:gd name="T22" fmla="*/ 0 w 1528"/>
                <a:gd name="T23" fmla="*/ 0 h 356"/>
                <a:gd name="T24" fmla="*/ 0 w 1528"/>
                <a:gd name="T25" fmla="*/ 60 h 356"/>
                <a:gd name="T26" fmla="*/ 60 w 1528"/>
                <a:gd name="T27" fmla="*/ 6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8" h="356">
                  <a:moveTo>
                    <a:pt x="60" y="60"/>
                  </a:moveTo>
                  <a:lnTo>
                    <a:pt x="1468" y="60"/>
                  </a:lnTo>
                  <a:lnTo>
                    <a:pt x="1528" y="60"/>
                  </a:lnTo>
                  <a:lnTo>
                    <a:pt x="1528" y="120"/>
                  </a:lnTo>
                  <a:lnTo>
                    <a:pt x="1528" y="296"/>
                  </a:lnTo>
                  <a:lnTo>
                    <a:pt x="1528" y="356"/>
                  </a:lnTo>
                  <a:lnTo>
                    <a:pt x="1468" y="356"/>
                  </a:lnTo>
                  <a:lnTo>
                    <a:pt x="60" y="356"/>
                  </a:lnTo>
                  <a:lnTo>
                    <a:pt x="0" y="356"/>
                  </a:lnTo>
                  <a:lnTo>
                    <a:pt x="0" y="296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71"/>
            <p:cNvSpPr>
              <a:spLocks/>
            </p:cNvSpPr>
            <p:nvPr/>
          </p:nvSpPr>
          <p:spPr bwMode="auto">
            <a:xfrm>
              <a:off x="5505" y="2469"/>
              <a:ext cx="1529" cy="356"/>
            </a:xfrm>
            <a:custGeom>
              <a:avLst/>
              <a:gdLst>
                <a:gd name="T0" fmla="*/ 60 w 1529"/>
                <a:gd name="T1" fmla="*/ 60 h 356"/>
                <a:gd name="T2" fmla="*/ 1469 w 1529"/>
                <a:gd name="T3" fmla="*/ 60 h 356"/>
                <a:gd name="T4" fmla="*/ 1529 w 1529"/>
                <a:gd name="T5" fmla="*/ 60 h 356"/>
                <a:gd name="T6" fmla="*/ 1529 w 1529"/>
                <a:gd name="T7" fmla="*/ 120 h 356"/>
                <a:gd name="T8" fmla="*/ 1529 w 1529"/>
                <a:gd name="T9" fmla="*/ 296 h 356"/>
                <a:gd name="T10" fmla="*/ 1529 w 1529"/>
                <a:gd name="T11" fmla="*/ 356 h 356"/>
                <a:gd name="T12" fmla="*/ 1469 w 1529"/>
                <a:gd name="T13" fmla="*/ 356 h 356"/>
                <a:gd name="T14" fmla="*/ 60 w 1529"/>
                <a:gd name="T15" fmla="*/ 356 h 356"/>
                <a:gd name="T16" fmla="*/ 0 w 1529"/>
                <a:gd name="T17" fmla="*/ 356 h 356"/>
                <a:gd name="T18" fmla="*/ 0 w 1529"/>
                <a:gd name="T19" fmla="*/ 296 h 356"/>
                <a:gd name="T20" fmla="*/ 0 w 1529"/>
                <a:gd name="T21" fmla="*/ 120 h 356"/>
                <a:gd name="T22" fmla="*/ 0 w 1529"/>
                <a:gd name="T23" fmla="*/ 0 h 356"/>
                <a:gd name="T24" fmla="*/ 0 w 1529"/>
                <a:gd name="T25" fmla="*/ 60 h 356"/>
                <a:gd name="T26" fmla="*/ 60 w 1529"/>
                <a:gd name="T27" fmla="*/ 6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9" h="356">
                  <a:moveTo>
                    <a:pt x="60" y="60"/>
                  </a:moveTo>
                  <a:lnTo>
                    <a:pt x="1469" y="60"/>
                  </a:lnTo>
                  <a:lnTo>
                    <a:pt x="1529" y="60"/>
                  </a:lnTo>
                  <a:lnTo>
                    <a:pt x="1529" y="120"/>
                  </a:lnTo>
                  <a:lnTo>
                    <a:pt x="1529" y="296"/>
                  </a:lnTo>
                  <a:lnTo>
                    <a:pt x="1529" y="356"/>
                  </a:lnTo>
                  <a:lnTo>
                    <a:pt x="1469" y="356"/>
                  </a:lnTo>
                  <a:lnTo>
                    <a:pt x="60" y="356"/>
                  </a:lnTo>
                  <a:lnTo>
                    <a:pt x="0" y="356"/>
                  </a:lnTo>
                  <a:lnTo>
                    <a:pt x="0" y="296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72"/>
            <p:cNvSpPr>
              <a:spLocks/>
            </p:cNvSpPr>
            <p:nvPr/>
          </p:nvSpPr>
          <p:spPr bwMode="auto">
            <a:xfrm>
              <a:off x="7314" y="2469"/>
              <a:ext cx="2704" cy="356"/>
            </a:xfrm>
            <a:custGeom>
              <a:avLst/>
              <a:gdLst>
                <a:gd name="T0" fmla="*/ 60 w 2704"/>
                <a:gd name="T1" fmla="*/ 60 h 356"/>
                <a:gd name="T2" fmla="*/ 2644 w 2704"/>
                <a:gd name="T3" fmla="*/ 60 h 356"/>
                <a:gd name="T4" fmla="*/ 2704 w 2704"/>
                <a:gd name="T5" fmla="*/ 60 h 356"/>
                <a:gd name="T6" fmla="*/ 2704 w 2704"/>
                <a:gd name="T7" fmla="*/ 120 h 356"/>
                <a:gd name="T8" fmla="*/ 2704 w 2704"/>
                <a:gd name="T9" fmla="*/ 296 h 356"/>
                <a:gd name="T10" fmla="*/ 2704 w 2704"/>
                <a:gd name="T11" fmla="*/ 356 h 356"/>
                <a:gd name="T12" fmla="*/ 2644 w 2704"/>
                <a:gd name="T13" fmla="*/ 356 h 356"/>
                <a:gd name="T14" fmla="*/ 60 w 2704"/>
                <a:gd name="T15" fmla="*/ 356 h 356"/>
                <a:gd name="T16" fmla="*/ 0 w 2704"/>
                <a:gd name="T17" fmla="*/ 356 h 356"/>
                <a:gd name="T18" fmla="*/ 0 w 2704"/>
                <a:gd name="T19" fmla="*/ 296 h 356"/>
                <a:gd name="T20" fmla="*/ 0 w 2704"/>
                <a:gd name="T21" fmla="*/ 120 h 356"/>
                <a:gd name="T22" fmla="*/ 0 w 2704"/>
                <a:gd name="T23" fmla="*/ 0 h 356"/>
                <a:gd name="T24" fmla="*/ 0 w 2704"/>
                <a:gd name="T25" fmla="*/ 60 h 356"/>
                <a:gd name="T26" fmla="*/ 60 w 2704"/>
                <a:gd name="T27" fmla="*/ 6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4" h="356">
                  <a:moveTo>
                    <a:pt x="60" y="60"/>
                  </a:moveTo>
                  <a:lnTo>
                    <a:pt x="2644" y="60"/>
                  </a:lnTo>
                  <a:lnTo>
                    <a:pt x="2704" y="60"/>
                  </a:lnTo>
                  <a:lnTo>
                    <a:pt x="2704" y="120"/>
                  </a:lnTo>
                  <a:lnTo>
                    <a:pt x="2704" y="296"/>
                  </a:lnTo>
                  <a:lnTo>
                    <a:pt x="2704" y="356"/>
                  </a:lnTo>
                  <a:lnTo>
                    <a:pt x="2644" y="356"/>
                  </a:lnTo>
                  <a:lnTo>
                    <a:pt x="60" y="356"/>
                  </a:lnTo>
                  <a:lnTo>
                    <a:pt x="0" y="356"/>
                  </a:lnTo>
                  <a:lnTo>
                    <a:pt x="0" y="296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Rectangle 73"/>
            <p:cNvSpPr>
              <a:spLocks noChangeArrowheads="1"/>
            </p:cNvSpPr>
            <p:nvPr/>
          </p:nvSpPr>
          <p:spPr bwMode="auto">
            <a:xfrm>
              <a:off x="296" y="2565"/>
              <a:ext cx="2215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Locations, Charges locatives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74"/>
            <p:cNvSpPr>
              <a:spLocks noChangeArrowheads="1"/>
            </p:cNvSpPr>
            <p:nvPr/>
          </p:nvSpPr>
          <p:spPr bwMode="auto">
            <a:xfrm>
              <a:off x="4635" y="2565"/>
              <a:ext cx="196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4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75"/>
            <p:cNvSpPr>
              <a:spLocks noChangeArrowheads="1"/>
            </p:cNvSpPr>
            <p:nvPr/>
          </p:nvSpPr>
          <p:spPr bwMode="auto">
            <a:xfrm>
              <a:off x="4729" y="2565"/>
              <a:ext cx="148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76"/>
            <p:cNvSpPr>
              <a:spLocks noChangeArrowheads="1"/>
            </p:cNvSpPr>
            <p:nvPr/>
          </p:nvSpPr>
          <p:spPr bwMode="auto">
            <a:xfrm>
              <a:off x="4775" y="2565"/>
              <a:ext cx="524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504 €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77"/>
            <p:cNvSpPr>
              <a:spLocks noChangeArrowheads="1"/>
            </p:cNvSpPr>
            <p:nvPr/>
          </p:nvSpPr>
          <p:spPr bwMode="auto">
            <a:xfrm>
              <a:off x="6449" y="2565"/>
              <a:ext cx="196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4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40" name="Rectangle 78"/>
            <p:cNvSpPr>
              <a:spLocks noChangeArrowheads="1"/>
            </p:cNvSpPr>
            <p:nvPr/>
          </p:nvSpPr>
          <p:spPr bwMode="auto">
            <a:xfrm>
              <a:off x="6543" y="2565"/>
              <a:ext cx="148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41" name="Rectangle 79"/>
            <p:cNvSpPr>
              <a:spLocks noChangeArrowheads="1"/>
            </p:cNvSpPr>
            <p:nvPr/>
          </p:nvSpPr>
          <p:spPr bwMode="auto">
            <a:xfrm>
              <a:off x="6591" y="2565"/>
              <a:ext cx="516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278 €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43" name="Rectangle 80"/>
            <p:cNvSpPr>
              <a:spLocks noChangeArrowheads="1"/>
            </p:cNvSpPr>
            <p:nvPr/>
          </p:nvSpPr>
          <p:spPr bwMode="auto">
            <a:xfrm>
              <a:off x="8172" y="2587"/>
              <a:ext cx="520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egoe UI Semilight" panose="020B0402040204020203" pitchFamily="34" charset="0"/>
                </a:rPr>
                <a:t>+226 €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44" name="Rectangle 81"/>
            <p:cNvSpPr>
              <a:spLocks noChangeArrowheads="1"/>
            </p:cNvSpPr>
            <p:nvPr/>
          </p:nvSpPr>
          <p:spPr bwMode="auto">
            <a:xfrm>
              <a:off x="9086" y="2565"/>
              <a:ext cx="582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egoe UI Semilight" panose="020B0402040204020203" pitchFamily="34" charset="0"/>
                </a:rPr>
                <a:t>+5,3%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45" name="Freeform 82"/>
            <p:cNvSpPr>
              <a:spLocks/>
            </p:cNvSpPr>
            <p:nvPr/>
          </p:nvSpPr>
          <p:spPr bwMode="auto">
            <a:xfrm>
              <a:off x="216" y="2765"/>
              <a:ext cx="3201" cy="356"/>
            </a:xfrm>
            <a:custGeom>
              <a:avLst/>
              <a:gdLst>
                <a:gd name="T0" fmla="*/ 60 w 3201"/>
                <a:gd name="T1" fmla="*/ 60 h 356"/>
                <a:gd name="T2" fmla="*/ 3141 w 3201"/>
                <a:gd name="T3" fmla="*/ 60 h 356"/>
                <a:gd name="T4" fmla="*/ 3201 w 3201"/>
                <a:gd name="T5" fmla="*/ 60 h 356"/>
                <a:gd name="T6" fmla="*/ 3201 w 3201"/>
                <a:gd name="T7" fmla="*/ 120 h 356"/>
                <a:gd name="T8" fmla="*/ 3201 w 3201"/>
                <a:gd name="T9" fmla="*/ 296 h 356"/>
                <a:gd name="T10" fmla="*/ 3201 w 3201"/>
                <a:gd name="T11" fmla="*/ 356 h 356"/>
                <a:gd name="T12" fmla="*/ 3141 w 3201"/>
                <a:gd name="T13" fmla="*/ 356 h 356"/>
                <a:gd name="T14" fmla="*/ 60 w 3201"/>
                <a:gd name="T15" fmla="*/ 356 h 356"/>
                <a:gd name="T16" fmla="*/ 0 w 3201"/>
                <a:gd name="T17" fmla="*/ 356 h 356"/>
                <a:gd name="T18" fmla="*/ 0 w 3201"/>
                <a:gd name="T19" fmla="*/ 296 h 356"/>
                <a:gd name="T20" fmla="*/ 0 w 3201"/>
                <a:gd name="T21" fmla="*/ 120 h 356"/>
                <a:gd name="T22" fmla="*/ 0 w 3201"/>
                <a:gd name="T23" fmla="*/ 0 h 356"/>
                <a:gd name="T24" fmla="*/ 0 w 3201"/>
                <a:gd name="T25" fmla="*/ 60 h 356"/>
                <a:gd name="T26" fmla="*/ 60 w 3201"/>
                <a:gd name="T27" fmla="*/ 6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01" h="356">
                  <a:moveTo>
                    <a:pt x="60" y="60"/>
                  </a:moveTo>
                  <a:lnTo>
                    <a:pt x="3141" y="60"/>
                  </a:lnTo>
                  <a:lnTo>
                    <a:pt x="3201" y="60"/>
                  </a:lnTo>
                  <a:lnTo>
                    <a:pt x="3201" y="120"/>
                  </a:lnTo>
                  <a:lnTo>
                    <a:pt x="3201" y="296"/>
                  </a:lnTo>
                  <a:lnTo>
                    <a:pt x="3201" y="356"/>
                  </a:lnTo>
                  <a:lnTo>
                    <a:pt x="3141" y="356"/>
                  </a:lnTo>
                  <a:lnTo>
                    <a:pt x="60" y="356"/>
                  </a:lnTo>
                  <a:lnTo>
                    <a:pt x="0" y="356"/>
                  </a:lnTo>
                  <a:lnTo>
                    <a:pt x="0" y="296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46" name="Freeform 83"/>
            <p:cNvSpPr>
              <a:spLocks/>
            </p:cNvSpPr>
            <p:nvPr/>
          </p:nvSpPr>
          <p:spPr bwMode="auto">
            <a:xfrm>
              <a:off x="3697" y="2765"/>
              <a:ext cx="1528" cy="356"/>
            </a:xfrm>
            <a:custGeom>
              <a:avLst/>
              <a:gdLst>
                <a:gd name="T0" fmla="*/ 60 w 1528"/>
                <a:gd name="T1" fmla="*/ 60 h 356"/>
                <a:gd name="T2" fmla="*/ 1468 w 1528"/>
                <a:gd name="T3" fmla="*/ 60 h 356"/>
                <a:gd name="T4" fmla="*/ 1528 w 1528"/>
                <a:gd name="T5" fmla="*/ 60 h 356"/>
                <a:gd name="T6" fmla="*/ 1528 w 1528"/>
                <a:gd name="T7" fmla="*/ 120 h 356"/>
                <a:gd name="T8" fmla="*/ 1528 w 1528"/>
                <a:gd name="T9" fmla="*/ 296 h 356"/>
                <a:gd name="T10" fmla="*/ 1528 w 1528"/>
                <a:gd name="T11" fmla="*/ 356 h 356"/>
                <a:gd name="T12" fmla="*/ 1468 w 1528"/>
                <a:gd name="T13" fmla="*/ 356 h 356"/>
                <a:gd name="T14" fmla="*/ 60 w 1528"/>
                <a:gd name="T15" fmla="*/ 356 h 356"/>
                <a:gd name="T16" fmla="*/ 0 w 1528"/>
                <a:gd name="T17" fmla="*/ 356 h 356"/>
                <a:gd name="T18" fmla="*/ 0 w 1528"/>
                <a:gd name="T19" fmla="*/ 296 h 356"/>
                <a:gd name="T20" fmla="*/ 0 w 1528"/>
                <a:gd name="T21" fmla="*/ 120 h 356"/>
                <a:gd name="T22" fmla="*/ 0 w 1528"/>
                <a:gd name="T23" fmla="*/ 0 h 356"/>
                <a:gd name="T24" fmla="*/ 0 w 1528"/>
                <a:gd name="T25" fmla="*/ 60 h 356"/>
                <a:gd name="T26" fmla="*/ 60 w 1528"/>
                <a:gd name="T27" fmla="*/ 6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8" h="356">
                  <a:moveTo>
                    <a:pt x="60" y="60"/>
                  </a:moveTo>
                  <a:lnTo>
                    <a:pt x="1468" y="60"/>
                  </a:lnTo>
                  <a:lnTo>
                    <a:pt x="1528" y="60"/>
                  </a:lnTo>
                  <a:lnTo>
                    <a:pt x="1528" y="120"/>
                  </a:lnTo>
                  <a:lnTo>
                    <a:pt x="1528" y="296"/>
                  </a:lnTo>
                  <a:lnTo>
                    <a:pt x="1528" y="356"/>
                  </a:lnTo>
                  <a:lnTo>
                    <a:pt x="1468" y="356"/>
                  </a:lnTo>
                  <a:lnTo>
                    <a:pt x="60" y="356"/>
                  </a:lnTo>
                  <a:lnTo>
                    <a:pt x="0" y="356"/>
                  </a:lnTo>
                  <a:lnTo>
                    <a:pt x="0" y="296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47" name="Freeform 84"/>
            <p:cNvSpPr>
              <a:spLocks/>
            </p:cNvSpPr>
            <p:nvPr/>
          </p:nvSpPr>
          <p:spPr bwMode="auto">
            <a:xfrm>
              <a:off x="5505" y="2765"/>
              <a:ext cx="1529" cy="356"/>
            </a:xfrm>
            <a:custGeom>
              <a:avLst/>
              <a:gdLst>
                <a:gd name="T0" fmla="*/ 60 w 1529"/>
                <a:gd name="T1" fmla="*/ 60 h 356"/>
                <a:gd name="T2" fmla="*/ 1469 w 1529"/>
                <a:gd name="T3" fmla="*/ 60 h 356"/>
                <a:gd name="T4" fmla="*/ 1529 w 1529"/>
                <a:gd name="T5" fmla="*/ 60 h 356"/>
                <a:gd name="T6" fmla="*/ 1529 w 1529"/>
                <a:gd name="T7" fmla="*/ 120 h 356"/>
                <a:gd name="T8" fmla="*/ 1529 w 1529"/>
                <a:gd name="T9" fmla="*/ 296 h 356"/>
                <a:gd name="T10" fmla="*/ 1529 w 1529"/>
                <a:gd name="T11" fmla="*/ 356 h 356"/>
                <a:gd name="T12" fmla="*/ 1469 w 1529"/>
                <a:gd name="T13" fmla="*/ 356 h 356"/>
                <a:gd name="T14" fmla="*/ 60 w 1529"/>
                <a:gd name="T15" fmla="*/ 356 h 356"/>
                <a:gd name="T16" fmla="*/ 0 w 1529"/>
                <a:gd name="T17" fmla="*/ 356 h 356"/>
                <a:gd name="T18" fmla="*/ 0 w 1529"/>
                <a:gd name="T19" fmla="*/ 296 h 356"/>
                <a:gd name="T20" fmla="*/ 0 w 1529"/>
                <a:gd name="T21" fmla="*/ 120 h 356"/>
                <a:gd name="T22" fmla="*/ 0 w 1529"/>
                <a:gd name="T23" fmla="*/ 0 h 356"/>
                <a:gd name="T24" fmla="*/ 0 w 1529"/>
                <a:gd name="T25" fmla="*/ 60 h 356"/>
                <a:gd name="T26" fmla="*/ 60 w 1529"/>
                <a:gd name="T27" fmla="*/ 6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9" h="356">
                  <a:moveTo>
                    <a:pt x="60" y="60"/>
                  </a:moveTo>
                  <a:lnTo>
                    <a:pt x="1469" y="60"/>
                  </a:lnTo>
                  <a:lnTo>
                    <a:pt x="1529" y="60"/>
                  </a:lnTo>
                  <a:lnTo>
                    <a:pt x="1529" y="120"/>
                  </a:lnTo>
                  <a:lnTo>
                    <a:pt x="1529" y="296"/>
                  </a:lnTo>
                  <a:lnTo>
                    <a:pt x="1529" y="356"/>
                  </a:lnTo>
                  <a:lnTo>
                    <a:pt x="1469" y="356"/>
                  </a:lnTo>
                  <a:lnTo>
                    <a:pt x="60" y="356"/>
                  </a:lnTo>
                  <a:lnTo>
                    <a:pt x="0" y="356"/>
                  </a:lnTo>
                  <a:lnTo>
                    <a:pt x="0" y="296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48" name="Freeform 85"/>
            <p:cNvSpPr>
              <a:spLocks/>
            </p:cNvSpPr>
            <p:nvPr/>
          </p:nvSpPr>
          <p:spPr bwMode="auto">
            <a:xfrm>
              <a:off x="7314" y="2765"/>
              <a:ext cx="2704" cy="356"/>
            </a:xfrm>
            <a:custGeom>
              <a:avLst/>
              <a:gdLst>
                <a:gd name="T0" fmla="*/ 60 w 2704"/>
                <a:gd name="T1" fmla="*/ 60 h 356"/>
                <a:gd name="T2" fmla="*/ 2644 w 2704"/>
                <a:gd name="T3" fmla="*/ 60 h 356"/>
                <a:gd name="T4" fmla="*/ 2704 w 2704"/>
                <a:gd name="T5" fmla="*/ 60 h 356"/>
                <a:gd name="T6" fmla="*/ 2704 w 2704"/>
                <a:gd name="T7" fmla="*/ 120 h 356"/>
                <a:gd name="T8" fmla="*/ 2704 w 2704"/>
                <a:gd name="T9" fmla="*/ 296 h 356"/>
                <a:gd name="T10" fmla="*/ 2704 w 2704"/>
                <a:gd name="T11" fmla="*/ 356 h 356"/>
                <a:gd name="T12" fmla="*/ 2644 w 2704"/>
                <a:gd name="T13" fmla="*/ 356 h 356"/>
                <a:gd name="T14" fmla="*/ 60 w 2704"/>
                <a:gd name="T15" fmla="*/ 356 h 356"/>
                <a:gd name="T16" fmla="*/ 0 w 2704"/>
                <a:gd name="T17" fmla="*/ 356 h 356"/>
                <a:gd name="T18" fmla="*/ 0 w 2704"/>
                <a:gd name="T19" fmla="*/ 296 h 356"/>
                <a:gd name="T20" fmla="*/ 0 w 2704"/>
                <a:gd name="T21" fmla="*/ 120 h 356"/>
                <a:gd name="T22" fmla="*/ 0 w 2704"/>
                <a:gd name="T23" fmla="*/ 0 h 356"/>
                <a:gd name="T24" fmla="*/ 0 w 2704"/>
                <a:gd name="T25" fmla="*/ 60 h 356"/>
                <a:gd name="T26" fmla="*/ 60 w 2704"/>
                <a:gd name="T27" fmla="*/ 6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4" h="356">
                  <a:moveTo>
                    <a:pt x="60" y="60"/>
                  </a:moveTo>
                  <a:lnTo>
                    <a:pt x="2644" y="60"/>
                  </a:lnTo>
                  <a:lnTo>
                    <a:pt x="2704" y="60"/>
                  </a:lnTo>
                  <a:lnTo>
                    <a:pt x="2704" y="120"/>
                  </a:lnTo>
                  <a:lnTo>
                    <a:pt x="2704" y="296"/>
                  </a:lnTo>
                  <a:lnTo>
                    <a:pt x="2704" y="356"/>
                  </a:lnTo>
                  <a:lnTo>
                    <a:pt x="2644" y="356"/>
                  </a:lnTo>
                  <a:lnTo>
                    <a:pt x="60" y="356"/>
                  </a:lnTo>
                  <a:lnTo>
                    <a:pt x="0" y="356"/>
                  </a:lnTo>
                  <a:lnTo>
                    <a:pt x="0" y="296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49" name="Rectangle 86"/>
            <p:cNvSpPr>
              <a:spLocks noChangeArrowheads="1"/>
            </p:cNvSpPr>
            <p:nvPr/>
          </p:nvSpPr>
          <p:spPr bwMode="auto">
            <a:xfrm>
              <a:off x="296" y="2861"/>
              <a:ext cx="1754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Entretien, Réparations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50" name="Rectangle 87"/>
            <p:cNvSpPr>
              <a:spLocks noChangeArrowheads="1"/>
            </p:cNvSpPr>
            <p:nvPr/>
          </p:nvSpPr>
          <p:spPr bwMode="auto">
            <a:xfrm>
              <a:off x="4581" y="2861"/>
              <a:ext cx="258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10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51" name="Rectangle 88"/>
            <p:cNvSpPr>
              <a:spLocks noChangeArrowheads="1"/>
            </p:cNvSpPr>
            <p:nvPr/>
          </p:nvSpPr>
          <p:spPr bwMode="auto">
            <a:xfrm>
              <a:off x="4735" y="2861"/>
              <a:ext cx="148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52" name="Rectangle 89"/>
            <p:cNvSpPr>
              <a:spLocks noChangeArrowheads="1"/>
            </p:cNvSpPr>
            <p:nvPr/>
          </p:nvSpPr>
          <p:spPr bwMode="auto">
            <a:xfrm>
              <a:off x="4783" y="2861"/>
              <a:ext cx="516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057 €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53" name="Rectangle 90"/>
            <p:cNvSpPr>
              <a:spLocks noChangeArrowheads="1"/>
            </p:cNvSpPr>
            <p:nvPr/>
          </p:nvSpPr>
          <p:spPr bwMode="auto">
            <a:xfrm>
              <a:off x="6475" y="2861"/>
              <a:ext cx="166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1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54" name="Rectangle 91"/>
            <p:cNvSpPr>
              <a:spLocks noChangeArrowheads="1"/>
            </p:cNvSpPr>
            <p:nvPr/>
          </p:nvSpPr>
          <p:spPr bwMode="auto">
            <a:xfrm>
              <a:off x="6539" y="2861"/>
              <a:ext cx="148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55" name="Rectangle 92"/>
            <p:cNvSpPr>
              <a:spLocks noChangeArrowheads="1"/>
            </p:cNvSpPr>
            <p:nvPr/>
          </p:nvSpPr>
          <p:spPr bwMode="auto">
            <a:xfrm>
              <a:off x="6587" y="2861"/>
              <a:ext cx="520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366 €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56" name="Rectangle 93"/>
            <p:cNvSpPr>
              <a:spLocks noChangeArrowheads="1"/>
            </p:cNvSpPr>
            <p:nvPr/>
          </p:nvSpPr>
          <p:spPr bwMode="auto">
            <a:xfrm>
              <a:off x="8082" y="2883"/>
              <a:ext cx="254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egoe UI Semilight" panose="020B0402040204020203" pitchFamily="34" charset="0"/>
                </a:rPr>
                <a:t>+8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57" name="Rectangle 94"/>
            <p:cNvSpPr>
              <a:spLocks noChangeArrowheads="1"/>
            </p:cNvSpPr>
            <p:nvPr/>
          </p:nvSpPr>
          <p:spPr bwMode="auto">
            <a:xfrm>
              <a:off x="8246" y="2883"/>
              <a:ext cx="120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58" name="Rectangle 95"/>
            <p:cNvSpPr>
              <a:spLocks noChangeArrowheads="1"/>
            </p:cNvSpPr>
            <p:nvPr/>
          </p:nvSpPr>
          <p:spPr bwMode="auto">
            <a:xfrm>
              <a:off x="8284" y="2883"/>
              <a:ext cx="402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egoe UI Semilight" panose="020B0402040204020203" pitchFamily="34" charset="0"/>
                </a:rPr>
                <a:t>691 €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59" name="Freeform 96"/>
            <p:cNvSpPr>
              <a:spLocks/>
            </p:cNvSpPr>
            <p:nvPr/>
          </p:nvSpPr>
          <p:spPr bwMode="auto">
            <a:xfrm>
              <a:off x="216" y="3061"/>
              <a:ext cx="3201" cy="356"/>
            </a:xfrm>
            <a:custGeom>
              <a:avLst/>
              <a:gdLst>
                <a:gd name="T0" fmla="*/ 60 w 3201"/>
                <a:gd name="T1" fmla="*/ 60 h 356"/>
                <a:gd name="T2" fmla="*/ 3141 w 3201"/>
                <a:gd name="T3" fmla="*/ 60 h 356"/>
                <a:gd name="T4" fmla="*/ 3201 w 3201"/>
                <a:gd name="T5" fmla="*/ 60 h 356"/>
                <a:gd name="T6" fmla="*/ 3201 w 3201"/>
                <a:gd name="T7" fmla="*/ 120 h 356"/>
                <a:gd name="T8" fmla="*/ 3201 w 3201"/>
                <a:gd name="T9" fmla="*/ 296 h 356"/>
                <a:gd name="T10" fmla="*/ 3201 w 3201"/>
                <a:gd name="T11" fmla="*/ 356 h 356"/>
                <a:gd name="T12" fmla="*/ 3141 w 3201"/>
                <a:gd name="T13" fmla="*/ 356 h 356"/>
                <a:gd name="T14" fmla="*/ 60 w 3201"/>
                <a:gd name="T15" fmla="*/ 356 h 356"/>
                <a:gd name="T16" fmla="*/ 0 w 3201"/>
                <a:gd name="T17" fmla="*/ 356 h 356"/>
                <a:gd name="T18" fmla="*/ 0 w 3201"/>
                <a:gd name="T19" fmla="*/ 296 h 356"/>
                <a:gd name="T20" fmla="*/ 0 w 3201"/>
                <a:gd name="T21" fmla="*/ 120 h 356"/>
                <a:gd name="T22" fmla="*/ 0 w 3201"/>
                <a:gd name="T23" fmla="*/ 0 h 356"/>
                <a:gd name="T24" fmla="*/ 0 w 3201"/>
                <a:gd name="T25" fmla="*/ 60 h 356"/>
                <a:gd name="T26" fmla="*/ 60 w 3201"/>
                <a:gd name="T27" fmla="*/ 6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01" h="356">
                  <a:moveTo>
                    <a:pt x="60" y="60"/>
                  </a:moveTo>
                  <a:lnTo>
                    <a:pt x="3141" y="60"/>
                  </a:lnTo>
                  <a:lnTo>
                    <a:pt x="3201" y="60"/>
                  </a:lnTo>
                  <a:lnTo>
                    <a:pt x="3201" y="120"/>
                  </a:lnTo>
                  <a:lnTo>
                    <a:pt x="3201" y="296"/>
                  </a:lnTo>
                  <a:lnTo>
                    <a:pt x="3201" y="356"/>
                  </a:lnTo>
                  <a:lnTo>
                    <a:pt x="3141" y="356"/>
                  </a:lnTo>
                  <a:lnTo>
                    <a:pt x="60" y="356"/>
                  </a:lnTo>
                  <a:lnTo>
                    <a:pt x="0" y="356"/>
                  </a:lnTo>
                  <a:lnTo>
                    <a:pt x="0" y="296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60" name="Freeform 97"/>
            <p:cNvSpPr>
              <a:spLocks/>
            </p:cNvSpPr>
            <p:nvPr/>
          </p:nvSpPr>
          <p:spPr bwMode="auto">
            <a:xfrm>
              <a:off x="3697" y="3061"/>
              <a:ext cx="1528" cy="356"/>
            </a:xfrm>
            <a:custGeom>
              <a:avLst/>
              <a:gdLst>
                <a:gd name="T0" fmla="*/ 60 w 1528"/>
                <a:gd name="T1" fmla="*/ 60 h 356"/>
                <a:gd name="T2" fmla="*/ 1468 w 1528"/>
                <a:gd name="T3" fmla="*/ 60 h 356"/>
                <a:gd name="T4" fmla="*/ 1528 w 1528"/>
                <a:gd name="T5" fmla="*/ 60 h 356"/>
                <a:gd name="T6" fmla="*/ 1528 w 1528"/>
                <a:gd name="T7" fmla="*/ 120 h 356"/>
                <a:gd name="T8" fmla="*/ 1528 w 1528"/>
                <a:gd name="T9" fmla="*/ 296 h 356"/>
                <a:gd name="T10" fmla="*/ 1528 w 1528"/>
                <a:gd name="T11" fmla="*/ 356 h 356"/>
                <a:gd name="T12" fmla="*/ 1468 w 1528"/>
                <a:gd name="T13" fmla="*/ 356 h 356"/>
                <a:gd name="T14" fmla="*/ 60 w 1528"/>
                <a:gd name="T15" fmla="*/ 356 h 356"/>
                <a:gd name="T16" fmla="*/ 0 w 1528"/>
                <a:gd name="T17" fmla="*/ 356 h 356"/>
                <a:gd name="T18" fmla="*/ 0 w 1528"/>
                <a:gd name="T19" fmla="*/ 296 h 356"/>
                <a:gd name="T20" fmla="*/ 0 w 1528"/>
                <a:gd name="T21" fmla="*/ 120 h 356"/>
                <a:gd name="T22" fmla="*/ 0 w 1528"/>
                <a:gd name="T23" fmla="*/ 0 h 356"/>
                <a:gd name="T24" fmla="*/ 0 w 1528"/>
                <a:gd name="T25" fmla="*/ 60 h 356"/>
                <a:gd name="T26" fmla="*/ 60 w 1528"/>
                <a:gd name="T27" fmla="*/ 6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8" h="356">
                  <a:moveTo>
                    <a:pt x="60" y="60"/>
                  </a:moveTo>
                  <a:lnTo>
                    <a:pt x="1468" y="60"/>
                  </a:lnTo>
                  <a:lnTo>
                    <a:pt x="1528" y="60"/>
                  </a:lnTo>
                  <a:lnTo>
                    <a:pt x="1528" y="120"/>
                  </a:lnTo>
                  <a:lnTo>
                    <a:pt x="1528" y="296"/>
                  </a:lnTo>
                  <a:lnTo>
                    <a:pt x="1528" y="356"/>
                  </a:lnTo>
                  <a:lnTo>
                    <a:pt x="1468" y="356"/>
                  </a:lnTo>
                  <a:lnTo>
                    <a:pt x="60" y="356"/>
                  </a:lnTo>
                  <a:lnTo>
                    <a:pt x="0" y="356"/>
                  </a:lnTo>
                  <a:lnTo>
                    <a:pt x="0" y="296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61" name="Freeform 98"/>
            <p:cNvSpPr>
              <a:spLocks/>
            </p:cNvSpPr>
            <p:nvPr/>
          </p:nvSpPr>
          <p:spPr bwMode="auto">
            <a:xfrm>
              <a:off x="5505" y="3061"/>
              <a:ext cx="1529" cy="356"/>
            </a:xfrm>
            <a:custGeom>
              <a:avLst/>
              <a:gdLst>
                <a:gd name="T0" fmla="*/ 60 w 1529"/>
                <a:gd name="T1" fmla="*/ 60 h 356"/>
                <a:gd name="T2" fmla="*/ 1469 w 1529"/>
                <a:gd name="T3" fmla="*/ 60 h 356"/>
                <a:gd name="T4" fmla="*/ 1529 w 1529"/>
                <a:gd name="T5" fmla="*/ 60 h 356"/>
                <a:gd name="T6" fmla="*/ 1529 w 1529"/>
                <a:gd name="T7" fmla="*/ 120 h 356"/>
                <a:gd name="T8" fmla="*/ 1529 w 1529"/>
                <a:gd name="T9" fmla="*/ 296 h 356"/>
                <a:gd name="T10" fmla="*/ 1529 w 1529"/>
                <a:gd name="T11" fmla="*/ 356 h 356"/>
                <a:gd name="T12" fmla="*/ 1469 w 1529"/>
                <a:gd name="T13" fmla="*/ 356 h 356"/>
                <a:gd name="T14" fmla="*/ 60 w 1529"/>
                <a:gd name="T15" fmla="*/ 356 h 356"/>
                <a:gd name="T16" fmla="*/ 0 w 1529"/>
                <a:gd name="T17" fmla="*/ 356 h 356"/>
                <a:gd name="T18" fmla="*/ 0 w 1529"/>
                <a:gd name="T19" fmla="*/ 296 h 356"/>
                <a:gd name="T20" fmla="*/ 0 w 1529"/>
                <a:gd name="T21" fmla="*/ 120 h 356"/>
                <a:gd name="T22" fmla="*/ 0 w 1529"/>
                <a:gd name="T23" fmla="*/ 0 h 356"/>
                <a:gd name="T24" fmla="*/ 0 w 1529"/>
                <a:gd name="T25" fmla="*/ 60 h 356"/>
                <a:gd name="T26" fmla="*/ 60 w 1529"/>
                <a:gd name="T27" fmla="*/ 6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9" h="356">
                  <a:moveTo>
                    <a:pt x="60" y="60"/>
                  </a:moveTo>
                  <a:lnTo>
                    <a:pt x="1469" y="60"/>
                  </a:lnTo>
                  <a:lnTo>
                    <a:pt x="1529" y="60"/>
                  </a:lnTo>
                  <a:lnTo>
                    <a:pt x="1529" y="120"/>
                  </a:lnTo>
                  <a:lnTo>
                    <a:pt x="1529" y="296"/>
                  </a:lnTo>
                  <a:lnTo>
                    <a:pt x="1529" y="356"/>
                  </a:lnTo>
                  <a:lnTo>
                    <a:pt x="1469" y="356"/>
                  </a:lnTo>
                  <a:lnTo>
                    <a:pt x="60" y="356"/>
                  </a:lnTo>
                  <a:lnTo>
                    <a:pt x="0" y="356"/>
                  </a:lnTo>
                  <a:lnTo>
                    <a:pt x="0" y="296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62" name="Freeform 99"/>
            <p:cNvSpPr>
              <a:spLocks/>
            </p:cNvSpPr>
            <p:nvPr/>
          </p:nvSpPr>
          <p:spPr bwMode="auto">
            <a:xfrm>
              <a:off x="7314" y="3061"/>
              <a:ext cx="2704" cy="356"/>
            </a:xfrm>
            <a:custGeom>
              <a:avLst/>
              <a:gdLst>
                <a:gd name="T0" fmla="*/ 60 w 2704"/>
                <a:gd name="T1" fmla="*/ 60 h 356"/>
                <a:gd name="T2" fmla="*/ 2644 w 2704"/>
                <a:gd name="T3" fmla="*/ 60 h 356"/>
                <a:gd name="T4" fmla="*/ 2704 w 2704"/>
                <a:gd name="T5" fmla="*/ 60 h 356"/>
                <a:gd name="T6" fmla="*/ 2704 w 2704"/>
                <a:gd name="T7" fmla="*/ 120 h 356"/>
                <a:gd name="T8" fmla="*/ 2704 w 2704"/>
                <a:gd name="T9" fmla="*/ 296 h 356"/>
                <a:gd name="T10" fmla="*/ 2704 w 2704"/>
                <a:gd name="T11" fmla="*/ 356 h 356"/>
                <a:gd name="T12" fmla="*/ 2644 w 2704"/>
                <a:gd name="T13" fmla="*/ 356 h 356"/>
                <a:gd name="T14" fmla="*/ 60 w 2704"/>
                <a:gd name="T15" fmla="*/ 356 h 356"/>
                <a:gd name="T16" fmla="*/ 0 w 2704"/>
                <a:gd name="T17" fmla="*/ 356 h 356"/>
                <a:gd name="T18" fmla="*/ 0 w 2704"/>
                <a:gd name="T19" fmla="*/ 296 h 356"/>
                <a:gd name="T20" fmla="*/ 0 w 2704"/>
                <a:gd name="T21" fmla="*/ 120 h 356"/>
                <a:gd name="T22" fmla="*/ 0 w 2704"/>
                <a:gd name="T23" fmla="*/ 0 h 356"/>
                <a:gd name="T24" fmla="*/ 0 w 2704"/>
                <a:gd name="T25" fmla="*/ 60 h 356"/>
                <a:gd name="T26" fmla="*/ 60 w 2704"/>
                <a:gd name="T27" fmla="*/ 6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4" h="356">
                  <a:moveTo>
                    <a:pt x="60" y="60"/>
                  </a:moveTo>
                  <a:lnTo>
                    <a:pt x="2644" y="60"/>
                  </a:lnTo>
                  <a:lnTo>
                    <a:pt x="2704" y="60"/>
                  </a:lnTo>
                  <a:lnTo>
                    <a:pt x="2704" y="120"/>
                  </a:lnTo>
                  <a:lnTo>
                    <a:pt x="2704" y="296"/>
                  </a:lnTo>
                  <a:lnTo>
                    <a:pt x="2704" y="356"/>
                  </a:lnTo>
                  <a:lnTo>
                    <a:pt x="2644" y="356"/>
                  </a:lnTo>
                  <a:lnTo>
                    <a:pt x="60" y="356"/>
                  </a:lnTo>
                  <a:lnTo>
                    <a:pt x="0" y="356"/>
                  </a:lnTo>
                  <a:lnTo>
                    <a:pt x="0" y="296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63" name="Rectangle 100"/>
            <p:cNvSpPr>
              <a:spLocks noChangeArrowheads="1"/>
            </p:cNvSpPr>
            <p:nvPr/>
          </p:nvSpPr>
          <p:spPr bwMode="auto">
            <a:xfrm>
              <a:off x="296" y="3157"/>
              <a:ext cx="1538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Primes d'assurance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64" name="Rectangle 101"/>
            <p:cNvSpPr>
              <a:spLocks noChangeArrowheads="1"/>
            </p:cNvSpPr>
            <p:nvPr/>
          </p:nvSpPr>
          <p:spPr bwMode="auto">
            <a:xfrm>
              <a:off x="4667" y="3157"/>
              <a:ext cx="192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8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65" name="Rectangle 102"/>
            <p:cNvSpPr>
              <a:spLocks noChangeArrowheads="1"/>
            </p:cNvSpPr>
            <p:nvPr/>
          </p:nvSpPr>
          <p:spPr bwMode="auto">
            <a:xfrm>
              <a:off x="4757" y="3157"/>
              <a:ext cx="148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66" name="Rectangle 103"/>
            <p:cNvSpPr>
              <a:spLocks noChangeArrowheads="1"/>
            </p:cNvSpPr>
            <p:nvPr/>
          </p:nvSpPr>
          <p:spPr bwMode="auto">
            <a:xfrm>
              <a:off x="4805" y="3157"/>
              <a:ext cx="492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189 €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67" name="Rectangle 104"/>
            <p:cNvSpPr>
              <a:spLocks noChangeArrowheads="1"/>
            </p:cNvSpPr>
            <p:nvPr/>
          </p:nvSpPr>
          <p:spPr bwMode="auto">
            <a:xfrm>
              <a:off x="6449" y="3157"/>
              <a:ext cx="188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7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68" name="Rectangle 105"/>
            <p:cNvSpPr>
              <a:spLocks noChangeArrowheads="1"/>
            </p:cNvSpPr>
            <p:nvPr/>
          </p:nvSpPr>
          <p:spPr bwMode="auto">
            <a:xfrm>
              <a:off x="6537" y="3157"/>
              <a:ext cx="148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69" name="Rectangle 106"/>
            <p:cNvSpPr>
              <a:spLocks noChangeArrowheads="1"/>
            </p:cNvSpPr>
            <p:nvPr/>
          </p:nvSpPr>
          <p:spPr bwMode="auto">
            <a:xfrm>
              <a:off x="6583" y="3157"/>
              <a:ext cx="524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249 €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70" name="Rectangle 107"/>
            <p:cNvSpPr>
              <a:spLocks noChangeArrowheads="1"/>
            </p:cNvSpPr>
            <p:nvPr/>
          </p:nvSpPr>
          <p:spPr bwMode="auto">
            <a:xfrm>
              <a:off x="8168" y="3179"/>
              <a:ext cx="524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egoe UI Semilight" panose="020B0402040204020203" pitchFamily="34" charset="0"/>
                </a:rPr>
                <a:t>+940 €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71" name="Rectangle 108"/>
            <p:cNvSpPr>
              <a:spLocks noChangeArrowheads="1"/>
            </p:cNvSpPr>
            <p:nvPr/>
          </p:nvSpPr>
          <p:spPr bwMode="auto">
            <a:xfrm>
              <a:off x="9150" y="3157"/>
              <a:ext cx="516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egoe UI Semilight" panose="020B0402040204020203" pitchFamily="34" charset="0"/>
                </a:rPr>
                <a:t>+13%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72" name="Freeform 109"/>
            <p:cNvSpPr>
              <a:spLocks/>
            </p:cNvSpPr>
            <p:nvPr/>
          </p:nvSpPr>
          <p:spPr bwMode="auto">
            <a:xfrm>
              <a:off x="216" y="3357"/>
              <a:ext cx="3201" cy="356"/>
            </a:xfrm>
            <a:custGeom>
              <a:avLst/>
              <a:gdLst>
                <a:gd name="T0" fmla="*/ 60 w 3201"/>
                <a:gd name="T1" fmla="*/ 60 h 356"/>
                <a:gd name="T2" fmla="*/ 3141 w 3201"/>
                <a:gd name="T3" fmla="*/ 60 h 356"/>
                <a:gd name="T4" fmla="*/ 3201 w 3201"/>
                <a:gd name="T5" fmla="*/ 60 h 356"/>
                <a:gd name="T6" fmla="*/ 3201 w 3201"/>
                <a:gd name="T7" fmla="*/ 120 h 356"/>
                <a:gd name="T8" fmla="*/ 3201 w 3201"/>
                <a:gd name="T9" fmla="*/ 296 h 356"/>
                <a:gd name="T10" fmla="*/ 3201 w 3201"/>
                <a:gd name="T11" fmla="*/ 356 h 356"/>
                <a:gd name="T12" fmla="*/ 3141 w 3201"/>
                <a:gd name="T13" fmla="*/ 356 h 356"/>
                <a:gd name="T14" fmla="*/ 60 w 3201"/>
                <a:gd name="T15" fmla="*/ 356 h 356"/>
                <a:gd name="T16" fmla="*/ 0 w 3201"/>
                <a:gd name="T17" fmla="*/ 356 h 356"/>
                <a:gd name="T18" fmla="*/ 0 w 3201"/>
                <a:gd name="T19" fmla="*/ 296 h 356"/>
                <a:gd name="T20" fmla="*/ 0 w 3201"/>
                <a:gd name="T21" fmla="*/ 120 h 356"/>
                <a:gd name="T22" fmla="*/ 0 w 3201"/>
                <a:gd name="T23" fmla="*/ 0 h 356"/>
                <a:gd name="T24" fmla="*/ 0 w 3201"/>
                <a:gd name="T25" fmla="*/ 60 h 356"/>
                <a:gd name="T26" fmla="*/ 60 w 3201"/>
                <a:gd name="T27" fmla="*/ 6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01" h="356">
                  <a:moveTo>
                    <a:pt x="60" y="60"/>
                  </a:moveTo>
                  <a:lnTo>
                    <a:pt x="3141" y="60"/>
                  </a:lnTo>
                  <a:lnTo>
                    <a:pt x="3201" y="60"/>
                  </a:lnTo>
                  <a:lnTo>
                    <a:pt x="3201" y="120"/>
                  </a:lnTo>
                  <a:lnTo>
                    <a:pt x="3201" y="296"/>
                  </a:lnTo>
                  <a:lnTo>
                    <a:pt x="3201" y="356"/>
                  </a:lnTo>
                  <a:lnTo>
                    <a:pt x="3141" y="356"/>
                  </a:lnTo>
                  <a:lnTo>
                    <a:pt x="60" y="356"/>
                  </a:lnTo>
                  <a:lnTo>
                    <a:pt x="0" y="356"/>
                  </a:lnTo>
                  <a:lnTo>
                    <a:pt x="0" y="296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73" name="Freeform 110"/>
            <p:cNvSpPr>
              <a:spLocks/>
            </p:cNvSpPr>
            <p:nvPr/>
          </p:nvSpPr>
          <p:spPr bwMode="auto">
            <a:xfrm>
              <a:off x="3697" y="3357"/>
              <a:ext cx="1528" cy="356"/>
            </a:xfrm>
            <a:custGeom>
              <a:avLst/>
              <a:gdLst>
                <a:gd name="T0" fmla="*/ 60 w 1528"/>
                <a:gd name="T1" fmla="*/ 60 h 356"/>
                <a:gd name="T2" fmla="*/ 1468 w 1528"/>
                <a:gd name="T3" fmla="*/ 60 h 356"/>
                <a:gd name="T4" fmla="*/ 1528 w 1528"/>
                <a:gd name="T5" fmla="*/ 60 h 356"/>
                <a:gd name="T6" fmla="*/ 1528 w 1528"/>
                <a:gd name="T7" fmla="*/ 120 h 356"/>
                <a:gd name="T8" fmla="*/ 1528 w 1528"/>
                <a:gd name="T9" fmla="*/ 296 h 356"/>
                <a:gd name="T10" fmla="*/ 1528 w 1528"/>
                <a:gd name="T11" fmla="*/ 356 h 356"/>
                <a:gd name="T12" fmla="*/ 1468 w 1528"/>
                <a:gd name="T13" fmla="*/ 356 h 356"/>
                <a:gd name="T14" fmla="*/ 60 w 1528"/>
                <a:gd name="T15" fmla="*/ 356 h 356"/>
                <a:gd name="T16" fmla="*/ 0 w 1528"/>
                <a:gd name="T17" fmla="*/ 356 h 356"/>
                <a:gd name="T18" fmla="*/ 0 w 1528"/>
                <a:gd name="T19" fmla="*/ 296 h 356"/>
                <a:gd name="T20" fmla="*/ 0 w 1528"/>
                <a:gd name="T21" fmla="*/ 120 h 356"/>
                <a:gd name="T22" fmla="*/ 0 w 1528"/>
                <a:gd name="T23" fmla="*/ 0 h 356"/>
                <a:gd name="T24" fmla="*/ 0 w 1528"/>
                <a:gd name="T25" fmla="*/ 60 h 356"/>
                <a:gd name="T26" fmla="*/ 60 w 1528"/>
                <a:gd name="T27" fmla="*/ 6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8" h="356">
                  <a:moveTo>
                    <a:pt x="60" y="60"/>
                  </a:moveTo>
                  <a:lnTo>
                    <a:pt x="1468" y="60"/>
                  </a:lnTo>
                  <a:lnTo>
                    <a:pt x="1528" y="60"/>
                  </a:lnTo>
                  <a:lnTo>
                    <a:pt x="1528" y="120"/>
                  </a:lnTo>
                  <a:lnTo>
                    <a:pt x="1528" y="296"/>
                  </a:lnTo>
                  <a:lnTo>
                    <a:pt x="1528" y="356"/>
                  </a:lnTo>
                  <a:lnTo>
                    <a:pt x="1468" y="356"/>
                  </a:lnTo>
                  <a:lnTo>
                    <a:pt x="60" y="356"/>
                  </a:lnTo>
                  <a:lnTo>
                    <a:pt x="0" y="356"/>
                  </a:lnTo>
                  <a:lnTo>
                    <a:pt x="0" y="296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74" name="Freeform 111"/>
            <p:cNvSpPr>
              <a:spLocks/>
            </p:cNvSpPr>
            <p:nvPr/>
          </p:nvSpPr>
          <p:spPr bwMode="auto">
            <a:xfrm>
              <a:off x="5505" y="3357"/>
              <a:ext cx="1529" cy="356"/>
            </a:xfrm>
            <a:custGeom>
              <a:avLst/>
              <a:gdLst>
                <a:gd name="T0" fmla="*/ 60 w 1529"/>
                <a:gd name="T1" fmla="*/ 60 h 356"/>
                <a:gd name="T2" fmla="*/ 1469 w 1529"/>
                <a:gd name="T3" fmla="*/ 60 h 356"/>
                <a:gd name="T4" fmla="*/ 1529 w 1529"/>
                <a:gd name="T5" fmla="*/ 60 h 356"/>
                <a:gd name="T6" fmla="*/ 1529 w 1529"/>
                <a:gd name="T7" fmla="*/ 120 h 356"/>
                <a:gd name="T8" fmla="*/ 1529 w 1529"/>
                <a:gd name="T9" fmla="*/ 296 h 356"/>
                <a:gd name="T10" fmla="*/ 1529 w 1529"/>
                <a:gd name="T11" fmla="*/ 356 h 356"/>
                <a:gd name="T12" fmla="*/ 1469 w 1529"/>
                <a:gd name="T13" fmla="*/ 356 h 356"/>
                <a:gd name="T14" fmla="*/ 60 w 1529"/>
                <a:gd name="T15" fmla="*/ 356 h 356"/>
                <a:gd name="T16" fmla="*/ 0 w 1529"/>
                <a:gd name="T17" fmla="*/ 356 h 356"/>
                <a:gd name="T18" fmla="*/ 0 w 1529"/>
                <a:gd name="T19" fmla="*/ 296 h 356"/>
                <a:gd name="T20" fmla="*/ 0 w 1529"/>
                <a:gd name="T21" fmla="*/ 120 h 356"/>
                <a:gd name="T22" fmla="*/ 0 w 1529"/>
                <a:gd name="T23" fmla="*/ 0 h 356"/>
                <a:gd name="T24" fmla="*/ 0 w 1529"/>
                <a:gd name="T25" fmla="*/ 60 h 356"/>
                <a:gd name="T26" fmla="*/ 60 w 1529"/>
                <a:gd name="T27" fmla="*/ 6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9" h="356">
                  <a:moveTo>
                    <a:pt x="60" y="60"/>
                  </a:moveTo>
                  <a:lnTo>
                    <a:pt x="1469" y="60"/>
                  </a:lnTo>
                  <a:lnTo>
                    <a:pt x="1529" y="60"/>
                  </a:lnTo>
                  <a:lnTo>
                    <a:pt x="1529" y="120"/>
                  </a:lnTo>
                  <a:lnTo>
                    <a:pt x="1529" y="296"/>
                  </a:lnTo>
                  <a:lnTo>
                    <a:pt x="1529" y="356"/>
                  </a:lnTo>
                  <a:lnTo>
                    <a:pt x="1469" y="356"/>
                  </a:lnTo>
                  <a:lnTo>
                    <a:pt x="60" y="356"/>
                  </a:lnTo>
                  <a:lnTo>
                    <a:pt x="0" y="356"/>
                  </a:lnTo>
                  <a:lnTo>
                    <a:pt x="0" y="296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75" name="Freeform 112"/>
            <p:cNvSpPr>
              <a:spLocks/>
            </p:cNvSpPr>
            <p:nvPr/>
          </p:nvSpPr>
          <p:spPr bwMode="auto">
            <a:xfrm>
              <a:off x="7314" y="3357"/>
              <a:ext cx="2704" cy="356"/>
            </a:xfrm>
            <a:custGeom>
              <a:avLst/>
              <a:gdLst>
                <a:gd name="T0" fmla="*/ 60 w 2704"/>
                <a:gd name="T1" fmla="*/ 60 h 356"/>
                <a:gd name="T2" fmla="*/ 2644 w 2704"/>
                <a:gd name="T3" fmla="*/ 60 h 356"/>
                <a:gd name="T4" fmla="*/ 2704 w 2704"/>
                <a:gd name="T5" fmla="*/ 60 h 356"/>
                <a:gd name="T6" fmla="*/ 2704 w 2704"/>
                <a:gd name="T7" fmla="*/ 120 h 356"/>
                <a:gd name="T8" fmla="*/ 2704 w 2704"/>
                <a:gd name="T9" fmla="*/ 296 h 356"/>
                <a:gd name="T10" fmla="*/ 2704 w 2704"/>
                <a:gd name="T11" fmla="*/ 356 h 356"/>
                <a:gd name="T12" fmla="*/ 2644 w 2704"/>
                <a:gd name="T13" fmla="*/ 356 h 356"/>
                <a:gd name="T14" fmla="*/ 60 w 2704"/>
                <a:gd name="T15" fmla="*/ 356 h 356"/>
                <a:gd name="T16" fmla="*/ 0 w 2704"/>
                <a:gd name="T17" fmla="*/ 356 h 356"/>
                <a:gd name="T18" fmla="*/ 0 w 2704"/>
                <a:gd name="T19" fmla="*/ 296 h 356"/>
                <a:gd name="T20" fmla="*/ 0 w 2704"/>
                <a:gd name="T21" fmla="*/ 120 h 356"/>
                <a:gd name="T22" fmla="*/ 0 w 2704"/>
                <a:gd name="T23" fmla="*/ 0 h 356"/>
                <a:gd name="T24" fmla="*/ 0 w 2704"/>
                <a:gd name="T25" fmla="*/ 60 h 356"/>
                <a:gd name="T26" fmla="*/ 60 w 2704"/>
                <a:gd name="T27" fmla="*/ 6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4" h="356">
                  <a:moveTo>
                    <a:pt x="60" y="60"/>
                  </a:moveTo>
                  <a:lnTo>
                    <a:pt x="2644" y="60"/>
                  </a:lnTo>
                  <a:lnTo>
                    <a:pt x="2704" y="60"/>
                  </a:lnTo>
                  <a:lnTo>
                    <a:pt x="2704" y="120"/>
                  </a:lnTo>
                  <a:lnTo>
                    <a:pt x="2704" y="296"/>
                  </a:lnTo>
                  <a:lnTo>
                    <a:pt x="2704" y="356"/>
                  </a:lnTo>
                  <a:lnTo>
                    <a:pt x="2644" y="356"/>
                  </a:lnTo>
                  <a:lnTo>
                    <a:pt x="60" y="356"/>
                  </a:lnTo>
                  <a:lnTo>
                    <a:pt x="0" y="356"/>
                  </a:lnTo>
                  <a:lnTo>
                    <a:pt x="0" y="296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76" name="Rectangle 113"/>
            <p:cNvSpPr>
              <a:spLocks noChangeArrowheads="1"/>
            </p:cNvSpPr>
            <p:nvPr/>
          </p:nvSpPr>
          <p:spPr bwMode="auto">
            <a:xfrm>
              <a:off x="296" y="3453"/>
              <a:ext cx="2221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Intermédiaires et honoraires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77" name="Rectangle 114"/>
            <p:cNvSpPr>
              <a:spLocks noChangeArrowheads="1"/>
            </p:cNvSpPr>
            <p:nvPr/>
          </p:nvSpPr>
          <p:spPr bwMode="auto">
            <a:xfrm>
              <a:off x="4601" y="3453"/>
              <a:ext cx="258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10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78" name="Rectangle 115"/>
            <p:cNvSpPr>
              <a:spLocks noChangeArrowheads="1"/>
            </p:cNvSpPr>
            <p:nvPr/>
          </p:nvSpPr>
          <p:spPr bwMode="auto">
            <a:xfrm>
              <a:off x="4753" y="3453"/>
              <a:ext cx="148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79" name="Rectangle 116"/>
            <p:cNvSpPr>
              <a:spLocks noChangeArrowheads="1"/>
            </p:cNvSpPr>
            <p:nvPr/>
          </p:nvSpPr>
          <p:spPr bwMode="auto">
            <a:xfrm>
              <a:off x="4801" y="3453"/>
              <a:ext cx="496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415 €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80" name="Rectangle 117"/>
            <p:cNvSpPr>
              <a:spLocks noChangeArrowheads="1"/>
            </p:cNvSpPr>
            <p:nvPr/>
          </p:nvSpPr>
          <p:spPr bwMode="auto">
            <a:xfrm>
              <a:off x="6475" y="3453"/>
              <a:ext cx="192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5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81" name="Rectangle 118"/>
            <p:cNvSpPr>
              <a:spLocks noChangeArrowheads="1"/>
            </p:cNvSpPr>
            <p:nvPr/>
          </p:nvSpPr>
          <p:spPr bwMode="auto">
            <a:xfrm>
              <a:off x="6565" y="3453"/>
              <a:ext cx="148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82" name="Rectangle 119"/>
            <p:cNvSpPr>
              <a:spLocks noChangeArrowheads="1"/>
            </p:cNvSpPr>
            <p:nvPr/>
          </p:nvSpPr>
          <p:spPr bwMode="auto">
            <a:xfrm>
              <a:off x="6613" y="3453"/>
              <a:ext cx="492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158 €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83" name="Rectangle 120"/>
            <p:cNvSpPr>
              <a:spLocks noChangeArrowheads="1"/>
            </p:cNvSpPr>
            <p:nvPr/>
          </p:nvSpPr>
          <p:spPr bwMode="auto">
            <a:xfrm>
              <a:off x="8064" y="3475"/>
              <a:ext cx="254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egoe UI Semilight" panose="020B0402040204020203" pitchFamily="34" charset="0"/>
                </a:rPr>
                <a:t>+5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84" name="Rectangle 121"/>
            <p:cNvSpPr>
              <a:spLocks noChangeArrowheads="1"/>
            </p:cNvSpPr>
            <p:nvPr/>
          </p:nvSpPr>
          <p:spPr bwMode="auto">
            <a:xfrm>
              <a:off x="8228" y="3475"/>
              <a:ext cx="120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85" name="Rectangle 122"/>
            <p:cNvSpPr>
              <a:spLocks noChangeArrowheads="1"/>
            </p:cNvSpPr>
            <p:nvPr/>
          </p:nvSpPr>
          <p:spPr bwMode="auto">
            <a:xfrm>
              <a:off x="8266" y="3475"/>
              <a:ext cx="422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egoe UI Semilight" panose="020B0402040204020203" pitchFamily="34" charset="0"/>
                </a:rPr>
                <a:t>257 €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86" name="Rectangle 123"/>
            <p:cNvSpPr>
              <a:spLocks noChangeArrowheads="1"/>
            </p:cNvSpPr>
            <p:nvPr/>
          </p:nvSpPr>
          <p:spPr bwMode="auto">
            <a:xfrm>
              <a:off x="8958" y="3453"/>
              <a:ext cx="714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egoe UI Semilight" panose="020B0402040204020203" pitchFamily="34" charset="0"/>
                </a:rPr>
                <a:t>+101,9%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87" name="Freeform 124"/>
            <p:cNvSpPr>
              <a:spLocks/>
            </p:cNvSpPr>
            <p:nvPr/>
          </p:nvSpPr>
          <p:spPr bwMode="auto">
            <a:xfrm>
              <a:off x="216" y="3653"/>
              <a:ext cx="3201" cy="356"/>
            </a:xfrm>
            <a:custGeom>
              <a:avLst/>
              <a:gdLst>
                <a:gd name="T0" fmla="*/ 60 w 3201"/>
                <a:gd name="T1" fmla="*/ 60 h 356"/>
                <a:gd name="T2" fmla="*/ 3141 w 3201"/>
                <a:gd name="T3" fmla="*/ 60 h 356"/>
                <a:gd name="T4" fmla="*/ 3201 w 3201"/>
                <a:gd name="T5" fmla="*/ 60 h 356"/>
                <a:gd name="T6" fmla="*/ 3201 w 3201"/>
                <a:gd name="T7" fmla="*/ 120 h 356"/>
                <a:gd name="T8" fmla="*/ 3201 w 3201"/>
                <a:gd name="T9" fmla="*/ 296 h 356"/>
                <a:gd name="T10" fmla="*/ 3201 w 3201"/>
                <a:gd name="T11" fmla="*/ 356 h 356"/>
                <a:gd name="T12" fmla="*/ 3141 w 3201"/>
                <a:gd name="T13" fmla="*/ 356 h 356"/>
                <a:gd name="T14" fmla="*/ 60 w 3201"/>
                <a:gd name="T15" fmla="*/ 356 h 356"/>
                <a:gd name="T16" fmla="*/ 0 w 3201"/>
                <a:gd name="T17" fmla="*/ 356 h 356"/>
                <a:gd name="T18" fmla="*/ 0 w 3201"/>
                <a:gd name="T19" fmla="*/ 296 h 356"/>
                <a:gd name="T20" fmla="*/ 0 w 3201"/>
                <a:gd name="T21" fmla="*/ 120 h 356"/>
                <a:gd name="T22" fmla="*/ 0 w 3201"/>
                <a:gd name="T23" fmla="*/ 0 h 356"/>
                <a:gd name="T24" fmla="*/ 0 w 3201"/>
                <a:gd name="T25" fmla="*/ 60 h 356"/>
                <a:gd name="T26" fmla="*/ 60 w 3201"/>
                <a:gd name="T27" fmla="*/ 6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01" h="356">
                  <a:moveTo>
                    <a:pt x="60" y="60"/>
                  </a:moveTo>
                  <a:lnTo>
                    <a:pt x="3141" y="60"/>
                  </a:lnTo>
                  <a:lnTo>
                    <a:pt x="3201" y="60"/>
                  </a:lnTo>
                  <a:lnTo>
                    <a:pt x="3201" y="120"/>
                  </a:lnTo>
                  <a:lnTo>
                    <a:pt x="3201" y="296"/>
                  </a:lnTo>
                  <a:lnTo>
                    <a:pt x="3201" y="356"/>
                  </a:lnTo>
                  <a:lnTo>
                    <a:pt x="3141" y="356"/>
                  </a:lnTo>
                  <a:lnTo>
                    <a:pt x="60" y="356"/>
                  </a:lnTo>
                  <a:lnTo>
                    <a:pt x="0" y="356"/>
                  </a:lnTo>
                  <a:lnTo>
                    <a:pt x="0" y="296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88" name="Freeform 125"/>
            <p:cNvSpPr>
              <a:spLocks/>
            </p:cNvSpPr>
            <p:nvPr/>
          </p:nvSpPr>
          <p:spPr bwMode="auto">
            <a:xfrm>
              <a:off x="3697" y="3653"/>
              <a:ext cx="1528" cy="356"/>
            </a:xfrm>
            <a:custGeom>
              <a:avLst/>
              <a:gdLst>
                <a:gd name="T0" fmla="*/ 60 w 1528"/>
                <a:gd name="T1" fmla="*/ 60 h 356"/>
                <a:gd name="T2" fmla="*/ 1468 w 1528"/>
                <a:gd name="T3" fmla="*/ 60 h 356"/>
                <a:gd name="T4" fmla="*/ 1528 w 1528"/>
                <a:gd name="T5" fmla="*/ 60 h 356"/>
                <a:gd name="T6" fmla="*/ 1528 w 1528"/>
                <a:gd name="T7" fmla="*/ 120 h 356"/>
                <a:gd name="T8" fmla="*/ 1528 w 1528"/>
                <a:gd name="T9" fmla="*/ 296 h 356"/>
                <a:gd name="T10" fmla="*/ 1528 w 1528"/>
                <a:gd name="T11" fmla="*/ 356 h 356"/>
                <a:gd name="T12" fmla="*/ 1468 w 1528"/>
                <a:gd name="T13" fmla="*/ 356 h 356"/>
                <a:gd name="T14" fmla="*/ 60 w 1528"/>
                <a:gd name="T15" fmla="*/ 356 h 356"/>
                <a:gd name="T16" fmla="*/ 0 w 1528"/>
                <a:gd name="T17" fmla="*/ 356 h 356"/>
                <a:gd name="T18" fmla="*/ 0 w 1528"/>
                <a:gd name="T19" fmla="*/ 296 h 356"/>
                <a:gd name="T20" fmla="*/ 0 w 1528"/>
                <a:gd name="T21" fmla="*/ 120 h 356"/>
                <a:gd name="T22" fmla="*/ 0 w 1528"/>
                <a:gd name="T23" fmla="*/ 0 h 356"/>
                <a:gd name="T24" fmla="*/ 0 w 1528"/>
                <a:gd name="T25" fmla="*/ 60 h 356"/>
                <a:gd name="T26" fmla="*/ 60 w 1528"/>
                <a:gd name="T27" fmla="*/ 6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8" h="356">
                  <a:moveTo>
                    <a:pt x="60" y="60"/>
                  </a:moveTo>
                  <a:lnTo>
                    <a:pt x="1468" y="60"/>
                  </a:lnTo>
                  <a:lnTo>
                    <a:pt x="1528" y="60"/>
                  </a:lnTo>
                  <a:lnTo>
                    <a:pt x="1528" y="120"/>
                  </a:lnTo>
                  <a:lnTo>
                    <a:pt x="1528" y="296"/>
                  </a:lnTo>
                  <a:lnTo>
                    <a:pt x="1528" y="356"/>
                  </a:lnTo>
                  <a:lnTo>
                    <a:pt x="1468" y="356"/>
                  </a:lnTo>
                  <a:lnTo>
                    <a:pt x="60" y="356"/>
                  </a:lnTo>
                  <a:lnTo>
                    <a:pt x="0" y="356"/>
                  </a:lnTo>
                  <a:lnTo>
                    <a:pt x="0" y="296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89" name="Freeform 126"/>
            <p:cNvSpPr>
              <a:spLocks/>
            </p:cNvSpPr>
            <p:nvPr/>
          </p:nvSpPr>
          <p:spPr bwMode="auto">
            <a:xfrm>
              <a:off x="5505" y="3653"/>
              <a:ext cx="1529" cy="356"/>
            </a:xfrm>
            <a:custGeom>
              <a:avLst/>
              <a:gdLst>
                <a:gd name="T0" fmla="*/ 60 w 1529"/>
                <a:gd name="T1" fmla="*/ 60 h 356"/>
                <a:gd name="T2" fmla="*/ 1469 w 1529"/>
                <a:gd name="T3" fmla="*/ 60 h 356"/>
                <a:gd name="T4" fmla="*/ 1529 w 1529"/>
                <a:gd name="T5" fmla="*/ 60 h 356"/>
                <a:gd name="T6" fmla="*/ 1529 w 1529"/>
                <a:gd name="T7" fmla="*/ 120 h 356"/>
                <a:gd name="T8" fmla="*/ 1529 w 1529"/>
                <a:gd name="T9" fmla="*/ 296 h 356"/>
                <a:gd name="T10" fmla="*/ 1529 w 1529"/>
                <a:gd name="T11" fmla="*/ 356 h 356"/>
                <a:gd name="T12" fmla="*/ 1469 w 1529"/>
                <a:gd name="T13" fmla="*/ 356 h 356"/>
                <a:gd name="T14" fmla="*/ 60 w 1529"/>
                <a:gd name="T15" fmla="*/ 356 h 356"/>
                <a:gd name="T16" fmla="*/ 0 w 1529"/>
                <a:gd name="T17" fmla="*/ 356 h 356"/>
                <a:gd name="T18" fmla="*/ 0 w 1529"/>
                <a:gd name="T19" fmla="*/ 296 h 356"/>
                <a:gd name="T20" fmla="*/ 0 w 1529"/>
                <a:gd name="T21" fmla="*/ 120 h 356"/>
                <a:gd name="T22" fmla="*/ 0 w 1529"/>
                <a:gd name="T23" fmla="*/ 0 h 356"/>
                <a:gd name="T24" fmla="*/ 0 w 1529"/>
                <a:gd name="T25" fmla="*/ 60 h 356"/>
                <a:gd name="T26" fmla="*/ 60 w 1529"/>
                <a:gd name="T27" fmla="*/ 6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9" h="356">
                  <a:moveTo>
                    <a:pt x="60" y="60"/>
                  </a:moveTo>
                  <a:lnTo>
                    <a:pt x="1469" y="60"/>
                  </a:lnTo>
                  <a:lnTo>
                    <a:pt x="1529" y="60"/>
                  </a:lnTo>
                  <a:lnTo>
                    <a:pt x="1529" y="120"/>
                  </a:lnTo>
                  <a:lnTo>
                    <a:pt x="1529" y="296"/>
                  </a:lnTo>
                  <a:lnTo>
                    <a:pt x="1529" y="356"/>
                  </a:lnTo>
                  <a:lnTo>
                    <a:pt x="1469" y="356"/>
                  </a:lnTo>
                  <a:lnTo>
                    <a:pt x="60" y="356"/>
                  </a:lnTo>
                  <a:lnTo>
                    <a:pt x="0" y="356"/>
                  </a:lnTo>
                  <a:lnTo>
                    <a:pt x="0" y="296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90" name="Freeform 127"/>
            <p:cNvSpPr>
              <a:spLocks/>
            </p:cNvSpPr>
            <p:nvPr/>
          </p:nvSpPr>
          <p:spPr bwMode="auto">
            <a:xfrm>
              <a:off x="7314" y="3653"/>
              <a:ext cx="2704" cy="356"/>
            </a:xfrm>
            <a:custGeom>
              <a:avLst/>
              <a:gdLst>
                <a:gd name="T0" fmla="*/ 60 w 2704"/>
                <a:gd name="T1" fmla="*/ 60 h 356"/>
                <a:gd name="T2" fmla="*/ 2644 w 2704"/>
                <a:gd name="T3" fmla="*/ 60 h 356"/>
                <a:gd name="T4" fmla="*/ 2704 w 2704"/>
                <a:gd name="T5" fmla="*/ 60 h 356"/>
                <a:gd name="T6" fmla="*/ 2704 w 2704"/>
                <a:gd name="T7" fmla="*/ 120 h 356"/>
                <a:gd name="T8" fmla="*/ 2704 w 2704"/>
                <a:gd name="T9" fmla="*/ 296 h 356"/>
                <a:gd name="T10" fmla="*/ 2704 w 2704"/>
                <a:gd name="T11" fmla="*/ 356 h 356"/>
                <a:gd name="T12" fmla="*/ 2644 w 2704"/>
                <a:gd name="T13" fmla="*/ 356 h 356"/>
                <a:gd name="T14" fmla="*/ 60 w 2704"/>
                <a:gd name="T15" fmla="*/ 356 h 356"/>
                <a:gd name="T16" fmla="*/ 0 w 2704"/>
                <a:gd name="T17" fmla="*/ 356 h 356"/>
                <a:gd name="T18" fmla="*/ 0 w 2704"/>
                <a:gd name="T19" fmla="*/ 296 h 356"/>
                <a:gd name="T20" fmla="*/ 0 w 2704"/>
                <a:gd name="T21" fmla="*/ 120 h 356"/>
                <a:gd name="T22" fmla="*/ 0 w 2704"/>
                <a:gd name="T23" fmla="*/ 0 h 356"/>
                <a:gd name="T24" fmla="*/ 0 w 2704"/>
                <a:gd name="T25" fmla="*/ 60 h 356"/>
                <a:gd name="T26" fmla="*/ 60 w 2704"/>
                <a:gd name="T27" fmla="*/ 6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4" h="356">
                  <a:moveTo>
                    <a:pt x="60" y="60"/>
                  </a:moveTo>
                  <a:lnTo>
                    <a:pt x="2644" y="60"/>
                  </a:lnTo>
                  <a:lnTo>
                    <a:pt x="2704" y="60"/>
                  </a:lnTo>
                  <a:lnTo>
                    <a:pt x="2704" y="120"/>
                  </a:lnTo>
                  <a:lnTo>
                    <a:pt x="2704" y="296"/>
                  </a:lnTo>
                  <a:lnTo>
                    <a:pt x="2704" y="356"/>
                  </a:lnTo>
                  <a:lnTo>
                    <a:pt x="2644" y="356"/>
                  </a:lnTo>
                  <a:lnTo>
                    <a:pt x="60" y="356"/>
                  </a:lnTo>
                  <a:lnTo>
                    <a:pt x="0" y="356"/>
                  </a:lnTo>
                  <a:lnTo>
                    <a:pt x="0" y="296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91" name="Rectangle 128"/>
            <p:cNvSpPr>
              <a:spLocks noChangeArrowheads="1"/>
            </p:cNvSpPr>
            <p:nvPr/>
          </p:nvSpPr>
          <p:spPr bwMode="auto">
            <a:xfrm>
              <a:off x="296" y="3749"/>
              <a:ext cx="2539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Informations et communications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92" name="Rectangle 129"/>
            <p:cNvSpPr>
              <a:spLocks noChangeArrowheads="1"/>
            </p:cNvSpPr>
            <p:nvPr/>
          </p:nvSpPr>
          <p:spPr bwMode="auto">
            <a:xfrm>
              <a:off x="4779" y="3749"/>
              <a:ext cx="520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288 €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93" name="Rectangle 130"/>
            <p:cNvSpPr>
              <a:spLocks noChangeArrowheads="1"/>
            </p:cNvSpPr>
            <p:nvPr/>
          </p:nvSpPr>
          <p:spPr bwMode="auto">
            <a:xfrm>
              <a:off x="6768" y="3749"/>
              <a:ext cx="334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0 €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94" name="Rectangle 131"/>
            <p:cNvSpPr>
              <a:spLocks noChangeArrowheads="1"/>
            </p:cNvSpPr>
            <p:nvPr/>
          </p:nvSpPr>
          <p:spPr bwMode="auto">
            <a:xfrm>
              <a:off x="8172" y="3771"/>
              <a:ext cx="520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egoe UI Semilight" panose="020B0402040204020203" pitchFamily="34" charset="0"/>
                </a:rPr>
                <a:t>+288 €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95" name="Freeform 132"/>
            <p:cNvSpPr>
              <a:spLocks/>
            </p:cNvSpPr>
            <p:nvPr/>
          </p:nvSpPr>
          <p:spPr bwMode="auto">
            <a:xfrm>
              <a:off x="216" y="3949"/>
              <a:ext cx="3201" cy="356"/>
            </a:xfrm>
            <a:custGeom>
              <a:avLst/>
              <a:gdLst>
                <a:gd name="T0" fmla="*/ 60 w 3201"/>
                <a:gd name="T1" fmla="*/ 60 h 356"/>
                <a:gd name="T2" fmla="*/ 3141 w 3201"/>
                <a:gd name="T3" fmla="*/ 60 h 356"/>
                <a:gd name="T4" fmla="*/ 3201 w 3201"/>
                <a:gd name="T5" fmla="*/ 60 h 356"/>
                <a:gd name="T6" fmla="*/ 3201 w 3201"/>
                <a:gd name="T7" fmla="*/ 120 h 356"/>
                <a:gd name="T8" fmla="*/ 3201 w 3201"/>
                <a:gd name="T9" fmla="*/ 296 h 356"/>
                <a:gd name="T10" fmla="*/ 3201 w 3201"/>
                <a:gd name="T11" fmla="*/ 356 h 356"/>
                <a:gd name="T12" fmla="*/ 3141 w 3201"/>
                <a:gd name="T13" fmla="*/ 356 h 356"/>
                <a:gd name="T14" fmla="*/ 60 w 3201"/>
                <a:gd name="T15" fmla="*/ 356 h 356"/>
                <a:gd name="T16" fmla="*/ 0 w 3201"/>
                <a:gd name="T17" fmla="*/ 356 h 356"/>
                <a:gd name="T18" fmla="*/ 0 w 3201"/>
                <a:gd name="T19" fmla="*/ 296 h 356"/>
                <a:gd name="T20" fmla="*/ 0 w 3201"/>
                <a:gd name="T21" fmla="*/ 120 h 356"/>
                <a:gd name="T22" fmla="*/ 0 w 3201"/>
                <a:gd name="T23" fmla="*/ 0 h 356"/>
                <a:gd name="T24" fmla="*/ 0 w 3201"/>
                <a:gd name="T25" fmla="*/ 60 h 356"/>
                <a:gd name="T26" fmla="*/ 60 w 3201"/>
                <a:gd name="T27" fmla="*/ 6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01" h="356">
                  <a:moveTo>
                    <a:pt x="60" y="60"/>
                  </a:moveTo>
                  <a:lnTo>
                    <a:pt x="3141" y="60"/>
                  </a:lnTo>
                  <a:lnTo>
                    <a:pt x="3201" y="60"/>
                  </a:lnTo>
                  <a:lnTo>
                    <a:pt x="3201" y="120"/>
                  </a:lnTo>
                  <a:lnTo>
                    <a:pt x="3201" y="296"/>
                  </a:lnTo>
                  <a:lnTo>
                    <a:pt x="3201" y="356"/>
                  </a:lnTo>
                  <a:lnTo>
                    <a:pt x="3141" y="356"/>
                  </a:lnTo>
                  <a:lnTo>
                    <a:pt x="60" y="356"/>
                  </a:lnTo>
                  <a:lnTo>
                    <a:pt x="0" y="356"/>
                  </a:lnTo>
                  <a:lnTo>
                    <a:pt x="0" y="296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96" name="Freeform 133"/>
            <p:cNvSpPr>
              <a:spLocks/>
            </p:cNvSpPr>
            <p:nvPr/>
          </p:nvSpPr>
          <p:spPr bwMode="auto">
            <a:xfrm>
              <a:off x="3697" y="3949"/>
              <a:ext cx="1528" cy="356"/>
            </a:xfrm>
            <a:custGeom>
              <a:avLst/>
              <a:gdLst>
                <a:gd name="T0" fmla="*/ 60 w 1528"/>
                <a:gd name="T1" fmla="*/ 60 h 356"/>
                <a:gd name="T2" fmla="*/ 1468 w 1528"/>
                <a:gd name="T3" fmla="*/ 60 h 356"/>
                <a:gd name="T4" fmla="*/ 1528 w 1528"/>
                <a:gd name="T5" fmla="*/ 60 h 356"/>
                <a:gd name="T6" fmla="*/ 1528 w 1528"/>
                <a:gd name="T7" fmla="*/ 120 h 356"/>
                <a:gd name="T8" fmla="*/ 1528 w 1528"/>
                <a:gd name="T9" fmla="*/ 296 h 356"/>
                <a:gd name="T10" fmla="*/ 1528 w 1528"/>
                <a:gd name="T11" fmla="*/ 356 h 356"/>
                <a:gd name="T12" fmla="*/ 1468 w 1528"/>
                <a:gd name="T13" fmla="*/ 356 h 356"/>
                <a:gd name="T14" fmla="*/ 60 w 1528"/>
                <a:gd name="T15" fmla="*/ 356 h 356"/>
                <a:gd name="T16" fmla="*/ 0 w 1528"/>
                <a:gd name="T17" fmla="*/ 356 h 356"/>
                <a:gd name="T18" fmla="*/ 0 w 1528"/>
                <a:gd name="T19" fmla="*/ 296 h 356"/>
                <a:gd name="T20" fmla="*/ 0 w 1528"/>
                <a:gd name="T21" fmla="*/ 120 h 356"/>
                <a:gd name="T22" fmla="*/ 0 w 1528"/>
                <a:gd name="T23" fmla="*/ 0 h 356"/>
                <a:gd name="T24" fmla="*/ 0 w 1528"/>
                <a:gd name="T25" fmla="*/ 60 h 356"/>
                <a:gd name="T26" fmla="*/ 60 w 1528"/>
                <a:gd name="T27" fmla="*/ 6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8" h="356">
                  <a:moveTo>
                    <a:pt x="60" y="60"/>
                  </a:moveTo>
                  <a:lnTo>
                    <a:pt x="1468" y="60"/>
                  </a:lnTo>
                  <a:lnTo>
                    <a:pt x="1528" y="60"/>
                  </a:lnTo>
                  <a:lnTo>
                    <a:pt x="1528" y="120"/>
                  </a:lnTo>
                  <a:lnTo>
                    <a:pt x="1528" y="296"/>
                  </a:lnTo>
                  <a:lnTo>
                    <a:pt x="1528" y="356"/>
                  </a:lnTo>
                  <a:lnTo>
                    <a:pt x="1468" y="356"/>
                  </a:lnTo>
                  <a:lnTo>
                    <a:pt x="60" y="356"/>
                  </a:lnTo>
                  <a:lnTo>
                    <a:pt x="0" y="356"/>
                  </a:lnTo>
                  <a:lnTo>
                    <a:pt x="0" y="296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97" name="Freeform 134"/>
            <p:cNvSpPr>
              <a:spLocks/>
            </p:cNvSpPr>
            <p:nvPr/>
          </p:nvSpPr>
          <p:spPr bwMode="auto">
            <a:xfrm>
              <a:off x="5505" y="3949"/>
              <a:ext cx="1529" cy="356"/>
            </a:xfrm>
            <a:custGeom>
              <a:avLst/>
              <a:gdLst>
                <a:gd name="T0" fmla="*/ 60 w 1529"/>
                <a:gd name="T1" fmla="*/ 60 h 356"/>
                <a:gd name="T2" fmla="*/ 1469 w 1529"/>
                <a:gd name="T3" fmla="*/ 60 h 356"/>
                <a:gd name="T4" fmla="*/ 1529 w 1529"/>
                <a:gd name="T5" fmla="*/ 60 h 356"/>
                <a:gd name="T6" fmla="*/ 1529 w 1529"/>
                <a:gd name="T7" fmla="*/ 120 h 356"/>
                <a:gd name="T8" fmla="*/ 1529 w 1529"/>
                <a:gd name="T9" fmla="*/ 296 h 356"/>
                <a:gd name="T10" fmla="*/ 1529 w 1529"/>
                <a:gd name="T11" fmla="*/ 356 h 356"/>
                <a:gd name="T12" fmla="*/ 1469 w 1529"/>
                <a:gd name="T13" fmla="*/ 356 h 356"/>
                <a:gd name="T14" fmla="*/ 60 w 1529"/>
                <a:gd name="T15" fmla="*/ 356 h 356"/>
                <a:gd name="T16" fmla="*/ 0 w 1529"/>
                <a:gd name="T17" fmla="*/ 356 h 356"/>
                <a:gd name="T18" fmla="*/ 0 w 1529"/>
                <a:gd name="T19" fmla="*/ 296 h 356"/>
                <a:gd name="T20" fmla="*/ 0 w 1529"/>
                <a:gd name="T21" fmla="*/ 120 h 356"/>
                <a:gd name="T22" fmla="*/ 0 w 1529"/>
                <a:gd name="T23" fmla="*/ 0 h 356"/>
                <a:gd name="T24" fmla="*/ 0 w 1529"/>
                <a:gd name="T25" fmla="*/ 60 h 356"/>
                <a:gd name="T26" fmla="*/ 60 w 1529"/>
                <a:gd name="T27" fmla="*/ 6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9" h="356">
                  <a:moveTo>
                    <a:pt x="60" y="60"/>
                  </a:moveTo>
                  <a:lnTo>
                    <a:pt x="1469" y="60"/>
                  </a:lnTo>
                  <a:lnTo>
                    <a:pt x="1529" y="60"/>
                  </a:lnTo>
                  <a:lnTo>
                    <a:pt x="1529" y="120"/>
                  </a:lnTo>
                  <a:lnTo>
                    <a:pt x="1529" y="296"/>
                  </a:lnTo>
                  <a:lnTo>
                    <a:pt x="1529" y="356"/>
                  </a:lnTo>
                  <a:lnTo>
                    <a:pt x="1469" y="356"/>
                  </a:lnTo>
                  <a:lnTo>
                    <a:pt x="60" y="356"/>
                  </a:lnTo>
                  <a:lnTo>
                    <a:pt x="0" y="356"/>
                  </a:lnTo>
                  <a:lnTo>
                    <a:pt x="0" y="296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98" name="Freeform 135"/>
            <p:cNvSpPr>
              <a:spLocks/>
            </p:cNvSpPr>
            <p:nvPr/>
          </p:nvSpPr>
          <p:spPr bwMode="auto">
            <a:xfrm>
              <a:off x="7314" y="3949"/>
              <a:ext cx="2704" cy="356"/>
            </a:xfrm>
            <a:custGeom>
              <a:avLst/>
              <a:gdLst>
                <a:gd name="T0" fmla="*/ 60 w 2704"/>
                <a:gd name="T1" fmla="*/ 60 h 356"/>
                <a:gd name="T2" fmla="*/ 2644 w 2704"/>
                <a:gd name="T3" fmla="*/ 60 h 356"/>
                <a:gd name="T4" fmla="*/ 2704 w 2704"/>
                <a:gd name="T5" fmla="*/ 60 h 356"/>
                <a:gd name="T6" fmla="*/ 2704 w 2704"/>
                <a:gd name="T7" fmla="*/ 120 h 356"/>
                <a:gd name="T8" fmla="*/ 2704 w 2704"/>
                <a:gd name="T9" fmla="*/ 296 h 356"/>
                <a:gd name="T10" fmla="*/ 2704 w 2704"/>
                <a:gd name="T11" fmla="*/ 356 h 356"/>
                <a:gd name="T12" fmla="*/ 2644 w 2704"/>
                <a:gd name="T13" fmla="*/ 356 h 356"/>
                <a:gd name="T14" fmla="*/ 60 w 2704"/>
                <a:gd name="T15" fmla="*/ 356 h 356"/>
                <a:gd name="T16" fmla="*/ 0 w 2704"/>
                <a:gd name="T17" fmla="*/ 356 h 356"/>
                <a:gd name="T18" fmla="*/ 0 w 2704"/>
                <a:gd name="T19" fmla="*/ 296 h 356"/>
                <a:gd name="T20" fmla="*/ 0 w 2704"/>
                <a:gd name="T21" fmla="*/ 120 h 356"/>
                <a:gd name="T22" fmla="*/ 0 w 2704"/>
                <a:gd name="T23" fmla="*/ 0 h 356"/>
                <a:gd name="T24" fmla="*/ 0 w 2704"/>
                <a:gd name="T25" fmla="*/ 60 h 356"/>
                <a:gd name="T26" fmla="*/ 60 w 2704"/>
                <a:gd name="T27" fmla="*/ 6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4" h="356">
                  <a:moveTo>
                    <a:pt x="60" y="60"/>
                  </a:moveTo>
                  <a:lnTo>
                    <a:pt x="2644" y="60"/>
                  </a:lnTo>
                  <a:lnTo>
                    <a:pt x="2704" y="60"/>
                  </a:lnTo>
                  <a:lnTo>
                    <a:pt x="2704" y="120"/>
                  </a:lnTo>
                  <a:lnTo>
                    <a:pt x="2704" y="296"/>
                  </a:lnTo>
                  <a:lnTo>
                    <a:pt x="2704" y="356"/>
                  </a:lnTo>
                  <a:lnTo>
                    <a:pt x="2644" y="356"/>
                  </a:lnTo>
                  <a:lnTo>
                    <a:pt x="60" y="356"/>
                  </a:lnTo>
                  <a:lnTo>
                    <a:pt x="0" y="356"/>
                  </a:lnTo>
                  <a:lnTo>
                    <a:pt x="0" y="296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99" name="Rectangle 136"/>
            <p:cNvSpPr>
              <a:spLocks noChangeArrowheads="1"/>
            </p:cNvSpPr>
            <p:nvPr/>
          </p:nvSpPr>
          <p:spPr bwMode="auto">
            <a:xfrm>
              <a:off x="296" y="4045"/>
              <a:ext cx="2014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Déplacements, Réception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00" name="Rectangle 137"/>
            <p:cNvSpPr>
              <a:spLocks noChangeArrowheads="1"/>
            </p:cNvSpPr>
            <p:nvPr/>
          </p:nvSpPr>
          <p:spPr bwMode="auto">
            <a:xfrm>
              <a:off x="4607" y="4045"/>
              <a:ext cx="258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10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01" name="Rectangle 138"/>
            <p:cNvSpPr>
              <a:spLocks noChangeArrowheads="1"/>
            </p:cNvSpPr>
            <p:nvPr/>
          </p:nvSpPr>
          <p:spPr bwMode="auto">
            <a:xfrm>
              <a:off x="4761" y="4045"/>
              <a:ext cx="148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02" name="Rectangle 139"/>
            <p:cNvSpPr>
              <a:spLocks noChangeArrowheads="1"/>
            </p:cNvSpPr>
            <p:nvPr/>
          </p:nvSpPr>
          <p:spPr bwMode="auto">
            <a:xfrm>
              <a:off x="4809" y="4045"/>
              <a:ext cx="488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172 €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03" name="Rectangle 140"/>
            <p:cNvSpPr>
              <a:spLocks noChangeArrowheads="1"/>
            </p:cNvSpPr>
            <p:nvPr/>
          </p:nvSpPr>
          <p:spPr bwMode="auto">
            <a:xfrm>
              <a:off x="6457" y="4045"/>
              <a:ext cx="188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7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72" name="Rectangle 141"/>
            <p:cNvSpPr>
              <a:spLocks noChangeArrowheads="1"/>
            </p:cNvSpPr>
            <p:nvPr/>
          </p:nvSpPr>
          <p:spPr bwMode="auto">
            <a:xfrm>
              <a:off x="6543" y="4045"/>
              <a:ext cx="148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73" name="Rectangle 142"/>
            <p:cNvSpPr>
              <a:spLocks noChangeArrowheads="1"/>
            </p:cNvSpPr>
            <p:nvPr/>
          </p:nvSpPr>
          <p:spPr bwMode="auto">
            <a:xfrm>
              <a:off x="6591" y="4045"/>
              <a:ext cx="516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762 €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74" name="Rectangle 143"/>
            <p:cNvSpPr>
              <a:spLocks noChangeArrowheads="1"/>
            </p:cNvSpPr>
            <p:nvPr/>
          </p:nvSpPr>
          <p:spPr bwMode="auto">
            <a:xfrm>
              <a:off x="8078" y="4067"/>
              <a:ext cx="254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egoe UI Semilight" panose="020B0402040204020203" pitchFamily="34" charset="0"/>
                </a:rPr>
                <a:t>+2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75" name="Rectangle 144"/>
            <p:cNvSpPr>
              <a:spLocks noChangeArrowheads="1"/>
            </p:cNvSpPr>
            <p:nvPr/>
          </p:nvSpPr>
          <p:spPr bwMode="auto">
            <a:xfrm>
              <a:off x="8282" y="4067"/>
              <a:ext cx="40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egoe UI Semilight" panose="020B0402040204020203" pitchFamily="34" charset="0"/>
                </a:rPr>
                <a:t>410 €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76" name="Rectangle 145"/>
            <p:cNvSpPr>
              <a:spLocks noChangeArrowheads="1"/>
            </p:cNvSpPr>
            <p:nvPr/>
          </p:nvSpPr>
          <p:spPr bwMode="auto">
            <a:xfrm>
              <a:off x="9150" y="4045"/>
              <a:ext cx="516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egoe UI Semilight" panose="020B0402040204020203" pitchFamily="34" charset="0"/>
                </a:rPr>
                <a:t>+31%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77" name="Freeform 146"/>
            <p:cNvSpPr>
              <a:spLocks/>
            </p:cNvSpPr>
            <p:nvPr/>
          </p:nvSpPr>
          <p:spPr bwMode="auto">
            <a:xfrm>
              <a:off x="216" y="4245"/>
              <a:ext cx="3201" cy="357"/>
            </a:xfrm>
            <a:custGeom>
              <a:avLst/>
              <a:gdLst>
                <a:gd name="T0" fmla="*/ 60 w 3201"/>
                <a:gd name="T1" fmla="*/ 60 h 357"/>
                <a:gd name="T2" fmla="*/ 3141 w 3201"/>
                <a:gd name="T3" fmla="*/ 60 h 357"/>
                <a:gd name="T4" fmla="*/ 3201 w 3201"/>
                <a:gd name="T5" fmla="*/ 60 h 357"/>
                <a:gd name="T6" fmla="*/ 3201 w 3201"/>
                <a:gd name="T7" fmla="*/ 120 h 357"/>
                <a:gd name="T8" fmla="*/ 3201 w 3201"/>
                <a:gd name="T9" fmla="*/ 297 h 357"/>
                <a:gd name="T10" fmla="*/ 3201 w 3201"/>
                <a:gd name="T11" fmla="*/ 357 h 357"/>
                <a:gd name="T12" fmla="*/ 3141 w 3201"/>
                <a:gd name="T13" fmla="*/ 357 h 357"/>
                <a:gd name="T14" fmla="*/ 60 w 3201"/>
                <a:gd name="T15" fmla="*/ 357 h 357"/>
                <a:gd name="T16" fmla="*/ 0 w 3201"/>
                <a:gd name="T17" fmla="*/ 357 h 357"/>
                <a:gd name="T18" fmla="*/ 0 w 3201"/>
                <a:gd name="T19" fmla="*/ 297 h 357"/>
                <a:gd name="T20" fmla="*/ 0 w 3201"/>
                <a:gd name="T21" fmla="*/ 120 h 357"/>
                <a:gd name="T22" fmla="*/ 0 w 3201"/>
                <a:gd name="T23" fmla="*/ 0 h 357"/>
                <a:gd name="T24" fmla="*/ 0 w 3201"/>
                <a:gd name="T25" fmla="*/ 60 h 357"/>
                <a:gd name="T26" fmla="*/ 60 w 3201"/>
                <a:gd name="T27" fmla="*/ 6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01" h="357">
                  <a:moveTo>
                    <a:pt x="60" y="60"/>
                  </a:moveTo>
                  <a:lnTo>
                    <a:pt x="3141" y="60"/>
                  </a:lnTo>
                  <a:lnTo>
                    <a:pt x="3201" y="60"/>
                  </a:lnTo>
                  <a:lnTo>
                    <a:pt x="3201" y="120"/>
                  </a:lnTo>
                  <a:lnTo>
                    <a:pt x="3201" y="297"/>
                  </a:lnTo>
                  <a:lnTo>
                    <a:pt x="3201" y="357"/>
                  </a:lnTo>
                  <a:lnTo>
                    <a:pt x="3141" y="357"/>
                  </a:lnTo>
                  <a:lnTo>
                    <a:pt x="60" y="357"/>
                  </a:lnTo>
                  <a:lnTo>
                    <a:pt x="0" y="357"/>
                  </a:lnTo>
                  <a:lnTo>
                    <a:pt x="0" y="297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78" name="Freeform 147"/>
            <p:cNvSpPr>
              <a:spLocks/>
            </p:cNvSpPr>
            <p:nvPr/>
          </p:nvSpPr>
          <p:spPr bwMode="auto">
            <a:xfrm>
              <a:off x="3697" y="4245"/>
              <a:ext cx="1528" cy="357"/>
            </a:xfrm>
            <a:custGeom>
              <a:avLst/>
              <a:gdLst>
                <a:gd name="T0" fmla="*/ 60 w 1528"/>
                <a:gd name="T1" fmla="*/ 60 h 357"/>
                <a:gd name="T2" fmla="*/ 1468 w 1528"/>
                <a:gd name="T3" fmla="*/ 60 h 357"/>
                <a:gd name="T4" fmla="*/ 1528 w 1528"/>
                <a:gd name="T5" fmla="*/ 60 h 357"/>
                <a:gd name="T6" fmla="*/ 1528 w 1528"/>
                <a:gd name="T7" fmla="*/ 120 h 357"/>
                <a:gd name="T8" fmla="*/ 1528 w 1528"/>
                <a:gd name="T9" fmla="*/ 297 h 357"/>
                <a:gd name="T10" fmla="*/ 1528 w 1528"/>
                <a:gd name="T11" fmla="*/ 357 h 357"/>
                <a:gd name="T12" fmla="*/ 1468 w 1528"/>
                <a:gd name="T13" fmla="*/ 357 h 357"/>
                <a:gd name="T14" fmla="*/ 60 w 1528"/>
                <a:gd name="T15" fmla="*/ 357 h 357"/>
                <a:gd name="T16" fmla="*/ 0 w 1528"/>
                <a:gd name="T17" fmla="*/ 357 h 357"/>
                <a:gd name="T18" fmla="*/ 0 w 1528"/>
                <a:gd name="T19" fmla="*/ 297 h 357"/>
                <a:gd name="T20" fmla="*/ 0 w 1528"/>
                <a:gd name="T21" fmla="*/ 120 h 357"/>
                <a:gd name="T22" fmla="*/ 0 w 1528"/>
                <a:gd name="T23" fmla="*/ 0 h 357"/>
                <a:gd name="T24" fmla="*/ 0 w 1528"/>
                <a:gd name="T25" fmla="*/ 60 h 357"/>
                <a:gd name="T26" fmla="*/ 60 w 1528"/>
                <a:gd name="T27" fmla="*/ 6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8" h="357">
                  <a:moveTo>
                    <a:pt x="60" y="60"/>
                  </a:moveTo>
                  <a:lnTo>
                    <a:pt x="1468" y="60"/>
                  </a:lnTo>
                  <a:lnTo>
                    <a:pt x="1528" y="60"/>
                  </a:lnTo>
                  <a:lnTo>
                    <a:pt x="1528" y="120"/>
                  </a:lnTo>
                  <a:lnTo>
                    <a:pt x="1528" y="297"/>
                  </a:lnTo>
                  <a:lnTo>
                    <a:pt x="1528" y="357"/>
                  </a:lnTo>
                  <a:lnTo>
                    <a:pt x="1468" y="357"/>
                  </a:lnTo>
                  <a:lnTo>
                    <a:pt x="60" y="357"/>
                  </a:lnTo>
                  <a:lnTo>
                    <a:pt x="0" y="357"/>
                  </a:lnTo>
                  <a:lnTo>
                    <a:pt x="0" y="297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1" name="Freeform 148"/>
            <p:cNvSpPr>
              <a:spLocks/>
            </p:cNvSpPr>
            <p:nvPr/>
          </p:nvSpPr>
          <p:spPr bwMode="auto">
            <a:xfrm>
              <a:off x="5505" y="4245"/>
              <a:ext cx="1529" cy="357"/>
            </a:xfrm>
            <a:custGeom>
              <a:avLst/>
              <a:gdLst>
                <a:gd name="T0" fmla="*/ 60 w 1529"/>
                <a:gd name="T1" fmla="*/ 60 h 357"/>
                <a:gd name="T2" fmla="*/ 1469 w 1529"/>
                <a:gd name="T3" fmla="*/ 60 h 357"/>
                <a:gd name="T4" fmla="*/ 1529 w 1529"/>
                <a:gd name="T5" fmla="*/ 60 h 357"/>
                <a:gd name="T6" fmla="*/ 1529 w 1529"/>
                <a:gd name="T7" fmla="*/ 120 h 357"/>
                <a:gd name="T8" fmla="*/ 1529 w 1529"/>
                <a:gd name="T9" fmla="*/ 297 h 357"/>
                <a:gd name="T10" fmla="*/ 1529 w 1529"/>
                <a:gd name="T11" fmla="*/ 357 h 357"/>
                <a:gd name="T12" fmla="*/ 1469 w 1529"/>
                <a:gd name="T13" fmla="*/ 357 h 357"/>
                <a:gd name="T14" fmla="*/ 60 w 1529"/>
                <a:gd name="T15" fmla="*/ 357 h 357"/>
                <a:gd name="T16" fmla="*/ 0 w 1529"/>
                <a:gd name="T17" fmla="*/ 357 h 357"/>
                <a:gd name="T18" fmla="*/ 0 w 1529"/>
                <a:gd name="T19" fmla="*/ 297 h 357"/>
                <a:gd name="T20" fmla="*/ 0 w 1529"/>
                <a:gd name="T21" fmla="*/ 120 h 357"/>
                <a:gd name="T22" fmla="*/ 0 w 1529"/>
                <a:gd name="T23" fmla="*/ 0 h 357"/>
                <a:gd name="T24" fmla="*/ 0 w 1529"/>
                <a:gd name="T25" fmla="*/ 60 h 357"/>
                <a:gd name="T26" fmla="*/ 60 w 1529"/>
                <a:gd name="T27" fmla="*/ 6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9" h="357">
                  <a:moveTo>
                    <a:pt x="60" y="60"/>
                  </a:moveTo>
                  <a:lnTo>
                    <a:pt x="1469" y="60"/>
                  </a:lnTo>
                  <a:lnTo>
                    <a:pt x="1529" y="60"/>
                  </a:lnTo>
                  <a:lnTo>
                    <a:pt x="1529" y="120"/>
                  </a:lnTo>
                  <a:lnTo>
                    <a:pt x="1529" y="297"/>
                  </a:lnTo>
                  <a:lnTo>
                    <a:pt x="1529" y="357"/>
                  </a:lnTo>
                  <a:lnTo>
                    <a:pt x="1469" y="357"/>
                  </a:lnTo>
                  <a:lnTo>
                    <a:pt x="60" y="357"/>
                  </a:lnTo>
                  <a:lnTo>
                    <a:pt x="0" y="357"/>
                  </a:lnTo>
                  <a:lnTo>
                    <a:pt x="0" y="297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2" name="Freeform 149"/>
            <p:cNvSpPr>
              <a:spLocks/>
            </p:cNvSpPr>
            <p:nvPr/>
          </p:nvSpPr>
          <p:spPr bwMode="auto">
            <a:xfrm>
              <a:off x="7314" y="4245"/>
              <a:ext cx="2704" cy="357"/>
            </a:xfrm>
            <a:custGeom>
              <a:avLst/>
              <a:gdLst>
                <a:gd name="T0" fmla="*/ 60 w 2704"/>
                <a:gd name="T1" fmla="*/ 60 h 357"/>
                <a:gd name="T2" fmla="*/ 2644 w 2704"/>
                <a:gd name="T3" fmla="*/ 60 h 357"/>
                <a:gd name="T4" fmla="*/ 2704 w 2704"/>
                <a:gd name="T5" fmla="*/ 60 h 357"/>
                <a:gd name="T6" fmla="*/ 2704 w 2704"/>
                <a:gd name="T7" fmla="*/ 120 h 357"/>
                <a:gd name="T8" fmla="*/ 2704 w 2704"/>
                <a:gd name="T9" fmla="*/ 297 h 357"/>
                <a:gd name="T10" fmla="*/ 2704 w 2704"/>
                <a:gd name="T11" fmla="*/ 357 h 357"/>
                <a:gd name="T12" fmla="*/ 2644 w 2704"/>
                <a:gd name="T13" fmla="*/ 357 h 357"/>
                <a:gd name="T14" fmla="*/ 60 w 2704"/>
                <a:gd name="T15" fmla="*/ 357 h 357"/>
                <a:gd name="T16" fmla="*/ 0 w 2704"/>
                <a:gd name="T17" fmla="*/ 357 h 357"/>
                <a:gd name="T18" fmla="*/ 0 w 2704"/>
                <a:gd name="T19" fmla="*/ 297 h 357"/>
                <a:gd name="T20" fmla="*/ 0 w 2704"/>
                <a:gd name="T21" fmla="*/ 120 h 357"/>
                <a:gd name="T22" fmla="*/ 0 w 2704"/>
                <a:gd name="T23" fmla="*/ 0 h 357"/>
                <a:gd name="T24" fmla="*/ 0 w 2704"/>
                <a:gd name="T25" fmla="*/ 60 h 357"/>
                <a:gd name="T26" fmla="*/ 60 w 2704"/>
                <a:gd name="T27" fmla="*/ 6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4" h="357">
                  <a:moveTo>
                    <a:pt x="60" y="60"/>
                  </a:moveTo>
                  <a:lnTo>
                    <a:pt x="2644" y="60"/>
                  </a:lnTo>
                  <a:lnTo>
                    <a:pt x="2704" y="60"/>
                  </a:lnTo>
                  <a:lnTo>
                    <a:pt x="2704" y="120"/>
                  </a:lnTo>
                  <a:lnTo>
                    <a:pt x="2704" y="297"/>
                  </a:lnTo>
                  <a:lnTo>
                    <a:pt x="2704" y="357"/>
                  </a:lnTo>
                  <a:lnTo>
                    <a:pt x="2644" y="357"/>
                  </a:lnTo>
                  <a:lnTo>
                    <a:pt x="60" y="357"/>
                  </a:lnTo>
                  <a:lnTo>
                    <a:pt x="0" y="357"/>
                  </a:lnTo>
                  <a:lnTo>
                    <a:pt x="0" y="297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5" name="Rectangle 150"/>
            <p:cNvSpPr>
              <a:spLocks noChangeArrowheads="1"/>
            </p:cNvSpPr>
            <p:nvPr/>
          </p:nvSpPr>
          <p:spPr bwMode="auto">
            <a:xfrm>
              <a:off x="296" y="4342"/>
              <a:ext cx="1848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Frais postaux, Télécom.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86" name="Rectangle 151"/>
            <p:cNvSpPr>
              <a:spLocks noChangeArrowheads="1"/>
            </p:cNvSpPr>
            <p:nvPr/>
          </p:nvSpPr>
          <p:spPr bwMode="auto">
            <a:xfrm>
              <a:off x="4667" y="4342"/>
              <a:ext cx="166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1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89" name="Rectangle 152"/>
            <p:cNvSpPr>
              <a:spLocks noChangeArrowheads="1"/>
            </p:cNvSpPr>
            <p:nvPr/>
          </p:nvSpPr>
          <p:spPr bwMode="auto">
            <a:xfrm>
              <a:off x="4731" y="4342"/>
              <a:ext cx="148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90" name="Rectangle 153"/>
            <p:cNvSpPr>
              <a:spLocks noChangeArrowheads="1"/>
            </p:cNvSpPr>
            <p:nvPr/>
          </p:nvSpPr>
          <p:spPr bwMode="auto">
            <a:xfrm>
              <a:off x="4779" y="4342"/>
              <a:ext cx="520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235 €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99" name="Rectangle 154"/>
            <p:cNvSpPr>
              <a:spLocks noChangeArrowheads="1"/>
            </p:cNvSpPr>
            <p:nvPr/>
          </p:nvSpPr>
          <p:spPr bwMode="auto">
            <a:xfrm>
              <a:off x="6449" y="4342"/>
              <a:ext cx="192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2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00" name="Rectangle 155"/>
            <p:cNvSpPr>
              <a:spLocks noChangeArrowheads="1"/>
            </p:cNvSpPr>
            <p:nvPr/>
          </p:nvSpPr>
          <p:spPr bwMode="auto">
            <a:xfrm>
              <a:off x="6539" y="4342"/>
              <a:ext cx="148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01" name="Rectangle 156"/>
            <p:cNvSpPr>
              <a:spLocks noChangeArrowheads="1"/>
            </p:cNvSpPr>
            <p:nvPr/>
          </p:nvSpPr>
          <p:spPr bwMode="auto">
            <a:xfrm>
              <a:off x="6587" y="4342"/>
              <a:ext cx="520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062 €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02" name="Rectangle 157"/>
            <p:cNvSpPr>
              <a:spLocks noChangeArrowheads="1"/>
            </p:cNvSpPr>
            <p:nvPr/>
          </p:nvSpPr>
          <p:spPr bwMode="auto">
            <a:xfrm>
              <a:off x="8212" y="4363"/>
              <a:ext cx="478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Segoe UI Semilight" panose="020B0402040204020203" pitchFamily="34" charset="0"/>
                </a:rPr>
                <a:t>-827 €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03" name="Rectangle 158"/>
            <p:cNvSpPr>
              <a:spLocks noChangeArrowheads="1"/>
            </p:cNvSpPr>
            <p:nvPr/>
          </p:nvSpPr>
          <p:spPr bwMode="auto">
            <a:xfrm>
              <a:off x="9064" y="4342"/>
              <a:ext cx="606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Segoe UI Semilight" panose="020B0402040204020203" pitchFamily="34" charset="0"/>
                </a:rPr>
                <a:t>-40,1%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04" name="Freeform 159"/>
            <p:cNvSpPr>
              <a:spLocks/>
            </p:cNvSpPr>
            <p:nvPr/>
          </p:nvSpPr>
          <p:spPr bwMode="auto">
            <a:xfrm>
              <a:off x="216" y="4542"/>
              <a:ext cx="3201" cy="356"/>
            </a:xfrm>
            <a:custGeom>
              <a:avLst/>
              <a:gdLst>
                <a:gd name="T0" fmla="*/ 60 w 3201"/>
                <a:gd name="T1" fmla="*/ 60 h 356"/>
                <a:gd name="T2" fmla="*/ 3141 w 3201"/>
                <a:gd name="T3" fmla="*/ 60 h 356"/>
                <a:gd name="T4" fmla="*/ 3201 w 3201"/>
                <a:gd name="T5" fmla="*/ 60 h 356"/>
                <a:gd name="T6" fmla="*/ 3201 w 3201"/>
                <a:gd name="T7" fmla="*/ 120 h 356"/>
                <a:gd name="T8" fmla="*/ 3201 w 3201"/>
                <a:gd name="T9" fmla="*/ 296 h 356"/>
                <a:gd name="T10" fmla="*/ 3201 w 3201"/>
                <a:gd name="T11" fmla="*/ 356 h 356"/>
                <a:gd name="T12" fmla="*/ 3141 w 3201"/>
                <a:gd name="T13" fmla="*/ 356 h 356"/>
                <a:gd name="T14" fmla="*/ 60 w 3201"/>
                <a:gd name="T15" fmla="*/ 356 h 356"/>
                <a:gd name="T16" fmla="*/ 0 w 3201"/>
                <a:gd name="T17" fmla="*/ 356 h 356"/>
                <a:gd name="T18" fmla="*/ 0 w 3201"/>
                <a:gd name="T19" fmla="*/ 296 h 356"/>
                <a:gd name="T20" fmla="*/ 0 w 3201"/>
                <a:gd name="T21" fmla="*/ 120 h 356"/>
                <a:gd name="T22" fmla="*/ 0 w 3201"/>
                <a:gd name="T23" fmla="*/ 0 h 356"/>
                <a:gd name="T24" fmla="*/ 0 w 3201"/>
                <a:gd name="T25" fmla="*/ 60 h 356"/>
                <a:gd name="T26" fmla="*/ 60 w 3201"/>
                <a:gd name="T27" fmla="*/ 6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01" h="356">
                  <a:moveTo>
                    <a:pt x="60" y="60"/>
                  </a:moveTo>
                  <a:lnTo>
                    <a:pt x="3141" y="60"/>
                  </a:lnTo>
                  <a:lnTo>
                    <a:pt x="3201" y="60"/>
                  </a:lnTo>
                  <a:lnTo>
                    <a:pt x="3201" y="120"/>
                  </a:lnTo>
                  <a:lnTo>
                    <a:pt x="3201" y="296"/>
                  </a:lnTo>
                  <a:lnTo>
                    <a:pt x="3201" y="356"/>
                  </a:lnTo>
                  <a:lnTo>
                    <a:pt x="3141" y="356"/>
                  </a:lnTo>
                  <a:lnTo>
                    <a:pt x="60" y="356"/>
                  </a:lnTo>
                  <a:lnTo>
                    <a:pt x="0" y="356"/>
                  </a:lnTo>
                  <a:lnTo>
                    <a:pt x="0" y="296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05" name="Freeform 160"/>
            <p:cNvSpPr>
              <a:spLocks/>
            </p:cNvSpPr>
            <p:nvPr/>
          </p:nvSpPr>
          <p:spPr bwMode="auto">
            <a:xfrm>
              <a:off x="3697" y="4542"/>
              <a:ext cx="1528" cy="356"/>
            </a:xfrm>
            <a:custGeom>
              <a:avLst/>
              <a:gdLst>
                <a:gd name="T0" fmla="*/ 60 w 1528"/>
                <a:gd name="T1" fmla="*/ 60 h 356"/>
                <a:gd name="T2" fmla="*/ 1468 w 1528"/>
                <a:gd name="T3" fmla="*/ 60 h 356"/>
                <a:gd name="T4" fmla="*/ 1528 w 1528"/>
                <a:gd name="T5" fmla="*/ 60 h 356"/>
                <a:gd name="T6" fmla="*/ 1528 w 1528"/>
                <a:gd name="T7" fmla="*/ 120 h 356"/>
                <a:gd name="T8" fmla="*/ 1528 w 1528"/>
                <a:gd name="T9" fmla="*/ 296 h 356"/>
                <a:gd name="T10" fmla="*/ 1528 w 1528"/>
                <a:gd name="T11" fmla="*/ 356 h 356"/>
                <a:gd name="T12" fmla="*/ 1468 w 1528"/>
                <a:gd name="T13" fmla="*/ 356 h 356"/>
                <a:gd name="T14" fmla="*/ 60 w 1528"/>
                <a:gd name="T15" fmla="*/ 356 h 356"/>
                <a:gd name="T16" fmla="*/ 0 w 1528"/>
                <a:gd name="T17" fmla="*/ 356 h 356"/>
                <a:gd name="T18" fmla="*/ 0 w 1528"/>
                <a:gd name="T19" fmla="*/ 296 h 356"/>
                <a:gd name="T20" fmla="*/ 0 w 1528"/>
                <a:gd name="T21" fmla="*/ 120 h 356"/>
                <a:gd name="T22" fmla="*/ 0 w 1528"/>
                <a:gd name="T23" fmla="*/ 0 h 356"/>
                <a:gd name="T24" fmla="*/ 0 w 1528"/>
                <a:gd name="T25" fmla="*/ 60 h 356"/>
                <a:gd name="T26" fmla="*/ 60 w 1528"/>
                <a:gd name="T27" fmla="*/ 6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8" h="356">
                  <a:moveTo>
                    <a:pt x="60" y="60"/>
                  </a:moveTo>
                  <a:lnTo>
                    <a:pt x="1468" y="60"/>
                  </a:lnTo>
                  <a:lnTo>
                    <a:pt x="1528" y="60"/>
                  </a:lnTo>
                  <a:lnTo>
                    <a:pt x="1528" y="120"/>
                  </a:lnTo>
                  <a:lnTo>
                    <a:pt x="1528" y="296"/>
                  </a:lnTo>
                  <a:lnTo>
                    <a:pt x="1528" y="356"/>
                  </a:lnTo>
                  <a:lnTo>
                    <a:pt x="1468" y="356"/>
                  </a:lnTo>
                  <a:lnTo>
                    <a:pt x="60" y="356"/>
                  </a:lnTo>
                  <a:lnTo>
                    <a:pt x="0" y="356"/>
                  </a:lnTo>
                  <a:lnTo>
                    <a:pt x="0" y="296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06" name="Freeform 161"/>
            <p:cNvSpPr>
              <a:spLocks/>
            </p:cNvSpPr>
            <p:nvPr/>
          </p:nvSpPr>
          <p:spPr bwMode="auto">
            <a:xfrm>
              <a:off x="5505" y="4542"/>
              <a:ext cx="1529" cy="356"/>
            </a:xfrm>
            <a:custGeom>
              <a:avLst/>
              <a:gdLst>
                <a:gd name="T0" fmla="*/ 60 w 1529"/>
                <a:gd name="T1" fmla="*/ 60 h 356"/>
                <a:gd name="T2" fmla="*/ 1469 w 1529"/>
                <a:gd name="T3" fmla="*/ 60 h 356"/>
                <a:gd name="T4" fmla="*/ 1529 w 1529"/>
                <a:gd name="T5" fmla="*/ 60 h 356"/>
                <a:gd name="T6" fmla="*/ 1529 w 1529"/>
                <a:gd name="T7" fmla="*/ 120 h 356"/>
                <a:gd name="T8" fmla="*/ 1529 w 1529"/>
                <a:gd name="T9" fmla="*/ 296 h 356"/>
                <a:gd name="T10" fmla="*/ 1529 w 1529"/>
                <a:gd name="T11" fmla="*/ 356 h 356"/>
                <a:gd name="T12" fmla="*/ 1469 w 1529"/>
                <a:gd name="T13" fmla="*/ 356 h 356"/>
                <a:gd name="T14" fmla="*/ 60 w 1529"/>
                <a:gd name="T15" fmla="*/ 356 h 356"/>
                <a:gd name="T16" fmla="*/ 0 w 1529"/>
                <a:gd name="T17" fmla="*/ 356 h 356"/>
                <a:gd name="T18" fmla="*/ 0 w 1529"/>
                <a:gd name="T19" fmla="*/ 296 h 356"/>
                <a:gd name="T20" fmla="*/ 0 w 1529"/>
                <a:gd name="T21" fmla="*/ 120 h 356"/>
                <a:gd name="T22" fmla="*/ 0 w 1529"/>
                <a:gd name="T23" fmla="*/ 0 h 356"/>
                <a:gd name="T24" fmla="*/ 0 w 1529"/>
                <a:gd name="T25" fmla="*/ 60 h 356"/>
                <a:gd name="T26" fmla="*/ 60 w 1529"/>
                <a:gd name="T27" fmla="*/ 6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9" h="356">
                  <a:moveTo>
                    <a:pt x="60" y="60"/>
                  </a:moveTo>
                  <a:lnTo>
                    <a:pt x="1469" y="60"/>
                  </a:lnTo>
                  <a:lnTo>
                    <a:pt x="1529" y="60"/>
                  </a:lnTo>
                  <a:lnTo>
                    <a:pt x="1529" y="120"/>
                  </a:lnTo>
                  <a:lnTo>
                    <a:pt x="1529" y="296"/>
                  </a:lnTo>
                  <a:lnTo>
                    <a:pt x="1529" y="356"/>
                  </a:lnTo>
                  <a:lnTo>
                    <a:pt x="1469" y="356"/>
                  </a:lnTo>
                  <a:lnTo>
                    <a:pt x="60" y="356"/>
                  </a:lnTo>
                  <a:lnTo>
                    <a:pt x="0" y="356"/>
                  </a:lnTo>
                  <a:lnTo>
                    <a:pt x="0" y="296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07" name="Freeform 162"/>
            <p:cNvSpPr>
              <a:spLocks/>
            </p:cNvSpPr>
            <p:nvPr/>
          </p:nvSpPr>
          <p:spPr bwMode="auto">
            <a:xfrm>
              <a:off x="7314" y="4542"/>
              <a:ext cx="2704" cy="356"/>
            </a:xfrm>
            <a:custGeom>
              <a:avLst/>
              <a:gdLst>
                <a:gd name="T0" fmla="*/ 60 w 2704"/>
                <a:gd name="T1" fmla="*/ 60 h 356"/>
                <a:gd name="T2" fmla="*/ 2644 w 2704"/>
                <a:gd name="T3" fmla="*/ 60 h 356"/>
                <a:gd name="T4" fmla="*/ 2704 w 2704"/>
                <a:gd name="T5" fmla="*/ 60 h 356"/>
                <a:gd name="T6" fmla="*/ 2704 w 2704"/>
                <a:gd name="T7" fmla="*/ 120 h 356"/>
                <a:gd name="T8" fmla="*/ 2704 w 2704"/>
                <a:gd name="T9" fmla="*/ 296 h 356"/>
                <a:gd name="T10" fmla="*/ 2704 w 2704"/>
                <a:gd name="T11" fmla="*/ 356 h 356"/>
                <a:gd name="T12" fmla="*/ 2644 w 2704"/>
                <a:gd name="T13" fmla="*/ 356 h 356"/>
                <a:gd name="T14" fmla="*/ 60 w 2704"/>
                <a:gd name="T15" fmla="*/ 356 h 356"/>
                <a:gd name="T16" fmla="*/ 0 w 2704"/>
                <a:gd name="T17" fmla="*/ 356 h 356"/>
                <a:gd name="T18" fmla="*/ 0 w 2704"/>
                <a:gd name="T19" fmla="*/ 296 h 356"/>
                <a:gd name="T20" fmla="*/ 0 w 2704"/>
                <a:gd name="T21" fmla="*/ 120 h 356"/>
                <a:gd name="T22" fmla="*/ 0 w 2704"/>
                <a:gd name="T23" fmla="*/ 0 h 356"/>
                <a:gd name="T24" fmla="*/ 0 w 2704"/>
                <a:gd name="T25" fmla="*/ 60 h 356"/>
                <a:gd name="T26" fmla="*/ 60 w 2704"/>
                <a:gd name="T27" fmla="*/ 6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4" h="356">
                  <a:moveTo>
                    <a:pt x="60" y="60"/>
                  </a:moveTo>
                  <a:lnTo>
                    <a:pt x="2644" y="60"/>
                  </a:lnTo>
                  <a:lnTo>
                    <a:pt x="2704" y="60"/>
                  </a:lnTo>
                  <a:lnTo>
                    <a:pt x="2704" y="120"/>
                  </a:lnTo>
                  <a:lnTo>
                    <a:pt x="2704" y="296"/>
                  </a:lnTo>
                  <a:lnTo>
                    <a:pt x="2704" y="356"/>
                  </a:lnTo>
                  <a:lnTo>
                    <a:pt x="2644" y="356"/>
                  </a:lnTo>
                  <a:lnTo>
                    <a:pt x="60" y="356"/>
                  </a:lnTo>
                  <a:lnTo>
                    <a:pt x="0" y="356"/>
                  </a:lnTo>
                  <a:lnTo>
                    <a:pt x="0" y="296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08" name="Rectangle 163"/>
            <p:cNvSpPr>
              <a:spLocks noChangeArrowheads="1"/>
            </p:cNvSpPr>
            <p:nvPr/>
          </p:nvSpPr>
          <p:spPr bwMode="auto">
            <a:xfrm>
              <a:off x="296" y="4638"/>
              <a:ext cx="1206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Frais bancaires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09" name="Rectangle 164"/>
            <p:cNvSpPr>
              <a:spLocks noChangeArrowheads="1"/>
            </p:cNvSpPr>
            <p:nvPr/>
          </p:nvSpPr>
          <p:spPr bwMode="auto">
            <a:xfrm>
              <a:off x="4667" y="4638"/>
              <a:ext cx="166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1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10" name="Rectangle 165"/>
            <p:cNvSpPr>
              <a:spLocks noChangeArrowheads="1"/>
            </p:cNvSpPr>
            <p:nvPr/>
          </p:nvSpPr>
          <p:spPr bwMode="auto">
            <a:xfrm>
              <a:off x="4731" y="4638"/>
              <a:ext cx="148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11" name="Rectangle 166"/>
            <p:cNvSpPr>
              <a:spLocks noChangeArrowheads="1"/>
            </p:cNvSpPr>
            <p:nvPr/>
          </p:nvSpPr>
          <p:spPr bwMode="auto">
            <a:xfrm>
              <a:off x="4779" y="4638"/>
              <a:ext cx="520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574 €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12" name="Rectangle 167"/>
            <p:cNvSpPr>
              <a:spLocks noChangeArrowheads="1"/>
            </p:cNvSpPr>
            <p:nvPr/>
          </p:nvSpPr>
          <p:spPr bwMode="auto">
            <a:xfrm>
              <a:off x="6479" y="4638"/>
              <a:ext cx="166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1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13" name="Rectangle 168"/>
            <p:cNvSpPr>
              <a:spLocks noChangeArrowheads="1"/>
            </p:cNvSpPr>
            <p:nvPr/>
          </p:nvSpPr>
          <p:spPr bwMode="auto">
            <a:xfrm>
              <a:off x="6543" y="4638"/>
              <a:ext cx="148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14" name="Rectangle 169"/>
            <p:cNvSpPr>
              <a:spLocks noChangeArrowheads="1"/>
            </p:cNvSpPr>
            <p:nvPr/>
          </p:nvSpPr>
          <p:spPr bwMode="auto">
            <a:xfrm>
              <a:off x="6591" y="4638"/>
              <a:ext cx="516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678 €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15" name="Rectangle 170"/>
            <p:cNvSpPr>
              <a:spLocks noChangeArrowheads="1"/>
            </p:cNvSpPr>
            <p:nvPr/>
          </p:nvSpPr>
          <p:spPr bwMode="auto">
            <a:xfrm>
              <a:off x="8226" y="4660"/>
              <a:ext cx="462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Segoe UI Semilight" panose="020B0402040204020203" pitchFamily="34" charset="0"/>
                </a:rPr>
                <a:t>-104 €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16" name="Rectangle 171"/>
            <p:cNvSpPr>
              <a:spLocks noChangeArrowheads="1"/>
            </p:cNvSpPr>
            <p:nvPr/>
          </p:nvSpPr>
          <p:spPr bwMode="auto">
            <a:xfrm>
              <a:off x="9132" y="4638"/>
              <a:ext cx="536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Segoe UI Semilight" panose="020B0402040204020203" pitchFamily="34" charset="0"/>
                </a:rPr>
                <a:t>-6,2%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17" name="Freeform 172"/>
            <p:cNvSpPr>
              <a:spLocks/>
            </p:cNvSpPr>
            <p:nvPr/>
          </p:nvSpPr>
          <p:spPr bwMode="auto">
            <a:xfrm>
              <a:off x="216" y="4838"/>
              <a:ext cx="3201" cy="356"/>
            </a:xfrm>
            <a:custGeom>
              <a:avLst/>
              <a:gdLst>
                <a:gd name="T0" fmla="*/ 60 w 3201"/>
                <a:gd name="T1" fmla="*/ 60 h 356"/>
                <a:gd name="T2" fmla="*/ 3141 w 3201"/>
                <a:gd name="T3" fmla="*/ 60 h 356"/>
                <a:gd name="T4" fmla="*/ 3201 w 3201"/>
                <a:gd name="T5" fmla="*/ 60 h 356"/>
                <a:gd name="T6" fmla="*/ 3201 w 3201"/>
                <a:gd name="T7" fmla="*/ 120 h 356"/>
                <a:gd name="T8" fmla="*/ 3201 w 3201"/>
                <a:gd name="T9" fmla="*/ 296 h 356"/>
                <a:gd name="T10" fmla="*/ 3201 w 3201"/>
                <a:gd name="T11" fmla="*/ 356 h 356"/>
                <a:gd name="T12" fmla="*/ 3141 w 3201"/>
                <a:gd name="T13" fmla="*/ 356 h 356"/>
                <a:gd name="T14" fmla="*/ 60 w 3201"/>
                <a:gd name="T15" fmla="*/ 356 h 356"/>
                <a:gd name="T16" fmla="*/ 0 w 3201"/>
                <a:gd name="T17" fmla="*/ 356 h 356"/>
                <a:gd name="T18" fmla="*/ 0 w 3201"/>
                <a:gd name="T19" fmla="*/ 296 h 356"/>
                <a:gd name="T20" fmla="*/ 0 w 3201"/>
                <a:gd name="T21" fmla="*/ 120 h 356"/>
                <a:gd name="T22" fmla="*/ 0 w 3201"/>
                <a:gd name="T23" fmla="*/ 0 h 356"/>
                <a:gd name="T24" fmla="*/ 0 w 3201"/>
                <a:gd name="T25" fmla="*/ 60 h 356"/>
                <a:gd name="T26" fmla="*/ 60 w 3201"/>
                <a:gd name="T27" fmla="*/ 6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01" h="356">
                  <a:moveTo>
                    <a:pt x="60" y="60"/>
                  </a:moveTo>
                  <a:lnTo>
                    <a:pt x="3141" y="60"/>
                  </a:lnTo>
                  <a:lnTo>
                    <a:pt x="3201" y="60"/>
                  </a:lnTo>
                  <a:lnTo>
                    <a:pt x="3201" y="120"/>
                  </a:lnTo>
                  <a:lnTo>
                    <a:pt x="3201" y="296"/>
                  </a:lnTo>
                  <a:lnTo>
                    <a:pt x="3201" y="356"/>
                  </a:lnTo>
                  <a:lnTo>
                    <a:pt x="3141" y="356"/>
                  </a:lnTo>
                  <a:lnTo>
                    <a:pt x="60" y="356"/>
                  </a:lnTo>
                  <a:lnTo>
                    <a:pt x="0" y="356"/>
                  </a:lnTo>
                  <a:lnTo>
                    <a:pt x="0" y="296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18" name="Freeform 173"/>
            <p:cNvSpPr>
              <a:spLocks/>
            </p:cNvSpPr>
            <p:nvPr/>
          </p:nvSpPr>
          <p:spPr bwMode="auto">
            <a:xfrm>
              <a:off x="3697" y="4838"/>
              <a:ext cx="1528" cy="356"/>
            </a:xfrm>
            <a:custGeom>
              <a:avLst/>
              <a:gdLst>
                <a:gd name="T0" fmla="*/ 60 w 1528"/>
                <a:gd name="T1" fmla="*/ 60 h 356"/>
                <a:gd name="T2" fmla="*/ 1468 w 1528"/>
                <a:gd name="T3" fmla="*/ 60 h 356"/>
                <a:gd name="T4" fmla="*/ 1528 w 1528"/>
                <a:gd name="T5" fmla="*/ 60 h 356"/>
                <a:gd name="T6" fmla="*/ 1528 w 1528"/>
                <a:gd name="T7" fmla="*/ 120 h 356"/>
                <a:gd name="T8" fmla="*/ 1528 w 1528"/>
                <a:gd name="T9" fmla="*/ 296 h 356"/>
                <a:gd name="T10" fmla="*/ 1528 w 1528"/>
                <a:gd name="T11" fmla="*/ 356 h 356"/>
                <a:gd name="T12" fmla="*/ 1468 w 1528"/>
                <a:gd name="T13" fmla="*/ 356 h 356"/>
                <a:gd name="T14" fmla="*/ 60 w 1528"/>
                <a:gd name="T15" fmla="*/ 356 h 356"/>
                <a:gd name="T16" fmla="*/ 0 w 1528"/>
                <a:gd name="T17" fmla="*/ 356 h 356"/>
                <a:gd name="T18" fmla="*/ 0 w 1528"/>
                <a:gd name="T19" fmla="*/ 296 h 356"/>
                <a:gd name="T20" fmla="*/ 0 w 1528"/>
                <a:gd name="T21" fmla="*/ 120 h 356"/>
                <a:gd name="T22" fmla="*/ 0 w 1528"/>
                <a:gd name="T23" fmla="*/ 0 h 356"/>
                <a:gd name="T24" fmla="*/ 0 w 1528"/>
                <a:gd name="T25" fmla="*/ 60 h 356"/>
                <a:gd name="T26" fmla="*/ 60 w 1528"/>
                <a:gd name="T27" fmla="*/ 6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8" h="356">
                  <a:moveTo>
                    <a:pt x="60" y="60"/>
                  </a:moveTo>
                  <a:lnTo>
                    <a:pt x="1468" y="60"/>
                  </a:lnTo>
                  <a:lnTo>
                    <a:pt x="1528" y="60"/>
                  </a:lnTo>
                  <a:lnTo>
                    <a:pt x="1528" y="120"/>
                  </a:lnTo>
                  <a:lnTo>
                    <a:pt x="1528" y="296"/>
                  </a:lnTo>
                  <a:lnTo>
                    <a:pt x="1528" y="356"/>
                  </a:lnTo>
                  <a:lnTo>
                    <a:pt x="1468" y="356"/>
                  </a:lnTo>
                  <a:lnTo>
                    <a:pt x="60" y="356"/>
                  </a:lnTo>
                  <a:lnTo>
                    <a:pt x="0" y="356"/>
                  </a:lnTo>
                  <a:lnTo>
                    <a:pt x="0" y="296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19" name="Freeform 174"/>
            <p:cNvSpPr>
              <a:spLocks/>
            </p:cNvSpPr>
            <p:nvPr/>
          </p:nvSpPr>
          <p:spPr bwMode="auto">
            <a:xfrm>
              <a:off x="5505" y="4838"/>
              <a:ext cx="1529" cy="356"/>
            </a:xfrm>
            <a:custGeom>
              <a:avLst/>
              <a:gdLst>
                <a:gd name="T0" fmla="*/ 60 w 1529"/>
                <a:gd name="T1" fmla="*/ 60 h 356"/>
                <a:gd name="T2" fmla="*/ 1469 w 1529"/>
                <a:gd name="T3" fmla="*/ 60 h 356"/>
                <a:gd name="T4" fmla="*/ 1529 w 1529"/>
                <a:gd name="T5" fmla="*/ 60 h 356"/>
                <a:gd name="T6" fmla="*/ 1529 w 1529"/>
                <a:gd name="T7" fmla="*/ 120 h 356"/>
                <a:gd name="T8" fmla="*/ 1529 w 1529"/>
                <a:gd name="T9" fmla="*/ 296 h 356"/>
                <a:gd name="T10" fmla="*/ 1529 w 1529"/>
                <a:gd name="T11" fmla="*/ 356 h 356"/>
                <a:gd name="T12" fmla="*/ 1469 w 1529"/>
                <a:gd name="T13" fmla="*/ 356 h 356"/>
                <a:gd name="T14" fmla="*/ 60 w 1529"/>
                <a:gd name="T15" fmla="*/ 356 h 356"/>
                <a:gd name="T16" fmla="*/ 0 w 1529"/>
                <a:gd name="T17" fmla="*/ 356 h 356"/>
                <a:gd name="T18" fmla="*/ 0 w 1529"/>
                <a:gd name="T19" fmla="*/ 296 h 356"/>
                <a:gd name="T20" fmla="*/ 0 w 1529"/>
                <a:gd name="T21" fmla="*/ 120 h 356"/>
                <a:gd name="T22" fmla="*/ 0 w 1529"/>
                <a:gd name="T23" fmla="*/ 0 h 356"/>
                <a:gd name="T24" fmla="*/ 0 w 1529"/>
                <a:gd name="T25" fmla="*/ 60 h 356"/>
                <a:gd name="T26" fmla="*/ 60 w 1529"/>
                <a:gd name="T27" fmla="*/ 6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9" h="356">
                  <a:moveTo>
                    <a:pt x="60" y="60"/>
                  </a:moveTo>
                  <a:lnTo>
                    <a:pt x="1469" y="60"/>
                  </a:lnTo>
                  <a:lnTo>
                    <a:pt x="1529" y="60"/>
                  </a:lnTo>
                  <a:lnTo>
                    <a:pt x="1529" y="120"/>
                  </a:lnTo>
                  <a:lnTo>
                    <a:pt x="1529" y="296"/>
                  </a:lnTo>
                  <a:lnTo>
                    <a:pt x="1529" y="356"/>
                  </a:lnTo>
                  <a:lnTo>
                    <a:pt x="1469" y="356"/>
                  </a:lnTo>
                  <a:lnTo>
                    <a:pt x="60" y="356"/>
                  </a:lnTo>
                  <a:lnTo>
                    <a:pt x="0" y="356"/>
                  </a:lnTo>
                  <a:lnTo>
                    <a:pt x="0" y="296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20" name="Freeform 175"/>
            <p:cNvSpPr>
              <a:spLocks/>
            </p:cNvSpPr>
            <p:nvPr/>
          </p:nvSpPr>
          <p:spPr bwMode="auto">
            <a:xfrm>
              <a:off x="7314" y="4838"/>
              <a:ext cx="2704" cy="356"/>
            </a:xfrm>
            <a:custGeom>
              <a:avLst/>
              <a:gdLst>
                <a:gd name="T0" fmla="*/ 60 w 2704"/>
                <a:gd name="T1" fmla="*/ 60 h 356"/>
                <a:gd name="T2" fmla="*/ 2644 w 2704"/>
                <a:gd name="T3" fmla="*/ 60 h 356"/>
                <a:gd name="T4" fmla="*/ 2704 w 2704"/>
                <a:gd name="T5" fmla="*/ 60 h 356"/>
                <a:gd name="T6" fmla="*/ 2704 w 2704"/>
                <a:gd name="T7" fmla="*/ 120 h 356"/>
                <a:gd name="T8" fmla="*/ 2704 w 2704"/>
                <a:gd name="T9" fmla="*/ 296 h 356"/>
                <a:gd name="T10" fmla="*/ 2704 w 2704"/>
                <a:gd name="T11" fmla="*/ 356 h 356"/>
                <a:gd name="T12" fmla="*/ 2644 w 2704"/>
                <a:gd name="T13" fmla="*/ 356 h 356"/>
                <a:gd name="T14" fmla="*/ 60 w 2704"/>
                <a:gd name="T15" fmla="*/ 356 h 356"/>
                <a:gd name="T16" fmla="*/ 0 w 2704"/>
                <a:gd name="T17" fmla="*/ 356 h 356"/>
                <a:gd name="T18" fmla="*/ 0 w 2704"/>
                <a:gd name="T19" fmla="*/ 296 h 356"/>
                <a:gd name="T20" fmla="*/ 0 w 2704"/>
                <a:gd name="T21" fmla="*/ 120 h 356"/>
                <a:gd name="T22" fmla="*/ 0 w 2704"/>
                <a:gd name="T23" fmla="*/ 0 h 356"/>
                <a:gd name="T24" fmla="*/ 0 w 2704"/>
                <a:gd name="T25" fmla="*/ 60 h 356"/>
                <a:gd name="T26" fmla="*/ 60 w 2704"/>
                <a:gd name="T27" fmla="*/ 6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4" h="356">
                  <a:moveTo>
                    <a:pt x="60" y="60"/>
                  </a:moveTo>
                  <a:lnTo>
                    <a:pt x="2644" y="60"/>
                  </a:lnTo>
                  <a:lnTo>
                    <a:pt x="2704" y="60"/>
                  </a:lnTo>
                  <a:lnTo>
                    <a:pt x="2704" y="120"/>
                  </a:lnTo>
                  <a:lnTo>
                    <a:pt x="2704" y="296"/>
                  </a:lnTo>
                  <a:lnTo>
                    <a:pt x="2704" y="356"/>
                  </a:lnTo>
                  <a:lnTo>
                    <a:pt x="2644" y="356"/>
                  </a:lnTo>
                  <a:lnTo>
                    <a:pt x="60" y="356"/>
                  </a:lnTo>
                  <a:lnTo>
                    <a:pt x="0" y="356"/>
                  </a:lnTo>
                  <a:lnTo>
                    <a:pt x="0" y="296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21" name="Rectangle 176"/>
            <p:cNvSpPr>
              <a:spLocks noChangeArrowheads="1"/>
            </p:cNvSpPr>
            <p:nvPr/>
          </p:nvSpPr>
          <p:spPr bwMode="auto">
            <a:xfrm>
              <a:off x="296" y="4934"/>
              <a:ext cx="2000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Autres services extérieurs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22" name="Rectangle 177"/>
            <p:cNvSpPr>
              <a:spLocks noChangeArrowheads="1"/>
            </p:cNvSpPr>
            <p:nvPr/>
          </p:nvSpPr>
          <p:spPr bwMode="auto">
            <a:xfrm>
              <a:off x="4635" y="4934"/>
              <a:ext cx="192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8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23" name="Rectangle 178"/>
            <p:cNvSpPr>
              <a:spLocks noChangeArrowheads="1"/>
            </p:cNvSpPr>
            <p:nvPr/>
          </p:nvSpPr>
          <p:spPr bwMode="auto">
            <a:xfrm>
              <a:off x="4725" y="4934"/>
              <a:ext cx="148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24" name="Rectangle 179"/>
            <p:cNvSpPr>
              <a:spLocks noChangeArrowheads="1"/>
            </p:cNvSpPr>
            <p:nvPr/>
          </p:nvSpPr>
          <p:spPr bwMode="auto">
            <a:xfrm>
              <a:off x="4771" y="4934"/>
              <a:ext cx="528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448 €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25" name="Rectangle 180"/>
            <p:cNvSpPr>
              <a:spLocks noChangeArrowheads="1"/>
            </p:cNvSpPr>
            <p:nvPr/>
          </p:nvSpPr>
          <p:spPr bwMode="auto">
            <a:xfrm>
              <a:off x="6363" y="4934"/>
              <a:ext cx="282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27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26" name="Rectangle 181"/>
            <p:cNvSpPr>
              <a:spLocks noChangeArrowheads="1"/>
            </p:cNvSpPr>
            <p:nvPr/>
          </p:nvSpPr>
          <p:spPr bwMode="auto">
            <a:xfrm>
              <a:off x="6539" y="4934"/>
              <a:ext cx="148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27" name="Rectangle 182"/>
            <p:cNvSpPr>
              <a:spLocks noChangeArrowheads="1"/>
            </p:cNvSpPr>
            <p:nvPr/>
          </p:nvSpPr>
          <p:spPr bwMode="auto">
            <a:xfrm>
              <a:off x="6587" y="4934"/>
              <a:ext cx="520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Segoe UI Semilight" panose="020B0402040204020203" pitchFamily="34" charset="0"/>
                </a:rPr>
                <a:t>525 €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28" name="Rectangle 183"/>
            <p:cNvSpPr>
              <a:spLocks noChangeArrowheads="1"/>
            </p:cNvSpPr>
            <p:nvPr/>
          </p:nvSpPr>
          <p:spPr bwMode="auto">
            <a:xfrm>
              <a:off x="8052" y="4956"/>
              <a:ext cx="268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Segoe UI Semilight" panose="020B0402040204020203" pitchFamily="34" charset="0"/>
                </a:rPr>
                <a:t>-19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29" name="Rectangle 184"/>
            <p:cNvSpPr>
              <a:spLocks noChangeArrowheads="1"/>
            </p:cNvSpPr>
            <p:nvPr/>
          </p:nvSpPr>
          <p:spPr bwMode="auto">
            <a:xfrm>
              <a:off x="8270" y="4956"/>
              <a:ext cx="418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Segoe UI Semilight" panose="020B0402040204020203" pitchFamily="34" charset="0"/>
                </a:rPr>
                <a:t>077 €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30" name="Rectangle 185"/>
            <p:cNvSpPr>
              <a:spLocks noChangeArrowheads="1"/>
            </p:cNvSpPr>
            <p:nvPr/>
          </p:nvSpPr>
          <p:spPr bwMode="auto">
            <a:xfrm>
              <a:off x="9042" y="4934"/>
              <a:ext cx="628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Segoe UI Semilight" panose="020B0402040204020203" pitchFamily="34" charset="0"/>
                </a:rPr>
                <a:t>-69,3%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31" name="Freeform 186"/>
            <p:cNvSpPr>
              <a:spLocks/>
            </p:cNvSpPr>
            <p:nvPr/>
          </p:nvSpPr>
          <p:spPr bwMode="auto">
            <a:xfrm>
              <a:off x="216" y="5134"/>
              <a:ext cx="3201" cy="356"/>
            </a:xfrm>
            <a:custGeom>
              <a:avLst/>
              <a:gdLst>
                <a:gd name="T0" fmla="*/ 240 w 12800"/>
                <a:gd name="T1" fmla="*/ 240 h 1424"/>
                <a:gd name="T2" fmla="*/ 12560 w 12800"/>
                <a:gd name="T3" fmla="*/ 240 h 1424"/>
                <a:gd name="T4" fmla="*/ 12800 w 12800"/>
                <a:gd name="T5" fmla="*/ 240 h 1424"/>
                <a:gd name="T6" fmla="*/ 12800 w 12800"/>
                <a:gd name="T7" fmla="*/ 480 h 1424"/>
                <a:gd name="T8" fmla="*/ 12800 w 12800"/>
                <a:gd name="T9" fmla="*/ 1184 h 1424"/>
                <a:gd name="T10" fmla="*/ 12800 w 12800"/>
                <a:gd name="T11" fmla="*/ 1184 h 1424"/>
                <a:gd name="T12" fmla="*/ 12560 w 12800"/>
                <a:gd name="T13" fmla="*/ 1424 h 1424"/>
                <a:gd name="T14" fmla="*/ 12560 w 12800"/>
                <a:gd name="T15" fmla="*/ 1424 h 1424"/>
                <a:gd name="T16" fmla="*/ 240 w 12800"/>
                <a:gd name="T17" fmla="*/ 1424 h 1424"/>
                <a:gd name="T18" fmla="*/ 240 w 12800"/>
                <a:gd name="T19" fmla="*/ 1424 h 1424"/>
                <a:gd name="T20" fmla="*/ 0 w 12800"/>
                <a:gd name="T21" fmla="*/ 1184 h 1424"/>
                <a:gd name="T22" fmla="*/ 0 w 12800"/>
                <a:gd name="T23" fmla="*/ 480 h 1424"/>
                <a:gd name="T24" fmla="*/ 0 w 12800"/>
                <a:gd name="T25" fmla="*/ 0 h 1424"/>
                <a:gd name="T26" fmla="*/ 0 w 12800"/>
                <a:gd name="T27" fmla="*/ 240 h 1424"/>
                <a:gd name="T28" fmla="*/ 240 w 12800"/>
                <a:gd name="T29" fmla="*/ 240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00" h="1424">
                  <a:moveTo>
                    <a:pt x="240" y="240"/>
                  </a:moveTo>
                  <a:lnTo>
                    <a:pt x="12560" y="240"/>
                  </a:lnTo>
                  <a:lnTo>
                    <a:pt x="12800" y="240"/>
                  </a:lnTo>
                  <a:lnTo>
                    <a:pt x="12800" y="480"/>
                  </a:lnTo>
                  <a:lnTo>
                    <a:pt x="12800" y="1184"/>
                  </a:lnTo>
                  <a:lnTo>
                    <a:pt x="12800" y="1184"/>
                  </a:lnTo>
                  <a:cubicBezTo>
                    <a:pt x="12800" y="1317"/>
                    <a:pt x="12693" y="1424"/>
                    <a:pt x="12560" y="1424"/>
                  </a:cubicBezTo>
                  <a:lnTo>
                    <a:pt x="12560" y="1424"/>
                  </a:lnTo>
                  <a:lnTo>
                    <a:pt x="240" y="1424"/>
                  </a:lnTo>
                  <a:lnTo>
                    <a:pt x="240" y="1424"/>
                  </a:lnTo>
                  <a:cubicBezTo>
                    <a:pt x="108" y="1424"/>
                    <a:pt x="0" y="1317"/>
                    <a:pt x="0" y="1184"/>
                  </a:cubicBezTo>
                  <a:lnTo>
                    <a:pt x="0" y="480"/>
                  </a:lnTo>
                  <a:lnTo>
                    <a:pt x="0" y="0"/>
                  </a:lnTo>
                  <a:lnTo>
                    <a:pt x="0" y="240"/>
                  </a:lnTo>
                  <a:lnTo>
                    <a:pt x="240" y="24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32" name="Freeform 187"/>
            <p:cNvSpPr>
              <a:spLocks/>
            </p:cNvSpPr>
            <p:nvPr/>
          </p:nvSpPr>
          <p:spPr bwMode="auto">
            <a:xfrm>
              <a:off x="3697" y="5134"/>
              <a:ext cx="1528" cy="356"/>
            </a:xfrm>
            <a:custGeom>
              <a:avLst/>
              <a:gdLst>
                <a:gd name="T0" fmla="*/ 240 w 6112"/>
                <a:gd name="T1" fmla="*/ 240 h 1424"/>
                <a:gd name="T2" fmla="*/ 5872 w 6112"/>
                <a:gd name="T3" fmla="*/ 240 h 1424"/>
                <a:gd name="T4" fmla="*/ 6112 w 6112"/>
                <a:gd name="T5" fmla="*/ 240 h 1424"/>
                <a:gd name="T6" fmla="*/ 6112 w 6112"/>
                <a:gd name="T7" fmla="*/ 480 h 1424"/>
                <a:gd name="T8" fmla="*/ 6112 w 6112"/>
                <a:gd name="T9" fmla="*/ 1184 h 1424"/>
                <a:gd name="T10" fmla="*/ 6112 w 6112"/>
                <a:gd name="T11" fmla="*/ 1184 h 1424"/>
                <a:gd name="T12" fmla="*/ 5872 w 6112"/>
                <a:gd name="T13" fmla="*/ 1424 h 1424"/>
                <a:gd name="T14" fmla="*/ 5872 w 6112"/>
                <a:gd name="T15" fmla="*/ 1424 h 1424"/>
                <a:gd name="T16" fmla="*/ 240 w 6112"/>
                <a:gd name="T17" fmla="*/ 1424 h 1424"/>
                <a:gd name="T18" fmla="*/ 240 w 6112"/>
                <a:gd name="T19" fmla="*/ 1424 h 1424"/>
                <a:gd name="T20" fmla="*/ 0 w 6112"/>
                <a:gd name="T21" fmla="*/ 1184 h 1424"/>
                <a:gd name="T22" fmla="*/ 0 w 6112"/>
                <a:gd name="T23" fmla="*/ 480 h 1424"/>
                <a:gd name="T24" fmla="*/ 0 w 6112"/>
                <a:gd name="T25" fmla="*/ 0 h 1424"/>
                <a:gd name="T26" fmla="*/ 0 w 6112"/>
                <a:gd name="T27" fmla="*/ 240 h 1424"/>
                <a:gd name="T28" fmla="*/ 240 w 6112"/>
                <a:gd name="T29" fmla="*/ 240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12" h="1424">
                  <a:moveTo>
                    <a:pt x="240" y="240"/>
                  </a:moveTo>
                  <a:lnTo>
                    <a:pt x="5872" y="240"/>
                  </a:lnTo>
                  <a:lnTo>
                    <a:pt x="6112" y="240"/>
                  </a:lnTo>
                  <a:lnTo>
                    <a:pt x="6112" y="480"/>
                  </a:lnTo>
                  <a:lnTo>
                    <a:pt x="6112" y="1184"/>
                  </a:lnTo>
                  <a:lnTo>
                    <a:pt x="6112" y="1184"/>
                  </a:lnTo>
                  <a:cubicBezTo>
                    <a:pt x="6112" y="1317"/>
                    <a:pt x="6005" y="1424"/>
                    <a:pt x="5872" y="1424"/>
                  </a:cubicBezTo>
                  <a:lnTo>
                    <a:pt x="5872" y="1424"/>
                  </a:lnTo>
                  <a:lnTo>
                    <a:pt x="240" y="1424"/>
                  </a:lnTo>
                  <a:lnTo>
                    <a:pt x="240" y="1424"/>
                  </a:lnTo>
                  <a:cubicBezTo>
                    <a:pt x="108" y="1424"/>
                    <a:pt x="0" y="1317"/>
                    <a:pt x="0" y="1184"/>
                  </a:cubicBezTo>
                  <a:lnTo>
                    <a:pt x="0" y="480"/>
                  </a:lnTo>
                  <a:lnTo>
                    <a:pt x="0" y="0"/>
                  </a:lnTo>
                  <a:lnTo>
                    <a:pt x="0" y="240"/>
                  </a:lnTo>
                  <a:lnTo>
                    <a:pt x="240" y="24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33" name="Freeform 188"/>
            <p:cNvSpPr>
              <a:spLocks/>
            </p:cNvSpPr>
            <p:nvPr/>
          </p:nvSpPr>
          <p:spPr bwMode="auto">
            <a:xfrm>
              <a:off x="5505" y="5134"/>
              <a:ext cx="1529" cy="356"/>
            </a:xfrm>
            <a:custGeom>
              <a:avLst/>
              <a:gdLst>
                <a:gd name="T0" fmla="*/ 240 w 6112"/>
                <a:gd name="T1" fmla="*/ 240 h 1424"/>
                <a:gd name="T2" fmla="*/ 5872 w 6112"/>
                <a:gd name="T3" fmla="*/ 240 h 1424"/>
                <a:gd name="T4" fmla="*/ 6112 w 6112"/>
                <a:gd name="T5" fmla="*/ 240 h 1424"/>
                <a:gd name="T6" fmla="*/ 6112 w 6112"/>
                <a:gd name="T7" fmla="*/ 480 h 1424"/>
                <a:gd name="T8" fmla="*/ 6112 w 6112"/>
                <a:gd name="T9" fmla="*/ 1184 h 1424"/>
                <a:gd name="T10" fmla="*/ 6112 w 6112"/>
                <a:gd name="T11" fmla="*/ 1184 h 1424"/>
                <a:gd name="T12" fmla="*/ 5872 w 6112"/>
                <a:gd name="T13" fmla="*/ 1424 h 1424"/>
                <a:gd name="T14" fmla="*/ 5872 w 6112"/>
                <a:gd name="T15" fmla="*/ 1424 h 1424"/>
                <a:gd name="T16" fmla="*/ 240 w 6112"/>
                <a:gd name="T17" fmla="*/ 1424 h 1424"/>
                <a:gd name="T18" fmla="*/ 240 w 6112"/>
                <a:gd name="T19" fmla="*/ 1424 h 1424"/>
                <a:gd name="T20" fmla="*/ 0 w 6112"/>
                <a:gd name="T21" fmla="*/ 1184 h 1424"/>
                <a:gd name="T22" fmla="*/ 0 w 6112"/>
                <a:gd name="T23" fmla="*/ 480 h 1424"/>
                <a:gd name="T24" fmla="*/ 0 w 6112"/>
                <a:gd name="T25" fmla="*/ 0 h 1424"/>
                <a:gd name="T26" fmla="*/ 0 w 6112"/>
                <a:gd name="T27" fmla="*/ 240 h 1424"/>
                <a:gd name="T28" fmla="*/ 240 w 6112"/>
                <a:gd name="T29" fmla="*/ 240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12" h="1424">
                  <a:moveTo>
                    <a:pt x="240" y="240"/>
                  </a:moveTo>
                  <a:lnTo>
                    <a:pt x="5872" y="240"/>
                  </a:lnTo>
                  <a:lnTo>
                    <a:pt x="6112" y="240"/>
                  </a:lnTo>
                  <a:lnTo>
                    <a:pt x="6112" y="480"/>
                  </a:lnTo>
                  <a:lnTo>
                    <a:pt x="6112" y="1184"/>
                  </a:lnTo>
                  <a:lnTo>
                    <a:pt x="6112" y="1184"/>
                  </a:lnTo>
                  <a:cubicBezTo>
                    <a:pt x="6112" y="1317"/>
                    <a:pt x="6005" y="1424"/>
                    <a:pt x="5872" y="1424"/>
                  </a:cubicBezTo>
                  <a:lnTo>
                    <a:pt x="5872" y="1424"/>
                  </a:lnTo>
                  <a:lnTo>
                    <a:pt x="240" y="1424"/>
                  </a:lnTo>
                  <a:lnTo>
                    <a:pt x="240" y="1424"/>
                  </a:lnTo>
                  <a:cubicBezTo>
                    <a:pt x="108" y="1424"/>
                    <a:pt x="0" y="1317"/>
                    <a:pt x="0" y="1184"/>
                  </a:cubicBezTo>
                  <a:lnTo>
                    <a:pt x="0" y="480"/>
                  </a:lnTo>
                  <a:lnTo>
                    <a:pt x="0" y="0"/>
                  </a:lnTo>
                  <a:lnTo>
                    <a:pt x="0" y="240"/>
                  </a:lnTo>
                  <a:lnTo>
                    <a:pt x="240" y="24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34" name="Freeform 189"/>
            <p:cNvSpPr>
              <a:spLocks/>
            </p:cNvSpPr>
            <p:nvPr/>
          </p:nvSpPr>
          <p:spPr bwMode="auto">
            <a:xfrm>
              <a:off x="7314" y="5134"/>
              <a:ext cx="2704" cy="356"/>
            </a:xfrm>
            <a:custGeom>
              <a:avLst/>
              <a:gdLst>
                <a:gd name="T0" fmla="*/ 120 w 5408"/>
                <a:gd name="T1" fmla="*/ 120 h 712"/>
                <a:gd name="T2" fmla="*/ 5288 w 5408"/>
                <a:gd name="T3" fmla="*/ 120 h 712"/>
                <a:gd name="T4" fmla="*/ 5408 w 5408"/>
                <a:gd name="T5" fmla="*/ 120 h 712"/>
                <a:gd name="T6" fmla="*/ 5408 w 5408"/>
                <a:gd name="T7" fmla="*/ 240 h 712"/>
                <a:gd name="T8" fmla="*/ 5408 w 5408"/>
                <a:gd name="T9" fmla="*/ 592 h 712"/>
                <a:gd name="T10" fmla="*/ 5408 w 5408"/>
                <a:gd name="T11" fmla="*/ 592 h 712"/>
                <a:gd name="T12" fmla="*/ 5288 w 5408"/>
                <a:gd name="T13" fmla="*/ 712 h 712"/>
                <a:gd name="T14" fmla="*/ 5288 w 5408"/>
                <a:gd name="T15" fmla="*/ 712 h 712"/>
                <a:gd name="T16" fmla="*/ 120 w 5408"/>
                <a:gd name="T17" fmla="*/ 712 h 712"/>
                <a:gd name="T18" fmla="*/ 120 w 5408"/>
                <a:gd name="T19" fmla="*/ 712 h 712"/>
                <a:gd name="T20" fmla="*/ 0 w 5408"/>
                <a:gd name="T21" fmla="*/ 592 h 712"/>
                <a:gd name="T22" fmla="*/ 0 w 5408"/>
                <a:gd name="T23" fmla="*/ 240 h 712"/>
                <a:gd name="T24" fmla="*/ 0 w 5408"/>
                <a:gd name="T25" fmla="*/ 0 h 712"/>
                <a:gd name="T26" fmla="*/ 0 w 5408"/>
                <a:gd name="T27" fmla="*/ 120 h 712"/>
                <a:gd name="T28" fmla="*/ 120 w 5408"/>
                <a:gd name="T29" fmla="*/ 120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08" h="712">
                  <a:moveTo>
                    <a:pt x="120" y="120"/>
                  </a:moveTo>
                  <a:lnTo>
                    <a:pt x="5288" y="120"/>
                  </a:lnTo>
                  <a:lnTo>
                    <a:pt x="5408" y="120"/>
                  </a:lnTo>
                  <a:lnTo>
                    <a:pt x="5408" y="240"/>
                  </a:lnTo>
                  <a:lnTo>
                    <a:pt x="5408" y="592"/>
                  </a:lnTo>
                  <a:lnTo>
                    <a:pt x="5408" y="592"/>
                  </a:lnTo>
                  <a:cubicBezTo>
                    <a:pt x="5408" y="659"/>
                    <a:pt x="5355" y="712"/>
                    <a:pt x="5288" y="712"/>
                  </a:cubicBezTo>
                  <a:lnTo>
                    <a:pt x="5288" y="712"/>
                  </a:lnTo>
                  <a:lnTo>
                    <a:pt x="120" y="712"/>
                  </a:lnTo>
                  <a:lnTo>
                    <a:pt x="120" y="712"/>
                  </a:lnTo>
                  <a:cubicBezTo>
                    <a:pt x="54" y="712"/>
                    <a:pt x="0" y="659"/>
                    <a:pt x="0" y="592"/>
                  </a:cubicBezTo>
                  <a:lnTo>
                    <a:pt x="0" y="240"/>
                  </a:lnTo>
                  <a:lnTo>
                    <a:pt x="0" y="0"/>
                  </a:lnTo>
                  <a:lnTo>
                    <a:pt x="0" y="120"/>
                  </a:lnTo>
                  <a:lnTo>
                    <a:pt x="120" y="120"/>
                  </a:lnTo>
                  <a:close/>
                </a:path>
              </a:pathLst>
            </a:custGeom>
            <a:solidFill>
              <a:srgbClr val="DDDDD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35" name="Rectangle 190"/>
            <p:cNvSpPr>
              <a:spLocks noChangeArrowheads="1"/>
            </p:cNvSpPr>
            <p:nvPr/>
          </p:nvSpPr>
          <p:spPr bwMode="auto">
            <a:xfrm>
              <a:off x="296" y="5230"/>
              <a:ext cx="608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525252"/>
                  </a:solidFill>
                  <a:effectLst/>
                  <a:latin typeface="Segoe UI Semilight" panose="020B0402040204020203" pitchFamily="34" charset="0"/>
                </a:rPr>
                <a:t>TOTAL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04" name="Rectangle 191"/>
            <p:cNvSpPr>
              <a:spLocks noChangeArrowheads="1"/>
            </p:cNvSpPr>
            <p:nvPr/>
          </p:nvSpPr>
          <p:spPr bwMode="auto">
            <a:xfrm>
              <a:off x="4491" y="5230"/>
              <a:ext cx="352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525252"/>
                  </a:solidFill>
                  <a:effectLst/>
                  <a:latin typeface="Segoe UI Semilight" panose="020B0402040204020203" pitchFamily="34" charset="0"/>
                </a:rPr>
                <a:t>319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05" name="Rectangle 192"/>
            <p:cNvSpPr>
              <a:spLocks noChangeArrowheads="1"/>
            </p:cNvSpPr>
            <p:nvPr/>
          </p:nvSpPr>
          <p:spPr bwMode="auto">
            <a:xfrm>
              <a:off x="4735" y="5230"/>
              <a:ext cx="148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525252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06" name="Rectangle 193"/>
            <p:cNvSpPr>
              <a:spLocks noChangeArrowheads="1"/>
            </p:cNvSpPr>
            <p:nvPr/>
          </p:nvSpPr>
          <p:spPr bwMode="auto">
            <a:xfrm>
              <a:off x="4783" y="5230"/>
              <a:ext cx="516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525252"/>
                  </a:solidFill>
                  <a:effectLst/>
                  <a:latin typeface="Segoe UI Semilight" panose="020B0402040204020203" pitchFamily="34" charset="0"/>
                </a:rPr>
                <a:t>597 €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07" name="Rectangle 194"/>
            <p:cNvSpPr>
              <a:spLocks noChangeArrowheads="1"/>
            </p:cNvSpPr>
            <p:nvPr/>
          </p:nvSpPr>
          <p:spPr bwMode="auto">
            <a:xfrm>
              <a:off x="6299" y="5230"/>
              <a:ext cx="352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525252"/>
                  </a:solidFill>
                  <a:effectLst/>
                  <a:latin typeface="Segoe UI Semilight" panose="020B0402040204020203" pitchFamily="34" charset="0"/>
                </a:rPr>
                <a:t>219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08" name="Rectangle 195"/>
            <p:cNvSpPr>
              <a:spLocks noChangeArrowheads="1"/>
            </p:cNvSpPr>
            <p:nvPr/>
          </p:nvSpPr>
          <p:spPr bwMode="auto">
            <a:xfrm>
              <a:off x="6543" y="5230"/>
              <a:ext cx="148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525252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09" name="Rectangle 196"/>
            <p:cNvSpPr>
              <a:spLocks noChangeArrowheads="1"/>
            </p:cNvSpPr>
            <p:nvPr/>
          </p:nvSpPr>
          <p:spPr bwMode="auto">
            <a:xfrm>
              <a:off x="6591" y="5230"/>
              <a:ext cx="516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525252"/>
                  </a:solidFill>
                  <a:effectLst/>
                  <a:latin typeface="Segoe UI Semilight" panose="020B0402040204020203" pitchFamily="34" charset="0"/>
                </a:rPr>
                <a:t>975 €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10" name="Rectangle 197"/>
            <p:cNvSpPr>
              <a:spLocks noChangeArrowheads="1"/>
            </p:cNvSpPr>
            <p:nvPr/>
          </p:nvSpPr>
          <p:spPr bwMode="auto">
            <a:xfrm>
              <a:off x="7988" y="5252"/>
              <a:ext cx="330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egoe UI Semilight" panose="020B0402040204020203" pitchFamily="34" charset="0"/>
                </a:rPr>
                <a:t>+99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11" name="Rectangle 198"/>
            <p:cNvSpPr>
              <a:spLocks noChangeArrowheads="1"/>
            </p:cNvSpPr>
            <p:nvPr/>
          </p:nvSpPr>
          <p:spPr bwMode="auto">
            <a:xfrm>
              <a:off x="8226" y="5252"/>
              <a:ext cx="120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12" name="Rectangle 199"/>
            <p:cNvSpPr>
              <a:spLocks noChangeArrowheads="1"/>
            </p:cNvSpPr>
            <p:nvPr/>
          </p:nvSpPr>
          <p:spPr bwMode="auto">
            <a:xfrm>
              <a:off x="8264" y="5252"/>
              <a:ext cx="424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egoe UI Semilight" panose="020B0402040204020203" pitchFamily="34" charset="0"/>
                </a:rPr>
                <a:t>622 €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13" name="Rectangle 200"/>
            <p:cNvSpPr>
              <a:spLocks noChangeArrowheads="1"/>
            </p:cNvSpPr>
            <p:nvPr/>
          </p:nvSpPr>
          <p:spPr bwMode="auto">
            <a:xfrm>
              <a:off x="8992" y="5230"/>
              <a:ext cx="680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egoe UI Semilight" panose="020B0402040204020203" pitchFamily="34" charset="0"/>
                </a:rPr>
                <a:t>+45,3%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Obje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907323"/>
              </p:ext>
            </p:extLst>
          </p:nvPr>
        </p:nvGraphicFramePr>
        <p:xfrm>
          <a:off x="-246185" y="-128954"/>
          <a:ext cx="17080523" cy="9256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5" name="Acrobat Document" r:id="rId3" imgW="5667363" imgH="4000415" progId="Acrobat.Document.DC">
                  <p:embed/>
                </p:oleObj>
              </mc:Choice>
              <mc:Fallback>
                <p:oleObj name="Acrobat Document" r:id="rId3" imgW="5667363" imgH="4000415" progId="Acrobat.Document.DC">
                  <p:embed/>
                  <p:pic>
                    <p:nvPicPr>
                      <p:cNvPr id="61" name="Objet 6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46185" y="-128954"/>
                        <a:ext cx="17080523" cy="9256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0" y="1457325"/>
            <a:ext cx="16256000" cy="6513513"/>
            <a:chOff x="0" y="918"/>
            <a:chExt cx="10240" cy="4103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918"/>
              <a:ext cx="10240" cy="4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372" y="1639"/>
              <a:ext cx="202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200" b="0" i="0" u="none" strike="noStrike" cap="none" normalizeH="0" baseline="0" smtClean="0">
                  <a:ln>
                    <a:noFill/>
                  </a:ln>
                  <a:solidFill>
                    <a:srgbClr val="AFB52C"/>
                  </a:solidFill>
                  <a:effectLst/>
                  <a:latin typeface="Arial" panose="020B0604020202020204" pitchFamily="34" charset="0"/>
                </a:rPr>
                <a:t>•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616" y="1639"/>
              <a:ext cx="236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200" b="1" i="0" u="none" strike="noStrike" cap="none" normalizeH="0" baseline="0" dirty="0" smtClean="0">
                  <a:ln>
                    <a:noFill/>
                  </a:ln>
                  <a:solidFill>
                    <a:srgbClr val="525252"/>
                  </a:solidFill>
                  <a:effectLst/>
                  <a:latin typeface="Segoe UI Semibold" panose="020B0702040204020203" pitchFamily="34" charset="0"/>
                </a:rPr>
                <a:t>        Impôts et taxes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" y="2535"/>
              <a:ext cx="5833" cy="1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" y="2535"/>
              <a:ext cx="5833" cy="1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16" y="2679"/>
              <a:ext cx="5513" cy="560"/>
            </a:xfrm>
            <a:custGeom>
              <a:avLst/>
              <a:gdLst>
                <a:gd name="T0" fmla="*/ 240 w 22048"/>
                <a:gd name="T1" fmla="*/ 0 h 2240"/>
                <a:gd name="T2" fmla="*/ 21808 w 22048"/>
                <a:gd name="T3" fmla="*/ 0 h 2240"/>
                <a:gd name="T4" fmla="*/ 21808 w 22048"/>
                <a:gd name="T5" fmla="*/ 0 h 2240"/>
                <a:gd name="T6" fmla="*/ 22048 w 22048"/>
                <a:gd name="T7" fmla="*/ 240 h 2240"/>
                <a:gd name="T8" fmla="*/ 22048 w 22048"/>
                <a:gd name="T9" fmla="*/ 240 h 2240"/>
                <a:gd name="T10" fmla="*/ 22048 w 22048"/>
                <a:gd name="T11" fmla="*/ 240 h 2240"/>
                <a:gd name="T12" fmla="*/ 22048 w 22048"/>
                <a:gd name="T13" fmla="*/ 2000 h 2240"/>
                <a:gd name="T14" fmla="*/ 22048 w 22048"/>
                <a:gd name="T15" fmla="*/ 2240 h 2240"/>
                <a:gd name="T16" fmla="*/ 21808 w 22048"/>
                <a:gd name="T17" fmla="*/ 2240 h 2240"/>
                <a:gd name="T18" fmla="*/ 240 w 22048"/>
                <a:gd name="T19" fmla="*/ 2240 h 2240"/>
                <a:gd name="T20" fmla="*/ 0 w 22048"/>
                <a:gd name="T21" fmla="*/ 2240 h 2240"/>
                <a:gd name="T22" fmla="*/ 0 w 22048"/>
                <a:gd name="T23" fmla="*/ 2000 h 2240"/>
                <a:gd name="T24" fmla="*/ 0 w 22048"/>
                <a:gd name="T25" fmla="*/ 240 h 2240"/>
                <a:gd name="T26" fmla="*/ 0 w 22048"/>
                <a:gd name="T27" fmla="*/ 240 h 2240"/>
                <a:gd name="T28" fmla="*/ 240 w 22048"/>
                <a:gd name="T29" fmla="*/ 0 h 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048" h="2240">
                  <a:moveTo>
                    <a:pt x="240" y="0"/>
                  </a:moveTo>
                  <a:lnTo>
                    <a:pt x="21808" y="0"/>
                  </a:lnTo>
                  <a:lnTo>
                    <a:pt x="21808" y="0"/>
                  </a:lnTo>
                  <a:cubicBezTo>
                    <a:pt x="21941" y="0"/>
                    <a:pt x="22048" y="108"/>
                    <a:pt x="22048" y="240"/>
                  </a:cubicBezTo>
                  <a:cubicBezTo>
                    <a:pt x="22048" y="240"/>
                    <a:pt x="22048" y="240"/>
                    <a:pt x="22048" y="240"/>
                  </a:cubicBezTo>
                  <a:lnTo>
                    <a:pt x="22048" y="240"/>
                  </a:lnTo>
                  <a:lnTo>
                    <a:pt x="22048" y="2000"/>
                  </a:lnTo>
                  <a:lnTo>
                    <a:pt x="22048" y="2240"/>
                  </a:lnTo>
                  <a:lnTo>
                    <a:pt x="21808" y="2240"/>
                  </a:lnTo>
                  <a:lnTo>
                    <a:pt x="240" y="2240"/>
                  </a:lnTo>
                  <a:lnTo>
                    <a:pt x="0" y="2240"/>
                  </a:lnTo>
                  <a:lnTo>
                    <a:pt x="0" y="2000"/>
                  </a:lnTo>
                  <a:lnTo>
                    <a:pt x="0" y="240"/>
                  </a:lnTo>
                  <a:lnTo>
                    <a:pt x="0" y="240"/>
                  </a:lnTo>
                  <a:cubicBezTo>
                    <a:pt x="0" y="108"/>
                    <a:pt x="108" y="0"/>
                    <a:pt x="240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96" y="2747"/>
              <a:ext cx="858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4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2022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623" y="2747"/>
              <a:ext cx="350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4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6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793" y="2747"/>
              <a:ext cx="270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4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879" y="2747"/>
              <a:ext cx="952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4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564 €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16" y="3179"/>
              <a:ext cx="5513" cy="620"/>
            </a:xfrm>
            <a:custGeom>
              <a:avLst/>
              <a:gdLst>
                <a:gd name="T0" fmla="*/ 240 w 22048"/>
                <a:gd name="T1" fmla="*/ 240 h 2480"/>
                <a:gd name="T2" fmla="*/ 21808 w 22048"/>
                <a:gd name="T3" fmla="*/ 240 h 2480"/>
                <a:gd name="T4" fmla="*/ 22048 w 22048"/>
                <a:gd name="T5" fmla="*/ 240 h 2480"/>
                <a:gd name="T6" fmla="*/ 22048 w 22048"/>
                <a:gd name="T7" fmla="*/ 480 h 2480"/>
                <a:gd name="T8" fmla="*/ 22048 w 22048"/>
                <a:gd name="T9" fmla="*/ 2240 h 2480"/>
                <a:gd name="T10" fmla="*/ 22048 w 22048"/>
                <a:gd name="T11" fmla="*/ 2240 h 2480"/>
                <a:gd name="T12" fmla="*/ 21808 w 22048"/>
                <a:gd name="T13" fmla="*/ 2480 h 2480"/>
                <a:gd name="T14" fmla="*/ 21808 w 22048"/>
                <a:gd name="T15" fmla="*/ 2480 h 2480"/>
                <a:gd name="T16" fmla="*/ 240 w 22048"/>
                <a:gd name="T17" fmla="*/ 2480 h 2480"/>
                <a:gd name="T18" fmla="*/ 240 w 22048"/>
                <a:gd name="T19" fmla="*/ 2480 h 2480"/>
                <a:gd name="T20" fmla="*/ 0 w 22048"/>
                <a:gd name="T21" fmla="*/ 2240 h 2480"/>
                <a:gd name="T22" fmla="*/ 0 w 22048"/>
                <a:gd name="T23" fmla="*/ 480 h 2480"/>
                <a:gd name="T24" fmla="*/ 0 w 22048"/>
                <a:gd name="T25" fmla="*/ 0 h 2480"/>
                <a:gd name="T26" fmla="*/ 0 w 22048"/>
                <a:gd name="T27" fmla="*/ 240 h 2480"/>
                <a:gd name="T28" fmla="*/ 240 w 22048"/>
                <a:gd name="T29" fmla="*/ 240 h 2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048" h="2480">
                  <a:moveTo>
                    <a:pt x="240" y="240"/>
                  </a:moveTo>
                  <a:lnTo>
                    <a:pt x="21808" y="240"/>
                  </a:lnTo>
                  <a:lnTo>
                    <a:pt x="22048" y="240"/>
                  </a:lnTo>
                  <a:lnTo>
                    <a:pt x="22048" y="480"/>
                  </a:lnTo>
                  <a:lnTo>
                    <a:pt x="22048" y="2240"/>
                  </a:lnTo>
                  <a:lnTo>
                    <a:pt x="22048" y="2240"/>
                  </a:lnTo>
                  <a:cubicBezTo>
                    <a:pt x="22048" y="2373"/>
                    <a:pt x="21941" y="2480"/>
                    <a:pt x="21808" y="2480"/>
                  </a:cubicBezTo>
                  <a:lnTo>
                    <a:pt x="21808" y="2480"/>
                  </a:lnTo>
                  <a:lnTo>
                    <a:pt x="240" y="2480"/>
                  </a:lnTo>
                  <a:lnTo>
                    <a:pt x="240" y="2480"/>
                  </a:lnTo>
                  <a:cubicBezTo>
                    <a:pt x="108" y="2480"/>
                    <a:pt x="0" y="2373"/>
                    <a:pt x="0" y="2240"/>
                  </a:cubicBezTo>
                  <a:lnTo>
                    <a:pt x="0" y="480"/>
                  </a:lnTo>
                  <a:lnTo>
                    <a:pt x="0" y="0"/>
                  </a:lnTo>
                  <a:lnTo>
                    <a:pt x="0" y="240"/>
                  </a:lnTo>
                  <a:lnTo>
                    <a:pt x="240" y="240"/>
                  </a:lnTo>
                  <a:close/>
                </a:path>
              </a:pathLst>
            </a:custGeom>
            <a:solidFill>
              <a:srgbClr val="AED13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296" y="3333"/>
              <a:ext cx="57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5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N-1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4803" y="3333"/>
              <a:ext cx="26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5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1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4907" y="3333"/>
              <a:ext cx="23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5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983" y="3333"/>
              <a:ext cx="83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5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438 €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4115" name="Picture 1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" y="4056"/>
              <a:ext cx="7610" cy="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6" name="Picture 2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" y="4056"/>
              <a:ext cx="7610" cy="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216" y="4200"/>
              <a:ext cx="7290" cy="480"/>
            </a:xfrm>
            <a:custGeom>
              <a:avLst/>
              <a:gdLst>
                <a:gd name="T0" fmla="*/ 240 w 29152"/>
                <a:gd name="T1" fmla="*/ 0 h 1920"/>
                <a:gd name="T2" fmla="*/ 28912 w 29152"/>
                <a:gd name="T3" fmla="*/ 0 h 1920"/>
                <a:gd name="T4" fmla="*/ 28912 w 29152"/>
                <a:gd name="T5" fmla="*/ 0 h 1920"/>
                <a:gd name="T6" fmla="*/ 29152 w 29152"/>
                <a:gd name="T7" fmla="*/ 240 h 1920"/>
                <a:gd name="T8" fmla="*/ 29152 w 29152"/>
                <a:gd name="T9" fmla="*/ 240 h 1920"/>
                <a:gd name="T10" fmla="*/ 29152 w 29152"/>
                <a:gd name="T11" fmla="*/ 240 h 1920"/>
                <a:gd name="T12" fmla="*/ 29152 w 29152"/>
                <a:gd name="T13" fmla="*/ 1680 h 1920"/>
                <a:gd name="T14" fmla="*/ 29152 w 29152"/>
                <a:gd name="T15" fmla="*/ 1680 h 1920"/>
                <a:gd name="T16" fmla="*/ 28912 w 29152"/>
                <a:gd name="T17" fmla="*/ 1920 h 1920"/>
                <a:gd name="T18" fmla="*/ 28912 w 29152"/>
                <a:gd name="T19" fmla="*/ 1920 h 1920"/>
                <a:gd name="T20" fmla="*/ 240 w 29152"/>
                <a:gd name="T21" fmla="*/ 1920 h 1920"/>
                <a:gd name="T22" fmla="*/ 240 w 29152"/>
                <a:gd name="T23" fmla="*/ 1920 h 1920"/>
                <a:gd name="T24" fmla="*/ 0 w 29152"/>
                <a:gd name="T25" fmla="*/ 1680 h 1920"/>
                <a:gd name="T26" fmla="*/ 0 w 29152"/>
                <a:gd name="T27" fmla="*/ 240 h 1920"/>
                <a:gd name="T28" fmla="*/ 0 w 29152"/>
                <a:gd name="T29" fmla="*/ 240 h 1920"/>
                <a:gd name="T30" fmla="*/ 240 w 29152"/>
                <a:gd name="T31" fmla="*/ 0 h 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152" h="1920">
                  <a:moveTo>
                    <a:pt x="240" y="0"/>
                  </a:moveTo>
                  <a:lnTo>
                    <a:pt x="28912" y="0"/>
                  </a:lnTo>
                  <a:lnTo>
                    <a:pt x="28912" y="0"/>
                  </a:lnTo>
                  <a:cubicBezTo>
                    <a:pt x="29045" y="0"/>
                    <a:pt x="29152" y="108"/>
                    <a:pt x="29152" y="240"/>
                  </a:cubicBezTo>
                  <a:cubicBezTo>
                    <a:pt x="29152" y="240"/>
                    <a:pt x="29152" y="240"/>
                    <a:pt x="29152" y="240"/>
                  </a:cubicBezTo>
                  <a:lnTo>
                    <a:pt x="29152" y="240"/>
                  </a:lnTo>
                  <a:lnTo>
                    <a:pt x="29152" y="1680"/>
                  </a:lnTo>
                  <a:lnTo>
                    <a:pt x="29152" y="1680"/>
                  </a:lnTo>
                  <a:cubicBezTo>
                    <a:pt x="29152" y="1813"/>
                    <a:pt x="29045" y="1920"/>
                    <a:pt x="28912" y="1920"/>
                  </a:cubicBezTo>
                  <a:lnTo>
                    <a:pt x="28912" y="1920"/>
                  </a:lnTo>
                  <a:lnTo>
                    <a:pt x="240" y="1920"/>
                  </a:lnTo>
                  <a:lnTo>
                    <a:pt x="240" y="1920"/>
                  </a:lnTo>
                  <a:cubicBezTo>
                    <a:pt x="108" y="1920"/>
                    <a:pt x="0" y="1813"/>
                    <a:pt x="0" y="1680"/>
                  </a:cubicBezTo>
                  <a:lnTo>
                    <a:pt x="0" y="240"/>
                  </a:lnTo>
                  <a:lnTo>
                    <a:pt x="0" y="240"/>
                  </a:lnTo>
                  <a:cubicBezTo>
                    <a:pt x="0" y="108"/>
                    <a:pt x="108" y="0"/>
                    <a:pt x="24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22"/>
            <p:cNvSpPr>
              <a:spLocks noEditPoints="1"/>
            </p:cNvSpPr>
            <p:nvPr/>
          </p:nvSpPr>
          <p:spPr bwMode="auto">
            <a:xfrm>
              <a:off x="480" y="4304"/>
              <a:ext cx="265" cy="264"/>
            </a:xfrm>
            <a:custGeom>
              <a:avLst/>
              <a:gdLst>
                <a:gd name="T0" fmla="*/ 7 w 282"/>
                <a:gd name="T1" fmla="*/ 282 h 282"/>
                <a:gd name="T2" fmla="*/ 7 w 282"/>
                <a:gd name="T3" fmla="*/ 282 h 282"/>
                <a:gd name="T4" fmla="*/ 275 w 282"/>
                <a:gd name="T5" fmla="*/ 282 h 282"/>
                <a:gd name="T6" fmla="*/ 282 w 282"/>
                <a:gd name="T7" fmla="*/ 275 h 282"/>
                <a:gd name="T8" fmla="*/ 275 w 282"/>
                <a:gd name="T9" fmla="*/ 268 h 282"/>
                <a:gd name="T10" fmla="*/ 14 w 282"/>
                <a:gd name="T11" fmla="*/ 268 h 282"/>
                <a:gd name="T12" fmla="*/ 14 w 282"/>
                <a:gd name="T13" fmla="*/ 7 h 282"/>
                <a:gd name="T14" fmla="*/ 7 w 282"/>
                <a:gd name="T15" fmla="*/ 0 h 282"/>
                <a:gd name="T16" fmla="*/ 0 w 282"/>
                <a:gd name="T17" fmla="*/ 7 h 282"/>
                <a:gd name="T18" fmla="*/ 0 w 282"/>
                <a:gd name="T19" fmla="*/ 275 h 282"/>
                <a:gd name="T20" fmla="*/ 7 w 282"/>
                <a:gd name="T21" fmla="*/ 282 h 282"/>
                <a:gd name="T22" fmla="*/ 57 w 282"/>
                <a:gd name="T23" fmla="*/ 102 h 282"/>
                <a:gd name="T24" fmla="*/ 78 w 282"/>
                <a:gd name="T25" fmla="*/ 118 h 282"/>
                <a:gd name="T26" fmla="*/ 103 w 282"/>
                <a:gd name="T27" fmla="*/ 125 h 282"/>
                <a:gd name="T28" fmla="*/ 127 w 282"/>
                <a:gd name="T29" fmla="*/ 86 h 282"/>
                <a:gd name="T30" fmla="*/ 143 w 282"/>
                <a:gd name="T31" fmla="*/ 82 h 282"/>
                <a:gd name="T32" fmla="*/ 143 w 282"/>
                <a:gd name="T33" fmla="*/ 83 h 282"/>
                <a:gd name="T34" fmla="*/ 184 w 282"/>
                <a:gd name="T35" fmla="*/ 111 h 282"/>
                <a:gd name="T36" fmla="*/ 217 w 282"/>
                <a:gd name="T37" fmla="*/ 53 h 282"/>
                <a:gd name="T38" fmla="*/ 214 w 282"/>
                <a:gd name="T39" fmla="*/ 43 h 282"/>
                <a:gd name="T40" fmla="*/ 221 w 282"/>
                <a:gd name="T41" fmla="*/ 27 h 282"/>
                <a:gd name="T42" fmla="*/ 236 w 282"/>
                <a:gd name="T43" fmla="*/ 21 h 282"/>
                <a:gd name="T44" fmla="*/ 258 w 282"/>
                <a:gd name="T45" fmla="*/ 43 h 282"/>
                <a:gd name="T46" fmla="*/ 251 w 282"/>
                <a:gd name="T47" fmla="*/ 58 h 282"/>
                <a:gd name="T48" fmla="*/ 237 w 282"/>
                <a:gd name="T49" fmla="*/ 64 h 282"/>
                <a:gd name="T50" fmla="*/ 198 w 282"/>
                <a:gd name="T51" fmla="*/ 132 h 282"/>
                <a:gd name="T52" fmla="*/ 197 w 282"/>
                <a:gd name="T53" fmla="*/ 133 h 282"/>
                <a:gd name="T54" fmla="*/ 182 w 282"/>
                <a:gd name="T55" fmla="*/ 136 h 282"/>
                <a:gd name="T56" fmla="*/ 140 w 282"/>
                <a:gd name="T57" fmla="*/ 108 h 282"/>
                <a:gd name="T58" fmla="*/ 125 w 282"/>
                <a:gd name="T59" fmla="*/ 132 h 282"/>
                <a:gd name="T60" fmla="*/ 140 w 282"/>
                <a:gd name="T61" fmla="*/ 136 h 282"/>
                <a:gd name="T62" fmla="*/ 143 w 282"/>
                <a:gd name="T63" fmla="*/ 138 h 282"/>
                <a:gd name="T64" fmla="*/ 191 w 282"/>
                <a:gd name="T65" fmla="*/ 173 h 282"/>
                <a:gd name="T66" fmla="*/ 216 w 282"/>
                <a:gd name="T67" fmla="*/ 169 h 282"/>
                <a:gd name="T68" fmla="*/ 236 w 282"/>
                <a:gd name="T69" fmla="*/ 156 h 282"/>
                <a:gd name="T70" fmla="*/ 251 w 282"/>
                <a:gd name="T71" fmla="*/ 162 h 282"/>
                <a:gd name="T72" fmla="*/ 258 w 282"/>
                <a:gd name="T73" fmla="*/ 177 h 282"/>
                <a:gd name="T74" fmla="*/ 236 w 282"/>
                <a:gd name="T75" fmla="*/ 198 h 282"/>
                <a:gd name="T76" fmla="*/ 221 w 282"/>
                <a:gd name="T77" fmla="*/ 192 h 282"/>
                <a:gd name="T78" fmla="*/ 219 w 282"/>
                <a:gd name="T79" fmla="*/ 191 h 282"/>
                <a:gd name="T80" fmla="*/ 190 w 282"/>
                <a:gd name="T81" fmla="*/ 195 h 282"/>
                <a:gd name="T82" fmla="*/ 182 w 282"/>
                <a:gd name="T83" fmla="*/ 193 h 282"/>
                <a:gd name="T84" fmla="*/ 132 w 282"/>
                <a:gd name="T85" fmla="*/ 157 h 282"/>
                <a:gd name="T86" fmla="*/ 113 w 282"/>
                <a:gd name="T87" fmla="*/ 151 h 282"/>
                <a:gd name="T88" fmla="*/ 76 w 282"/>
                <a:gd name="T89" fmla="*/ 212 h 282"/>
                <a:gd name="T90" fmla="*/ 79 w 282"/>
                <a:gd name="T91" fmla="*/ 222 h 282"/>
                <a:gd name="T92" fmla="*/ 72 w 282"/>
                <a:gd name="T93" fmla="*/ 237 h 282"/>
                <a:gd name="T94" fmla="*/ 57 w 282"/>
                <a:gd name="T95" fmla="*/ 243 h 282"/>
                <a:gd name="T96" fmla="*/ 36 w 282"/>
                <a:gd name="T97" fmla="*/ 222 h 282"/>
                <a:gd name="T98" fmla="*/ 57 w 282"/>
                <a:gd name="T99" fmla="*/ 200 h 282"/>
                <a:gd name="T100" fmla="*/ 57 w 282"/>
                <a:gd name="T101" fmla="*/ 200 h 282"/>
                <a:gd name="T102" fmla="*/ 91 w 282"/>
                <a:gd name="T103" fmla="*/ 145 h 282"/>
                <a:gd name="T104" fmla="*/ 71 w 282"/>
                <a:gd name="T105" fmla="*/ 139 h 282"/>
                <a:gd name="T106" fmla="*/ 57 w 282"/>
                <a:gd name="T107" fmla="*/ 145 h 282"/>
                <a:gd name="T108" fmla="*/ 36 w 282"/>
                <a:gd name="T109" fmla="*/ 124 h 282"/>
                <a:gd name="T110" fmla="*/ 57 w 282"/>
                <a:gd name="T111" fmla="*/ 10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2" h="282">
                  <a:moveTo>
                    <a:pt x="7" y="282"/>
                  </a:moveTo>
                  <a:lnTo>
                    <a:pt x="7" y="282"/>
                  </a:lnTo>
                  <a:lnTo>
                    <a:pt x="275" y="282"/>
                  </a:lnTo>
                  <a:cubicBezTo>
                    <a:pt x="279" y="282"/>
                    <a:pt x="282" y="279"/>
                    <a:pt x="282" y="275"/>
                  </a:cubicBezTo>
                  <a:cubicBezTo>
                    <a:pt x="282" y="271"/>
                    <a:pt x="279" y="268"/>
                    <a:pt x="275" y="268"/>
                  </a:cubicBezTo>
                  <a:lnTo>
                    <a:pt x="14" y="268"/>
                  </a:lnTo>
                  <a:lnTo>
                    <a:pt x="14" y="7"/>
                  </a:ln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lnTo>
                    <a:pt x="0" y="275"/>
                  </a:lnTo>
                  <a:cubicBezTo>
                    <a:pt x="0" y="279"/>
                    <a:pt x="3" y="282"/>
                    <a:pt x="7" y="282"/>
                  </a:cubicBezTo>
                  <a:moveTo>
                    <a:pt x="57" y="102"/>
                  </a:moveTo>
                  <a:cubicBezTo>
                    <a:pt x="67" y="102"/>
                    <a:pt x="75" y="109"/>
                    <a:pt x="78" y="118"/>
                  </a:cubicBezTo>
                  <a:lnTo>
                    <a:pt x="103" y="125"/>
                  </a:lnTo>
                  <a:lnTo>
                    <a:pt x="127" y="86"/>
                  </a:lnTo>
                  <a:cubicBezTo>
                    <a:pt x="130" y="81"/>
                    <a:pt x="137" y="79"/>
                    <a:pt x="143" y="82"/>
                  </a:cubicBezTo>
                  <a:lnTo>
                    <a:pt x="143" y="83"/>
                  </a:lnTo>
                  <a:lnTo>
                    <a:pt x="184" y="111"/>
                  </a:lnTo>
                  <a:lnTo>
                    <a:pt x="217" y="53"/>
                  </a:lnTo>
                  <a:cubicBezTo>
                    <a:pt x="215" y="50"/>
                    <a:pt x="214" y="46"/>
                    <a:pt x="214" y="43"/>
                  </a:cubicBezTo>
                  <a:cubicBezTo>
                    <a:pt x="214" y="36"/>
                    <a:pt x="217" y="31"/>
                    <a:pt x="221" y="27"/>
                  </a:cubicBezTo>
                  <a:cubicBezTo>
                    <a:pt x="224" y="24"/>
                    <a:pt x="230" y="21"/>
                    <a:pt x="236" y="21"/>
                  </a:cubicBezTo>
                  <a:cubicBezTo>
                    <a:pt x="247" y="21"/>
                    <a:pt x="258" y="31"/>
                    <a:pt x="258" y="43"/>
                  </a:cubicBezTo>
                  <a:cubicBezTo>
                    <a:pt x="258" y="48"/>
                    <a:pt x="255" y="54"/>
                    <a:pt x="251" y="58"/>
                  </a:cubicBezTo>
                  <a:cubicBezTo>
                    <a:pt x="247" y="61"/>
                    <a:pt x="242" y="64"/>
                    <a:pt x="237" y="64"/>
                  </a:cubicBezTo>
                  <a:lnTo>
                    <a:pt x="198" y="132"/>
                  </a:lnTo>
                  <a:cubicBezTo>
                    <a:pt x="197" y="133"/>
                    <a:pt x="197" y="133"/>
                    <a:pt x="197" y="133"/>
                  </a:cubicBezTo>
                  <a:cubicBezTo>
                    <a:pt x="193" y="138"/>
                    <a:pt x="187" y="139"/>
                    <a:pt x="182" y="136"/>
                  </a:cubicBezTo>
                  <a:lnTo>
                    <a:pt x="140" y="108"/>
                  </a:lnTo>
                  <a:lnTo>
                    <a:pt x="125" y="132"/>
                  </a:lnTo>
                  <a:lnTo>
                    <a:pt x="140" y="136"/>
                  </a:lnTo>
                  <a:cubicBezTo>
                    <a:pt x="141" y="137"/>
                    <a:pt x="142" y="137"/>
                    <a:pt x="143" y="138"/>
                  </a:cubicBezTo>
                  <a:lnTo>
                    <a:pt x="191" y="173"/>
                  </a:lnTo>
                  <a:lnTo>
                    <a:pt x="216" y="169"/>
                  </a:lnTo>
                  <a:cubicBezTo>
                    <a:pt x="219" y="161"/>
                    <a:pt x="227" y="156"/>
                    <a:pt x="236" y="156"/>
                  </a:cubicBezTo>
                  <a:cubicBezTo>
                    <a:pt x="242" y="156"/>
                    <a:pt x="247" y="158"/>
                    <a:pt x="251" y="162"/>
                  </a:cubicBezTo>
                  <a:cubicBezTo>
                    <a:pt x="255" y="166"/>
                    <a:pt x="258" y="171"/>
                    <a:pt x="258" y="177"/>
                  </a:cubicBezTo>
                  <a:cubicBezTo>
                    <a:pt x="258" y="188"/>
                    <a:pt x="247" y="198"/>
                    <a:pt x="236" y="198"/>
                  </a:cubicBezTo>
                  <a:cubicBezTo>
                    <a:pt x="230" y="198"/>
                    <a:pt x="224" y="196"/>
                    <a:pt x="221" y="192"/>
                  </a:cubicBezTo>
                  <a:lnTo>
                    <a:pt x="219" y="191"/>
                  </a:lnTo>
                  <a:lnTo>
                    <a:pt x="190" y="195"/>
                  </a:lnTo>
                  <a:cubicBezTo>
                    <a:pt x="187" y="196"/>
                    <a:pt x="184" y="195"/>
                    <a:pt x="182" y="193"/>
                  </a:cubicBezTo>
                  <a:lnTo>
                    <a:pt x="132" y="157"/>
                  </a:lnTo>
                  <a:lnTo>
                    <a:pt x="113" y="151"/>
                  </a:lnTo>
                  <a:lnTo>
                    <a:pt x="76" y="212"/>
                  </a:lnTo>
                  <a:cubicBezTo>
                    <a:pt x="78" y="215"/>
                    <a:pt x="79" y="218"/>
                    <a:pt x="79" y="222"/>
                  </a:cubicBezTo>
                  <a:cubicBezTo>
                    <a:pt x="79" y="227"/>
                    <a:pt x="76" y="233"/>
                    <a:pt x="72" y="237"/>
                  </a:cubicBezTo>
                  <a:cubicBezTo>
                    <a:pt x="69" y="241"/>
                    <a:pt x="63" y="243"/>
                    <a:pt x="57" y="243"/>
                  </a:cubicBezTo>
                  <a:cubicBezTo>
                    <a:pt x="45" y="243"/>
                    <a:pt x="36" y="233"/>
                    <a:pt x="36" y="222"/>
                  </a:cubicBezTo>
                  <a:cubicBezTo>
                    <a:pt x="36" y="210"/>
                    <a:pt x="45" y="200"/>
                    <a:pt x="57" y="200"/>
                  </a:cubicBezTo>
                  <a:lnTo>
                    <a:pt x="57" y="200"/>
                  </a:lnTo>
                  <a:lnTo>
                    <a:pt x="91" y="145"/>
                  </a:lnTo>
                  <a:lnTo>
                    <a:pt x="71" y="139"/>
                  </a:lnTo>
                  <a:cubicBezTo>
                    <a:pt x="68" y="143"/>
                    <a:pt x="63" y="145"/>
                    <a:pt x="57" y="145"/>
                  </a:cubicBezTo>
                  <a:cubicBezTo>
                    <a:pt x="45" y="145"/>
                    <a:pt x="36" y="135"/>
                    <a:pt x="36" y="124"/>
                  </a:cubicBezTo>
                  <a:cubicBezTo>
                    <a:pt x="36" y="112"/>
                    <a:pt x="45" y="102"/>
                    <a:pt x="57" y="102"/>
                  </a:cubicBezTo>
                </a:path>
              </a:pathLst>
            </a:custGeom>
            <a:solidFill>
              <a:srgbClr val="C0C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1040" y="4242"/>
              <a:ext cx="132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7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egoe UI Semilight" panose="020B0402040204020203" pitchFamily="34" charset="0"/>
                </a:rPr>
                <a:t>+356,5%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6321" y="4242"/>
              <a:ext cx="534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7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egoe UI Semilight" panose="020B0402040204020203" pitchFamily="34" charset="0"/>
                </a:rPr>
                <a:t>+5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6677" y="4242"/>
              <a:ext cx="254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7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6760" y="4242"/>
              <a:ext cx="84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7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egoe UI Semilight" panose="020B0402040204020203" pitchFamily="34" charset="0"/>
                </a:rPr>
                <a:t>126 €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7"/>
            <p:cNvSpPr>
              <a:spLocks noChangeArrowheads="1"/>
            </p:cNvSpPr>
            <p:nvPr/>
          </p:nvSpPr>
          <p:spPr bwMode="auto">
            <a:xfrm>
              <a:off x="6964" y="4762"/>
              <a:ext cx="550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1" u="none" strike="noStrike" cap="none" normalizeH="0" baseline="0" smtClean="0">
                  <a:ln>
                    <a:noFill/>
                  </a:ln>
                  <a:solidFill>
                    <a:srgbClr val="437C43"/>
                  </a:solidFill>
                  <a:effectLst/>
                  <a:latin typeface="Segoe UI Semilight" panose="020B0402040204020203" pitchFamily="34" charset="0"/>
                </a:rPr>
                <a:t>+15,9%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8"/>
            <p:cNvSpPr>
              <a:spLocks noChangeArrowheads="1"/>
            </p:cNvSpPr>
            <p:nvPr/>
          </p:nvSpPr>
          <p:spPr bwMode="auto">
            <a:xfrm>
              <a:off x="5473" y="4762"/>
              <a:ext cx="1620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1" u="none" strike="noStrike" cap="none" normalizeH="0" baseline="0" smtClean="0">
                  <a:ln>
                    <a:noFill/>
                  </a:ln>
                  <a:solidFill>
                    <a:srgbClr val="3D3D3D"/>
                  </a:solidFill>
                  <a:effectLst/>
                  <a:latin typeface="Segoe UI Semilight" panose="020B0402040204020203" pitchFamily="34" charset="0"/>
                </a:rPr>
                <a:t>Produits d'exploitation :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4125" name="Picture 2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5" y="2295"/>
              <a:ext cx="1817" cy="1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6" name="Picture 3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5" y="2295"/>
              <a:ext cx="1817" cy="1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Freeform 31"/>
            <p:cNvSpPr>
              <a:spLocks/>
            </p:cNvSpPr>
            <p:nvPr/>
          </p:nvSpPr>
          <p:spPr bwMode="auto">
            <a:xfrm>
              <a:off x="6009" y="2619"/>
              <a:ext cx="1497" cy="1180"/>
            </a:xfrm>
            <a:custGeom>
              <a:avLst/>
              <a:gdLst>
                <a:gd name="T0" fmla="*/ 240 w 5984"/>
                <a:gd name="T1" fmla="*/ 240 h 4720"/>
                <a:gd name="T2" fmla="*/ 5744 w 5984"/>
                <a:gd name="T3" fmla="*/ 240 h 4720"/>
                <a:gd name="T4" fmla="*/ 5984 w 5984"/>
                <a:gd name="T5" fmla="*/ 240 h 4720"/>
                <a:gd name="T6" fmla="*/ 5984 w 5984"/>
                <a:gd name="T7" fmla="*/ 480 h 4720"/>
                <a:gd name="T8" fmla="*/ 5984 w 5984"/>
                <a:gd name="T9" fmla="*/ 4480 h 4720"/>
                <a:gd name="T10" fmla="*/ 5984 w 5984"/>
                <a:gd name="T11" fmla="*/ 4480 h 4720"/>
                <a:gd name="T12" fmla="*/ 5744 w 5984"/>
                <a:gd name="T13" fmla="*/ 4720 h 4720"/>
                <a:gd name="T14" fmla="*/ 5744 w 5984"/>
                <a:gd name="T15" fmla="*/ 4720 h 4720"/>
                <a:gd name="T16" fmla="*/ 240 w 5984"/>
                <a:gd name="T17" fmla="*/ 4720 h 4720"/>
                <a:gd name="T18" fmla="*/ 240 w 5984"/>
                <a:gd name="T19" fmla="*/ 4720 h 4720"/>
                <a:gd name="T20" fmla="*/ 0 w 5984"/>
                <a:gd name="T21" fmla="*/ 4480 h 4720"/>
                <a:gd name="T22" fmla="*/ 0 w 5984"/>
                <a:gd name="T23" fmla="*/ 480 h 4720"/>
                <a:gd name="T24" fmla="*/ 0 w 5984"/>
                <a:gd name="T25" fmla="*/ 0 h 4720"/>
                <a:gd name="T26" fmla="*/ 0 w 5984"/>
                <a:gd name="T27" fmla="*/ 240 h 4720"/>
                <a:gd name="T28" fmla="*/ 240 w 5984"/>
                <a:gd name="T29" fmla="*/ 240 h 4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84" h="4720">
                  <a:moveTo>
                    <a:pt x="240" y="240"/>
                  </a:moveTo>
                  <a:lnTo>
                    <a:pt x="5744" y="240"/>
                  </a:lnTo>
                  <a:lnTo>
                    <a:pt x="5984" y="240"/>
                  </a:lnTo>
                  <a:lnTo>
                    <a:pt x="5984" y="480"/>
                  </a:lnTo>
                  <a:lnTo>
                    <a:pt x="5984" y="4480"/>
                  </a:lnTo>
                  <a:lnTo>
                    <a:pt x="5984" y="4480"/>
                  </a:lnTo>
                  <a:cubicBezTo>
                    <a:pt x="5984" y="4613"/>
                    <a:pt x="5877" y="4720"/>
                    <a:pt x="5744" y="4720"/>
                  </a:cubicBezTo>
                  <a:lnTo>
                    <a:pt x="5744" y="4720"/>
                  </a:lnTo>
                  <a:lnTo>
                    <a:pt x="240" y="4720"/>
                  </a:lnTo>
                  <a:lnTo>
                    <a:pt x="240" y="4720"/>
                  </a:lnTo>
                  <a:cubicBezTo>
                    <a:pt x="108" y="4720"/>
                    <a:pt x="0" y="4613"/>
                    <a:pt x="0" y="4480"/>
                  </a:cubicBezTo>
                  <a:lnTo>
                    <a:pt x="0" y="480"/>
                  </a:lnTo>
                  <a:lnTo>
                    <a:pt x="0" y="0"/>
                  </a:lnTo>
                  <a:lnTo>
                    <a:pt x="0" y="240"/>
                  </a:lnTo>
                  <a:lnTo>
                    <a:pt x="240" y="24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32"/>
            <p:cNvSpPr>
              <a:spLocks/>
            </p:cNvSpPr>
            <p:nvPr/>
          </p:nvSpPr>
          <p:spPr bwMode="auto">
            <a:xfrm>
              <a:off x="6009" y="2439"/>
              <a:ext cx="1497" cy="240"/>
            </a:xfrm>
            <a:custGeom>
              <a:avLst/>
              <a:gdLst>
                <a:gd name="T0" fmla="*/ 240 w 5984"/>
                <a:gd name="T1" fmla="*/ 0 h 960"/>
                <a:gd name="T2" fmla="*/ 5744 w 5984"/>
                <a:gd name="T3" fmla="*/ 0 h 960"/>
                <a:gd name="T4" fmla="*/ 5744 w 5984"/>
                <a:gd name="T5" fmla="*/ 0 h 960"/>
                <a:gd name="T6" fmla="*/ 5984 w 5984"/>
                <a:gd name="T7" fmla="*/ 240 h 960"/>
                <a:gd name="T8" fmla="*/ 5984 w 5984"/>
                <a:gd name="T9" fmla="*/ 240 h 960"/>
                <a:gd name="T10" fmla="*/ 5984 w 5984"/>
                <a:gd name="T11" fmla="*/ 240 h 960"/>
                <a:gd name="T12" fmla="*/ 5984 w 5984"/>
                <a:gd name="T13" fmla="*/ 720 h 960"/>
                <a:gd name="T14" fmla="*/ 5984 w 5984"/>
                <a:gd name="T15" fmla="*/ 960 h 960"/>
                <a:gd name="T16" fmla="*/ 5744 w 5984"/>
                <a:gd name="T17" fmla="*/ 960 h 960"/>
                <a:gd name="T18" fmla="*/ 240 w 5984"/>
                <a:gd name="T19" fmla="*/ 960 h 960"/>
                <a:gd name="T20" fmla="*/ 0 w 5984"/>
                <a:gd name="T21" fmla="*/ 960 h 960"/>
                <a:gd name="T22" fmla="*/ 0 w 5984"/>
                <a:gd name="T23" fmla="*/ 720 h 960"/>
                <a:gd name="T24" fmla="*/ 0 w 5984"/>
                <a:gd name="T25" fmla="*/ 240 h 960"/>
                <a:gd name="T26" fmla="*/ 0 w 5984"/>
                <a:gd name="T27" fmla="*/ 240 h 960"/>
                <a:gd name="T28" fmla="*/ 240 w 5984"/>
                <a:gd name="T29" fmla="*/ 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84" h="960">
                  <a:moveTo>
                    <a:pt x="240" y="0"/>
                  </a:moveTo>
                  <a:lnTo>
                    <a:pt x="5744" y="0"/>
                  </a:lnTo>
                  <a:lnTo>
                    <a:pt x="5744" y="0"/>
                  </a:lnTo>
                  <a:cubicBezTo>
                    <a:pt x="5877" y="0"/>
                    <a:pt x="5984" y="108"/>
                    <a:pt x="5984" y="240"/>
                  </a:cubicBezTo>
                  <a:cubicBezTo>
                    <a:pt x="5984" y="240"/>
                    <a:pt x="5984" y="240"/>
                    <a:pt x="5984" y="240"/>
                  </a:cubicBezTo>
                  <a:lnTo>
                    <a:pt x="5984" y="240"/>
                  </a:lnTo>
                  <a:lnTo>
                    <a:pt x="5984" y="720"/>
                  </a:lnTo>
                  <a:lnTo>
                    <a:pt x="5984" y="960"/>
                  </a:lnTo>
                  <a:lnTo>
                    <a:pt x="5744" y="960"/>
                  </a:lnTo>
                  <a:lnTo>
                    <a:pt x="240" y="960"/>
                  </a:lnTo>
                  <a:lnTo>
                    <a:pt x="0" y="960"/>
                  </a:lnTo>
                  <a:lnTo>
                    <a:pt x="0" y="720"/>
                  </a:lnTo>
                  <a:lnTo>
                    <a:pt x="0" y="240"/>
                  </a:lnTo>
                  <a:lnTo>
                    <a:pt x="0" y="240"/>
                  </a:lnTo>
                  <a:cubicBezTo>
                    <a:pt x="0" y="108"/>
                    <a:pt x="108" y="0"/>
                    <a:pt x="240" y="0"/>
                  </a:cubicBezTo>
                  <a:close/>
                </a:path>
              </a:pathLst>
            </a:custGeom>
            <a:solidFill>
              <a:srgbClr val="00B0F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33"/>
            <p:cNvSpPr>
              <a:spLocks noChangeArrowheads="1"/>
            </p:cNvSpPr>
            <p:nvPr/>
          </p:nvSpPr>
          <p:spPr bwMode="auto">
            <a:xfrm>
              <a:off x="6439" y="2469"/>
              <a:ext cx="74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% Produits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34"/>
            <p:cNvSpPr>
              <a:spLocks noChangeArrowheads="1"/>
            </p:cNvSpPr>
            <p:nvPr/>
          </p:nvSpPr>
          <p:spPr bwMode="auto">
            <a:xfrm>
              <a:off x="6601" y="2747"/>
              <a:ext cx="1008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4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egoe UI Semilight" panose="020B0402040204020203" pitchFamily="34" charset="0"/>
                </a:rPr>
                <a:t>0,67%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6049" y="3239"/>
              <a:ext cx="1417" cy="0"/>
            </a:xfrm>
            <a:prstGeom prst="line">
              <a:avLst/>
            </a:prstGeom>
            <a:noFill/>
            <a:ln w="12700" cap="flat">
              <a:solidFill>
                <a:srgbClr val="A0A0A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Rectangle 36"/>
            <p:cNvSpPr>
              <a:spLocks noChangeArrowheads="1"/>
            </p:cNvSpPr>
            <p:nvPr/>
          </p:nvSpPr>
          <p:spPr bwMode="auto">
            <a:xfrm>
              <a:off x="6754" y="3333"/>
              <a:ext cx="83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egoe UI Semilight" panose="020B0402040204020203" pitchFamily="34" charset="0"/>
                </a:rPr>
                <a:t>0,17%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4136" name="Picture 4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2" y="2295"/>
              <a:ext cx="2560" cy="2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7" name="Picture 4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2" y="2295"/>
              <a:ext cx="2560" cy="2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Freeform 42"/>
            <p:cNvSpPr>
              <a:spLocks/>
            </p:cNvSpPr>
            <p:nvPr/>
          </p:nvSpPr>
          <p:spPr bwMode="auto">
            <a:xfrm>
              <a:off x="7786" y="2439"/>
              <a:ext cx="2240" cy="2241"/>
            </a:xfrm>
            <a:custGeom>
              <a:avLst/>
              <a:gdLst>
                <a:gd name="T0" fmla="*/ 120 w 4480"/>
                <a:gd name="T1" fmla="*/ 0 h 4480"/>
                <a:gd name="T2" fmla="*/ 4360 w 4480"/>
                <a:gd name="T3" fmla="*/ 0 h 4480"/>
                <a:gd name="T4" fmla="*/ 4360 w 4480"/>
                <a:gd name="T5" fmla="*/ 0 h 4480"/>
                <a:gd name="T6" fmla="*/ 4480 w 4480"/>
                <a:gd name="T7" fmla="*/ 120 h 4480"/>
                <a:gd name="T8" fmla="*/ 4480 w 4480"/>
                <a:gd name="T9" fmla="*/ 120 h 4480"/>
                <a:gd name="T10" fmla="*/ 4480 w 4480"/>
                <a:gd name="T11" fmla="*/ 120 h 4480"/>
                <a:gd name="T12" fmla="*/ 4480 w 4480"/>
                <a:gd name="T13" fmla="*/ 4360 h 4480"/>
                <a:gd name="T14" fmla="*/ 4480 w 4480"/>
                <a:gd name="T15" fmla="*/ 4360 h 4480"/>
                <a:gd name="T16" fmla="*/ 4360 w 4480"/>
                <a:gd name="T17" fmla="*/ 4480 h 4480"/>
                <a:gd name="T18" fmla="*/ 4360 w 4480"/>
                <a:gd name="T19" fmla="*/ 4480 h 4480"/>
                <a:gd name="T20" fmla="*/ 120 w 4480"/>
                <a:gd name="T21" fmla="*/ 4480 h 4480"/>
                <a:gd name="T22" fmla="*/ 120 w 4480"/>
                <a:gd name="T23" fmla="*/ 4480 h 4480"/>
                <a:gd name="T24" fmla="*/ 0 w 4480"/>
                <a:gd name="T25" fmla="*/ 4360 h 4480"/>
                <a:gd name="T26" fmla="*/ 0 w 4480"/>
                <a:gd name="T27" fmla="*/ 120 h 4480"/>
                <a:gd name="T28" fmla="*/ 0 w 4480"/>
                <a:gd name="T29" fmla="*/ 120 h 4480"/>
                <a:gd name="T30" fmla="*/ 120 w 4480"/>
                <a:gd name="T31" fmla="*/ 0 h 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80" h="4480">
                  <a:moveTo>
                    <a:pt x="120" y="0"/>
                  </a:moveTo>
                  <a:lnTo>
                    <a:pt x="4360" y="0"/>
                  </a:lnTo>
                  <a:lnTo>
                    <a:pt x="4360" y="0"/>
                  </a:lnTo>
                  <a:cubicBezTo>
                    <a:pt x="4427" y="0"/>
                    <a:pt x="4480" y="54"/>
                    <a:pt x="4480" y="120"/>
                  </a:cubicBezTo>
                  <a:cubicBezTo>
                    <a:pt x="4480" y="120"/>
                    <a:pt x="4480" y="120"/>
                    <a:pt x="4480" y="120"/>
                  </a:cubicBezTo>
                  <a:lnTo>
                    <a:pt x="4480" y="120"/>
                  </a:lnTo>
                  <a:lnTo>
                    <a:pt x="4480" y="4360"/>
                  </a:lnTo>
                  <a:lnTo>
                    <a:pt x="4480" y="4360"/>
                  </a:lnTo>
                  <a:cubicBezTo>
                    <a:pt x="4480" y="4427"/>
                    <a:pt x="4427" y="4480"/>
                    <a:pt x="4360" y="4480"/>
                  </a:cubicBezTo>
                  <a:lnTo>
                    <a:pt x="4360" y="4480"/>
                  </a:lnTo>
                  <a:lnTo>
                    <a:pt x="120" y="4480"/>
                  </a:lnTo>
                  <a:lnTo>
                    <a:pt x="120" y="4480"/>
                  </a:lnTo>
                  <a:cubicBezTo>
                    <a:pt x="54" y="4480"/>
                    <a:pt x="0" y="4427"/>
                    <a:pt x="0" y="4360"/>
                  </a:cubicBezTo>
                  <a:lnTo>
                    <a:pt x="0" y="120"/>
                  </a:lnTo>
                  <a:lnTo>
                    <a:pt x="0" y="120"/>
                  </a:lnTo>
                  <a:cubicBezTo>
                    <a:pt x="0" y="54"/>
                    <a:pt x="54" y="0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4139" name="Picture 4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2" y="2295"/>
              <a:ext cx="2560" cy="2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40" name="Picture 4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2" y="2295"/>
              <a:ext cx="2560" cy="2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Freeform 45"/>
            <p:cNvSpPr>
              <a:spLocks/>
            </p:cNvSpPr>
            <p:nvPr/>
          </p:nvSpPr>
          <p:spPr bwMode="auto">
            <a:xfrm>
              <a:off x="7786" y="2439"/>
              <a:ext cx="2240" cy="2241"/>
            </a:xfrm>
            <a:custGeom>
              <a:avLst/>
              <a:gdLst>
                <a:gd name="T0" fmla="*/ 120 w 4480"/>
                <a:gd name="T1" fmla="*/ 0 h 4480"/>
                <a:gd name="T2" fmla="*/ 4360 w 4480"/>
                <a:gd name="T3" fmla="*/ 0 h 4480"/>
                <a:gd name="T4" fmla="*/ 4360 w 4480"/>
                <a:gd name="T5" fmla="*/ 0 h 4480"/>
                <a:gd name="T6" fmla="*/ 4480 w 4480"/>
                <a:gd name="T7" fmla="*/ 120 h 4480"/>
                <a:gd name="T8" fmla="*/ 4480 w 4480"/>
                <a:gd name="T9" fmla="*/ 120 h 4480"/>
                <a:gd name="T10" fmla="*/ 4480 w 4480"/>
                <a:gd name="T11" fmla="*/ 120 h 4480"/>
                <a:gd name="T12" fmla="*/ 4480 w 4480"/>
                <a:gd name="T13" fmla="*/ 4360 h 4480"/>
                <a:gd name="T14" fmla="*/ 4480 w 4480"/>
                <a:gd name="T15" fmla="*/ 4360 h 4480"/>
                <a:gd name="T16" fmla="*/ 4360 w 4480"/>
                <a:gd name="T17" fmla="*/ 4480 h 4480"/>
                <a:gd name="T18" fmla="*/ 4360 w 4480"/>
                <a:gd name="T19" fmla="*/ 4480 h 4480"/>
                <a:gd name="T20" fmla="*/ 120 w 4480"/>
                <a:gd name="T21" fmla="*/ 4480 h 4480"/>
                <a:gd name="T22" fmla="*/ 120 w 4480"/>
                <a:gd name="T23" fmla="*/ 4480 h 4480"/>
                <a:gd name="T24" fmla="*/ 0 w 4480"/>
                <a:gd name="T25" fmla="*/ 4360 h 4480"/>
                <a:gd name="T26" fmla="*/ 0 w 4480"/>
                <a:gd name="T27" fmla="*/ 120 h 4480"/>
                <a:gd name="T28" fmla="*/ 0 w 4480"/>
                <a:gd name="T29" fmla="*/ 120 h 4480"/>
                <a:gd name="T30" fmla="*/ 120 w 4480"/>
                <a:gd name="T31" fmla="*/ 0 h 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80" h="4480">
                  <a:moveTo>
                    <a:pt x="120" y="0"/>
                  </a:moveTo>
                  <a:lnTo>
                    <a:pt x="4360" y="0"/>
                  </a:lnTo>
                  <a:lnTo>
                    <a:pt x="4360" y="0"/>
                  </a:lnTo>
                  <a:cubicBezTo>
                    <a:pt x="4427" y="0"/>
                    <a:pt x="4480" y="54"/>
                    <a:pt x="4480" y="120"/>
                  </a:cubicBezTo>
                  <a:cubicBezTo>
                    <a:pt x="4480" y="120"/>
                    <a:pt x="4480" y="120"/>
                    <a:pt x="4480" y="120"/>
                  </a:cubicBezTo>
                  <a:lnTo>
                    <a:pt x="4480" y="120"/>
                  </a:lnTo>
                  <a:lnTo>
                    <a:pt x="4480" y="4360"/>
                  </a:lnTo>
                  <a:lnTo>
                    <a:pt x="4480" y="4360"/>
                  </a:lnTo>
                  <a:cubicBezTo>
                    <a:pt x="4480" y="4427"/>
                    <a:pt x="4427" y="4480"/>
                    <a:pt x="4360" y="4480"/>
                  </a:cubicBezTo>
                  <a:lnTo>
                    <a:pt x="4360" y="4480"/>
                  </a:lnTo>
                  <a:lnTo>
                    <a:pt x="120" y="4480"/>
                  </a:lnTo>
                  <a:lnTo>
                    <a:pt x="120" y="4480"/>
                  </a:lnTo>
                  <a:cubicBezTo>
                    <a:pt x="54" y="4480"/>
                    <a:pt x="0" y="4427"/>
                    <a:pt x="0" y="4360"/>
                  </a:cubicBezTo>
                  <a:lnTo>
                    <a:pt x="0" y="120"/>
                  </a:lnTo>
                  <a:lnTo>
                    <a:pt x="0" y="120"/>
                  </a:lnTo>
                  <a:cubicBezTo>
                    <a:pt x="0" y="54"/>
                    <a:pt x="54" y="0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46"/>
            <p:cNvSpPr>
              <a:spLocks/>
            </p:cNvSpPr>
            <p:nvPr/>
          </p:nvSpPr>
          <p:spPr bwMode="auto">
            <a:xfrm>
              <a:off x="8098" y="4064"/>
              <a:ext cx="544" cy="456"/>
            </a:xfrm>
            <a:custGeom>
              <a:avLst/>
              <a:gdLst>
                <a:gd name="T0" fmla="*/ 40 w 544"/>
                <a:gd name="T1" fmla="*/ 40 h 456"/>
                <a:gd name="T2" fmla="*/ 504 w 544"/>
                <a:gd name="T3" fmla="*/ 40 h 456"/>
                <a:gd name="T4" fmla="*/ 544 w 544"/>
                <a:gd name="T5" fmla="*/ 40 h 456"/>
                <a:gd name="T6" fmla="*/ 544 w 544"/>
                <a:gd name="T7" fmla="*/ 80 h 456"/>
                <a:gd name="T8" fmla="*/ 544 w 544"/>
                <a:gd name="T9" fmla="*/ 416 h 456"/>
                <a:gd name="T10" fmla="*/ 544 w 544"/>
                <a:gd name="T11" fmla="*/ 456 h 456"/>
                <a:gd name="T12" fmla="*/ 504 w 544"/>
                <a:gd name="T13" fmla="*/ 456 h 456"/>
                <a:gd name="T14" fmla="*/ 40 w 544"/>
                <a:gd name="T15" fmla="*/ 456 h 456"/>
                <a:gd name="T16" fmla="*/ 0 w 544"/>
                <a:gd name="T17" fmla="*/ 456 h 456"/>
                <a:gd name="T18" fmla="*/ 0 w 544"/>
                <a:gd name="T19" fmla="*/ 416 h 456"/>
                <a:gd name="T20" fmla="*/ 0 w 544"/>
                <a:gd name="T21" fmla="*/ 80 h 456"/>
                <a:gd name="T22" fmla="*/ 0 w 544"/>
                <a:gd name="T23" fmla="*/ 0 h 456"/>
                <a:gd name="T24" fmla="*/ 0 w 544"/>
                <a:gd name="T25" fmla="*/ 40 h 456"/>
                <a:gd name="T26" fmla="*/ 40 w 544"/>
                <a:gd name="T27" fmla="*/ 4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4" h="456">
                  <a:moveTo>
                    <a:pt x="40" y="40"/>
                  </a:moveTo>
                  <a:lnTo>
                    <a:pt x="504" y="40"/>
                  </a:lnTo>
                  <a:lnTo>
                    <a:pt x="544" y="40"/>
                  </a:lnTo>
                  <a:lnTo>
                    <a:pt x="544" y="80"/>
                  </a:lnTo>
                  <a:lnTo>
                    <a:pt x="544" y="416"/>
                  </a:lnTo>
                  <a:lnTo>
                    <a:pt x="544" y="456"/>
                  </a:lnTo>
                  <a:lnTo>
                    <a:pt x="504" y="456"/>
                  </a:lnTo>
                  <a:lnTo>
                    <a:pt x="40" y="456"/>
                  </a:lnTo>
                  <a:lnTo>
                    <a:pt x="0" y="456"/>
                  </a:lnTo>
                  <a:lnTo>
                    <a:pt x="0" y="416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40"/>
                  </a:lnTo>
                  <a:lnTo>
                    <a:pt x="40" y="40"/>
                  </a:lnTo>
                  <a:close/>
                </a:path>
              </a:pathLst>
            </a:custGeom>
            <a:solidFill>
              <a:srgbClr val="AED1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Line 47"/>
            <p:cNvSpPr>
              <a:spLocks noChangeShapeType="1"/>
            </p:cNvSpPr>
            <p:nvPr/>
          </p:nvSpPr>
          <p:spPr bwMode="auto">
            <a:xfrm>
              <a:off x="8098" y="4088"/>
              <a:ext cx="544" cy="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48"/>
            <p:cNvSpPr>
              <a:spLocks/>
            </p:cNvSpPr>
            <p:nvPr/>
          </p:nvSpPr>
          <p:spPr bwMode="auto">
            <a:xfrm>
              <a:off x="9178" y="2567"/>
              <a:ext cx="544" cy="1953"/>
            </a:xfrm>
            <a:custGeom>
              <a:avLst/>
              <a:gdLst>
                <a:gd name="T0" fmla="*/ 40 w 544"/>
                <a:gd name="T1" fmla="*/ 40 h 1953"/>
                <a:gd name="T2" fmla="*/ 504 w 544"/>
                <a:gd name="T3" fmla="*/ 40 h 1953"/>
                <a:gd name="T4" fmla="*/ 544 w 544"/>
                <a:gd name="T5" fmla="*/ 40 h 1953"/>
                <a:gd name="T6" fmla="*/ 544 w 544"/>
                <a:gd name="T7" fmla="*/ 80 h 1953"/>
                <a:gd name="T8" fmla="*/ 544 w 544"/>
                <a:gd name="T9" fmla="*/ 1913 h 1953"/>
                <a:gd name="T10" fmla="*/ 544 w 544"/>
                <a:gd name="T11" fmla="*/ 1953 h 1953"/>
                <a:gd name="T12" fmla="*/ 504 w 544"/>
                <a:gd name="T13" fmla="*/ 1953 h 1953"/>
                <a:gd name="T14" fmla="*/ 40 w 544"/>
                <a:gd name="T15" fmla="*/ 1953 h 1953"/>
                <a:gd name="T16" fmla="*/ 0 w 544"/>
                <a:gd name="T17" fmla="*/ 1953 h 1953"/>
                <a:gd name="T18" fmla="*/ 0 w 544"/>
                <a:gd name="T19" fmla="*/ 1913 h 1953"/>
                <a:gd name="T20" fmla="*/ 0 w 544"/>
                <a:gd name="T21" fmla="*/ 80 h 1953"/>
                <a:gd name="T22" fmla="*/ 0 w 544"/>
                <a:gd name="T23" fmla="*/ 0 h 1953"/>
                <a:gd name="T24" fmla="*/ 0 w 544"/>
                <a:gd name="T25" fmla="*/ 40 h 1953"/>
                <a:gd name="T26" fmla="*/ 40 w 544"/>
                <a:gd name="T27" fmla="*/ 40 h 1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4" h="1953">
                  <a:moveTo>
                    <a:pt x="40" y="40"/>
                  </a:moveTo>
                  <a:lnTo>
                    <a:pt x="504" y="40"/>
                  </a:lnTo>
                  <a:lnTo>
                    <a:pt x="544" y="40"/>
                  </a:lnTo>
                  <a:lnTo>
                    <a:pt x="544" y="80"/>
                  </a:lnTo>
                  <a:lnTo>
                    <a:pt x="544" y="1913"/>
                  </a:lnTo>
                  <a:lnTo>
                    <a:pt x="544" y="1953"/>
                  </a:lnTo>
                  <a:lnTo>
                    <a:pt x="504" y="1953"/>
                  </a:lnTo>
                  <a:lnTo>
                    <a:pt x="40" y="1953"/>
                  </a:lnTo>
                  <a:lnTo>
                    <a:pt x="0" y="1953"/>
                  </a:lnTo>
                  <a:lnTo>
                    <a:pt x="0" y="1913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40"/>
                  </a:lnTo>
                  <a:lnTo>
                    <a:pt x="40" y="4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Line 49"/>
            <p:cNvSpPr>
              <a:spLocks noChangeShapeType="1"/>
            </p:cNvSpPr>
            <p:nvPr/>
          </p:nvSpPr>
          <p:spPr bwMode="auto">
            <a:xfrm>
              <a:off x="9178" y="2591"/>
              <a:ext cx="544" cy="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50"/>
            <p:cNvSpPr>
              <a:spLocks noEditPoints="1"/>
            </p:cNvSpPr>
            <p:nvPr/>
          </p:nvSpPr>
          <p:spPr bwMode="auto">
            <a:xfrm>
              <a:off x="7802" y="4489"/>
              <a:ext cx="2193" cy="62"/>
            </a:xfrm>
            <a:custGeom>
              <a:avLst/>
              <a:gdLst>
                <a:gd name="T0" fmla="*/ 0 w 2193"/>
                <a:gd name="T1" fmla="*/ 27 h 62"/>
                <a:gd name="T2" fmla="*/ 2184 w 2193"/>
                <a:gd name="T3" fmla="*/ 27 h 62"/>
                <a:gd name="T4" fmla="*/ 2184 w 2193"/>
                <a:gd name="T5" fmla="*/ 35 h 62"/>
                <a:gd name="T6" fmla="*/ 0 w 2193"/>
                <a:gd name="T7" fmla="*/ 35 h 62"/>
                <a:gd name="T8" fmla="*/ 0 w 2193"/>
                <a:gd name="T9" fmla="*/ 27 h 62"/>
                <a:gd name="T10" fmla="*/ 2171 w 2193"/>
                <a:gd name="T11" fmla="*/ 34 h 62"/>
                <a:gd name="T12" fmla="*/ 2155 w 2193"/>
                <a:gd name="T13" fmla="*/ 50 h 62"/>
                <a:gd name="T14" fmla="*/ 2151 w 2193"/>
                <a:gd name="T15" fmla="*/ 43 h 62"/>
                <a:gd name="T16" fmla="*/ 2183 w 2193"/>
                <a:gd name="T17" fmla="*/ 27 h 62"/>
                <a:gd name="T18" fmla="*/ 2183 w 2193"/>
                <a:gd name="T19" fmla="*/ 35 h 62"/>
                <a:gd name="T20" fmla="*/ 2151 w 2193"/>
                <a:gd name="T21" fmla="*/ 19 h 62"/>
                <a:gd name="T22" fmla="*/ 2155 w 2193"/>
                <a:gd name="T23" fmla="*/ 12 h 62"/>
                <a:gd name="T24" fmla="*/ 2171 w 2193"/>
                <a:gd name="T25" fmla="*/ 28 h 62"/>
                <a:gd name="T26" fmla="*/ 2166 w 2193"/>
                <a:gd name="T27" fmla="*/ 34 h 62"/>
                <a:gd name="T28" fmla="*/ 2132 w 2193"/>
                <a:gd name="T29" fmla="*/ 0 h 62"/>
                <a:gd name="T30" fmla="*/ 2193 w 2193"/>
                <a:gd name="T31" fmla="*/ 31 h 62"/>
                <a:gd name="T32" fmla="*/ 2132 w 2193"/>
                <a:gd name="T33" fmla="*/ 62 h 62"/>
                <a:gd name="T34" fmla="*/ 2166 w 2193"/>
                <a:gd name="T35" fmla="*/ 28 h 62"/>
                <a:gd name="T36" fmla="*/ 2171 w 2193"/>
                <a:gd name="T37" fmla="*/ 3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93" h="62">
                  <a:moveTo>
                    <a:pt x="0" y="27"/>
                  </a:moveTo>
                  <a:lnTo>
                    <a:pt x="2184" y="27"/>
                  </a:lnTo>
                  <a:lnTo>
                    <a:pt x="2184" y="35"/>
                  </a:lnTo>
                  <a:lnTo>
                    <a:pt x="0" y="35"/>
                  </a:lnTo>
                  <a:lnTo>
                    <a:pt x="0" y="27"/>
                  </a:lnTo>
                  <a:close/>
                  <a:moveTo>
                    <a:pt x="2171" y="34"/>
                  </a:moveTo>
                  <a:lnTo>
                    <a:pt x="2155" y="50"/>
                  </a:lnTo>
                  <a:lnTo>
                    <a:pt x="2151" y="43"/>
                  </a:lnTo>
                  <a:lnTo>
                    <a:pt x="2183" y="27"/>
                  </a:lnTo>
                  <a:lnTo>
                    <a:pt x="2183" y="35"/>
                  </a:lnTo>
                  <a:lnTo>
                    <a:pt x="2151" y="19"/>
                  </a:lnTo>
                  <a:lnTo>
                    <a:pt x="2155" y="12"/>
                  </a:lnTo>
                  <a:lnTo>
                    <a:pt x="2171" y="28"/>
                  </a:lnTo>
                  <a:lnTo>
                    <a:pt x="2166" y="34"/>
                  </a:lnTo>
                  <a:lnTo>
                    <a:pt x="2132" y="0"/>
                  </a:lnTo>
                  <a:lnTo>
                    <a:pt x="2193" y="31"/>
                  </a:lnTo>
                  <a:lnTo>
                    <a:pt x="2132" y="62"/>
                  </a:lnTo>
                  <a:lnTo>
                    <a:pt x="2166" y="28"/>
                  </a:lnTo>
                  <a:lnTo>
                    <a:pt x="2171" y="34"/>
                  </a:lnTo>
                  <a:close/>
                </a:path>
              </a:pathLst>
            </a:custGeom>
            <a:solidFill>
              <a:srgbClr val="A0A0A4"/>
            </a:solidFill>
            <a:ln w="12700" cap="flat">
              <a:solidFill>
                <a:srgbClr val="A0A0A4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Line 51"/>
            <p:cNvSpPr>
              <a:spLocks noChangeShapeType="1"/>
            </p:cNvSpPr>
            <p:nvPr/>
          </p:nvSpPr>
          <p:spPr bwMode="auto">
            <a:xfrm>
              <a:off x="8362" y="4496"/>
              <a:ext cx="0" cy="48"/>
            </a:xfrm>
            <a:prstGeom prst="line">
              <a:avLst/>
            </a:prstGeom>
            <a:noFill/>
            <a:ln w="12700" cap="flat">
              <a:solidFill>
                <a:srgbClr val="A0A0A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Rectangle 52"/>
            <p:cNvSpPr>
              <a:spLocks noChangeArrowheads="1"/>
            </p:cNvSpPr>
            <p:nvPr/>
          </p:nvSpPr>
          <p:spPr bwMode="auto">
            <a:xfrm>
              <a:off x="8302" y="4560"/>
              <a:ext cx="18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100" b="0" i="0" u="none" strike="noStrike" cap="none" normalizeH="0" baseline="0" smtClean="0">
                  <a:ln>
                    <a:noFill/>
                  </a:ln>
                  <a:solidFill>
                    <a:srgbClr val="3E3E3E"/>
                  </a:solidFill>
                  <a:effectLst/>
                  <a:latin typeface="Segoe UI Semilight" panose="020B0402040204020203" pitchFamily="34" charset="0"/>
                </a:rPr>
                <a:t>N-1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Line 53"/>
            <p:cNvSpPr>
              <a:spLocks noChangeShapeType="1"/>
            </p:cNvSpPr>
            <p:nvPr/>
          </p:nvSpPr>
          <p:spPr bwMode="auto">
            <a:xfrm>
              <a:off x="9442" y="4496"/>
              <a:ext cx="0" cy="48"/>
            </a:xfrm>
            <a:prstGeom prst="line">
              <a:avLst/>
            </a:prstGeom>
            <a:noFill/>
            <a:ln w="12700" cap="flat">
              <a:solidFill>
                <a:srgbClr val="A0A0A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Rectangle 54"/>
            <p:cNvSpPr>
              <a:spLocks noChangeArrowheads="1"/>
            </p:cNvSpPr>
            <p:nvPr/>
          </p:nvSpPr>
          <p:spPr bwMode="auto">
            <a:xfrm>
              <a:off x="9356" y="4560"/>
              <a:ext cx="234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100" b="0" i="0" u="none" strike="noStrike" cap="none" normalizeH="0" baseline="0" smtClean="0">
                  <a:ln>
                    <a:noFill/>
                  </a:ln>
                  <a:solidFill>
                    <a:srgbClr val="3E3E3E"/>
                  </a:solidFill>
                  <a:effectLst/>
                  <a:latin typeface="Segoe UI Semilight" panose="020B0402040204020203" pitchFamily="34" charset="0"/>
                </a:rPr>
                <a:t>2022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55"/>
            <p:cNvSpPr>
              <a:spLocks noChangeArrowheads="1"/>
            </p:cNvSpPr>
            <p:nvPr/>
          </p:nvSpPr>
          <p:spPr bwMode="auto">
            <a:xfrm>
              <a:off x="8224" y="3962"/>
              <a:ext cx="9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 smtClean="0">
                  <a:ln>
                    <a:noFill/>
                  </a:ln>
                  <a:solidFill>
                    <a:srgbClr val="3D3D3D"/>
                  </a:solidFill>
                  <a:effectLst/>
                  <a:latin typeface="Segoe UI Semilight" panose="020B0402040204020203" pitchFamily="34" charset="0"/>
                </a:rPr>
                <a:t>1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56"/>
            <p:cNvSpPr>
              <a:spLocks noChangeArrowheads="1"/>
            </p:cNvSpPr>
            <p:nvPr/>
          </p:nvSpPr>
          <p:spPr bwMode="auto">
            <a:xfrm>
              <a:off x="8260" y="3962"/>
              <a:ext cx="8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 smtClean="0">
                  <a:ln>
                    <a:noFill/>
                  </a:ln>
                  <a:solidFill>
                    <a:srgbClr val="3D3D3D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57"/>
            <p:cNvSpPr>
              <a:spLocks noChangeArrowheads="1"/>
            </p:cNvSpPr>
            <p:nvPr/>
          </p:nvSpPr>
          <p:spPr bwMode="auto">
            <a:xfrm>
              <a:off x="8286" y="3962"/>
              <a:ext cx="28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 smtClean="0">
                  <a:ln>
                    <a:noFill/>
                  </a:ln>
                  <a:solidFill>
                    <a:srgbClr val="3D3D3D"/>
                  </a:solidFill>
                  <a:effectLst/>
                  <a:latin typeface="Segoe UI Semilight" panose="020B0402040204020203" pitchFamily="34" charset="0"/>
                </a:rPr>
                <a:t>438 €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58"/>
            <p:cNvSpPr>
              <a:spLocks noChangeArrowheads="1"/>
            </p:cNvSpPr>
            <p:nvPr/>
          </p:nvSpPr>
          <p:spPr bwMode="auto">
            <a:xfrm>
              <a:off x="9296" y="2465"/>
              <a:ext cx="10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 smtClean="0">
                  <a:ln>
                    <a:noFill/>
                  </a:ln>
                  <a:solidFill>
                    <a:srgbClr val="3D3D3D"/>
                  </a:solidFill>
                  <a:effectLst/>
                  <a:latin typeface="Segoe UI Semilight" panose="020B0402040204020203" pitchFamily="34" charset="0"/>
                </a:rPr>
                <a:t>6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59"/>
            <p:cNvSpPr>
              <a:spLocks noChangeArrowheads="1"/>
            </p:cNvSpPr>
            <p:nvPr/>
          </p:nvSpPr>
          <p:spPr bwMode="auto">
            <a:xfrm>
              <a:off x="9346" y="2465"/>
              <a:ext cx="8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 smtClean="0">
                  <a:ln>
                    <a:noFill/>
                  </a:ln>
                  <a:solidFill>
                    <a:srgbClr val="3D3D3D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60"/>
            <p:cNvSpPr>
              <a:spLocks noChangeArrowheads="1"/>
            </p:cNvSpPr>
            <p:nvPr/>
          </p:nvSpPr>
          <p:spPr bwMode="auto">
            <a:xfrm>
              <a:off x="9374" y="2465"/>
              <a:ext cx="28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 smtClean="0">
                  <a:ln>
                    <a:noFill/>
                  </a:ln>
                  <a:solidFill>
                    <a:srgbClr val="3D3D3D"/>
                  </a:solidFill>
                  <a:effectLst/>
                  <a:latin typeface="Segoe UI Semilight" panose="020B0402040204020203" pitchFamily="34" charset="0"/>
                </a:rPr>
                <a:t>564 €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Obje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688578"/>
              </p:ext>
            </p:extLst>
          </p:nvPr>
        </p:nvGraphicFramePr>
        <p:xfrm>
          <a:off x="-246185" y="-128954"/>
          <a:ext cx="17080523" cy="9256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5" name="Acrobat Document" r:id="rId3" imgW="5667363" imgH="4000415" progId="Acrobat.Document.DC">
                  <p:embed/>
                </p:oleObj>
              </mc:Choice>
              <mc:Fallback>
                <p:oleObj name="Acrobat Document" r:id="rId3" imgW="5667363" imgH="4000415" progId="Acrobat.Document.DC">
                  <p:embed/>
                  <p:pic>
                    <p:nvPicPr>
                      <p:cNvPr id="61" name="Objet 6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46185" y="-128954"/>
                        <a:ext cx="17080523" cy="9256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0" y="1346200"/>
            <a:ext cx="16256000" cy="6484938"/>
            <a:chOff x="0" y="848"/>
            <a:chExt cx="10240" cy="4085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848"/>
              <a:ext cx="10240" cy="4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372" y="1568"/>
              <a:ext cx="202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200" b="0" i="0" u="none" strike="noStrike" cap="none" normalizeH="0" baseline="0" smtClean="0">
                  <a:ln>
                    <a:noFill/>
                  </a:ln>
                  <a:solidFill>
                    <a:srgbClr val="AFB52C"/>
                  </a:solidFill>
                  <a:effectLst/>
                  <a:latin typeface="Arial" panose="020B0604020202020204" pitchFamily="34" charset="0"/>
                </a:rPr>
                <a:t>•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616" y="1568"/>
              <a:ext cx="3176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200" b="1" i="0" u="none" strike="noStrike" cap="none" normalizeH="0" baseline="0" dirty="0" smtClean="0">
                  <a:ln>
                    <a:noFill/>
                  </a:ln>
                  <a:solidFill>
                    <a:srgbClr val="525252"/>
                  </a:solidFill>
                  <a:effectLst/>
                  <a:latin typeface="Segoe UI Semibold" panose="020B0702040204020203" pitchFamily="34" charset="0"/>
                </a:rPr>
                <a:t>         Charges de personnel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" y="2465"/>
              <a:ext cx="5833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" y="2465"/>
              <a:ext cx="5833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16" y="2609"/>
              <a:ext cx="5513" cy="560"/>
            </a:xfrm>
            <a:custGeom>
              <a:avLst/>
              <a:gdLst>
                <a:gd name="T0" fmla="*/ 240 w 22048"/>
                <a:gd name="T1" fmla="*/ 0 h 2240"/>
                <a:gd name="T2" fmla="*/ 21808 w 22048"/>
                <a:gd name="T3" fmla="*/ 0 h 2240"/>
                <a:gd name="T4" fmla="*/ 21808 w 22048"/>
                <a:gd name="T5" fmla="*/ 0 h 2240"/>
                <a:gd name="T6" fmla="*/ 22048 w 22048"/>
                <a:gd name="T7" fmla="*/ 240 h 2240"/>
                <a:gd name="T8" fmla="*/ 22048 w 22048"/>
                <a:gd name="T9" fmla="*/ 240 h 2240"/>
                <a:gd name="T10" fmla="*/ 22048 w 22048"/>
                <a:gd name="T11" fmla="*/ 240 h 2240"/>
                <a:gd name="T12" fmla="*/ 22048 w 22048"/>
                <a:gd name="T13" fmla="*/ 2000 h 2240"/>
                <a:gd name="T14" fmla="*/ 22048 w 22048"/>
                <a:gd name="T15" fmla="*/ 2240 h 2240"/>
                <a:gd name="T16" fmla="*/ 21808 w 22048"/>
                <a:gd name="T17" fmla="*/ 2240 h 2240"/>
                <a:gd name="T18" fmla="*/ 240 w 22048"/>
                <a:gd name="T19" fmla="*/ 2240 h 2240"/>
                <a:gd name="T20" fmla="*/ 0 w 22048"/>
                <a:gd name="T21" fmla="*/ 2240 h 2240"/>
                <a:gd name="T22" fmla="*/ 0 w 22048"/>
                <a:gd name="T23" fmla="*/ 2000 h 2240"/>
                <a:gd name="T24" fmla="*/ 0 w 22048"/>
                <a:gd name="T25" fmla="*/ 240 h 2240"/>
                <a:gd name="T26" fmla="*/ 0 w 22048"/>
                <a:gd name="T27" fmla="*/ 240 h 2240"/>
                <a:gd name="T28" fmla="*/ 240 w 22048"/>
                <a:gd name="T29" fmla="*/ 0 h 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048" h="2240">
                  <a:moveTo>
                    <a:pt x="240" y="0"/>
                  </a:moveTo>
                  <a:lnTo>
                    <a:pt x="21808" y="0"/>
                  </a:lnTo>
                  <a:lnTo>
                    <a:pt x="21808" y="0"/>
                  </a:lnTo>
                  <a:cubicBezTo>
                    <a:pt x="21941" y="0"/>
                    <a:pt x="22048" y="108"/>
                    <a:pt x="22048" y="240"/>
                  </a:cubicBezTo>
                  <a:cubicBezTo>
                    <a:pt x="22048" y="240"/>
                    <a:pt x="22048" y="240"/>
                    <a:pt x="22048" y="240"/>
                  </a:cubicBezTo>
                  <a:lnTo>
                    <a:pt x="22048" y="240"/>
                  </a:lnTo>
                  <a:lnTo>
                    <a:pt x="22048" y="2000"/>
                  </a:lnTo>
                  <a:lnTo>
                    <a:pt x="22048" y="2240"/>
                  </a:lnTo>
                  <a:lnTo>
                    <a:pt x="21808" y="2240"/>
                  </a:lnTo>
                  <a:lnTo>
                    <a:pt x="240" y="2240"/>
                  </a:lnTo>
                  <a:lnTo>
                    <a:pt x="0" y="2240"/>
                  </a:lnTo>
                  <a:lnTo>
                    <a:pt x="0" y="2000"/>
                  </a:lnTo>
                  <a:lnTo>
                    <a:pt x="0" y="240"/>
                  </a:lnTo>
                  <a:lnTo>
                    <a:pt x="0" y="240"/>
                  </a:lnTo>
                  <a:cubicBezTo>
                    <a:pt x="0" y="108"/>
                    <a:pt x="108" y="0"/>
                    <a:pt x="240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96" y="2677"/>
              <a:ext cx="858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4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2022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343" y="2677"/>
              <a:ext cx="688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4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398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847" y="2677"/>
              <a:ext cx="270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4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935" y="2677"/>
              <a:ext cx="896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4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621 €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16" y="3109"/>
              <a:ext cx="5513" cy="620"/>
            </a:xfrm>
            <a:custGeom>
              <a:avLst/>
              <a:gdLst>
                <a:gd name="T0" fmla="*/ 240 w 22048"/>
                <a:gd name="T1" fmla="*/ 240 h 2480"/>
                <a:gd name="T2" fmla="*/ 21808 w 22048"/>
                <a:gd name="T3" fmla="*/ 240 h 2480"/>
                <a:gd name="T4" fmla="*/ 22048 w 22048"/>
                <a:gd name="T5" fmla="*/ 240 h 2480"/>
                <a:gd name="T6" fmla="*/ 22048 w 22048"/>
                <a:gd name="T7" fmla="*/ 480 h 2480"/>
                <a:gd name="T8" fmla="*/ 22048 w 22048"/>
                <a:gd name="T9" fmla="*/ 2240 h 2480"/>
                <a:gd name="T10" fmla="*/ 22048 w 22048"/>
                <a:gd name="T11" fmla="*/ 2240 h 2480"/>
                <a:gd name="T12" fmla="*/ 21808 w 22048"/>
                <a:gd name="T13" fmla="*/ 2480 h 2480"/>
                <a:gd name="T14" fmla="*/ 21808 w 22048"/>
                <a:gd name="T15" fmla="*/ 2480 h 2480"/>
                <a:gd name="T16" fmla="*/ 240 w 22048"/>
                <a:gd name="T17" fmla="*/ 2480 h 2480"/>
                <a:gd name="T18" fmla="*/ 240 w 22048"/>
                <a:gd name="T19" fmla="*/ 2480 h 2480"/>
                <a:gd name="T20" fmla="*/ 0 w 22048"/>
                <a:gd name="T21" fmla="*/ 2240 h 2480"/>
                <a:gd name="T22" fmla="*/ 0 w 22048"/>
                <a:gd name="T23" fmla="*/ 480 h 2480"/>
                <a:gd name="T24" fmla="*/ 0 w 22048"/>
                <a:gd name="T25" fmla="*/ 0 h 2480"/>
                <a:gd name="T26" fmla="*/ 0 w 22048"/>
                <a:gd name="T27" fmla="*/ 240 h 2480"/>
                <a:gd name="T28" fmla="*/ 240 w 22048"/>
                <a:gd name="T29" fmla="*/ 240 h 2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048" h="2480">
                  <a:moveTo>
                    <a:pt x="240" y="240"/>
                  </a:moveTo>
                  <a:lnTo>
                    <a:pt x="21808" y="240"/>
                  </a:lnTo>
                  <a:lnTo>
                    <a:pt x="22048" y="240"/>
                  </a:lnTo>
                  <a:lnTo>
                    <a:pt x="22048" y="480"/>
                  </a:lnTo>
                  <a:lnTo>
                    <a:pt x="22048" y="2240"/>
                  </a:lnTo>
                  <a:lnTo>
                    <a:pt x="22048" y="2240"/>
                  </a:lnTo>
                  <a:cubicBezTo>
                    <a:pt x="22048" y="2373"/>
                    <a:pt x="21941" y="2480"/>
                    <a:pt x="21808" y="2480"/>
                  </a:cubicBezTo>
                  <a:lnTo>
                    <a:pt x="21808" y="2480"/>
                  </a:lnTo>
                  <a:lnTo>
                    <a:pt x="240" y="2480"/>
                  </a:lnTo>
                  <a:lnTo>
                    <a:pt x="240" y="2480"/>
                  </a:lnTo>
                  <a:cubicBezTo>
                    <a:pt x="108" y="2480"/>
                    <a:pt x="0" y="2373"/>
                    <a:pt x="0" y="2240"/>
                  </a:cubicBezTo>
                  <a:lnTo>
                    <a:pt x="0" y="480"/>
                  </a:lnTo>
                  <a:lnTo>
                    <a:pt x="0" y="0"/>
                  </a:lnTo>
                  <a:lnTo>
                    <a:pt x="0" y="240"/>
                  </a:lnTo>
                  <a:lnTo>
                    <a:pt x="240" y="240"/>
                  </a:lnTo>
                  <a:close/>
                </a:path>
              </a:pathLst>
            </a:custGeom>
            <a:solidFill>
              <a:srgbClr val="AED13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296" y="3263"/>
              <a:ext cx="57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5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N-1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4487" y="3263"/>
              <a:ext cx="59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5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287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4919" y="3263"/>
              <a:ext cx="23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5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995" y="3263"/>
              <a:ext cx="82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5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379 €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5139" name="Picture 1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" y="3985"/>
              <a:ext cx="7610" cy="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0" name="Picture 2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" y="3985"/>
              <a:ext cx="7610" cy="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216" y="4129"/>
              <a:ext cx="7290" cy="480"/>
            </a:xfrm>
            <a:custGeom>
              <a:avLst/>
              <a:gdLst>
                <a:gd name="T0" fmla="*/ 240 w 29152"/>
                <a:gd name="T1" fmla="*/ 0 h 1920"/>
                <a:gd name="T2" fmla="*/ 28912 w 29152"/>
                <a:gd name="T3" fmla="*/ 0 h 1920"/>
                <a:gd name="T4" fmla="*/ 28912 w 29152"/>
                <a:gd name="T5" fmla="*/ 0 h 1920"/>
                <a:gd name="T6" fmla="*/ 29152 w 29152"/>
                <a:gd name="T7" fmla="*/ 240 h 1920"/>
                <a:gd name="T8" fmla="*/ 29152 w 29152"/>
                <a:gd name="T9" fmla="*/ 240 h 1920"/>
                <a:gd name="T10" fmla="*/ 29152 w 29152"/>
                <a:gd name="T11" fmla="*/ 240 h 1920"/>
                <a:gd name="T12" fmla="*/ 29152 w 29152"/>
                <a:gd name="T13" fmla="*/ 1680 h 1920"/>
                <a:gd name="T14" fmla="*/ 29152 w 29152"/>
                <a:gd name="T15" fmla="*/ 1680 h 1920"/>
                <a:gd name="T16" fmla="*/ 28912 w 29152"/>
                <a:gd name="T17" fmla="*/ 1920 h 1920"/>
                <a:gd name="T18" fmla="*/ 28912 w 29152"/>
                <a:gd name="T19" fmla="*/ 1920 h 1920"/>
                <a:gd name="T20" fmla="*/ 240 w 29152"/>
                <a:gd name="T21" fmla="*/ 1920 h 1920"/>
                <a:gd name="T22" fmla="*/ 240 w 29152"/>
                <a:gd name="T23" fmla="*/ 1920 h 1920"/>
                <a:gd name="T24" fmla="*/ 0 w 29152"/>
                <a:gd name="T25" fmla="*/ 1680 h 1920"/>
                <a:gd name="T26" fmla="*/ 0 w 29152"/>
                <a:gd name="T27" fmla="*/ 240 h 1920"/>
                <a:gd name="T28" fmla="*/ 0 w 29152"/>
                <a:gd name="T29" fmla="*/ 240 h 1920"/>
                <a:gd name="T30" fmla="*/ 240 w 29152"/>
                <a:gd name="T31" fmla="*/ 0 h 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152" h="1920">
                  <a:moveTo>
                    <a:pt x="240" y="0"/>
                  </a:moveTo>
                  <a:lnTo>
                    <a:pt x="28912" y="0"/>
                  </a:lnTo>
                  <a:lnTo>
                    <a:pt x="28912" y="0"/>
                  </a:lnTo>
                  <a:cubicBezTo>
                    <a:pt x="29045" y="0"/>
                    <a:pt x="29152" y="108"/>
                    <a:pt x="29152" y="240"/>
                  </a:cubicBezTo>
                  <a:cubicBezTo>
                    <a:pt x="29152" y="240"/>
                    <a:pt x="29152" y="240"/>
                    <a:pt x="29152" y="240"/>
                  </a:cubicBezTo>
                  <a:lnTo>
                    <a:pt x="29152" y="240"/>
                  </a:lnTo>
                  <a:lnTo>
                    <a:pt x="29152" y="1680"/>
                  </a:lnTo>
                  <a:lnTo>
                    <a:pt x="29152" y="1680"/>
                  </a:lnTo>
                  <a:cubicBezTo>
                    <a:pt x="29152" y="1813"/>
                    <a:pt x="29045" y="1920"/>
                    <a:pt x="28912" y="1920"/>
                  </a:cubicBezTo>
                  <a:lnTo>
                    <a:pt x="28912" y="1920"/>
                  </a:lnTo>
                  <a:lnTo>
                    <a:pt x="240" y="1920"/>
                  </a:lnTo>
                  <a:lnTo>
                    <a:pt x="240" y="1920"/>
                  </a:lnTo>
                  <a:cubicBezTo>
                    <a:pt x="108" y="1920"/>
                    <a:pt x="0" y="1813"/>
                    <a:pt x="0" y="1680"/>
                  </a:cubicBezTo>
                  <a:lnTo>
                    <a:pt x="0" y="240"/>
                  </a:lnTo>
                  <a:lnTo>
                    <a:pt x="0" y="240"/>
                  </a:lnTo>
                  <a:cubicBezTo>
                    <a:pt x="0" y="108"/>
                    <a:pt x="108" y="0"/>
                    <a:pt x="24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22"/>
            <p:cNvSpPr>
              <a:spLocks noEditPoints="1"/>
            </p:cNvSpPr>
            <p:nvPr/>
          </p:nvSpPr>
          <p:spPr bwMode="auto">
            <a:xfrm>
              <a:off x="480" y="4233"/>
              <a:ext cx="265" cy="265"/>
            </a:xfrm>
            <a:custGeom>
              <a:avLst/>
              <a:gdLst>
                <a:gd name="T0" fmla="*/ 7 w 282"/>
                <a:gd name="T1" fmla="*/ 282 h 282"/>
                <a:gd name="T2" fmla="*/ 7 w 282"/>
                <a:gd name="T3" fmla="*/ 282 h 282"/>
                <a:gd name="T4" fmla="*/ 275 w 282"/>
                <a:gd name="T5" fmla="*/ 282 h 282"/>
                <a:gd name="T6" fmla="*/ 282 w 282"/>
                <a:gd name="T7" fmla="*/ 275 h 282"/>
                <a:gd name="T8" fmla="*/ 275 w 282"/>
                <a:gd name="T9" fmla="*/ 268 h 282"/>
                <a:gd name="T10" fmla="*/ 14 w 282"/>
                <a:gd name="T11" fmla="*/ 268 h 282"/>
                <a:gd name="T12" fmla="*/ 14 w 282"/>
                <a:gd name="T13" fmla="*/ 7 h 282"/>
                <a:gd name="T14" fmla="*/ 7 w 282"/>
                <a:gd name="T15" fmla="*/ 0 h 282"/>
                <a:gd name="T16" fmla="*/ 0 w 282"/>
                <a:gd name="T17" fmla="*/ 7 h 282"/>
                <a:gd name="T18" fmla="*/ 0 w 282"/>
                <a:gd name="T19" fmla="*/ 275 h 282"/>
                <a:gd name="T20" fmla="*/ 7 w 282"/>
                <a:gd name="T21" fmla="*/ 282 h 282"/>
                <a:gd name="T22" fmla="*/ 57 w 282"/>
                <a:gd name="T23" fmla="*/ 102 h 282"/>
                <a:gd name="T24" fmla="*/ 78 w 282"/>
                <a:gd name="T25" fmla="*/ 118 h 282"/>
                <a:gd name="T26" fmla="*/ 103 w 282"/>
                <a:gd name="T27" fmla="*/ 125 h 282"/>
                <a:gd name="T28" fmla="*/ 127 w 282"/>
                <a:gd name="T29" fmla="*/ 86 h 282"/>
                <a:gd name="T30" fmla="*/ 143 w 282"/>
                <a:gd name="T31" fmla="*/ 82 h 282"/>
                <a:gd name="T32" fmla="*/ 143 w 282"/>
                <a:gd name="T33" fmla="*/ 83 h 282"/>
                <a:gd name="T34" fmla="*/ 184 w 282"/>
                <a:gd name="T35" fmla="*/ 111 h 282"/>
                <a:gd name="T36" fmla="*/ 217 w 282"/>
                <a:gd name="T37" fmla="*/ 53 h 282"/>
                <a:gd name="T38" fmla="*/ 214 w 282"/>
                <a:gd name="T39" fmla="*/ 43 h 282"/>
                <a:gd name="T40" fmla="*/ 221 w 282"/>
                <a:gd name="T41" fmla="*/ 27 h 282"/>
                <a:gd name="T42" fmla="*/ 236 w 282"/>
                <a:gd name="T43" fmla="*/ 21 h 282"/>
                <a:gd name="T44" fmla="*/ 258 w 282"/>
                <a:gd name="T45" fmla="*/ 43 h 282"/>
                <a:gd name="T46" fmla="*/ 251 w 282"/>
                <a:gd name="T47" fmla="*/ 58 h 282"/>
                <a:gd name="T48" fmla="*/ 237 w 282"/>
                <a:gd name="T49" fmla="*/ 64 h 282"/>
                <a:gd name="T50" fmla="*/ 198 w 282"/>
                <a:gd name="T51" fmla="*/ 132 h 282"/>
                <a:gd name="T52" fmla="*/ 197 w 282"/>
                <a:gd name="T53" fmla="*/ 133 h 282"/>
                <a:gd name="T54" fmla="*/ 182 w 282"/>
                <a:gd name="T55" fmla="*/ 136 h 282"/>
                <a:gd name="T56" fmla="*/ 140 w 282"/>
                <a:gd name="T57" fmla="*/ 108 h 282"/>
                <a:gd name="T58" fmla="*/ 125 w 282"/>
                <a:gd name="T59" fmla="*/ 132 h 282"/>
                <a:gd name="T60" fmla="*/ 140 w 282"/>
                <a:gd name="T61" fmla="*/ 136 h 282"/>
                <a:gd name="T62" fmla="*/ 143 w 282"/>
                <a:gd name="T63" fmla="*/ 138 h 282"/>
                <a:gd name="T64" fmla="*/ 191 w 282"/>
                <a:gd name="T65" fmla="*/ 173 h 282"/>
                <a:gd name="T66" fmla="*/ 216 w 282"/>
                <a:gd name="T67" fmla="*/ 169 h 282"/>
                <a:gd name="T68" fmla="*/ 236 w 282"/>
                <a:gd name="T69" fmla="*/ 156 h 282"/>
                <a:gd name="T70" fmla="*/ 251 w 282"/>
                <a:gd name="T71" fmla="*/ 162 h 282"/>
                <a:gd name="T72" fmla="*/ 258 w 282"/>
                <a:gd name="T73" fmla="*/ 177 h 282"/>
                <a:gd name="T74" fmla="*/ 236 w 282"/>
                <a:gd name="T75" fmla="*/ 198 h 282"/>
                <a:gd name="T76" fmla="*/ 221 w 282"/>
                <a:gd name="T77" fmla="*/ 192 h 282"/>
                <a:gd name="T78" fmla="*/ 219 w 282"/>
                <a:gd name="T79" fmla="*/ 191 h 282"/>
                <a:gd name="T80" fmla="*/ 190 w 282"/>
                <a:gd name="T81" fmla="*/ 195 h 282"/>
                <a:gd name="T82" fmla="*/ 182 w 282"/>
                <a:gd name="T83" fmla="*/ 193 h 282"/>
                <a:gd name="T84" fmla="*/ 132 w 282"/>
                <a:gd name="T85" fmla="*/ 157 h 282"/>
                <a:gd name="T86" fmla="*/ 113 w 282"/>
                <a:gd name="T87" fmla="*/ 151 h 282"/>
                <a:gd name="T88" fmla="*/ 76 w 282"/>
                <a:gd name="T89" fmla="*/ 212 h 282"/>
                <a:gd name="T90" fmla="*/ 79 w 282"/>
                <a:gd name="T91" fmla="*/ 222 h 282"/>
                <a:gd name="T92" fmla="*/ 72 w 282"/>
                <a:gd name="T93" fmla="*/ 237 h 282"/>
                <a:gd name="T94" fmla="*/ 57 w 282"/>
                <a:gd name="T95" fmla="*/ 243 h 282"/>
                <a:gd name="T96" fmla="*/ 36 w 282"/>
                <a:gd name="T97" fmla="*/ 222 h 282"/>
                <a:gd name="T98" fmla="*/ 57 w 282"/>
                <a:gd name="T99" fmla="*/ 200 h 282"/>
                <a:gd name="T100" fmla="*/ 57 w 282"/>
                <a:gd name="T101" fmla="*/ 200 h 282"/>
                <a:gd name="T102" fmla="*/ 91 w 282"/>
                <a:gd name="T103" fmla="*/ 145 h 282"/>
                <a:gd name="T104" fmla="*/ 71 w 282"/>
                <a:gd name="T105" fmla="*/ 139 h 282"/>
                <a:gd name="T106" fmla="*/ 57 w 282"/>
                <a:gd name="T107" fmla="*/ 145 h 282"/>
                <a:gd name="T108" fmla="*/ 36 w 282"/>
                <a:gd name="T109" fmla="*/ 124 h 282"/>
                <a:gd name="T110" fmla="*/ 57 w 282"/>
                <a:gd name="T111" fmla="*/ 10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2" h="282">
                  <a:moveTo>
                    <a:pt x="7" y="282"/>
                  </a:moveTo>
                  <a:lnTo>
                    <a:pt x="7" y="282"/>
                  </a:lnTo>
                  <a:lnTo>
                    <a:pt x="275" y="282"/>
                  </a:lnTo>
                  <a:cubicBezTo>
                    <a:pt x="279" y="282"/>
                    <a:pt x="282" y="279"/>
                    <a:pt x="282" y="275"/>
                  </a:cubicBezTo>
                  <a:cubicBezTo>
                    <a:pt x="282" y="271"/>
                    <a:pt x="279" y="268"/>
                    <a:pt x="275" y="268"/>
                  </a:cubicBezTo>
                  <a:lnTo>
                    <a:pt x="14" y="268"/>
                  </a:lnTo>
                  <a:lnTo>
                    <a:pt x="14" y="7"/>
                  </a:ln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lnTo>
                    <a:pt x="0" y="275"/>
                  </a:lnTo>
                  <a:cubicBezTo>
                    <a:pt x="0" y="279"/>
                    <a:pt x="3" y="282"/>
                    <a:pt x="7" y="282"/>
                  </a:cubicBezTo>
                  <a:moveTo>
                    <a:pt x="57" y="102"/>
                  </a:moveTo>
                  <a:cubicBezTo>
                    <a:pt x="67" y="102"/>
                    <a:pt x="75" y="109"/>
                    <a:pt x="78" y="118"/>
                  </a:cubicBezTo>
                  <a:lnTo>
                    <a:pt x="103" y="125"/>
                  </a:lnTo>
                  <a:lnTo>
                    <a:pt x="127" y="86"/>
                  </a:lnTo>
                  <a:cubicBezTo>
                    <a:pt x="130" y="81"/>
                    <a:pt x="137" y="79"/>
                    <a:pt x="143" y="82"/>
                  </a:cubicBezTo>
                  <a:lnTo>
                    <a:pt x="143" y="83"/>
                  </a:lnTo>
                  <a:lnTo>
                    <a:pt x="184" y="111"/>
                  </a:lnTo>
                  <a:lnTo>
                    <a:pt x="217" y="53"/>
                  </a:lnTo>
                  <a:cubicBezTo>
                    <a:pt x="215" y="50"/>
                    <a:pt x="214" y="46"/>
                    <a:pt x="214" y="43"/>
                  </a:cubicBezTo>
                  <a:cubicBezTo>
                    <a:pt x="214" y="36"/>
                    <a:pt x="217" y="31"/>
                    <a:pt x="221" y="27"/>
                  </a:cubicBezTo>
                  <a:cubicBezTo>
                    <a:pt x="224" y="24"/>
                    <a:pt x="230" y="21"/>
                    <a:pt x="236" y="21"/>
                  </a:cubicBezTo>
                  <a:cubicBezTo>
                    <a:pt x="247" y="21"/>
                    <a:pt x="258" y="31"/>
                    <a:pt x="258" y="43"/>
                  </a:cubicBezTo>
                  <a:cubicBezTo>
                    <a:pt x="258" y="48"/>
                    <a:pt x="255" y="54"/>
                    <a:pt x="251" y="58"/>
                  </a:cubicBezTo>
                  <a:cubicBezTo>
                    <a:pt x="247" y="61"/>
                    <a:pt x="242" y="64"/>
                    <a:pt x="237" y="64"/>
                  </a:cubicBezTo>
                  <a:lnTo>
                    <a:pt x="198" y="132"/>
                  </a:lnTo>
                  <a:cubicBezTo>
                    <a:pt x="197" y="133"/>
                    <a:pt x="197" y="133"/>
                    <a:pt x="197" y="133"/>
                  </a:cubicBezTo>
                  <a:cubicBezTo>
                    <a:pt x="193" y="138"/>
                    <a:pt x="187" y="139"/>
                    <a:pt x="182" y="136"/>
                  </a:cubicBezTo>
                  <a:lnTo>
                    <a:pt x="140" y="108"/>
                  </a:lnTo>
                  <a:lnTo>
                    <a:pt x="125" y="132"/>
                  </a:lnTo>
                  <a:lnTo>
                    <a:pt x="140" y="136"/>
                  </a:lnTo>
                  <a:cubicBezTo>
                    <a:pt x="141" y="137"/>
                    <a:pt x="142" y="137"/>
                    <a:pt x="143" y="138"/>
                  </a:cubicBezTo>
                  <a:lnTo>
                    <a:pt x="191" y="173"/>
                  </a:lnTo>
                  <a:lnTo>
                    <a:pt x="216" y="169"/>
                  </a:lnTo>
                  <a:cubicBezTo>
                    <a:pt x="219" y="161"/>
                    <a:pt x="227" y="156"/>
                    <a:pt x="236" y="156"/>
                  </a:cubicBezTo>
                  <a:cubicBezTo>
                    <a:pt x="242" y="156"/>
                    <a:pt x="247" y="158"/>
                    <a:pt x="251" y="162"/>
                  </a:cubicBezTo>
                  <a:cubicBezTo>
                    <a:pt x="255" y="166"/>
                    <a:pt x="258" y="171"/>
                    <a:pt x="258" y="177"/>
                  </a:cubicBezTo>
                  <a:cubicBezTo>
                    <a:pt x="258" y="188"/>
                    <a:pt x="247" y="198"/>
                    <a:pt x="236" y="198"/>
                  </a:cubicBezTo>
                  <a:cubicBezTo>
                    <a:pt x="230" y="198"/>
                    <a:pt x="224" y="196"/>
                    <a:pt x="221" y="192"/>
                  </a:cubicBezTo>
                  <a:lnTo>
                    <a:pt x="219" y="191"/>
                  </a:lnTo>
                  <a:lnTo>
                    <a:pt x="190" y="195"/>
                  </a:lnTo>
                  <a:cubicBezTo>
                    <a:pt x="187" y="196"/>
                    <a:pt x="184" y="195"/>
                    <a:pt x="182" y="193"/>
                  </a:cubicBezTo>
                  <a:lnTo>
                    <a:pt x="132" y="157"/>
                  </a:lnTo>
                  <a:lnTo>
                    <a:pt x="113" y="151"/>
                  </a:lnTo>
                  <a:lnTo>
                    <a:pt x="76" y="212"/>
                  </a:lnTo>
                  <a:cubicBezTo>
                    <a:pt x="78" y="215"/>
                    <a:pt x="79" y="218"/>
                    <a:pt x="79" y="222"/>
                  </a:cubicBezTo>
                  <a:cubicBezTo>
                    <a:pt x="79" y="227"/>
                    <a:pt x="76" y="233"/>
                    <a:pt x="72" y="237"/>
                  </a:cubicBezTo>
                  <a:cubicBezTo>
                    <a:pt x="69" y="241"/>
                    <a:pt x="63" y="243"/>
                    <a:pt x="57" y="243"/>
                  </a:cubicBezTo>
                  <a:cubicBezTo>
                    <a:pt x="45" y="243"/>
                    <a:pt x="36" y="233"/>
                    <a:pt x="36" y="222"/>
                  </a:cubicBezTo>
                  <a:cubicBezTo>
                    <a:pt x="36" y="210"/>
                    <a:pt x="45" y="200"/>
                    <a:pt x="57" y="200"/>
                  </a:cubicBezTo>
                  <a:lnTo>
                    <a:pt x="57" y="200"/>
                  </a:lnTo>
                  <a:lnTo>
                    <a:pt x="91" y="145"/>
                  </a:lnTo>
                  <a:lnTo>
                    <a:pt x="71" y="139"/>
                  </a:lnTo>
                  <a:cubicBezTo>
                    <a:pt x="68" y="143"/>
                    <a:pt x="63" y="145"/>
                    <a:pt x="57" y="145"/>
                  </a:cubicBezTo>
                  <a:cubicBezTo>
                    <a:pt x="45" y="145"/>
                    <a:pt x="36" y="135"/>
                    <a:pt x="36" y="124"/>
                  </a:cubicBezTo>
                  <a:cubicBezTo>
                    <a:pt x="36" y="112"/>
                    <a:pt x="45" y="102"/>
                    <a:pt x="57" y="102"/>
                  </a:cubicBezTo>
                </a:path>
              </a:pathLst>
            </a:custGeom>
            <a:solidFill>
              <a:srgbClr val="C0C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1040" y="4171"/>
              <a:ext cx="115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7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egoe UI Semilight" panose="020B0402040204020203" pitchFamily="34" charset="0"/>
                </a:rPr>
                <a:t>+38,7%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6091" y="4171"/>
              <a:ext cx="71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7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egoe UI Semilight" panose="020B0402040204020203" pitchFamily="34" charset="0"/>
                </a:rPr>
                <a:t>+111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6625" y="4171"/>
              <a:ext cx="254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7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egoe UI Semilight" panose="020B0402040204020203" pitchFamily="34" charset="0"/>
                </a:rPr>
                <a:t>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6708" y="4171"/>
              <a:ext cx="90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7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egoe UI Semilight" panose="020B0402040204020203" pitchFamily="34" charset="0"/>
                </a:rPr>
                <a:t>242 €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7"/>
            <p:cNvSpPr>
              <a:spLocks noChangeArrowheads="1"/>
            </p:cNvSpPr>
            <p:nvPr/>
          </p:nvSpPr>
          <p:spPr bwMode="auto">
            <a:xfrm>
              <a:off x="6964" y="4691"/>
              <a:ext cx="550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1" u="none" strike="noStrike" cap="none" normalizeH="0" baseline="0" smtClean="0">
                  <a:ln>
                    <a:noFill/>
                  </a:ln>
                  <a:solidFill>
                    <a:srgbClr val="437C43"/>
                  </a:solidFill>
                  <a:effectLst/>
                  <a:latin typeface="Segoe UI Semilight" panose="020B0402040204020203" pitchFamily="34" charset="0"/>
                </a:rPr>
                <a:t>+15,9%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8"/>
            <p:cNvSpPr>
              <a:spLocks noChangeArrowheads="1"/>
            </p:cNvSpPr>
            <p:nvPr/>
          </p:nvSpPr>
          <p:spPr bwMode="auto">
            <a:xfrm>
              <a:off x="5473" y="4691"/>
              <a:ext cx="1620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1" u="none" strike="noStrike" cap="none" normalizeH="0" baseline="0" smtClean="0">
                  <a:ln>
                    <a:noFill/>
                  </a:ln>
                  <a:solidFill>
                    <a:srgbClr val="3D3D3D"/>
                  </a:solidFill>
                  <a:effectLst/>
                  <a:latin typeface="Segoe UI Semilight" panose="020B0402040204020203" pitchFamily="34" charset="0"/>
                </a:rPr>
                <a:t>Produits d'exploitation :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5149" name="Picture 2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5" y="2224"/>
              <a:ext cx="1817" cy="1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0" name="Picture 3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5" y="2224"/>
              <a:ext cx="1817" cy="1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Freeform 31"/>
            <p:cNvSpPr>
              <a:spLocks/>
            </p:cNvSpPr>
            <p:nvPr/>
          </p:nvSpPr>
          <p:spPr bwMode="auto">
            <a:xfrm>
              <a:off x="6009" y="2549"/>
              <a:ext cx="1497" cy="1180"/>
            </a:xfrm>
            <a:custGeom>
              <a:avLst/>
              <a:gdLst>
                <a:gd name="T0" fmla="*/ 240 w 5984"/>
                <a:gd name="T1" fmla="*/ 240 h 4720"/>
                <a:gd name="T2" fmla="*/ 5744 w 5984"/>
                <a:gd name="T3" fmla="*/ 240 h 4720"/>
                <a:gd name="T4" fmla="*/ 5984 w 5984"/>
                <a:gd name="T5" fmla="*/ 240 h 4720"/>
                <a:gd name="T6" fmla="*/ 5984 w 5984"/>
                <a:gd name="T7" fmla="*/ 480 h 4720"/>
                <a:gd name="T8" fmla="*/ 5984 w 5984"/>
                <a:gd name="T9" fmla="*/ 4480 h 4720"/>
                <a:gd name="T10" fmla="*/ 5984 w 5984"/>
                <a:gd name="T11" fmla="*/ 4480 h 4720"/>
                <a:gd name="T12" fmla="*/ 5744 w 5984"/>
                <a:gd name="T13" fmla="*/ 4720 h 4720"/>
                <a:gd name="T14" fmla="*/ 5744 w 5984"/>
                <a:gd name="T15" fmla="*/ 4720 h 4720"/>
                <a:gd name="T16" fmla="*/ 240 w 5984"/>
                <a:gd name="T17" fmla="*/ 4720 h 4720"/>
                <a:gd name="T18" fmla="*/ 240 w 5984"/>
                <a:gd name="T19" fmla="*/ 4720 h 4720"/>
                <a:gd name="T20" fmla="*/ 0 w 5984"/>
                <a:gd name="T21" fmla="*/ 4480 h 4720"/>
                <a:gd name="T22" fmla="*/ 0 w 5984"/>
                <a:gd name="T23" fmla="*/ 480 h 4720"/>
                <a:gd name="T24" fmla="*/ 0 w 5984"/>
                <a:gd name="T25" fmla="*/ 0 h 4720"/>
                <a:gd name="T26" fmla="*/ 0 w 5984"/>
                <a:gd name="T27" fmla="*/ 240 h 4720"/>
                <a:gd name="T28" fmla="*/ 240 w 5984"/>
                <a:gd name="T29" fmla="*/ 240 h 4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84" h="4720">
                  <a:moveTo>
                    <a:pt x="240" y="240"/>
                  </a:moveTo>
                  <a:lnTo>
                    <a:pt x="5744" y="240"/>
                  </a:lnTo>
                  <a:lnTo>
                    <a:pt x="5984" y="240"/>
                  </a:lnTo>
                  <a:lnTo>
                    <a:pt x="5984" y="480"/>
                  </a:lnTo>
                  <a:lnTo>
                    <a:pt x="5984" y="4480"/>
                  </a:lnTo>
                  <a:lnTo>
                    <a:pt x="5984" y="4480"/>
                  </a:lnTo>
                  <a:cubicBezTo>
                    <a:pt x="5984" y="4613"/>
                    <a:pt x="5877" y="4720"/>
                    <a:pt x="5744" y="4720"/>
                  </a:cubicBezTo>
                  <a:lnTo>
                    <a:pt x="5744" y="4720"/>
                  </a:lnTo>
                  <a:lnTo>
                    <a:pt x="240" y="4720"/>
                  </a:lnTo>
                  <a:lnTo>
                    <a:pt x="240" y="4720"/>
                  </a:lnTo>
                  <a:cubicBezTo>
                    <a:pt x="108" y="4720"/>
                    <a:pt x="0" y="4613"/>
                    <a:pt x="0" y="4480"/>
                  </a:cubicBezTo>
                  <a:lnTo>
                    <a:pt x="0" y="480"/>
                  </a:lnTo>
                  <a:lnTo>
                    <a:pt x="0" y="0"/>
                  </a:lnTo>
                  <a:lnTo>
                    <a:pt x="0" y="240"/>
                  </a:lnTo>
                  <a:lnTo>
                    <a:pt x="240" y="24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32"/>
            <p:cNvSpPr>
              <a:spLocks/>
            </p:cNvSpPr>
            <p:nvPr/>
          </p:nvSpPr>
          <p:spPr bwMode="auto">
            <a:xfrm>
              <a:off x="6009" y="2369"/>
              <a:ext cx="1497" cy="240"/>
            </a:xfrm>
            <a:custGeom>
              <a:avLst/>
              <a:gdLst>
                <a:gd name="T0" fmla="*/ 240 w 5984"/>
                <a:gd name="T1" fmla="*/ 0 h 960"/>
                <a:gd name="T2" fmla="*/ 5744 w 5984"/>
                <a:gd name="T3" fmla="*/ 0 h 960"/>
                <a:gd name="T4" fmla="*/ 5744 w 5984"/>
                <a:gd name="T5" fmla="*/ 0 h 960"/>
                <a:gd name="T6" fmla="*/ 5984 w 5984"/>
                <a:gd name="T7" fmla="*/ 240 h 960"/>
                <a:gd name="T8" fmla="*/ 5984 w 5984"/>
                <a:gd name="T9" fmla="*/ 240 h 960"/>
                <a:gd name="T10" fmla="*/ 5984 w 5984"/>
                <a:gd name="T11" fmla="*/ 240 h 960"/>
                <a:gd name="T12" fmla="*/ 5984 w 5984"/>
                <a:gd name="T13" fmla="*/ 720 h 960"/>
                <a:gd name="T14" fmla="*/ 5984 w 5984"/>
                <a:gd name="T15" fmla="*/ 960 h 960"/>
                <a:gd name="T16" fmla="*/ 5744 w 5984"/>
                <a:gd name="T17" fmla="*/ 960 h 960"/>
                <a:gd name="T18" fmla="*/ 240 w 5984"/>
                <a:gd name="T19" fmla="*/ 960 h 960"/>
                <a:gd name="T20" fmla="*/ 0 w 5984"/>
                <a:gd name="T21" fmla="*/ 960 h 960"/>
                <a:gd name="T22" fmla="*/ 0 w 5984"/>
                <a:gd name="T23" fmla="*/ 720 h 960"/>
                <a:gd name="T24" fmla="*/ 0 w 5984"/>
                <a:gd name="T25" fmla="*/ 240 h 960"/>
                <a:gd name="T26" fmla="*/ 0 w 5984"/>
                <a:gd name="T27" fmla="*/ 240 h 960"/>
                <a:gd name="T28" fmla="*/ 240 w 5984"/>
                <a:gd name="T29" fmla="*/ 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84" h="960">
                  <a:moveTo>
                    <a:pt x="240" y="0"/>
                  </a:moveTo>
                  <a:lnTo>
                    <a:pt x="5744" y="0"/>
                  </a:lnTo>
                  <a:lnTo>
                    <a:pt x="5744" y="0"/>
                  </a:lnTo>
                  <a:cubicBezTo>
                    <a:pt x="5877" y="0"/>
                    <a:pt x="5984" y="108"/>
                    <a:pt x="5984" y="240"/>
                  </a:cubicBezTo>
                  <a:cubicBezTo>
                    <a:pt x="5984" y="240"/>
                    <a:pt x="5984" y="240"/>
                    <a:pt x="5984" y="240"/>
                  </a:cubicBezTo>
                  <a:lnTo>
                    <a:pt x="5984" y="240"/>
                  </a:lnTo>
                  <a:lnTo>
                    <a:pt x="5984" y="720"/>
                  </a:lnTo>
                  <a:lnTo>
                    <a:pt x="5984" y="960"/>
                  </a:lnTo>
                  <a:lnTo>
                    <a:pt x="5744" y="960"/>
                  </a:lnTo>
                  <a:lnTo>
                    <a:pt x="240" y="960"/>
                  </a:lnTo>
                  <a:lnTo>
                    <a:pt x="0" y="960"/>
                  </a:lnTo>
                  <a:lnTo>
                    <a:pt x="0" y="720"/>
                  </a:lnTo>
                  <a:lnTo>
                    <a:pt x="0" y="240"/>
                  </a:lnTo>
                  <a:lnTo>
                    <a:pt x="0" y="240"/>
                  </a:lnTo>
                  <a:cubicBezTo>
                    <a:pt x="0" y="108"/>
                    <a:pt x="108" y="0"/>
                    <a:pt x="240" y="0"/>
                  </a:cubicBezTo>
                  <a:close/>
                </a:path>
              </a:pathLst>
            </a:custGeom>
            <a:solidFill>
              <a:srgbClr val="00B0F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33"/>
            <p:cNvSpPr>
              <a:spLocks noChangeArrowheads="1"/>
            </p:cNvSpPr>
            <p:nvPr/>
          </p:nvSpPr>
          <p:spPr bwMode="auto">
            <a:xfrm>
              <a:off x="6439" y="2399"/>
              <a:ext cx="74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egoe UI Semilight" panose="020B0402040204020203" pitchFamily="34" charset="0"/>
                </a:rPr>
                <a:t>% Produits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34"/>
            <p:cNvSpPr>
              <a:spLocks noChangeArrowheads="1"/>
            </p:cNvSpPr>
            <p:nvPr/>
          </p:nvSpPr>
          <p:spPr bwMode="auto">
            <a:xfrm>
              <a:off x="6419" y="2677"/>
              <a:ext cx="1190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4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egoe UI Semilight" panose="020B0402040204020203" pitchFamily="34" charset="0"/>
                </a:rPr>
                <a:t>40,68%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6049" y="3169"/>
              <a:ext cx="1417" cy="0"/>
            </a:xfrm>
            <a:prstGeom prst="line">
              <a:avLst/>
            </a:prstGeom>
            <a:noFill/>
            <a:ln w="12700" cap="flat">
              <a:solidFill>
                <a:srgbClr val="A0A0A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Rectangle 36"/>
            <p:cNvSpPr>
              <a:spLocks noChangeArrowheads="1"/>
            </p:cNvSpPr>
            <p:nvPr/>
          </p:nvSpPr>
          <p:spPr bwMode="auto">
            <a:xfrm>
              <a:off x="6906" y="3263"/>
              <a:ext cx="68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egoe UI Semilight" panose="020B0402040204020203" pitchFamily="34" charset="0"/>
                </a:rPr>
                <a:t>34%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5160" name="Picture 4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2" y="2224"/>
              <a:ext cx="2560" cy="2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1" name="Picture 4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2" y="2224"/>
              <a:ext cx="2560" cy="2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Freeform 42"/>
            <p:cNvSpPr>
              <a:spLocks/>
            </p:cNvSpPr>
            <p:nvPr/>
          </p:nvSpPr>
          <p:spPr bwMode="auto">
            <a:xfrm>
              <a:off x="7786" y="2369"/>
              <a:ext cx="2240" cy="2240"/>
            </a:xfrm>
            <a:custGeom>
              <a:avLst/>
              <a:gdLst>
                <a:gd name="T0" fmla="*/ 120 w 4480"/>
                <a:gd name="T1" fmla="*/ 0 h 4480"/>
                <a:gd name="T2" fmla="*/ 4360 w 4480"/>
                <a:gd name="T3" fmla="*/ 0 h 4480"/>
                <a:gd name="T4" fmla="*/ 4360 w 4480"/>
                <a:gd name="T5" fmla="*/ 0 h 4480"/>
                <a:gd name="T6" fmla="*/ 4480 w 4480"/>
                <a:gd name="T7" fmla="*/ 120 h 4480"/>
                <a:gd name="T8" fmla="*/ 4480 w 4480"/>
                <a:gd name="T9" fmla="*/ 120 h 4480"/>
                <a:gd name="T10" fmla="*/ 4480 w 4480"/>
                <a:gd name="T11" fmla="*/ 120 h 4480"/>
                <a:gd name="T12" fmla="*/ 4480 w 4480"/>
                <a:gd name="T13" fmla="*/ 4360 h 4480"/>
                <a:gd name="T14" fmla="*/ 4480 w 4480"/>
                <a:gd name="T15" fmla="*/ 4360 h 4480"/>
                <a:gd name="T16" fmla="*/ 4360 w 4480"/>
                <a:gd name="T17" fmla="*/ 4480 h 4480"/>
                <a:gd name="T18" fmla="*/ 4360 w 4480"/>
                <a:gd name="T19" fmla="*/ 4480 h 4480"/>
                <a:gd name="T20" fmla="*/ 120 w 4480"/>
                <a:gd name="T21" fmla="*/ 4480 h 4480"/>
                <a:gd name="T22" fmla="*/ 120 w 4480"/>
                <a:gd name="T23" fmla="*/ 4480 h 4480"/>
                <a:gd name="T24" fmla="*/ 0 w 4480"/>
                <a:gd name="T25" fmla="*/ 4360 h 4480"/>
                <a:gd name="T26" fmla="*/ 0 w 4480"/>
                <a:gd name="T27" fmla="*/ 120 h 4480"/>
                <a:gd name="T28" fmla="*/ 0 w 4480"/>
                <a:gd name="T29" fmla="*/ 120 h 4480"/>
                <a:gd name="T30" fmla="*/ 120 w 4480"/>
                <a:gd name="T31" fmla="*/ 0 h 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80" h="4480">
                  <a:moveTo>
                    <a:pt x="120" y="0"/>
                  </a:moveTo>
                  <a:lnTo>
                    <a:pt x="4360" y="0"/>
                  </a:lnTo>
                  <a:lnTo>
                    <a:pt x="4360" y="0"/>
                  </a:lnTo>
                  <a:cubicBezTo>
                    <a:pt x="4427" y="0"/>
                    <a:pt x="4480" y="54"/>
                    <a:pt x="4480" y="120"/>
                  </a:cubicBezTo>
                  <a:cubicBezTo>
                    <a:pt x="4480" y="120"/>
                    <a:pt x="4480" y="120"/>
                    <a:pt x="4480" y="120"/>
                  </a:cubicBezTo>
                  <a:lnTo>
                    <a:pt x="4480" y="120"/>
                  </a:lnTo>
                  <a:lnTo>
                    <a:pt x="4480" y="4360"/>
                  </a:lnTo>
                  <a:lnTo>
                    <a:pt x="4480" y="4360"/>
                  </a:lnTo>
                  <a:cubicBezTo>
                    <a:pt x="4480" y="4427"/>
                    <a:pt x="4427" y="4480"/>
                    <a:pt x="4360" y="4480"/>
                  </a:cubicBezTo>
                  <a:lnTo>
                    <a:pt x="4360" y="4480"/>
                  </a:lnTo>
                  <a:lnTo>
                    <a:pt x="120" y="4480"/>
                  </a:lnTo>
                  <a:lnTo>
                    <a:pt x="120" y="4480"/>
                  </a:lnTo>
                  <a:cubicBezTo>
                    <a:pt x="54" y="4480"/>
                    <a:pt x="0" y="4427"/>
                    <a:pt x="0" y="4360"/>
                  </a:cubicBezTo>
                  <a:lnTo>
                    <a:pt x="0" y="120"/>
                  </a:lnTo>
                  <a:lnTo>
                    <a:pt x="0" y="120"/>
                  </a:lnTo>
                  <a:cubicBezTo>
                    <a:pt x="0" y="54"/>
                    <a:pt x="54" y="0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5163" name="Picture 4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2" y="2224"/>
              <a:ext cx="2560" cy="2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4" name="Picture 4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2" y="2224"/>
              <a:ext cx="2560" cy="2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Freeform 45"/>
            <p:cNvSpPr>
              <a:spLocks/>
            </p:cNvSpPr>
            <p:nvPr/>
          </p:nvSpPr>
          <p:spPr bwMode="auto">
            <a:xfrm>
              <a:off x="7786" y="2369"/>
              <a:ext cx="2240" cy="2240"/>
            </a:xfrm>
            <a:custGeom>
              <a:avLst/>
              <a:gdLst>
                <a:gd name="T0" fmla="*/ 120 w 4480"/>
                <a:gd name="T1" fmla="*/ 0 h 4480"/>
                <a:gd name="T2" fmla="*/ 4360 w 4480"/>
                <a:gd name="T3" fmla="*/ 0 h 4480"/>
                <a:gd name="T4" fmla="*/ 4360 w 4480"/>
                <a:gd name="T5" fmla="*/ 0 h 4480"/>
                <a:gd name="T6" fmla="*/ 4480 w 4480"/>
                <a:gd name="T7" fmla="*/ 120 h 4480"/>
                <a:gd name="T8" fmla="*/ 4480 w 4480"/>
                <a:gd name="T9" fmla="*/ 120 h 4480"/>
                <a:gd name="T10" fmla="*/ 4480 w 4480"/>
                <a:gd name="T11" fmla="*/ 120 h 4480"/>
                <a:gd name="T12" fmla="*/ 4480 w 4480"/>
                <a:gd name="T13" fmla="*/ 4360 h 4480"/>
                <a:gd name="T14" fmla="*/ 4480 w 4480"/>
                <a:gd name="T15" fmla="*/ 4360 h 4480"/>
                <a:gd name="T16" fmla="*/ 4360 w 4480"/>
                <a:gd name="T17" fmla="*/ 4480 h 4480"/>
                <a:gd name="T18" fmla="*/ 4360 w 4480"/>
                <a:gd name="T19" fmla="*/ 4480 h 4480"/>
                <a:gd name="T20" fmla="*/ 120 w 4480"/>
                <a:gd name="T21" fmla="*/ 4480 h 4480"/>
                <a:gd name="T22" fmla="*/ 120 w 4480"/>
                <a:gd name="T23" fmla="*/ 4480 h 4480"/>
                <a:gd name="T24" fmla="*/ 0 w 4480"/>
                <a:gd name="T25" fmla="*/ 4360 h 4480"/>
                <a:gd name="T26" fmla="*/ 0 w 4480"/>
                <a:gd name="T27" fmla="*/ 120 h 4480"/>
                <a:gd name="T28" fmla="*/ 0 w 4480"/>
                <a:gd name="T29" fmla="*/ 120 h 4480"/>
                <a:gd name="T30" fmla="*/ 120 w 4480"/>
                <a:gd name="T31" fmla="*/ 0 h 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80" h="4480">
                  <a:moveTo>
                    <a:pt x="120" y="0"/>
                  </a:moveTo>
                  <a:lnTo>
                    <a:pt x="4360" y="0"/>
                  </a:lnTo>
                  <a:lnTo>
                    <a:pt x="4360" y="0"/>
                  </a:lnTo>
                  <a:cubicBezTo>
                    <a:pt x="4427" y="0"/>
                    <a:pt x="4480" y="54"/>
                    <a:pt x="4480" y="120"/>
                  </a:cubicBezTo>
                  <a:cubicBezTo>
                    <a:pt x="4480" y="120"/>
                    <a:pt x="4480" y="120"/>
                    <a:pt x="4480" y="120"/>
                  </a:cubicBezTo>
                  <a:lnTo>
                    <a:pt x="4480" y="120"/>
                  </a:lnTo>
                  <a:lnTo>
                    <a:pt x="4480" y="4360"/>
                  </a:lnTo>
                  <a:lnTo>
                    <a:pt x="4480" y="4360"/>
                  </a:lnTo>
                  <a:cubicBezTo>
                    <a:pt x="4480" y="4427"/>
                    <a:pt x="4427" y="4480"/>
                    <a:pt x="4360" y="4480"/>
                  </a:cubicBezTo>
                  <a:lnTo>
                    <a:pt x="4360" y="4480"/>
                  </a:lnTo>
                  <a:lnTo>
                    <a:pt x="120" y="4480"/>
                  </a:lnTo>
                  <a:lnTo>
                    <a:pt x="120" y="4480"/>
                  </a:lnTo>
                  <a:cubicBezTo>
                    <a:pt x="54" y="4480"/>
                    <a:pt x="0" y="4427"/>
                    <a:pt x="0" y="4360"/>
                  </a:cubicBezTo>
                  <a:lnTo>
                    <a:pt x="0" y="120"/>
                  </a:lnTo>
                  <a:lnTo>
                    <a:pt x="0" y="120"/>
                  </a:lnTo>
                  <a:cubicBezTo>
                    <a:pt x="0" y="54"/>
                    <a:pt x="54" y="0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46"/>
            <p:cNvSpPr>
              <a:spLocks/>
            </p:cNvSpPr>
            <p:nvPr/>
          </p:nvSpPr>
          <p:spPr bwMode="auto">
            <a:xfrm>
              <a:off x="8098" y="3033"/>
              <a:ext cx="544" cy="1416"/>
            </a:xfrm>
            <a:custGeom>
              <a:avLst/>
              <a:gdLst>
                <a:gd name="T0" fmla="*/ 40 w 544"/>
                <a:gd name="T1" fmla="*/ 40 h 1416"/>
                <a:gd name="T2" fmla="*/ 504 w 544"/>
                <a:gd name="T3" fmla="*/ 40 h 1416"/>
                <a:gd name="T4" fmla="*/ 544 w 544"/>
                <a:gd name="T5" fmla="*/ 40 h 1416"/>
                <a:gd name="T6" fmla="*/ 544 w 544"/>
                <a:gd name="T7" fmla="*/ 80 h 1416"/>
                <a:gd name="T8" fmla="*/ 544 w 544"/>
                <a:gd name="T9" fmla="*/ 1376 h 1416"/>
                <a:gd name="T10" fmla="*/ 544 w 544"/>
                <a:gd name="T11" fmla="*/ 1416 h 1416"/>
                <a:gd name="T12" fmla="*/ 504 w 544"/>
                <a:gd name="T13" fmla="*/ 1416 h 1416"/>
                <a:gd name="T14" fmla="*/ 40 w 544"/>
                <a:gd name="T15" fmla="*/ 1416 h 1416"/>
                <a:gd name="T16" fmla="*/ 0 w 544"/>
                <a:gd name="T17" fmla="*/ 1416 h 1416"/>
                <a:gd name="T18" fmla="*/ 0 w 544"/>
                <a:gd name="T19" fmla="*/ 1376 h 1416"/>
                <a:gd name="T20" fmla="*/ 0 w 544"/>
                <a:gd name="T21" fmla="*/ 80 h 1416"/>
                <a:gd name="T22" fmla="*/ 0 w 544"/>
                <a:gd name="T23" fmla="*/ 0 h 1416"/>
                <a:gd name="T24" fmla="*/ 0 w 544"/>
                <a:gd name="T25" fmla="*/ 40 h 1416"/>
                <a:gd name="T26" fmla="*/ 40 w 544"/>
                <a:gd name="T27" fmla="*/ 4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4" h="1416">
                  <a:moveTo>
                    <a:pt x="40" y="40"/>
                  </a:moveTo>
                  <a:lnTo>
                    <a:pt x="504" y="40"/>
                  </a:lnTo>
                  <a:lnTo>
                    <a:pt x="544" y="40"/>
                  </a:lnTo>
                  <a:lnTo>
                    <a:pt x="544" y="80"/>
                  </a:lnTo>
                  <a:lnTo>
                    <a:pt x="544" y="1376"/>
                  </a:lnTo>
                  <a:lnTo>
                    <a:pt x="544" y="1416"/>
                  </a:lnTo>
                  <a:lnTo>
                    <a:pt x="504" y="1416"/>
                  </a:lnTo>
                  <a:lnTo>
                    <a:pt x="40" y="1416"/>
                  </a:lnTo>
                  <a:lnTo>
                    <a:pt x="0" y="1416"/>
                  </a:lnTo>
                  <a:lnTo>
                    <a:pt x="0" y="1376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40"/>
                  </a:lnTo>
                  <a:lnTo>
                    <a:pt x="40" y="40"/>
                  </a:lnTo>
                  <a:close/>
                </a:path>
              </a:pathLst>
            </a:custGeom>
            <a:solidFill>
              <a:srgbClr val="AED1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Line 47"/>
            <p:cNvSpPr>
              <a:spLocks noChangeShapeType="1"/>
            </p:cNvSpPr>
            <p:nvPr/>
          </p:nvSpPr>
          <p:spPr bwMode="auto">
            <a:xfrm>
              <a:off x="8098" y="3057"/>
              <a:ext cx="544" cy="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48"/>
            <p:cNvSpPr>
              <a:spLocks/>
            </p:cNvSpPr>
            <p:nvPr/>
          </p:nvSpPr>
          <p:spPr bwMode="auto">
            <a:xfrm>
              <a:off x="9178" y="2497"/>
              <a:ext cx="544" cy="1952"/>
            </a:xfrm>
            <a:custGeom>
              <a:avLst/>
              <a:gdLst>
                <a:gd name="T0" fmla="*/ 40 w 544"/>
                <a:gd name="T1" fmla="*/ 40 h 1952"/>
                <a:gd name="T2" fmla="*/ 504 w 544"/>
                <a:gd name="T3" fmla="*/ 40 h 1952"/>
                <a:gd name="T4" fmla="*/ 544 w 544"/>
                <a:gd name="T5" fmla="*/ 40 h 1952"/>
                <a:gd name="T6" fmla="*/ 544 w 544"/>
                <a:gd name="T7" fmla="*/ 80 h 1952"/>
                <a:gd name="T8" fmla="*/ 544 w 544"/>
                <a:gd name="T9" fmla="*/ 1912 h 1952"/>
                <a:gd name="T10" fmla="*/ 544 w 544"/>
                <a:gd name="T11" fmla="*/ 1952 h 1952"/>
                <a:gd name="T12" fmla="*/ 504 w 544"/>
                <a:gd name="T13" fmla="*/ 1952 h 1952"/>
                <a:gd name="T14" fmla="*/ 40 w 544"/>
                <a:gd name="T15" fmla="*/ 1952 h 1952"/>
                <a:gd name="T16" fmla="*/ 0 w 544"/>
                <a:gd name="T17" fmla="*/ 1952 h 1952"/>
                <a:gd name="T18" fmla="*/ 0 w 544"/>
                <a:gd name="T19" fmla="*/ 1912 h 1952"/>
                <a:gd name="T20" fmla="*/ 0 w 544"/>
                <a:gd name="T21" fmla="*/ 80 h 1952"/>
                <a:gd name="T22" fmla="*/ 0 w 544"/>
                <a:gd name="T23" fmla="*/ 0 h 1952"/>
                <a:gd name="T24" fmla="*/ 0 w 544"/>
                <a:gd name="T25" fmla="*/ 40 h 1952"/>
                <a:gd name="T26" fmla="*/ 40 w 544"/>
                <a:gd name="T27" fmla="*/ 40 h 1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4" h="1952">
                  <a:moveTo>
                    <a:pt x="40" y="40"/>
                  </a:moveTo>
                  <a:lnTo>
                    <a:pt x="504" y="40"/>
                  </a:lnTo>
                  <a:lnTo>
                    <a:pt x="544" y="40"/>
                  </a:lnTo>
                  <a:lnTo>
                    <a:pt x="544" y="80"/>
                  </a:lnTo>
                  <a:lnTo>
                    <a:pt x="544" y="1912"/>
                  </a:lnTo>
                  <a:lnTo>
                    <a:pt x="544" y="1952"/>
                  </a:lnTo>
                  <a:lnTo>
                    <a:pt x="504" y="1952"/>
                  </a:lnTo>
                  <a:lnTo>
                    <a:pt x="40" y="1952"/>
                  </a:lnTo>
                  <a:lnTo>
                    <a:pt x="0" y="1952"/>
                  </a:lnTo>
                  <a:lnTo>
                    <a:pt x="0" y="1912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40"/>
                  </a:lnTo>
                  <a:lnTo>
                    <a:pt x="40" y="4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Line 49"/>
            <p:cNvSpPr>
              <a:spLocks noChangeShapeType="1"/>
            </p:cNvSpPr>
            <p:nvPr/>
          </p:nvSpPr>
          <p:spPr bwMode="auto">
            <a:xfrm>
              <a:off x="9178" y="2521"/>
              <a:ext cx="544" cy="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50"/>
            <p:cNvSpPr>
              <a:spLocks noEditPoints="1"/>
            </p:cNvSpPr>
            <p:nvPr/>
          </p:nvSpPr>
          <p:spPr bwMode="auto">
            <a:xfrm>
              <a:off x="7802" y="4419"/>
              <a:ext cx="2193" cy="61"/>
            </a:xfrm>
            <a:custGeom>
              <a:avLst/>
              <a:gdLst>
                <a:gd name="T0" fmla="*/ 0 w 2193"/>
                <a:gd name="T1" fmla="*/ 26 h 61"/>
                <a:gd name="T2" fmla="*/ 2184 w 2193"/>
                <a:gd name="T3" fmla="*/ 26 h 61"/>
                <a:gd name="T4" fmla="*/ 2184 w 2193"/>
                <a:gd name="T5" fmla="*/ 34 h 61"/>
                <a:gd name="T6" fmla="*/ 0 w 2193"/>
                <a:gd name="T7" fmla="*/ 34 h 61"/>
                <a:gd name="T8" fmla="*/ 0 w 2193"/>
                <a:gd name="T9" fmla="*/ 26 h 61"/>
                <a:gd name="T10" fmla="*/ 2171 w 2193"/>
                <a:gd name="T11" fmla="*/ 33 h 61"/>
                <a:gd name="T12" fmla="*/ 2155 w 2193"/>
                <a:gd name="T13" fmla="*/ 49 h 61"/>
                <a:gd name="T14" fmla="*/ 2151 w 2193"/>
                <a:gd name="T15" fmla="*/ 43 h 61"/>
                <a:gd name="T16" fmla="*/ 2183 w 2193"/>
                <a:gd name="T17" fmla="*/ 27 h 61"/>
                <a:gd name="T18" fmla="*/ 2183 w 2193"/>
                <a:gd name="T19" fmla="*/ 34 h 61"/>
                <a:gd name="T20" fmla="*/ 2151 w 2193"/>
                <a:gd name="T21" fmla="*/ 18 h 61"/>
                <a:gd name="T22" fmla="*/ 2155 w 2193"/>
                <a:gd name="T23" fmla="*/ 12 h 61"/>
                <a:gd name="T24" fmla="*/ 2171 w 2193"/>
                <a:gd name="T25" fmla="*/ 28 h 61"/>
                <a:gd name="T26" fmla="*/ 2166 w 2193"/>
                <a:gd name="T27" fmla="*/ 33 h 61"/>
                <a:gd name="T28" fmla="*/ 2132 w 2193"/>
                <a:gd name="T29" fmla="*/ 0 h 61"/>
                <a:gd name="T30" fmla="*/ 2193 w 2193"/>
                <a:gd name="T31" fmla="*/ 30 h 61"/>
                <a:gd name="T32" fmla="*/ 2132 w 2193"/>
                <a:gd name="T33" fmla="*/ 61 h 61"/>
                <a:gd name="T34" fmla="*/ 2166 w 2193"/>
                <a:gd name="T35" fmla="*/ 28 h 61"/>
                <a:gd name="T36" fmla="*/ 2171 w 2193"/>
                <a:gd name="T37" fmla="*/ 3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93" h="61">
                  <a:moveTo>
                    <a:pt x="0" y="26"/>
                  </a:moveTo>
                  <a:lnTo>
                    <a:pt x="2184" y="26"/>
                  </a:lnTo>
                  <a:lnTo>
                    <a:pt x="2184" y="34"/>
                  </a:lnTo>
                  <a:lnTo>
                    <a:pt x="0" y="34"/>
                  </a:lnTo>
                  <a:lnTo>
                    <a:pt x="0" y="26"/>
                  </a:lnTo>
                  <a:close/>
                  <a:moveTo>
                    <a:pt x="2171" y="33"/>
                  </a:moveTo>
                  <a:lnTo>
                    <a:pt x="2155" y="49"/>
                  </a:lnTo>
                  <a:lnTo>
                    <a:pt x="2151" y="43"/>
                  </a:lnTo>
                  <a:lnTo>
                    <a:pt x="2183" y="27"/>
                  </a:lnTo>
                  <a:lnTo>
                    <a:pt x="2183" y="34"/>
                  </a:lnTo>
                  <a:lnTo>
                    <a:pt x="2151" y="18"/>
                  </a:lnTo>
                  <a:lnTo>
                    <a:pt x="2155" y="12"/>
                  </a:lnTo>
                  <a:lnTo>
                    <a:pt x="2171" y="28"/>
                  </a:lnTo>
                  <a:lnTo>
                    <a:pt x="2166" y="33"/>
                  </a:lnTo>
                  <a:lnTo>
                    <a:pt x="2132" y="0"/>
                  </a:lnTo>
                  <a:lnTo>
                    <a:pt x="2193" y="30"/>
                  </a:lnTo>
                  <a:lnTo>
                    <a:pt x="2132" y="61"/>
                  </a:lnTo>
                  <a:lnTo>
                    <a:pt x="2166" y="28"/>
                  </a:lnTo>
                  <a:lnTo>
                    <a:pt x="2171" y="33"/>
                  </a:lnTo>
                  <a:close/>
                </a:path>
              </a:pathLst>
            </a:custGeom>
            <a:solidFill>
              <a:srgbClr val="A0A0A4"/>
            </a:solidFill>
            <a:ln w="12700" cap="flat">
              <a:solidFill>
                <a:srgbClr val="A0A0A4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Line 51"/>
            <p:cNvSpPr>
              <a:spLocks noChangeShapeType="1"/>
            </p:cNvSpPr>
            <p:nvPr/>
          </p:nvSpPr>
          <p:spPr bwMode="auto">
            <a:xfrm>
              <a:off x="8362" y="4425"/>
              <a:ext cx="0" cy="48"/>
            </a:xfrm>
            <a:prstGeom prst="line">
              <a:avLst/>
            </a:prstGeom>
            <a:noFill/>
            <a:ln w="12700" cap="flat">
              <a:solidFill>
                <a:srgbClr val="A0A0A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Rectangle 52"/>
            <p:cNvSpPr>
              <a:spLocks noChangeArrowheads="1"/>
            </p:cNvSpPr>
            <p:nvPr/>
          </p:nvSpPr>
          <p:spPr bwMode="auto">
            <a:xfrm>
              <a:off x="8302" y="4489"/>
              <a:ext cx="18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100" b="0" i="0" u="none" strike="noStrike" cap="none" normalizeH="0" baseline="0" smtClean="0">
                  <a:ln>
                    <a:noFill/>
                  </a:ln>
                  <a:solidFill>
                    <a:srgbClr val="3E3E3E"/>
                  </a:solidFill>
                  <a:effectLst/>
                  <a:latin typeface="Segoe UI Semilight" panose="020B0402040204020203" pitchFamily="34" charset="0"/>
                </a:rPr>
                <a:t>N-1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Line 53"/>
            <p:cNvSpPr>
              <a:spLocks noChangeShapeType="1"/>
            </p:cNvSpPr>
            <p:nvPr/>
          </p:nvSpPr>
          <p:spPr bwMode="auto">
            <a:xfrm>
              <a:off x="9442" y="4425"/>
              <a:ext cx="0" cy="48"/>
            </a:xfrm>
            <a:prstGeom prst="line">
              <a:avLst/>
            </a:prstGeom>
            <a:noFill/>
            <a:ln w="12700" cap="flat">
              <a:solidFill>
                <a:srgbClr val="A0A0A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Rectangle 54"/>
            <p:cNvSpPr>
              <a:spLocks noChangeArrowheads="1"/>
            </p:cNvSpPr>
            <p:nvPr/>
          </p:nvSpPr>
          <p:spPr bwMode="auto">
            <a:xfrm>
              <a:off x="9356" y="4489"/>
              <a:ext cx="234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100" b="0" i="0" u="none" strike="noStrike" cap="none" normalizeH="0" baseline="0" smtClean="0">
                  <a:ln>
                    <a:noFill/>
                  </a:ln>
                  <a:solidFill>
                    <a:srgbClr val="3E3E3E"/>
                  </a:solidFill>
                  <a:effectLst/>
                  <a:latin typeface="Segoe UI Semilight" panose="020B0402040204020203" pitchFamily="34" charset="0"/>
                </a:rPr>
                <a:t>2022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55"/>
            <p:cNvSpPr>
              <a:spLocks noChangeArrowheads="1"/>
            </p:cNvSpPr>
            <p:nvPr/>
          </p:nvSpPr>
          <p:spPr bwMode="auto">
            <a:xfrm>
              <a:off x="8194" y="2931"/>
              <a:ext cx="40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 smtClean="0">
                  <a:ln>
                    <a:noFill/>
                  </a:ln>
                  <a:solidFill>
                    <a:srgbClr val="3D3D3D"/>
                  </a:solidFill>
                  <a:effectLst/>
                  <a:latin typeface="Segoe UI Semilight" panose="020B0402040204020203" pitchFamily="34" charset="0"/>
                </a:rPr>
                <a:t>287,4 k€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56"/>
            <p:cNvSpPr>
              <a:spLocks noChangeArrowheads="1"/>
            </p:cNvSpPr>
            <p:nvPr/>
          </p:nvSpPr>
          <p:spPr bwMode="auto">
            <a:xfrm>
              <a:off x="9274" y="2395"/>
              <a:ext cx="40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 smtClean="0">
                  <a:ln>
                    <a:noFill/>
                  </a:ln>
                  <a:solidFill>
                    <a:srgbClr val="3D3D3D"/>
                  </a:solidFill>
                  <a:effectLst/>
                  <a:latin typeface="Segoe UI Semilight" panose="020B0402040204020203" pitchFamily="34" charset="0"/>
                </a:rPr>
                <a:t>398,6 k€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BECD78FC052A48917F97144D3A51FA" ma:contentTypeVersion="16" ma:contentTypeDescription="Crée un document." ma:contentTypeScope="" ma:versionID="0ae72750d5f30c3d45f61544e150e4d4">
  <xsd:schema xmlns:xsd="http://www.w3.org/2001/XMLSchema" xmlns:xs="http://www.w3.org/2001/XMLSchema" xmlns:p="http://schemas.microsoft.com/office/2006/metadata/properties" xmlns:ns2="80da3ad5-3c09-4f57-81e9-5a72eb21589a" xmlns:ns3="189cce3f-6103-44e3-85bd-fd111d4ee3c9" targetNamespace="http://schemas.microsoft.com/office/2006/metadata/properties" ma:root="true" ma:fieldsID="6846da6bd3109dcd826e45c5b4299e91" ns2:_="" ns3:_="">
    <xsd:import namespace="80da3ad5-3c09-4f57-81e9-5a72eb21589a"/>
    <xsd:import namespace="189cce3f-6103-44e3-85bd-fd111d4ee3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da3ad5-3c09-4f57-81e9-5a72eb2158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c5e2b7bf-c501-4e2e-92ed-27a435c7ff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9cce3f-6103-44e3-85bd-fd111d4ee3c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49c68d0-ca73-4e14-9776-f8a3516c439e}" ma:internalName="TaxCatchAll" ma:showField="CatchAllData" ma:web="189cce3f-6103-44e3-85bd-fd111d4ee3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89cce3f-6103-44e3-85bd-fd111d4ee3c9" xsi:nil="true"/>
    <lcf76f155ced4ddcb4097134ff3c332f xmlns="80da3ad5-3c09-4f57-81e9-5a72eb21589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33332EC-E0F2-4B13-9EE2-8492B05CA7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9B2E2F-E8DE-4034-BF98-653B1DEDB9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da3ad5-3c09-4f57-81e9-5a72eb21589a"/>
    <ds:schemaRef ds:uri="189cce3f-6103-44e3-85bd-fd111d4ee3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76A0297-72C7-4915-9A34-7390130D0BE8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80da3ad5-3c09-4f57-81e9-5a72eb21589a"/>
    <ds:schemaRef ds:uri="http://purl.org/dc/dcmitype/"/>
    <ds:schemaRef ds:uri="http://www.w3.org/XML/1998/namespace"/>
    <ds:schemaRef ds:uri="189cce3f-6103-44e3-85bd-fd111d4ee3c9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881</Words>
  <Application>Microsoft Office PowerPoint</Application>
  <PresentationFormat>Personnalisé</PresentationFormat>
  <Paragraphs>482</Paragraphs>
  <Slides>19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Myriad Pro</vt:lpstr>
      <vt:lpstr>Segoe UI Semibold</vt:lpstr>
      <vt:lpstr>Segoe UI Semilight</vt:lpstr>
      <vt:lpstr>Thème Office</vt:lpstr>
      <vt:lpstr>Acrobat Document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Vincent BOYER</dc:creator>
  <cp:lastModifiedBy>Clara FERBOS</cp:lastModifiedBy>
  <cp:revision>17</cp:revision>
  <dcterms:created xsi:type="dcterms:W3CDTF">2023-06-19T13:23:26Z</dcterms:created>
  <dcterms:modified xsi:type="dcterms:W3CDTF">2024-06-17T10:34:15Z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0x010100F2BECD78FC052A48917F97144D3A51FA</vt:lpwstr>
  </property>
  <property fmtid="{D5CDD505-2E9C-101B-9397-08002B2CF9AE}" pid="3" name="MediaServiceImageTags">
    <vt:lpwstr/>
  </property>
</Properties>
</file>