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660"/>
  </p:normalViewPr>
  <p:slideViewPr>
    <p:cSldViewPr snapToGrid="0">
      <p:cViewPr>
        <p:scale>
          <a:sx n="66" d="100"/>
          <a:sy n="66" d="100"/>
        </p:scale>
        <p:origin x="35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D496F4A-E8AA-4225-86D2-B35AF4915D18}" type="datetimeFigureOut">
              <a:rPr lang="fr-FR" smtClean="0"/>
              <a:t>17/12/2023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3464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496F4A-E8AA-4225-86D2-B35AF4915D18}" type="datetimeFigureOut">
              <a:rPr lang="fr-FR" smtClean="0"/>
              <a:t>17/12/2023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215289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496F4A-E8AA-4225-86D2-B35AF4915D18}" type="datetimeFigureOut">
              <a:rPr lang="fr-FR" smtClean="0"/>
              <a:t>17/12/2023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87502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496F4A-E8AA-4225-86D2-B35AF4915D18}" type="datetimeFigureOut">
              <a:rPr lang="fr-FR" smtClean="0"/>
              <a:t>17/12/2023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58267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D496F4A-E8AA-4225-86D2-B35AF4915D18}" type="datetimeFigureOut">
              <a:rPr lang="fr-FR" smtClean="0"/>
              <a:t>17/12/2023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347070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D496F4A-E8AA-4225-86D2-B35AF4915D18}" type="datetimeFigureOut">
              <a:rPr lang="fr-FR" smtClean="0"/>
              <a:t>17/12/2023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4286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D496F4A-E8AA-4225-86D2-B35AF4915D18}" type="datetimeFigureOut">
              <a:rPr lang="fr-FR" smtClean="0"/>
              <a:t>17/12/2023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373241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D496F4A-E8AA-4225-86D2-B35AF4915D18}" type="datetimeFigureOut">
              <a:rPr lang="fr-FR" smtClean="0"/>
              <a:t>17/12/2023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77309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96F4A-E8AA-4225-86D2-B35AF4915D18}" type="datetimeFigureOut">
              <a:rPr lang="fr-FR" smtClean="0"/>
              <a:t>17/12/2023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198085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D496F4A-E8AA-4225-86D2-B35AF4915D18}" type="datetimeFigureOut">
              <a:rPr lang="fr-FR" smtClean="0"/>
              <a:t>17/12/2023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221965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D496F4A-E8AA-4225-86D2-B35AF4915D18}" type="datetimeFigureOut">
              <a:rPr lang="fr-FR" smtClean="0"/>
              <a:t>17/12/2023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7FD87A1-C99F-4903-AF00-D4F7D06622F0}" type="slidenum">
              <a:rPr lang="fr-FR" smtClean="0"/>
              <a:t>‹N°›</a:t>
            </a:fld>
            <a:endParaRPr lang="fr-FR"/>
          </a:p>
        </p:txBody>
      </p:sp>
    </p:spTree>
    <p:extLst>
      <p:ext uri="{BB962C8B-B14F-4D97-AF65-F5344CB8AC3E}">
        <p14:creationId xmlns:p14="http://schemas.microsoft.com/office/powerpoint/2010/main" val="28672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96F4A-E8AA-4225-86D2-B35AF4915D18}" type="datetimeFigureOut">
              <a:rPr lang="fr-FR" smtClean="0"/>
              <a:t>17/12/2023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D87A1-C99F-4903-AF00-D4F7D06622F0}" type="slidenum">
              <a:rPr lang="fr-FR" smtClean="0"/>
              <a:t>‹N°›</a:t>
            </a:fld>
            <a:endParaRPr lang="fr-FR"/>
          </a:p>
        </p:txBody>
      </p:sp>
    </p:spTree>
    <p:extLst>
      <p:ext uri="{BB962C8B-B14F-4D97-AF65-F5344CB8AC3E}">
        <p14:creationId xmlns:p14="http://schemas.microsoft.com/office/powerpoint/2010/main" val="17975169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52FF8C-E170-7525-8C39-2301D0B992BC}"/>
              </a:ext>
            </a:extLst>
          </p:cNvPr>
          <p:cNvSpPr>
            <a:spLocks noGrp="1"/>
          </p:cNvSpPr>
          <p:nvPr>
            <p:ph type="ctrTitle"/>
          </p:nvPr>
        </p:nvSpPr>
        <p:spPr>
          <a:xfrm>
            <a:off x="804672" y="5434228"/>
            <a:ext cx="10640754" cy="775845"/>
          </a:xfrm>
        </p:spPr>
        <p:txBody>
          <a:bodyPr anchor="ctr">
            <a:noAutofit/>
          </a:bodyPr>
          <a:lstStyle/>
          <a:p>
            <a:pPr algn="l"/>
            <a:r>
              <a:rPr lang="fr-FR" sz="3600" dirty="0">
                <a:solidFill>
                  <a:schemeClr val="tx2"/>
                </a:solidFill>
                <a:latin typeface="Elephant" panose="02020904090505020303" pitchFamily="18" charset="0"/>
                <a:ea typeface="Calibri" panose="020F0502020204030204" pitchFamily="34" charset="0"/>
                <a:cs typeface="Times New Roman" panose="02020603050405020304" pitchFamily="18" charset="0"/>
              </a:rPr>
              <a:t>Joachim Patinir, </a:t>
            </a:r>
            <a:br>
              <a:rPr lang="fr-FR" sz="3600" dirty="0">
                <a:solidFill>
                  <a:schemeClr val="tx2"/>
                </a:solidFill>
                <a:latin typeface="Elephant" panose="02020904090505020303" pitchFamily="18" charset="0"/>
                <a:ea typeface="Calibri" panose="020F0502020204030204" pitchFamily="34" charset="0"/>
                <a:cs typeface="Times New Roman" panose="02020603050405020304" pitchFamily="18" charset="0"/>
              </a:rPr>
            </a:br>
            <a:r>
              <a:rPr lang="fr-FR" sz="3600" i="1" u="sng" dirty="0">
                <a:solidFill>
                  <a:schemeClr val="tx2"/>
                </a:solidFill>
                <a:latin typeface="Elephant" panose="02020904090505020303" pitchFamily="18" charset="0"/>
                <a:ea typeface="Calibri" panose="020F0502020204030204" pitchFamily="34" charset="0"/>
                <a:cs typeface="Times New Roman" panose="02020603050405020304" pitchFamily="18" charset="0"/>
              </a:rPr>
              <a:t>Saint Jérôme dans le désert</a:t>
            </a:r>
            <a:endParaRPr lang="fr-FR" sz="3600" i="1" u="sng" dirty="0">
              <a:solidFill>
                <a:schemeClr val="tx2"/>
              </a:solidFill>
              <a:latin typeface="Elephant" panose="02020904090505020303" pitchFamily="18" charset="0"/>
            </a:endParaRPr>
          </a:p>
        </p:txBody>
      </p:sp>
      <p:sp>
        <p:nvSpPr>
          <p:cNvPr id="3" name="Sous-titre 2">
            <a:extLst>
              <a:ext uri="{FF2B5EF4-FFF2-40B4-BE49-F238E27FC236}">
                <a16:creationId xmlns:a16="http://schemas.microsoft.com/office/drawing/2014/main" id="{94B03A94-62F8-3B66-B8B0-0CEF508FDAE4}"/>
              </a:ext>
            </a:extLst>
          </p:cNvPr>
          <p:cNvSpPr>
            <a:spLocks noGrp="1"/>
          </p:cNvSpPr>
          <p:nvPr>
            <p:ph type="subTitle" idx="1"/>
          </p:nvPr>
        </p:nvSpPr>
        <p:spPr>
          <a:xfrm>
            <a:off x="804672" y="4343051"/>
            <a:ext cx="9163757" cy="1087627"/>
          </a:xfrm>
        </p:spPr>
        <p:txBody>
          <a:bodyPr anchor="ctr">
            <a:normAutofit/>
          </a:bodyPr>
          <a:lstStyle/>
          <a:p>
            <a:pPr algn="l"/>
            <a:endParaRPr lang="fr-FR" sz="800" dirty="0">
              <a:solidFill>
                <a:schemeClr val="tx2"/>
              </a:solidFill>
            </a:endParaRPr>
          </a:p>
          <a:p>
            <a:pPr algn="l"/>
            <a:r>
              <a:rPr lang="fr-FR" sz="1600" b="1" dirty="0">
                <a:solidFill>
                  <a:schemeClr val="tx2"/>
                </a:solidFill>
                <a:latin typeface="Goudy Old Style" panose="02020502050305020303" pitchFamily="18" charset="0"/>
              </a:rPr>
              <a:t>Analyse de la notion de couleur </a:t>
            </a:r>
          </a:p>
        </p:txBody>
      </p:sp>
      <p:grpSp>
        <p:nvGrpSpPr>
          <p:cNvPr id="1035" name="Group 1034">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1036" name="Freeform: Shape 1035">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Saint Jérôme en pénitence, dans le désert - Louvre Collections">
            <a:extLst>
              <a:ext uri="{FF2B5EF4-FFF2-40B4-BE49-F238E27FC236}">
                <a16:creationId xmlns:a16="http://schemas.microsoft.com/office/drawing/2014/main" id="{863E6FAD-1BE7-C931-5D4D-B8F4F9F1D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8" r="-1" b="113"/>
          <a:stretch/>
        </p:blipFill>
        <p:spPr bwMode="auto">
          <a:xfrm>
            <a:off x="2909724" y="445153"/>
            <a:ext cx="6372552" cy="3585427"/>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1042" name="Freeform: Shape 1041">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6717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ADD2470A-6B74-2308-A4E9-DFBAD409199F}"/>
              </a:ext>
            </a:extLst>
          </p:cNvPr>
          <p:cNvSpPr>
            <a:spLocks noGrp="1"/>
          </p:cNvSpPr>
          <p:nvPr>
            <p:ph type="title"/>
          </p:nvPr>
        </p:nvSpPr>
        <p:spPr>
          <a:xfrm>
            <a:off x="1179226" y="1755073"/>
            <a:ext cx="9833548" cy="1066802"/>
          </a:xfrm>
        </p:spPr>
        <p:txBody>
          <a:bodyPr anchor="b">
            <a:normAutofit/>
          </a:bodyPr>
          <a:lstStyle/>
          <a:p>
            <a:r>
              <a:rPr lang="fr-FR" sz="3300">
                <a:solidFill>
                  <a:schemeClr val="tx2"/>
                </a:solidFill>
                <a:latin typeface="Elephant" panose="02020904090505020303" pitchFamily="18" charset="0"/>
              </a:rPr>
              <a:t>Définition</a:t>
            </a:r>
            <a:br>
              <a:rPr lang="fr-FR" sz="3300">
                <a:solidFill>
                  <a:schemeClr val="tx2"/>
                </a:solidFill>
                <a:latin typeface="Elephant" panose="02020904090505020303" pitchFamily="18" charset="0"/>
              </a:rPr>
            </a:br>
            <a:r>
              <a:rPr lang="fr-FR" sz="3300">
                <a:solidFill>
                  <a:schemeClr val="tx2"/>
                </a:solidFill>
                <a:latin typeface="Elephant" panose="02020904090505020303" pitchFamily="18" charset="0"/>
              </a:rPr>
              <a:t>de la notion de couleur</a:t>
            </a:r>
          </a:p>
        </p:txBody>
      </p:sp>
      <p:grpSp>
        <p:nvGrpSpPr>
          <p:cNvPr id="26" name="Group 18">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27" name="Freeform: Shape 19">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0">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1">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F946F150-DCC8-3D1E-7451-E54E9A0903E2}"/>
              </a:ext>
            </a:extLst>
          </p:cNvPr>
          <p:cNvSpPr>
            <a:spLocks noGrp="1"/>
          </p:cNvSpPr>
          <p:nvPr>
            <p:ph idx="1"/>
          </p:nvPr>
        </p:nvSpPr>
        <p:spPr>
          <a:xfrm>
            <a:off x="1179226" y="3049325"/>
            <a:ext cx="9833548" cy="2945574"/>
          </a:xfrm>
        </p:spPr>
        <p:txBody>
          <a:bodyPr anchor="ctr">
            <a:normAutofit/>
          </a:bodyPr>
          <a:lstStyle/>
          <a:p>
            <a:r>
              <a:rPr lang="fr-FR" sz="1800">
                <a:solidFill>
                  <a:schemeClr val="tx2"/>
                </a:solidFill>
                <a:latin typeface="Goudy Old Style" panose="02020502050305020303" pitchFamily="18" charset="0"/>
              </a:rPr>
              <a:t>Qualité de la lumière que renvoie un objet et qui permet à l’œil de le distinguer des autres objets, indépendamment de sa nature et de sa forme.</a:t>
            </a:r>
          </a:p>
          <a:p>
            <a:endParaRPr lang="fr-FR" sz="1800">
              <a:solidFill>
                <a:schemeClr val="tx2"/>
              </a:solidFill>
              <a:latin typeface="Goudy Old Style" panose="02020502050305020303" pitchFamily="18" charset="0"/>
            </a:endParaRPr>
          </a:p>
          <a:p>
            <a:pPr marL="0" indent="0">
              <a:buNone/>
            </a:pPr>
            <a:endParaRPr lang="fr-FR" sz="1800">
              <a:solidFill>
                <a:schemeClr val="tx2"/>
              </a:solidFill>
              <a:latin typeface="Goudy Old Style" panose="02020502050305020303" pitchFamily="18" charset="0"/>
            </a:endParaRPr>
          </a:p>
          <a:p>
            <a:r>
              <a:rPr lang="fr-FR" sz="1800">
                <a:solidFill>
                  <a:schemeClr val="tx2"/>
                </a:solidFill>
                <a:latin typeface="Goudy Old Style" panose="02020502050305020303" pitchFamily="18" charset="0"/>
              </a:rPr>
              <a:t>En clair : C’est l’état de la lumière que nos yeux reçoivent qui permet de distinguer des objets sans considérer leurs autres attributs.</a:t>
            </a:r>
          </a:p>
        </p:txBody>
      </p:sp>
    </p:spTree>
    <p:extLst>
      <p:ext uri="{BB962C8B-B14F-4D97-AF65-F5344CB8AC3E}">
        <p14:creationId xmlns:p14="http://schemas.microsoft.com/office/powerpoint/2010/main" val="1384591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B99CAE-BEF3-6D4E-4C62-03EC5D7F4F30}"/>
              </a:ext>
            </a:extLst>
          </p:cNvPr>
          <p:cNvSpPr>
            <a:spLocks noGrp="1"/>
          </p:cNvSpPr>
          <p:nvPr>
            <p:ph type="title"/>
          </p:nvPr>
        </p:nvSpPr>
        <p:spPr>
          <a:xfrm>
            <a:off x="804672" y="802955"/>
            <a:ext cx="6318649" cy="1454051"/>
          </a:xfrm>
        </p:spPr>
        <p:txBody>
          <a:bodyPr anchor="b">
            <a:normAutofit/>
          </a:bodyPr>
          <a:lstStyle/>
          <a:p>
            <a:r>
              <a:rPr lang="fr-FR" sz="3600" dirty="0">
                <a:solidFill>
                  <a:schemeClr val="tx2"/>
                </a:solidFill>
                <a:latin typeface="Elephant" panose="02020904090505020303" pitchFamily="18" charset="0"/>
              </a:rPr>
              <a:t>Travail des volumes par </a:t>
            </a:r>
            <a:br>
              <a:rPr lang="fr-FR" sz="3600" dirty="0">
                <a:solidFill>
                  <a:schemeClr val="tx2"/>
                </a:solidFill>
                <a:latin typeface="Elephant" panose="02020904090505020303" pitchFamily="18" charset="0"/>
              </a:rPr>
            </a:br>
            <a:r>
              <a:rPr lang="fr-FR" sz="3600" dirty="0">
                <a:solidFill>
                  <a:schemeClr val="tx2"/>
                </a:solidFill>
                <a:latin typeface="Elephant" panose="02020904090505020303" pitchFamily="18" charset="0"/>
              </a:rPr>
              <a:t>la couleur</a:t>
            </a:r>
          </a:p>
        </p:txBody>
      </p:sp>
      <p:grpSp>
        <p:nvGrpSpPr>
          <p:cNvPr id="29" name="Group 28">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30" name="Freeform: Shape 29">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Image 6">
            <a:extLst>
              <a:ext uri="{FF2B5EF4-FFF2-40B4-BE49-F238E27FC236}">
                <a16:creationId xmlns:a16="http://schemas.microsoft.com/office/drawing/2014/main" id="{9A70AAC4-DDFF-1765-D069-03A63929A951}"/>
              </a:ext>
            </a:extLst>
          </p:cNvPr>
          <p:cNvPicPr>
            <a:picLocks noChangeAspect="1"/>
          </p:cNvPicPr>
          <p:nvPr/>
        </p:nvPicPr>
        <p:blipFill>
          <a:blip r:embed="rId2"/>
          <a:stretch>
            <a:fillRect/>
          </a:stretch>
        </p:blipFill>
        <p:spPr>
          <a:xfrm>
            <a:off x="8061435" y="753923"/>
            <a:ext cx="3774960" cy="1302360"/>
          </a:xfrm>
          <a:prstGeom prst="rect">
            <a:avLst/>
          </a:prstGeom>
        </p:spPr>
      </p:pic>
      <p:sp>
        <p:nvSpPr>
          <p:cNvPr id="3" name="Espace réservé du contenu 2">
            <a:extLst>
              <a:ext uri="{FF2B5EF4-FFF2-40B4-BE49-F238E27FC236}">
                <a16:creationId xmlns:a16="http://schemas.microsoft.com/office/drawing/2014/main" id="{F5C55E21-F182-EE33-8F21-4BAC2EC6937A}"/>
              </a:ext>
            </a:extLst>
          </p:cNvPr>
          <p:cNvSpPr>
            <a:spLocks noGrp="1"/>
          </p:cNvSpPr>
          <p:nvPr>
            <p:ph idx="1"/>
          </p:nvPr>
        </p:nvSpPr>
        <p:spPr>
          <a:xfrm>
            <a:off x="804672" y="2421682"/>
            <a:ext cx="4650524" cy="3639289"/>
          </a:xfrm>
        </p:spPr>
        <p:txBody>
          <a:bodyPr anchor="ctr">
            <a:normAutofit/>
          </a:bodyPr>
          <a:lstStyle/>
          <a:p>
            <a:r>
              <a:rPr lang="fr-FR" sz="1800" dirty="0">
                <a:solidFill>
                  <a:schemeClr val="tx2"/>
                </a:solidFill>
                <a:latin typeface="Goudy Old Style" panose="02020502050305020303" pitchFamily="18" charset="0"/>
              </a:rPr>
              <a:t>Respect du ton local, modulations des teintes pour rendre les volumes de manière réaliste </a:t>
            </a:r>
          </a:p>
          <a:p>
            <a:endParaRPr lang="fr-FR" sz="1800" dirty="0">
              <a:solidFill>
                <a:schemeClr val="tx2"/>
              </a:solidFill>
              <a:latin typeface="Goudy Old Style" panose="02020502050305020303" pitchFamily="18" charset="0"/>
            </a:endParaRPr>
          </a:p>
          <a:p>
            <a:endParaRPr lang="fr-FR" sz="1800" dirty="0">
              <a:solidFill>
                <a:schemeClr val="tx2"/>
              </a:solidFill>
              <a:latin typeface="Goudy Old Style" panose="02020502050305020303" pitchFamily="18" charset="0"/>
            </a:endParaRPr>
          </a:p>
          <a:p>
            <a:r>
              <a:rPr lang="fr-FR" sz="1800" dirty="0">
                <a:solidFill>
                  <a:schemeClr val="tx2"/>
                </a:solidFill>
                <a:latin typeface="Goudy Old Style" panose="02020502050305020303" pitchFamily="18" charset="0"/>
              </a:rPr>
              <a:t>En clair : Réalisme dans les couleurs avec des teintes naturelles, peu saturées. Ombres et lumières logiques.</a:t>
            </a:r>
          </a:p>
          <a:p>
            <a:endParaRPr lang="fr-FR" sz="1800" dirty="0">
              <a:solidFill>
                <a:schemeClr val="tx2"/>
              </a:solidFill>
              <a:latin typeface="Goudy Old Style" panose="02020502050305020303" pitchFamily="18" charset="0"/>
            </a:endParaRPr>
          </a:p>
          <a:p>
            <a:endParaRPr lang="fr-FR" sz="1800" dirty="0">
              <a:solidFill>
                <a:schemeClr val="tx2"/>
              </a:solidFill>
              <a:latin typeface="Goudy Old Style" panose="02020502050305020303" pitchFamily="18" charset="0"/>
            </a:endParaRPr>
          </a:p>
          <a:p>
            <a:r>
              <a:rPr lang="fr-FR" sz="1800" dirty="0">
                <a:solidFill>
                  <a:schemeClr val="tx2"/>
                </a:solidFill>
                <a:latin typeface="Goudy Old Style" panose="02020502050305020303" pitchFamily="18" charset="0"/>
              </a:rPr>
              <a:t>Exemples ci-contre.</a:t>
            </a:r>
          </a:p>
        </p:txBody>
      </p:sp>
      <p:pic>
        <p:nvPicPr>
          <p:cNvPr id="18" name="Image 17">
            <a:extLst>
              <a:ext uri="{FF2B5EF4-FFF2-40B4-BE49-F238E27FC236}">
                <a16:creationId xmlns:a16="http://schemas.microsoft.com/office/drawing/2014/main" id="{A46410BC-E60A-79D4-FF85-981097C365AC}"/>
              </a:ext>
            </a:extLst>
          </p:cNvPr>
          <p:cNvPicPr>
            <a:picLocks noChangeAspect="1"/>
          </p:cNvPicPr>
          <p:nvPr/>
        </p:nvPicPr>
        <p:blipFill>
          <a:blip r:embed="rId3"/>
          <a:stretch>
            <a:fillRect/>
          </a:stretch>
        </p:blipFill>
        <p:spPr>
          <a:xfrm>
            <a:off x="8061435" y="2747799"/>
            <a:ext cx="3774960" cy="1176173"/>
          </a:xfrm>
          <a:prstGeom prst="rect">
            <a:avLst/>
          </a:prstGeom>
        </p:spPr>
      </p:pic>
      <p:pic>
        <p:nvPicPr>
          <p:cNvPr id="16" name="Image 15">
            <a:extLst>
              <a:ext uri="{FF2B5EF4-FFF2-40B4-BE49-F238E27FC236}">
                <a16:creationId xmlns:a16="http://schemas.microsoft.com/office/drawing/2014/main" id="{E2F6881B-8E5C-3F5C-8270-0BD0B0804979}"/>
              </a:ext>
            </a:extLst>
          </p:cNvPr>
          <p:cNvPicPr>
            <a:picLocks noChangeAspect="1"/>
          </p:cNvPicPr>
          <p:nvPr/>
        </p:nvPicPr>
        <p:blipFill>
          <a:blip r:embed="rId4"/>
          <a:stretch>
            <a:fillRect/>
          </a:stretch>
        </p:blipFill>
        <p:spPr>
          <a:xfrm>
            <a:off x="8061435" y="4763339"/>
            <a:ext cx="3774960" cy="1006655"/>
          </a:xfrm>
          <a:prstGeom prst="rect">
            <a:avLst/>
          </a:prstGeom>
        </p:spPr>
      </p:pic>
      <p:sp>
        <p:nvSpPr>
          <p:cNvPr id="19" name="ZoneTexte 18">
            <a:extLst>
              <a:ext uri="{FF2B5EF4-FFF2-40B4-BE49-F238E27FC236}">
                <a16:creationId xmlns:a16="http://schemas.microsoft.com/office/drawing/2014/main" id="{6485BB3C-A686-60DD-1C63-4555B596BCD2}"/>
              </a:ext>
            </a:extLst>
          </p:cNvPr>
          <p:cNvSpPr txBox="1"/>
          <p:nvPr/>
        </p:nvSpPr>
        <p:spPr>
          <a:xfrm>
            <a:off x="7927383" y="2072340"/>
            <a:ext cx="3318823" cy="369332"/>
          </a:xfrm>
          <a:prstGeom prst="rect">
            <a:avLst/>
          </a:prstGeom>
          <a:noFill/>
        </p:spPr>
        <p:txBody>
          <a:bodyPr wrap="square" rtlCol="0">
            <a:spAutoFit/>
          </a:bodyPr>
          <a:lstStyle/>
          <a:p>
            <a:r>
              <a:rPr lang="fr-FR" dirty="0">
                <a:latin typeface="Goudy Old Style" panose="02020502050305020303" pitchFamily="18" charset="0"/>
              </a:rPr>
              <a:t>- Roche -</a:t>
            </a:r>
          </a:p>
        </p:txBody>
      </p:sp>
      <p:sp>
        <p:nvSpPr>
          <p:cNvPr id="21" name="ZoneTexte 20">
            <a:extLst>
              <a:ext uri="{FF2B5EF4-FFF2-40B4-BE49-F238E27FC236}">
                <a16:creationId xmlns:a16="http://schemas.microsoft.com/office/drawing/2014/main" id="{44F6D04B-470D-A55F-1118-24145D751690}"/>
              </a:ext>
            </a:extLst>
          </p:cNvPr>
          <p:cNvSpPr txBox="1"/>
          <p:nvPr/>
        </p:nvSpPr>
        <p:spPr>
          <a:xfrm>
            <a:off x="7927383" y="4045433"/>
            <a:ext cx="3318823" cy="369332"/>
          </a:xfrm>
          <a:prstGeom prst="rect">
            <a:avLst/>
          </a:prstGeom>
          <a:noFill/>
        </p:spPr>
        <p:txBody>
          <a:bodyPr wrap="square" rtlCol="0">
            <a:spAutoFit/>
          </a:bodyPr>
          <a:lstStyle/>
          <a:p>
            <a:r>
              <a:rPr lang="fr-FR" dirty="0">
                <a:latin typeface="Goudy Old Style" panose="02020502050305020303" pitchFamily="18" charset="0"/>
              </a:rPr>
              <a:t>- Feuillages -</a:t>
            </a:r>
          </a:p>
        </p:txBody>
      </p:sp>
      <p:sp>
        <p:nvSpPr>
          <p:cNvPr id="23" name="ZoneTexte 22">
            <a:extLst>
              <a:ext uri="{FF2B5EF4-FFF2-40B4-BE49-F238E27FC236}">
                <a16:creationId xmlns:a16="http://schemas.microsoft.com/office/drawing/2014/main" id="{660469B0-B59C-15E8-FADC-6B118CF21FEC}"/>
              </a:ext>
            </a:extLst>
          </p:cNvPr>
          <p:cNvSpPr txBox="1"/>
          <p:nvPr/>
        </p:nvSpPr>
        <p:spPr>
          <a:xfrm>
            <a:off x="7927382" y="5876305"/>
            <a:ext cx="3318823" cy="369332"/>
          </a:xfrm>
          <a:prstGeom prst="rect">
            <a:avLst/>
          </a:prstGeom>
          <a:noFill/>
        </p:spPr>
        <p:txBody>
          <a:bodyPr wrap="square" rtlCol="0">
            <a:spAutoFit/>
          </a:bodyPr>
          <a:lstStyle/>
          <a:p>
            <a:r>
              <a:rPr lang="fr-FR" dirty="0">
                <a:latin typeface="Goudy Old Style" panose="02020502050305020303" pitchFamily="18" charset="0"/>
              </a:rPr>
              <a:t>- Herbe et tronc -</a:t>
            </a:r>
          </a:p>
        </p:txBody>
      </p:sp>
    </p:spTree>
    <p:extLst>
      <p:ext uri="{BB962C8B-B14F-4D97-AF65-F5344CB8AC3E}">
        <p14:creationId xmlns:p14="http://schemas.microsoft.com/office/powerpoint/2010/main" val="15775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5B99CAE-BEF3-6D4E-4C62-03EC5D7F4F30}"/>
              </a:ext>
            </a:extLst>
          </p:cNvPr>
          <p:cNvSpPr>
            <a:spLocks noGrp="1"/>
          </p:cNvSpPr>
          <p:nvPr>
            <p:ph type="title"/>
          </p:nvPr>
        </p:nvSpPr>
        <p:spPr>
          <a:xfrm>
            <a:off x="804672" y="802955"/>
            <a:ext cx="6318649" cy="1454051"/>
          </a:xfrm>
        </p:spPr>
        <p:txBody>
          <a:bodyPr anchor="b">
            <a:noAutofit/>
          </a:bodyPr>
          <a:lstStyle/>
          <a:p>
            <a:r>
              <a:rPr lang="fr-FR" sz="3600" dirty="0">
                <a:solidFill>
                  <a:schemeClr val="tx2"/>
                </a:solidFill>
                <a:latin typeface="Elephant" panose="02020904090505020303" pitchFamily="18" charset="0"/>
              </a:rPr>
              <a:t>Travail des plans par la couleur</a:t>
            </a:r>
          </a:p>
        </p:txBody>
      </p:sp>
      <p:grpSp>
        <p:nvGrpSpPr>
          <p:cNvPr id="29" name="Group 28">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30" name="Freeform: Shape 29">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Espace réservé du contenu 2">
            <a:extLst>
              <a:ext uri="{FF2B5EF4-FFF2-40B4-BE49-F238E27FC236}">
                <a16:creationId xmlns:a16="http://schemas.microsoft.com/office/drawing/2014/main" id="{F5C55E21-F182-EE33-8F21-4BAC2EC6937A}"/>
              </a:ext>
            </a:extLst>
          </p:cNvPr>
          <p:cNvSpPr>
            <a:spLocks noGrp="1"/>
          </p:cNvSpPr>
          <p:nvPr>
            <p:ph idx="1"/>
          </p:nvPr>
        </p:nvSpPr>
        <p:spPr>
          <a:xfrm>
            <a:off x="804672" y="2421682"/>
            <a:ext cx="4650524" cy="3639289"/>
          </a:xfrm>
        </p:spPr>
        <p:txBody>
          <a:bodyPr anchor="ctr">
            <a:normAutofit/>
          </a:bodyPr>
          <a:lstStyle/>
          <a:p>
            <a:r>
              <a:rPr lang="fr-FR" sz="1800" dirty="0">
                <a:solidFill>
                  <a:schemeClr val="tx2"/>
                </a:solidFill>
                <a:latin typeface="Goudy Old Style" panose="02020502050305020303" pitchFamily="18" charset="0"/>
              </a:rPr>
              <a:t>« zonage » des couleurs par plans, des couleurs chaudes et contrastées du 1er plan au bleu et gris du lointain (troisième plan) </a:t>
            </a:r>
          </a:p>
          <a:p>
            <a:endParaRPr lang="fr-FR" sz="1800" dirty="0">
              <a:solidFill>
                <a:schemeClr val="tx2"/>
              </a:solidFill>
              <a:latin typeface="Goudy Old Style" panose="02020502050305020303" pitchFamily="18" charset="0"/>
            </a:endParaRPr>
          </a:p>
          <a:p>
            <a:endParaRPr lang="fr-FR" sz="1800" dirty="0">
              <a:solidFill>
                <a:schemeClr val="tx2"/>
              </a:solidFill>
              <a:latin typeface="Goudy Old Style" panose="02020502050305020303" pitchFamily="18" charset="0"/>
            </a:endParaRPr>
          </a:p>
          <a:p>
            <a:r>
              <a:rPr lang="fr-FR" sz="1800" dirty="0">
                <a:solidFill>
                  <a:schemeClr val="tx2"/>
                </a:solidFill>
                <a:latin typeface="Goudy Old Style" panose="02020502050305020303" pitchFamily="18" charset="0"/>
              </a:rPr>
              <a:t>En clair : contraste entre les plans avec des teintes qui partent du chaud au plus froid pour indiquer une profondeur.</a:t>
            </a:r>
          </a:p>
          <a:p>
            <a:endParaRPr lang="fr-FR" sz="1800" dirty="0">
              <a:solidFill>
                <a:schemeClr val="tx2"/>
              </a:solidFill>
              <a:latin typeface="Goudy Old Style" panose="02020502050305020303" pitchFamily="18" charset="0"/>
            </a:endParaRPr>
          </a:p>
          <a:p>
            <a:endParaRPr lang="fr-FR" sz="1800" dirty="0">
              <a:solidFill>
                <a:schemeClr val="tx2"/>
              </a:solidFill>
              <a:latin typeface="Goudy Old Style" panose="02020502050305020303" pitchFamily="18" charset="0"/>
            </a:endParaRPr>
          </a:p>
          <a:p>
            <a:r>
              <a:rPr lang="fr-FR" sz="1800" dirty="0">
                <a:solidFill>
                  <a:schemeClr val="tx2"/>
                </a:solidFill>
                <a:latin typeface="Goudy Old Style" panose="02020502050305020303" pitchFamily="18" charset="0"/>
              </a:rPr>
              <a:t>Exemples ci-contre.</a:t>
            </a:r>
          </a:p>
        </p:txBody>
      </p:sp>
      <p:pic>
        <p:nvPicPr>
          <p:cNvPr id="16" name="Image 15">
            <a:extLst>
              <a:ext uri="{FF2B5EF4-FFF2-40B4-BE49-F238E27FC236}">
                <a16:creationId xmlns:a16="http://schemas.microsoft.com/office/drawing/2014/main" id="{E2F6881B-8E5C-3F5C-8270-0BD0B0804979}"/>
              </a:ext>
            </a:extLst>
          </p:cNvPr>
          <p:cNvPicPr>
            <a:picLocks noChangeAspect="1"/>
          </p:cNvPicPr>
          <p:nvPr/>
        </p:nvPicPr>
        <p:blipFill>
          <a:blip r:embed="rId2"/>
          <a:stretch>
            <a:fillRect/>
          </a:stretch>
        </p:blipFill>
        <p:spPr>
          <a:xfrm>
            <a:off x="8061435" y="4763339"/>
            <a:ext cx="3774960" cy="1006655"/>
          </a:xfrm>
          <a:prstGeom prst="rect">
            <a:avLst/>
          </a:prstGeom>
        </p:spPr>
      </p:pic>
      <p:sp>
        <p:nvSpPr>
          <p:cNvPr id="19" name="ZoneTexte 18">
            <a:extLst>
              <a:ext uri="{FF2B5EF4-FFF2-40B4-BE49-F238E27FC236}">
                <a16:creationId xmlns:a16="http://schemas.microsoft.com/office/drawing/2014/main" id="{6485BB3C-A686-60DD-1C63-4555B596BCD2}"/>
              </a:ext>
            </a:extLst>
          </p:cNvPr>
          <p:cNvSpPr txBox="1"/>
          <p:nvPr/>
        </p:nvSpPr>
        <p:spPr>
          <a:xfrm>
            <a:off x="7927383" y="2072340"/>
            <a:ext cx="3318823" cy="369332"/>
          </a:xfrm>
          <a:prstGeom prst="rect">
            <a:avLst/>
          </a:prstGeom>
          <a:noFill/>
        </p:spPr>
        <p:txBody>
          <a:bodyPr wrap="square" rtlCol="0">
            <a:spAutoFit/>
          </a:bodyPr>
          <a:lstStyle/>
          <a:p>
            <a:r>
              <a:rPr lang="fr-FR" dirty="0">
                <a:latin typeface="Goudy Old Style" panose="02020502050305020303" pitchFamily="18" charset="0"/>
              </a:rPr>
              <a:t>- Premier plan -</a:t>
            </a:r>
          </a:p>
        </p:txBody>
      </p:sp>
      <p:sp>
        <p:nvSpPr>
          <p:cNvPr id="21" name="ZoneTexte 20">
            <a:extLst>
              <a:ext uri="{FF2B5EF4-FFF2-40B4-BE49-F238E27FC236}">
                <a16:creationId xmlns:a16="http://schemas.microsoft.com/office/drawing/2014/main" id="{44F6D04B-470D-A55F-1118-24145D751690}"/>
              </a:ext>
            </a:extLst>
          </p:cNvPr>
          <p:cNvSpPr txBox="1"/>
          <p:nvPr/>
        </p:nvSpPr>
        <p:spPr>
          <a:xfrm>
            <a:off x="7927383" y="4045433"/>
            <a:ext cx="3318823" cy="369332"/>
          </a:xfrm>
          <a:prstGeom prst="rect">
            <a:avLst/>
          </a:prstGeom>
          <a:noFill/>
        </p:spPr>
        <p:txBody>
          <a:bodyPr wrap="square" rtlCol="0">
            <a:spAutoFit/>
          </a:bodyPr>
          <a:lstStyle/>
          <a:p>
            <a:r>
              <a:rPr lang="fr-FR" dirty="0">
                <a:latin typeface="Goudy Old Style" panose="02020502050305020303" pitchFamily="18" charset="0"/>
              </a:rPr>
              <a:t>- Second plan -</a:t>
            </a:r>
          </a:p>
        </p:txBody>
      </p:sp>
      <p:sp>
        <p:nvSpPr>
          <p:cNvPr id="23" name="ZoneTexte 22">
            <a:extLst>
              <a:ext uri="{FF2B5EF4-FFF2-40B4-BE49-F238E27FC236}">
                <a16:creationId xmlns:a16="http://schemas.microsoft.com/office/drawing/2014/main" id="{660469B0-B59C-15E8-FADC-6B118CF21FEC}"/>
              </a:ext>
            </a:extLst>
          </p:cNvPr>
          <p:cNvSpPr txBox="1"/>
          <p:nvPr/>
        </p:nvSpPr>
        <p:spPr>
          <a:xfrm>
            <a:off x="7927382" y="5876305"/>
            <a:ext cx="3318823" cy="369332"/>
          </a:xfrm>
          <a:prstGeom prst="rect">
            <a:avLst/>
          </a:prstGeom>
          <a:noFill/>
        </p:spPr>
        <p:txBody>
          <a:bodyPr wrap="square" rtlCol="0">
            <a:spAutoFit/>
          </a:bodyPr>
          <a:lstStyle/>
          <a:p>
            <a:r>
              <a:rPr lang="fr-FR" dirty="0">
                <a:latin typeface="Goudy Old Style" panose="02020502050305020303" pitchFamily="18" charset="0"/>
              </a:rPr>
              <a:t>- Troisième et dernier plan -</a:t>
            </a:r>
          </a:p>
        </p:txBody>
      </p:sp>
      <p:pic>
        <p:nvPicPr>
          <p:cNvPr id="9" name="Image 8">
            <a:extLst>
              <a:ext uri="{FF2B5EF4-FFF2-40B4-BE49-F238E27FC236}">
                <a16:creationId xmlns:a16="http://schemas.microsoft.com/office/drawing/2014/main" id="{3C484288-338A-9261-28FA-9A70D59F3023}"/>
              </a:ext>
            </a:extLst>
          </p:cNvPr>
          <p:cNvPicPr>
            <a:picLocks noChangeAspect="1"/>
          </p:cNvPicPr>
          <p:nvPr/>
        </p:nvPicPr>
        <p:blipFill rotWithShape="1">
          <a:blip r:embed="rId3"/>
          <a:srcRect l="43080" t="16704" r="13766" b="180"/>
          <a:stretch/>
        </p:blipFill>
        <p:spPr>
          <a:xfrm>
            <a:off x="8061435" y="2790245"/>
            <a:ext cx="3774960" cy="1125589"/>
          </a:xfrm>
          <a:prstGeom prst="rect">
            <a:avLst/>
          </a:prstGeom>
        </p:spPr>
      </p:pic>
      <p:pic>
        <p:nvPicPr>
          <p:cNvPr id="11" name="Image 10">
            <a:extLst>
              <a:ext uri="{FF2B5EF4-FFF2-40B4-BE49-F238E27FC236}">
                <a16:creationId xmlns:a16="http://schemas.microsoft.com/office/drawing/2014/main" id="{35CD3E95-B65A-5988-D3E8-2E9F58E4CC93}"/>
              </a:ext>
            </a:extLst>
          </p:cNvPr>
          <p:cNvPicPr>
            <a:picLocks noChangeAspect="1"/>
          </p:cNvPicPr>
          <p:nvPr/>
        </p:nvPicPr>
        <p:blipFill rotWithShape="1">
          <a:blip r:embed="rId4"/>
          <a:srcRect l="9217" t="31553" r="15169" b="12594"/>
          <a:stretch/>
        </p:blipFill>
        <p:spPr>
          <a:xfrm>
            <a:off x="8061435" y="758453"/>
            <a:ext cx="3774960" cy="1125589"/>
          </a:xfrm>
          <a:prstGeom prst="rect">
            <a:avLst/>
          </a:prstGeom>
        </p:spPr>
      </p:pic>
      <p:pic>
        <p:nvPicPr>
          <p:cNvPr id="13" name="Image 12">
            <a:extLst>
              <a:ext uri="{FF2B5EF4-FFF2-40B4-BE49-F238E27FC236}">
                <a16:creationId xmlns:a16="http://schemas.microsoft.com/office/drawing/2014/main" id="{EBE05711-8F7B-DCD5-E995-C345ABDF7947}"/>
              </a:ext>
            </a:extLst>
          </p:cNvPr>
          <p:cNvPicPr>
            <a:picLocks noChangeAspect="1"/>
          </p:cNvPicPr>
          <p:nvPr/>
        </p:nvPicPr>
        <p:blipFill rotWithShape="1">
          <a:blip r:embed="rId5"/>
          <a:srcRect t="24926" r="990" b="989"/>
          <a:stretch/>
        </p:blipFill>
        <p:spPr>
          <a:xfrm>
            <a:off x="8055440" y="4763338"/>
            <a:ext cx="3774960" cy="1006656"/>
          </a:xfrm>
          <a:prstGeom prst="rect">
            <a:avLst/>
          </a:prstGeom>
        </p:spPr>
      </p:pic>
    </p:spTree>
    <p:extLst>
      <p:ext uri="{BB962C8B-B14F-4D97-AF65-F5344CB8AC3E}">
        <p14:creationId xmlns:p14="http://schemas.microsoft.com/office/powerpoint/2010/main" val="795073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5B99CAE-BEF3-6D4E-4C62-03EC5D7F4F30}"/>
              </a:ext>
            </a:extLst>
          </p:cNvPr>
          <p:cNvSpPr>
            <a:spLocks noGrp="1"/>
          </p:cNvSpPr>
          <p:nvPr>
            <p:ph type="title"/>
          </p:nvPr>
        </p:nvSpPr>
        <p:spPr>
          <a:xfrm>
            <a:off x="838200" y="3576187"/>
            <a:ext cx="4215063" cy="2728360"/>
          </a:xfrm>
        </p:spPr>
        <p:txBody>
          <a:bodyPr>
            <a:normAutofit/>
          </a:bodyPr>
          <a:lstStyle/>
          <a:p>
            <a:r>
              <a:rPr lang="fr-FR" dirty="0">
                <a:latin typeface="Elephant" panose="02020904090505020303" pitchFamily="18" charset="0"/>
              </a:rPr>
              <a:t>Bleu spécifique à l’artiste</a:t>
            </a:r>
          </a:p>
        </p:txBody>
      </p:sp>
      <p:pic>
        <p:nvPicPr>
          <p:cNvPr id="5" name="Image 4">
            <a:extLst>
              <a:ext uri="{FF2B5EF4-FFF2-40B4-BE49-F238E27FC236}">
                <a16:creationId xmlns:a16="http://schemas.microsoft.com/office/drawing/2014/main" id="{DDBA96BD-4BE4-7320-7ED2-DFE3F536AB7F}"/>
              </a:ext>
            </a:extLst>
          </p:cNvPr>
          <p:cNvPicPr>
            <a:picLocks noChangeAspect="1"/>
          </p:cNvPicPr>
          <p:nvPr/>
        </p:nvPicPr>
        <p:blipFill>
          <a:blip r:embed="rId2"/>
          <a:stretch>
            <a:fillRect/>
          </a:stretch>
        </p:blipFill>
        <p:spPr>
          <a:xfrm>
            <a:off x="1301870" y="553454"/>
            <a:ext cx="9589429" cy="2469279"/>
          </a:xfrm>
          <a:prstGeom prst="rect">
            <a:avLst/>
          </a:prstGeom>
        </p:spPr>
      </p:pic>
      <p:sp>
        <p:nvSpPr>
          <p:cNvPr id="3" name="Espace réservé du contenu 2">
            <a:extLst>
              <a:ext uri="{FF2B5EF4-FFF2-40B4-BE49-F238E27FC236}">
                <a16:creationId xmlns:a16="http://schemas.microsoft.com/office/drawing/2014/main" id="{F5C55E21-F182-EE33-8F21-4BAC2EC6937A}"/>
              </a:ext>
            </a:extLst>
          </p:cNvPr>
          <p:cNvSpPr>
            <a:spLocks noGrp="1"/>
          </p:cNvSpPr>
          <p:nvPr>
            <p:ph idx="1"/>
          </p:nvPr>
        </p:nvSpPr>
        <p:spPr>
          <a:xfrm>
            <a:off x="5630779" y="3576188"/>
            <a:ext cx="5723021" cy="2706978"/>
          </a:xfrm>
        </p:spPr>
        <p:txBody>
          <a:bodyPr anchor="ctr">
            <a:noAutofit/>
          </a:bodyPr>
          <a:lstStyle/>
          <a:p>
            <a:r>
              <a:rPr lang="fr-FR" sz="1800" dirty="0">
                <a:latin typeface="Goudy Old Style" panose="02020502050305020303" pitchFamily="18" charset="0"/>
              </a:rPr>
              <a:t>Caractéristique, ce bleu « Patinir », intense et nuancé, entre le bleu-nuit et le bleu-glace, influencé par la perspective atmosphérique théorisée par Léonard de Vinci. Ce bleu attire ici le regard en occupant quasiment la moitié du tableau.</a:t>
            </a:r>
          </a:p>
          <a:p>
            <a:r>
              <a:rPr lang="fr-FR" sz="1800" dirty="0">
                <a:latin typeface="Goudy Old Style" panose="02020502050305020303" pitchFamily="18" charset="0"/>
              </a:rPr>
              <a:t>En clair : Spécificité de l’artiste (bleu dans le ciel et montagnes) basé sur la théorie de de Vinci attire l’œil vers les plans reculés de la moitié haute qui ne nous attirent habituellement pas.</a:t>
            </a:r>
          </a:p>
          <a:p>
            <a:r>
              <a:rPr lang="fr-FR" sz="1800" dirty="0">
                <a:latin typeface="Goudy Old Style" panose="02020502050305020303" pitchFamily="18" charset="0"/>
              </a:rPr>
              <a:t>Exemple ci-dessus.</a:t>
            </a:r>
          </a:p>
        </p:txBody>
      </p:sp>
    </p:spTree>
    <p:extLst>
      <p:ext uri="{BB962C8B-B14F-4D97-AF65-F5344CB8AC3E}">
        <p14:creationId xmlns:p14="http://schemas.microsoft.com/office/powerpoint/2010/main" val="3637133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38DFAC-70C0-02D7-924A-2988A027C7E6}"/>
              </a:ext>
            </a:extLst>
          </p:cNvPr>
          <p:cNvSpPr>
            <a:spLocks noGrp="1"/>
          </p:cNvSpPr>
          <p:nvPr>
            <p:ph type="title"/>
          </p:nvPr>
        </p:nvSpPr>
        <p:spPr>
          <a:xfrm>
            <a:off x="8325852" y="1118937"/>
            <a:ext cx="3404937" cy="1258503"/>
          </a:xfrm>
        </p:spPr>
        <p:txBody>
          <a:bodyPr vert="horz" lIns="91440" tIns="45720" rIns="91440" bIns="45720" rtlCol="0" anchor="t">
            <a:normAutofit/>
          </a:bodyPr>
          <a:lstStyle/>
          <a:p>
            <a:r>
              <a:rPr lang="en-US" sz="4000" kern="1200" dirty="0" err="1">
                <a:solidFill>
                  <a:schemeClr val="tx2"/>
                </a:solidFill>
                <a:latin typeface="Elephant" panose="02020904090505020303" pitchFamily="18" charset="0"/>
              </a:rPr>
              <a:t>Œuvres</a:t>
            </a:r>
            <a:r>
              <a:rPr lang="en-US" sz="4000" kern="1200" dirty="0">
                <a:solidFill>
                  <a:schemeClr val="tx2"/>
                </a:solidFill>
                <a:latin typeface="Elephant" panose="02020904090505020303" pitchFamily="18" charset="0"/>
              </a:rPr>
              <a:t> </a:t>
            </a:r>
            <a:r>
              <a:rPr lang="en-US" sz="4000" kern="1200" dirty="0" err="1">
                <a:solidFill>
                  <a:schemeClr val="tx2"/>
                </a:solidFill>
                <a:latin typeface="Elephant" panose="02020904090505020303" pitchFamily="18" charset="0"/>
              </a:rPr>
              <a:t>en</a:t>
            </a:r>
            <a:r>
              <a:rPr lang="en-US" sz="4000" kern="1200" dirty="0">
                <a:solidFill>
                  <a:schemeClr val="tx2"/>
                </a:solidFill>
                <a:latin typeface="Elephant" panose="02020904090505020303" pitchFamily="18" charset="0"/>
              </a:rPr>
              <a:t> lien</a:t>
            </a:r>
          </a:p>
        </p:txBody>
      </p:sp>
      <p:sp>
        <p:nvSpPr>
          <p:cNvPr id="3" name="Espace réservé du contenu 2">
            <a:extLst>
              <a:ext uri="{FF2B5EF4-FFF2-40B4-BE49-F238E27FC236}">
                <a16:creationId xmlns:a16="http://schemas.microsoft.com/office/drawing/2014/main" id="{2EAD58E0-9DBE-CBA2-C27B-8AE492A8B916}"/>
              </a:ext>
            </a:extLst>
          </p:cNvPr>
          <p:cNvSpPr>
            <a:spLocks noGrp="1"/>
          </p:cNvSpPr>
          <p:nvPr>
            <p:ph idx="1"/>
          </p:nvPr>
        </p:nvSpPr>
        <p:spPr>
          <a:xfrm>
            <a:off x="8325852" y="2377439"/>
            <a:ext cx="3404937" cy="3361623"/>
          </a:xfrm>
        </p:spPr>
        <p:txBody>
          <a:bodyPr vert="horz" lIns="91440" tIns="45720" rIns="91440" bIns="45720" rtlCol="0" anchor="t">
            <a:normAutofit/>
          </a:bodyPr>
          <a:lstStyle/>
          <a:p>
            <a:pPr marL="0" indent="0">
              <a:buNone/>
            </a:pPr>
            <a:endParaRPr lang="fr-FR" sz="1800" kern="1200" dirty="0">
              <a:solidFill>
                <a:schemeClr val="tx2"/>
              </a:solidFill>
              <a:latin typeface="Goudy Old Style" panose="02020502050305020303" pitchFamily="18" charset="0"/>
            </a:endParaRPr>
          </a:p>
          <a:p>
            <a:pPr marL="0" indent="0">
              <a:buNone/>
            </a:pPr>
            <a:r>
              <a:rPr lang="fr-FR" sz="1800" kern="1200" dirty="0">
                <a:solidFill>
                  <a:schemeClr val="tx2"/>
                </a:solidFill>
                <a:latin typeface="Goudy Old Style" panose="02020502050305020303" pitchFamily="18" charset="0"/>
              </a:rPr>
              <a:t>Paul Bril, </a:t>
            </a:r>
            <a:r>
              <a:rPr lang="fr-FR" sz="1800" i="1" dirty="0">
                <a:solidFill>
                  <a:schemeClr val="tx2"/>
                </a:solidFill>
                <a:latin typeface="Goudy Old Style" panose="02020502050305020303" pitchFamily="18" charset="0"/>
              </a:rPr>
              <a:t>P</a:t>
            </a:r>
            <a:r>
              <a:rPr lang="fr-FR" sz="1800" i="1" kern="1200" dirty="0">
                <a:solidFill>
                  <a:schemeClr val="tx2"/>
                </a:solidFill>
                <a:latin typeface="Goudy Old Style" panose="02020502050305020303" pitchFamily="18" charset="0"/>
              </a:rPr>
              <a:t>aysage avec </a:t>
            </a:r>
            <a:r>
              <a:rPr lang="fr-FR" sz="1800" i="1" dirty="0">
                <a:solidFill>
                  <a:schemeClr val="tx2"/>
                </a:solidFill>
                <a:latin typeface="Goudy Old Style" panose="02020502050305020303" pitchFamily="18" charset="0"/>
              </a:rPr>
              <a:t>S</a:t>
            </a:r>
            <a:r>
              <a:rPr lang="fr-FR" sz="1800" i="1" kern="1200" dirty="0">
                <a:solidFill>
                  <a:schemeClr val="tx2"/>
                </a:solidFill>
                <a:latin typeface="Goudy Old Style" panose="02020502050305020303" pitchFamily="18" charset="0"/>
              </a:rPr>
              <a:t>aint-Jérôme</a:t>
            </a:r>
            <a:r>
              <a:rPr lang="fr-FR" sz="1800" kern="1200" dirty="0">
                <a:solidFill>
                  <a:schemeClr val="tx2"/>
                </a:solidFill>
                <a:latin typeface="Goudy Old Style" panose="02020502050305020303" pitchFamily="18" charset="0"/>
              </a:rPr>
              <a:t>, 1592</a:t>
            </a:r>
          </a:p>
          <a:p>
            <a:r>
              <a:rPr lang="fr-FR" sz="1800" dirty="0">
                <a:solidFill>
                  <a:schemeClr val="tx2"/>
                </a:solidFill>
                <a:latin typeface="Goudy Old Style" panose="02020502050305020303" pitchFamily="18" charset="0"/>
              </a:rPr>
              <a:t>Même thème religieux avec la présence de Saint-Jérôme, aussi peu imposant par rapport à l’importance du paysage</a:t>
            </a:r>
          </a:p>
          <a:p>
            <a:r>
              <a:rPr lang="fr-FR" sz="1800" kern="1200" dirty="0">
                <a:solidFill>
                  <a:schemeClr val="tx2"/>
                </a:solidFill>
                <a:latin typeface="Goudy Old Style" panose="02020502050305020303" pitchFamily="18" charset="0"/>
              </a:rPr>
              <a:t>Bleu atmosphérique similaire à celui </a:t>
            </a:r>
            <a:r>
              <a:rPr lang="fr-FR" sz="1800" kern="1200">
                <a:solidFill>
                  <a:schemeClr val="tx2"/>
                </a:solidFill>
                <a:latin typeface="Goudy Old Style" panose="02020502050305020303" pitchFamily="18" charset="0"/>
              </a:rPr>
              <a:t>de Patinir.</a:t>
            </a:r>
            <a:endParaRPr lang="fr-FR" sz="1800" kern="1200" dirty="0">
              <a:solidFill>
                <a:schemeClr val="tx2"/>
              </a:solidFill>
              <a:latin typeface="Goudy Old Style" panose="02020502050305020303" pitchFamily="18" charset="0"/>
            </a:endParaRPr>
          </a:p>
        </p:txBody>
      </p:sp>
      <p:grpSp>
        <p:nvGrpSpPr>
          <p:cNvPr id="2059" name="Group 2058">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060" name="Freeform: Shape 2059">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63" name="Freeform: Shape 2062">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Paysage montagneux avec saint Jérôme — Wikipédia">
            <a:extLst>
              <a:ext uri="{FF2B5EF4-FFF2-40B4-BE49-F238E27FC236}">
                <a16:creationId xmlns:a16="http://schemas.microsoft.com/office/drawing/2014/main" id="{5F9AC53B-7066-AF16-D44C-30FDA5D58D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0033" y="1118937"/>
            <a:ext cx="5866826" cy="4620126"/>
          </a:xfrm>
          <a:prstGeom prst="rect">
            <a:avLst/>
          </a:prstGeom>
          <a:noFill/>
          <a:extLst>
            <a:ext uri="{909E8E84-426E-40DD-AFC4-6F175D3DCCD1}">
              <a14:hiddenFill xmlns:a14="http://schemas.microsoft.com/office/drawing/2010/main">
                <a:solidFill>
                  <a:srgbClr val="FFFFFF"/>
                </a:solidFill>
              </a14:hiddenFill>
            </a:ext>
          </a:extLst>
        </p:spPr>
      </p:pic>
      <p:grpSp>
        <p:nvGrpSpPr>
          <p:cNvPr id="2065" name="Group 2064">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066" name="Freeform: Shape 2065">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Freeform: Shape 2067">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Freeform: Shape 2068">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4849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738DFAC-70C0-02D7-924A-2988A027C7E6}"/>
              </a:ext>
            </a:extLst>
          </p:cNvPr>
          <p:cNvSpPr>
            <a:spLocks noGrp="1"/>
          </p:cNvSpPr>
          <p:nvPr>
            <p:ph type="title"/>
          </p:nvPr>
        </p:nvSpPr>
        <p:spPr>
          <a:xfrm>
            <a:off x="8325852" y="1118937"/>
            <a:ext cx="3404937" cy="1258503"/>
          </a:xfrm>
        </p:spPr>
        <p:txBody>
          <a:bodyPr vert="horz" lIns="91440" tIns="45720" rIns="91440" bIns="45720" rtlCol="0" anchor="t">
            <a:normAutofit/>
          </a:bodyPr>
          <a:lstStyle/>
          <a:p>
            <a:r>
              <a:rPr lang="en-US" sz="4000" kern="1200" dirty="0" err="1">
                <a:solidFill>
                  <a:schemeClr val="tx2"/>
                </a:solidFill>
                <a:latin typeface="Elephant" panose="02020904090505020303" pitchFamily="18" charset="0"/>
              </a:rPr>
              <a:t>Œuvres</a:t>
            </a:r>
            <a:r>
              <a:rPr lang="en-US" sz="4000" kern="1200" dirty="0">
                <a:solidFill>
                  <a:schemeClr val="tx2"/>
                </a:solidFill>
                <a:latin typeface="Elephant" panose="02020904090505020303" pitchFamily="18" charset="0"/>
              </a:rPr>
              <a:t> </a:t>
            </a:r>
            <a:r>
              <a:rPr lang="en-US" sz="4000" kern="1200" dirty="0" err="1">
                <a:solidFill>
                  <a:schemeClr val="tx2"/>
                </a:solidFill>
                <a:latin typeface="Elephant" panose="02020904090505020303" pitchFamily="18" charset="0"/>
              </a:rPr>
              <a:t>en</a:t>
            </a:r>
            <a:r>
              <a:rPr lang="en-US" sz="4000" kern="1200" dirty="0">
                <a:solidFill>
                  <a:schemeClr val="tx2"/>
                </a:solidFill>
                <a:latin typeface="Elephant" panose="02020904090505020303" pitchFamily="18" charset="0"/>
              </a:rPr>
              <a:t> lien</a:t>
            </a:r>
          </a:p>
        </p:txBody>
      </p:sp>
      <p:sp>
        <p:nvSpPr>
          <p:cNvPr id="3" name="Espace réservé du contenu 2">
            <a:extLst>
              <a:ext uri="{FF2B5EF4-FFF2-40B4-BE49-F238E27FC236}">
                <a16:creationId xmlns:a16="http://schemas.microsoft.com/office/drawing/2014/main" id="{2EAD58E0-9DBE-CBA2-C27B-8AE492A8B916}"/>
              </a:ext>
            </a:extLst>
          </p:cNvPr>
          <p:cNvSpPr>
            <a:spLocks noGrp="1"/>
          </p:cNvSpPr>
          <p:nvPr>
            <p:ph idx="1"/>
          </p:nvPr>
        </p:nvSpPr>
        <p:spPr>
          <a:xfrm>
            <a:off x="8325852" y="2377439"/>
            <a:ext cx="3404937" cy="3361623"/>
          </a:xfrm>
        </p:spPr>
        <p:txBody>
          <a:bodyPr vert="horz" lIns="91440" tIns="45720" rIns="91440" bIns="45720" rtlCol="0" anchor="t">
            <a:normAutofit/>
          </a:bodyPr>
          <a:lstStyle/>
          <a:p>
            <a:pPr marL="0" indent="0">
              <a:buNone/>
            </a:pPr>
            <a:endParaRPr lang="fr-FR" sz="1800" kern="1200" dirty="0">
              <a:solidFill>
                <a:schemeClr val="tx2"/>
              </a:solidFill>
              <a:latin typeface="Goudy Old Style" panose="02020502050305020303" pitchFamily="18" charset="0"/>
            </a:endParaRPr>
          </a:p>
          <a:p>
            <a:pPr marL="0" indent="0">
              <a:buNone/>
            </a:pPr>
            <a:r>
              <a:rPr lang="fr-FR" sz="1800" dirty="0">
                <a:solidFill>
                  <a:schemeClr val="tx2"/>
                </a:solidFill>
                <a:latin typeface="Goudy Old Style" panose="02020502050305020303" pitchFamily="18" charset="0"/>
              </a:rPr>
              <a:t>Herri</a:t>
            </a:r>
            <a:r>
              <a:rPr lang="fr-FR" sz="1800" kern="1200" dirty="0">
                <a:solidFill>
                  <a:schemeClr val="tx2"/>
                </a:solidFill>
                <a:latin typeface="Goudy Old Style" panose="02020502050305020303" pitchFamily="18" charset="0"/>
              </a:rPr>
              <a:t> Met de </a:t>
            </a:r>
            <a:r>
              <a:rPr lang="fr-FR" sz="1800" kern="1200" dirty="0" err="1">
                <a:solidFill>
                  <a:schemeClr val="tx2"/>
                </a:solidFill>
                <a:latin typeface="Goudy Old Style" panose="02020502050305020303" pitchFamily="18" charset="0"/>
              </a:rPr>
              <a:t>Bles</a:t>
            </a:r>
            <a:r>
              <a:rPr lang="fr-FR" sz="1800" kern="1200" dirty="0">
                <a:solidFill>
                  <a:schemeClr val="tx2"/>
                </a:solidFill>
                <a:latin typeface="Goudy Old Style" panose="02020502050305020303" pitchFamily="18" charset="0"/>
              </a:rPr>
              <a:t>, </a:t>
            </a:r>
            <a:r>
              <a:rPr lang="fr-FR" sz="1800" i="1" kern="1200" dirty="0">
                <a:solidFill>
                  <a:schemeClr val="tx2"/>
                </a:solidFill>
                <a:latin typeface="Goudy Old Style" panose="02020502050305020303" pitchFamily="18" charset="0"/>
              </a:rPr>
              <a:t>La Montée au Calvaire</a:t>
            </a:r>
            <a:r>
              <a:rPr lang="fr-FR" sz="1800" kern="1200" dirty="0">
                <a:solidFill>
                  <a:schemeClr val="tx2"/>
                </a:solidFill>
                <a:latin typeface="Goudy Old Style" panose="02020502050305020303" pitchFamily="18" charset="0"/>
              </a:rPr>
              <a:t>, XVIe siècle</a:t>
            </a:r>
          </a:p>
          <a:p>
            <a:r>
              <a:rPr lang="fr-FR" sz="1800" dirty="0">
                <a:solidFill>
                  <a:schemeClr val="tx2"/>
                </a:solidFill>
                <a:latin typeface="Goudy Old Style" panose="02020502050305020303" pitchFamily="18" charset="0"/>
              </a:rPr>
              <a:t>Grande importance du paysage avec les personnages extrêmement petits et fondus dans les couleurs.</a:t>
            </a:r>
          </a:p>
          <a:p>
            <a:r>
              <a:rPr lang="fr-FR" sz="1800" kern="1200" dirty="0">
                <a:solidFill>
                  <a:schemeClr val="tx2"/>
                </a:solidFill>
                <a:latin typeface="Goudy Old Style" panose="02020502050305020303" pitchFamily="18" charset="0"/>
              </a:rPr>
              <a:t>Bleu atmosphérique similaire à celui de Patinir.</a:t>
            </a:r>
          </a:p>
        </p:txBody>
      </p:sp>
      <p:grpSp>
        <p:nvGrpSpPr>
          <p:cNvPr id="2059" name="Group 2058">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060" name="Freeform: Shape 2059">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63" name="Freeform: Shape 2062">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65" name="Group 2064">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066" name="Freeform: Shape 2065">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Freeform: Shape 2067">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Freeform: Shape 2068">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6710489C-ABCE-7DA3-2626-ECB21F82D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79" y="1118937"/>
            <a:ext cx="5943034" cy="470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06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249</TotalTime>
  <Words>365</Words>
  <Application>Microsoft Office PowerPoint</Application>
  <PresentationFormat>Grand écran</PresentationFormat>
  <Paragraphs>44</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Elephant</vt:lpstr>
      <vt:lpstr>Goudy Old Style</vt:lpstr>
      <vt:lpstr>Thème Office</vt:lpstr>
      <vt:lpstr>Joachim Patinir,  Saint Jérôme dans le désert</vt:lpstr>
      <vt:lpstr>Définition de la notion de couleur</vt:lpstr>
      <vt:lpstr>Travail des volumes par  la couleur</vt:lpstr>
      <vt:lpstr>Travail des plans par la couleur</vt:lpstr>
      <vt:lpstr>Bleu spécifique à l’artiste</vt:lpstr>
      <vt:lpstr>Œuvres en lien</vt:lpstr>
      <vt:lpstr>Œuvres en lien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Joachim Patinir,  Saint Jérôme dans le désert</dc:title>
  <dc:creator>Floryne Keiff</dc:creator>
  <cp:lastModifiedBy>Floryne</cp:lastModifiedBy>
  <cp:revision>6</cp:revision>
  <dcterms:created xsi:type="dcterms:W3CDTF">2023-12-17T14:25:32Z</dcterms:created>
  <dcterms:modified xsi:type="dcterms:W3CDTF">2023-12-17T18:34:44Z</dcterms:modified>
</cp:coreProperties>
</file>