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5" r:id="rId3"/>
    <p:sldId id="267" r:id="rId4"/>
    <p:sldId id="266" r:id="rId5"/>
    <p:sldId id="268" r:id="rId6"/>
    <p:sldId id="269" r:id="rId7"/>
    <p:sldId id="270" r:id="rId8"/>
    <p:sldId id="271"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rtie 2" id="{0BA713F6-F565-499E-8017-420353CE05B4}">
          <p14:sldIdLst>
            <p14:sldId id="264"/>
            <p14:sldId id="265"/>
            <p14:sldId id="267"/>
            <p14:sldId id="266"/>
          </p14:sldIdLst>
        </p14:section>
        <p14:section name="Partie 3" id="{F11F2B27-76E4-444E-92FC-886A9BFA8693}">
          <p14:sldIdLst>
            <p14:sldId id="268"/>
            <p14:sldId id="269"/>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2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7B5A75-B8B5-5404-ACE8-9E35A58CB86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562ADC2-E161-D992-5879-F4E7568F4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7E91FE6-06F3-5C34-BE18-35961B3A015A}"/>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34116E60-7CFA-3295-1520-A49046931E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2001A0-4151-505D-C5A8-527FA0BE5855}"/>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362408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19E7F8-5154-4FEF-B629-7AD77F9D9B8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00B808A-73EE-C196-B317-3AAE4B7A80C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7467725-FF93-0B0A-605C-33B6940EBDDA}"/>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630B3651-DAFD-874E-B606-8901ADF195F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48D6E47-08DB-31AC-D61E-67ADE51ABA1E}"/>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55849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9DE0378-F233-11DD-0D00-8D02520BB83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0E25366-5264-2419-FDC9-68A36302800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3292C98-E0D7-B6C2-57EF-FAB801C68D5C}"/>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619DF79C-2D59-135D-B700-AF3B5DB730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925DCE-4AC1-99E3-EC92-E21302E1D13E}"/>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848158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11E472-2E47-ED2E-091D-1ADB090FB2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3EC4A2E-F5B2-1A9D-232A-8898D507167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0EC338A-6F14-08FA-1118-3F65F503835C}"/>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B3A06588-42D0-3FAF-E716-9E4FD523B9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78BD23-FFE2-BFDE-21C2-8B87388551CA}"/>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162985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D744F-DF9D-4946-8855-7F0DC3FF7A8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037D62B-E20B-6B22-0C59-0ACA89FC6B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6543E21-95A1-46CB-7A4F-293E6D2D6F85}"/>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FAC66496-4D0C-2C3B-7453-0BF7678E4B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F7278C6-4D68-9BB0-4D36-87D3F72CA03F}"/>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968850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71EA59-29FF-39B7-C5CE-A5DB1ED8FAC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19CD965-B97E-7663-2B42-BCBC2591556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978387F-C0EB-3EE4-B512-DD0D29ECF3C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EFF2E23-4C4D-A127-62BA-8DCE5A6D3CB4}"/>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6" name="Espace réservé du pied de page 5">
            <a:extLst>
              <a:ext uri="{FF2B5EF4-FFF2-40B4-BE49-F238E27FC236}">
                <a16:creationId xmlns:a16="http://schemas.microsoft.com/office/drawing/2014/main" id="{78F42A57-0A0A-5928-8F82-ACA2B24C63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A620578-6456-65FE-7B2D-F478C9AE75EC}"/>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288003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1569FF-634C-4B19-1C22-CCE3D995E3E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3533D75-FB84-7564-71F4-E4AC6D930D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0C66721-B94B-9D16-3241-0BDA70FB477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EA645ED-AFEF-E1E7-D0AC-98CDBB37C4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ACDE647-359E-5663-AD72-2404907B791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18C0EEA-3D8A-5CC7-0626-4164CEC2A2B2}"/>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8" name="Espace réservé du pied de page 7">
            <a:extLst>
              <a:ext uri="{FF2B5EF4-FFF2-40B4-BE49-F238E27FC236}">
                <a16:creationId xmlns:a16="http://schemas.microsoft.com/office/drawing/2014/main" id="{06004DFC-4F50-841F-9EE2-1B9236084E9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1D342E4-E593-1E8C-F788-021B679D1AB0}"/>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2271291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C70FC8-12FA-F699-39C8-6BE12C0EC5C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9D1774B-A08F-C3C3-1DE3-0FF4500665DB}"/>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4" name="Espace réservé du pied de page 3">
            <a:extLst>
              <a:ext uri="{FF2B5EF4-FFF2-40B4-BE49-F238E27FC236}">
                <a16:creationId xmlns:a16="http://schemas.microsoft.com/office/drawing/2014/main" id="{C29E73A1-40AB-437E-F143-84C92ADBE8D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BCE4C9D-68F6-69E2-25D2-6E05F1A069BB}"/>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276404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245895E-EBC9-A57E-FC1E-4072761CC980}"/>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3" name="Espace réservé du pied de page 2">
            <a:extLst>
              <a:ext uri="{FF2B5EF4-FFF2-40B4-BE49-F238E27FC236}">
                <a16:creationId xmlns:a16="http://schemas.microsoft.com/office/drawing/2014/main" id="{B6CB94E7-520D-2EAD-AFA8-CA285E4F97C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C06699F-2278-49F5-6465-E3B2D12E2DE7}"/>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325804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4DD91-25DA-A9CB-E0AA-71D33C6CE71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BA6C82F-07A4-B9F2-FEB1-09265F437F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BD9BDD8-97B5-D795-099F-BD288A66D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A3CDF9E-887D-1EAF-E482-4DC3C1F0011D}"/>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6" name="Espace réservé du pied de page 5">
            <a:extLst>
              <a:ext uri="{FF2B5EF4-FFF2-40B4-BE49-F238E27FC236}">
                <a16:creationId xmlns:a16="http://schemas.microsoft.com/office/drawing/2014/main" id="{50E33DCC-FDA8-AE00-2A4C-C585BD484B6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86DF83D-4225-9612-2BEF-C2C6C664A145}"/>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109794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D5D60-DEF3-CC00-BA46-32F6521C1FA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1407DB9-17F6-3659-2A58-44E4B173D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912228F-FE9D-8593-647A-A024C64B2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5859F8A-6E7F-56D9-B10A-ACDF4458C584}"/>
              </a:ext>
            </a:extLst>
          </p:cNvPr>
          <p:cNvSpPr>
            <a:spLocks noGrp="1"/>
          </p:cNvSpPr>
          <p:nvPr>
            <p:ph type="dt" sz="half" idx="10"/>
          </p:nvPr>
        </p:nvSpPr>
        <p:spPr/>
        <p:txBody>
          <a:bodyPr/>
          <a:lstStyle/>
          <a:p>
            <a:fld id="{C27A88EA-067F-4A15-8E60-76051ED913AA}" type="datetimeFigureOut">
              <a:rPr lang="fr-FR" smtClean="0"/>
              <a:t>29/01/2023</a:t>
            </a:fld>
            <a:endParaRPr lang="fr-FR"/>
          </a:p>
        </p:txBody>
      </p:sp>
      <p:sp>
        <p:nvSpPr>
          <p:cNvPr id="6" name="Espace réservé du pied de page 5">
            <a:extLst>
              <a:ext uri="{FF2B5EF4-FFF2-40B4-BE49-F238E27FC236}">
                <a16:creationId xmlns:a16="http://schemas.microsoft.com/office/drawing/2014/main" id="{CEDE39F1-FACD-654F-A382-01F20352047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A0AA71-F300-3428-7B57-D6D01DE71BB3}"/>
              </a:ext>
            </a:extLst>
          </p:cNvPr>
          <p:cNvSpPr>
            <a:spLocks noGrp="1"/>
          </p:cNvSpPr>
          <p:nvPr>
            <p:ph type="sldNum" sz="quarter" idx="12"/>
          </p:nvPr>
        </p:nvSpPr>
        <p:spPr/>
        <p:txBody>
          <a:bodyPr/>
          <a:lstStyle/>
          <a:p>
            <a:fld id="{2FBB9ADC-EAB6-477A-8220-8A712C037009}" type="slidenum">
              <a:rPr lang="fr-FR" smtClean="0"/>
              <a:t>‹N°›</a:t>
            </a:fld>
            <a:endParaRPr lang="fr-FR"/>
          </a:p>
        </p:txBody>
      </p:sp>
    </p:spTree>
    <p:extLst>
      <p:ext uri="{BB962C8B-B14F-4D97-AF65-F5344CB8AC3E}">
        <p14:creationId xmlns:p14="http://schemas.microsoft.com/office/powerpoint/2010/main" val="2643779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AE432A9-1299-D9EC-6831-BCCBFCC06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F28DB6D-D98F-F1D3-BF76-FA63F0C6F3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E9B80A-12D1-0A1A-CFF8-95379EF449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A88EA-067F-4A15-8E60-76051ED913AA}"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47B8D639-5090-26F0-C5A1-DDECDEC49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9D58305-5B41-6A48-BFFC-E326D263B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B9ADC-EAB6-477A-8220-8A712C037009}" type="slidenum">
              <a:rPr lang="fr-FR" smtClean="0"/>
              <a:t>‹N°›</a:t>
            </a:fld>
            <a:endParaRPr lang="fr-FR"/>
          </a:p>
        </p:txBody>
      </p:sp>
    </p:spTree>
    <p:extLst>
      <p:ext uri="{BB962C8B-B14F-4D97-AF65-F5344CB8AC3E}">
        <p14:creationId xmlns:p14="http://schemas.microsoft.com/office/powerpoint/2010/main" val="1488740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BCE20-71D2-B283-CE08-54886BFE389D}"/>
              </a:ext>
            </a:extLst>
          </p:cNvPr>
          <p:cNvSpPr>
            <a:spLocks noGrp="1"/>
          </p:cNvSpPr>
          <p:nvPr>
            <p:ph type="title"/>
          </p:nvPr>
        </p:nvSpPr>
        <p:spPr>
          <a:xfrm>
            <a:off x="427234" y="388103"/>
            <a:ext cx="6222948" cy="1274444"/>
          </a:xfrm>
        </p:spPr>
        <p:style>
          <a:lnRef idx="1">
            <a:schemeClr val="accent3"/>
          </a:lnRef>
          <a:fillRef idx="2">
            <a:schemeClr val="accent3"/>
          </a:fillRef>
          <a:effectRef idx="1">
            <a:schemeClr val="accent3"/>
          </a:effectRef>
          <a:fontRef idx="minor">
            <a:schemeClr val="dk1"/>
          </a:fontRef>
        </p:style>
        <p:txBody>
          <a:bodyPr>
            <a:normAutofit/>
          </a:bodyPr>
          <a:lstStyle/>
          <a:p>
            <a:r>
              <a:rPr lang="fr-FR" dirty="0">
                <a:latin typeface="+mn-lt"/>
              </a:rPr>
              <a:t>II. </a:t>
            </a:r>
            <a:r>
              <a:rPr lang="fr-FR" dirty="0" err="1">
                <a:latin typeface="+mn-lt"/>
              </a:rPr>
              <a:t>Neuromancien</a:t>
            </a:r>
            <a:r>
              <a:rPr lang="fr-FR" dirty="0">
                <a:latin typeface="+mn-lt"/>
              </a:rPr>
              <a:t> </a:t>
            </a:r>
            <a:br>
              <a:rPr lang="fr-FR" dirty="0">
                <a:latin typeface="+mn-lt"/>
              </a:rPr>
            </a:br>
            <a:r>
              <a:rPr lang="fr-FR" sz="2000" b="0" i="1" dirty="0">
                <a:solidFill>
                  <a:srgbClr val="222222"/>
                </a:solidFill>
                <a:effectLst/>
              </a:rPr>
              <a:t>Cyberespace et big data : le remodelage de nos vies par les technosciences</a:t>
            </a:r>
            <a:endParaRPr lang="fr-FR" sz="2000" i="1" dirty="0"/>
          </a:p>
        </p:txBody>
      </p:sp>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427234" y="2132192"/>
            <a:ext cx="2530152" cy="4337705"/>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fr-FR" sz="1600" b="0" i="0" dirty="0">
                <a:solidFill>
                  <a:srgbClr val="222222"/>
                </a:solidFill>
                <a:effectLst/>
              </a:rPr>
              <a:t>Le cyberespace, cette jungle virtuelle quasi urbaine, fantasmée et ainsi baptisée dans les années 1980 par l'auteur William Gibson, s’est échappé, tout comme le métavers, du ghetto d'une contre-culture de science-fiction, le cyberpunk, pour devenir une culture dominante. Les mondes </a:t>
            </a:r>
            <a:r>
              <a:rPr lang="fr-FR" sz="1600" b="0" i="0" dirty="0" err="1">
                <a:solidFill>
                  <a:srgbClr val="222222"/>
                </a:solidFill>
                <a:effectLst/>
              </a:rPr>
              <a:t>hypertechnologiques</a:t>
            </a:r>
            <a:r>
              <a:rPr lang="fr-FR" sz="1600" dirty="0">
                <a:solidFill>
                  <a:srgbClr val="222222"/>
                </a:solidFill>
              </a:rPr>
              <a:t> </a:t>
            </a:r>
            <a:r>
              <a:rPr lang="fr-FR" sz="1600" b="0" i="0" dirty="0">
                <a:solidFill>
                  <a:srgbClr val="222222"/>
                </a:solidFill>
                <a:effectLst/>
              </a:rPr>
              <a:t>imaginés par ce courant, gangrenés par des multinationales voraces et dévastés par la pollution, sont devenus nos lendemains plausibles.</a:t>
            </a:r>
            <a:endParaRPr lang="fr-FR" sz="1600" dirty="0"/>
          </a:p>
        </p:txBody>
      </p:sp>
      <p:sp>
        <p:nvSpPr>
          <p:cNvPr id="6" name="ZoneTexte 5">
            <a:extLst>
              <a:ext uri="{FF2B5EF4-FFF2-40B4-BE49-F238E27FC236}">
                <a16:creationId xmlns:a16="http://schemas.microsoft.com/office/drawing/2014/main" id="{721AF837-9C33-1B9B-2DAD-9E78F8681C49}"/>
              </a:ext>
            </a:extLst>
          </p:cNvPr>
          <p:cNvSpPr txBox="1"/>
          <p:nvPr/>
        </p:nvSpPr>
        <p:spPr>
          <a:xfrm>
            <a:off x="3269789" y="4849587"/>
            <a:ext cx="3449782"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u="sng" dirty="0"/>
              <a:t>Cerveau-Nuage </a:t>
            </a:r>
            <a:r>
              <a:rPr lang="fr-FR" dirty="0"/>
              <a:t>(2016), 168x55x51 cm</a:t>
            </a:r>
          </a:p>
          <a:p>
            <a:endParaRPr lang="fr-FR" dirty="0"/>
          </a:p>
          <a:p>
            <a:r>
              <a:rPr lang="fr-FR" dirty="0"/>
              <a:t>Acier, verre, feutrine, aimant électromagnétique</a:t>
            </a:r>
          </a:p>
          <a:p>
            <a:r>
              <a:rPr lang="fr-FR" dirty="0"/>
              <a:t>Don de l’artiste, Vincent FOURNIER</a:t>
            </a:r>
          </a:p>
        </p:txBody>
      </p:sp>
      <p:pic>
        <p:nvPicPr>
          <p:cNvPr id="7" name="Image 6" descr="Une image contenant texte, mur, scène, pièce&#10;&#10;Description générée automatiquement">
            <a:extLst>
              <a:ext uri="{FF2B5EF4-FFF2-40B4-BE49-F238E27FC236}">
                <a16:creationId xmlns:a16="http://schemas.microsoft.com/office/drawing/2014/main" id="{D2D3B339-2C71-ED71-D5C9-A6ECAB02C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821" y="385508"/>
            <a:ext cx="4631944" cy="3473958"/>
          </a:xfrm>
          <a:prstGeom prst="rect">
            <a:avLst/>
          </a:prstGeom>
          <a:ln>
            <a:noFill/>
          </a:ln>
          <a:effectLst>
            <a:outerShdw blurRad="190500" algn="tl" rotWithShape="0">
              <a:srgbClr val="000000">
                <a:alpha val="70000"/>
              </a:srgbClr>
            </a:outerShdw>
          </a:effectLst>
        </p:spPr>
      </p:pic>
      <p:pic>
        <p:nvPicPr>
          <p:cNvPr id="11" name="Image 10" descr="Une image contenant intérieur&#10;&#10;Description générée automatiquement">
            <a:extLst>
              <a:ext uri="{FF2B5EF4-FFF2-40B4-BE49-F238E27FC236}">
                <a16:creationId xmlns:a16="http://schemas.microsoft.com/office/drawing/2014/main" id="{C69D68FA-E71A-D09D-2538-28C7BE17F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179" y="2132192"/>
            <a:ext cx="3311003" cy="2452255"/>
          </a:xfrm>
          <a:prstGeom prst="rect">
            <a:avLst/>
          </a:prstGeom>
          <a:ln>
            <a:noFill/>
          </a:ln>
          <a:effectLst>
            <a:outerShdw blurRad="190500" algn="tl" rotWithShape="0">
              <a:srgbClr val="000000">
                <a:alpha val="70000"/>
              </a:srgbClr>
            </a:outerShdw>
          </a:effectLst>
        </p:spPr>
      </p:pic>
      <p:sp>
        <p:nvSpPr>
          <p:cNvPr id="14" name="ZoneTexte 13">
            <a:extLst>
              <a:ext uri="{FF2B5EF4-FFF2-40B4-BE49-F238E27FC236}">
                <a16:creationId xmlns:a16="http://schemas.microsoft.com/office/drawing/2014/main" id="{0ED34592-7B07-C217-92D1-20A7FD2948E3}"/>
              </a:ext>
            </a:extLst>
          </p:cNvPr>
          <p:cNvSpPr txBox="1"/>
          <p:nvPr/>
        </p:nvSpPr>
        <p:spPr>
          <a:xfrm>
            <a:off x="7132821" y="4301044"/>
            <a:ext cx="4302608"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u="sng" dirty="0" err="1"/>
              <a:t>Zero</a:t>
            </a:r>
            <a:r>
              <a:rPr lang="fr-FR" u="sng" dirty="0"/>
              <a:t> Energy </a:t>
            </a:r>
            <a:r>
              <a:rPr lang="fr-FR" u="sng" dirty="0" err="1"/>
              <a:t>Experiment</a:t>
            </a:r>
            <a:r>
              <a:rPr lang="fr-FR" u="sng" dirty="0"/>
              <a:t> Pile (Z.E.E.P) </a:t>
            </a:r>
            <a:r>
              <a:rPr lang="fr-FR" dirty="0"/>
              <a:t>(1970), 86,4x60 cm</a:t>
            </a:r>
          </a:p>
          <a:p>
            <a:endParaRPr lang="fr-FR" dirty="0"/>
          </a:p>
          <a:p>
            <a:r>
              <a:rPr lang="fr-FR" dirty="0"/>
              <a:t>Papier </a:t>
            </a:r>
            <a:r>
              <a:rPr lang="fr-FR" dirty="0" err="1"/>
              <a:t>astralux</a:t>
            </a:r>
            <a:r>
              <a:rPr lang="fr-FR" dirty="0"/>
              <a:t> sur Plexiglas</a:t>
            </a:r>
          </a:p>
          <a:p>
            <a:endParaRPr lang="fr-FR" dirty="0"/>
          </a:p>
          <a:p>
            <a:r>
              <a:rPr lang="fr-FR" dirty="0"/>
              <a:t>CLEARING New York, Bruxelles et Beverly Hills</a:t>
            </a:r>
          </a:p>
        </p:txBody>
      </p:sp>
    </p:spTree>
    <p:extLst>
      <p:ext uri="{BB962C8B-B14F-4D97-AF65-F5344CB8AC3E}">
        <p14:creationId xmlns:p14="http://schemas.microsoft.com/office/powerpoint/2010/main" val="869305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7141771" y="218198"/>
            <a:ext cx="4650634" cy="1898592"/>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fr-FR" sz="1600" b="0" i="0" dirty="0">
                <a:solidFill>
                  <a:srgbClr val="222222"/>
                </a:solidFill>
                <a:effectLst/>
              </a:rPr>
              <a:t>Bercés par le confort de nos écrans, enjôlés par un système dont nous oublions, candides, jusqu’à l'existence, nous payons les informations, distractions et soulagements au prix de l'«</a:t>
            </a:r>
            <a:r>
              <a:rPr lang="fr-FR" sz="1600" b="0" i="0" dirty="0" err="1">
                <a:solidFill>
                  <a:srgbClr val="222222"/>
                </a:solidFill>
                <a:effectLst/>
              </a:rPr>
              <a:t>algorithmisation</a:t>
            </a:r>
            <a:r>
              <a:rPr lang="fr-FR" sz="1600" b="0" i="0" dirty="0">
                <a:solidFill>
                  <a:srgbClr val="222222"/>
                </a:solidFill>
                <a:effectLst/>
              </a:rPr>
              <a:t>» croissante de nos vies. Le </a:t>
            </a:r>
            <a:r>
              <a:rPr lang="fr-FR" sz="1600" b="0" i="0" dirty="0" err="1">
                <a:solidFill>
                  <a:srgbClr val="222222"/>
                </a:solidFill>
                <a:effectLst/>
              </a:rPr>
              <a:t>tracage</a:t>
            </a:r>
            <a:r>
              <a:rPr lang="fr-FR" sz="1600" b="0" i="0" dirty="0">
                <a:solidFill>
                  <a:srgbClr val="222222"/>
                </a:solidFill>
                <a:effectLst/>
              </a:rPr>
              <a:t>, entrepris pour mieux prédire, canaliser et diriger nos désirs et choix à venir, ouvre grand la porte aux dérives orwelliennes et à l'érosion du libre arbitre.</a:t>
            </a:r>
            <a:endParaRPr lang="fr-FR" sz="1600" dirty="0"/>
          </a:p>
        </p:txBody>
      </p:sp>
      <p:sp>
        <p:nvSpPr>
          <p:cNvPr id="6" name="ZoneTexte 5">
            <a:extLst>
              <a:ext uri="{FF2B5EF4-FFF2-40B4-BE49-F238E27FC236}">
                <a16:creationId xmlns:a16="http://schemas.microsoft.com/office/drawing/2014/main" id="{721AF837-9C33-1B9B-2DAD-9E78F8681C49}"/>
              </a:ext>
            </a:extLst>
          </p:cNvPr>
          <p:cNvSpPr txBox="1"/>
          <p:nvPr/>
        </p:nvSpPr>
        <p:spPr>
          <a:xfrm>
            <a:off x="1583871" y="4672264"/>
            <a:ext cx="3918858"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dirty="0"/>
              <a:t>Aldo Loris ROSSI, </a:t>
            </a:r>
            <a:r>
              <a:rPr lang="fr-FR" u="sng" dirty="0"/>
              <a:t>Cité structure 1,maquette</a:t>
            </a:r>
            <a:r>
              <a:rPr lang="fr-FR" dirty="0"/>
              <a:t> (1969) 110x170,5x80,5cm</a:t>
            </a:r>
          </a:p>
          <a:p>
            <a:endParaRPr lang="fr-FR" dirty="0"/>
          </a:p>
          <a:p>
            <a:r>
              <a:rPr lang="fr-FR" dirty="0"/>
              <a:t>Plexiglass, aluminium</a:t>
            </a:r>
          </a:p>
          <a:p>
            <a:endParaRPr lang="fr-FR" dirty="0"/>
          </a:p>
          <a:p>
            <a:r>
              <a:rPr lang="fr-FR" dirty="0"/>
              <a:t>Don de l’artiste en 2007</a:t>
            </a:r>
          </a:p>
        </p:txBody>
      </p:sp>
      <p:pic>
        <p:nvPicPr>
          <p:cNvPr id="9" name="Image 8" descr="Une image contenant intérieur&#10;&#10;Description générée automatiquement">
            <a:extLst>
              <a:ext uri="{FF2B5EF4-FFF2-40B4-BE49-F238E27FC236}">
                <a16:creationId xmlns:a16="http://schemas.microsoft.com/office/drawing/2014/main" id="{05DE91A5-9A71-84FF-5F73-DEA88E8FC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2390" y="722796"/>
            <a:ext cx="4036776" cy="3027582"/>
          </a:xfrm>
          <a:prstGeom prst="rect">
            <a:avLst/>
          </a:prstGeom>
          <a:ln>
            <a:noFill/>
          </a:ln>
          <a:effectLst>
            <a:outerShdw blurRad="190500" algn="tl" rotWithShape="0">
              <a:srgbClr val="000000">
                <a:alpha val="70000"/>
              </a:srgbClr>
            </a:outerShdw>
          </a:effectLst>
        </p:spPr>
      </p:pic>
      <p:pic>
        <p:nvPicPr>
          <p:cNvPr id="12" name="Image 11" descr="Une image contenant texte&#10;&#10;Description générée automatiquement">
            <a:extLst>
              <a:ext uri="{FF2B5EF4-FFF2-40B4-BE49-F238E27FC236}">
                <a16:creationId xmlns:a16="http://schemas.microsoft.com/office/drawing/2014/main" id="{6932352E-AE57-AF45-D533-6953FA2FC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87392" y="722795"/>
            <a:ext cx="4036776" cy="3027582"/>
          </a:xfrm>
          <a:prstGeom prst="rect">
            <a:avLst/>
          </a:prstGeom>
          <a:ln>
            <a:noFill/>
          </a:ln>
          <a:effectLst>
            <a:outerShdw blurRad="190500" algn="tl" rotWithShape="0">
              <a:srgbClr val="000000">
                <a:alpha val="70000"/>
              </a:srgbClr>
            </a:outerShdw>
          </a:effectLst>
        </p:spPr>
      </p:pic>
      <p:pic>
        <p:nvPicPr>
          <p:cNvPr id="15" name="Image 14" descr="Une image contenant personne, intérieur, scène, stade&#10;&#10;Description générée automatiquement">
            <a:extLst>
              <a:ext uri="{FF2B5EF4-FFF2-40B4-BE49-F238E27FC236}">
                <a16:creationId xmlns:a16="http://schemas.microsoft.com/office/drawing/2014/main" id="{548697B6-7578-6EB7-76FE-8D707FA92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345" y="2236586"/>
            <a:ext cx="4049485" cy="3037114"/>
          </a:xfrm>
          <a:prstGeom prst="rect">
            <a:avLst/>
          </a:prstGeom>
          <a:ln>
            <a:noFill/>
          </a:ln>
          <a:effectLst>
            <a:outerShdw blurRad="190500" algn="tl" rotWithShape="0">
              <a:srgbClr val="000000">
                <a:alpha val="70000"/>
              </a:srgbClr>
            </a:outerShdw>
          </a:effectLst>
        </p:spPr>
      </p:pic>
      <p:sp>
        <p:nvSpPr>
          <p:cNvPr id="18" name="Espace réservé du contenu 2">
            <a:extLst>
              <a:ext uri="{FF2B5EF4-FFF2-40B4-BE49-F238E27FC236}">
                <a16:creationId xmlns:a16="http://schemas.microsoft.com/office/drawing/2014/main" id="{C00BE7EC-F9B1-DEBC-7DDA-73B2A95138BF}"/>
              </a:ext>
            </a:extLst>
          </p:cNvPr>
          <p:cNvSpPr txBox="1">
            <a:spLocks/>
          </p:cNvSpPr>
          <p:nvPr/>
        </p:nvSpPr>
        <p:spPr>
          <a:xfrm>
            <a:off x="7870088" y="5568696"/>
            <a:ext cx="3193997" cy="85789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fr-FR" sz="1600" dirty="0">
                <a:solidFill>
                  <a:srgbClr val="222222"/>
                </a:solidFill>
              </a:rPr>
              <a:t>CAO Fei, </a:t>
            </a:r>
            <a:r>
              <a:rPr lang="fr-FR" sz="1600" u="sng" dirty="0">
                <a:solidFill>
                  <a:srgbClr val="222222"/>
                </a:solidFill>
              </a:rPr>
              <a:t>Nova 06 </a:t>
            </a:r>
            <a:r>
              <a:rPr lang="fr-FR" sz="1600" dirty="0">
                <a:solidFill>
                  <a:srgbClr val="222222"/>
                </a:solidFill>
              </a:rPr>
              <a:t>(2019), 110x150 cm</a:t>
            </a:r>
          </a:p>
          <a:p>
            <a:pPr marL="0" indent="0">
              <a:buFont typeface="Arial" panose="020B0604020202020204" pitchFamily="34" charset="0"/>
              <a:buNone/>
            </a:pPr>
            <a:r>
              <a:rPr lang="fr-FR" sz="1600" dirty="0">
                <a:solidFill>
                  <a:srgbClr val="222222"/>
                </a:solidFill>
              </a:rPr>
              <a:t>Photographie, jet d’encre sur papier</a:t>
            </a:r>
            <a:endParaRPr lang="fr-FR" sz="1600" dirty="0"/>
          </a:p>
        </p:txBody>
      </p:sp>
    </p:spTree>
    <p:extLst>
      <p:ext uri="{BB962C8B-B14F-4D97-AF65-F5344CB8AC3E}">
        <p14:creationId xmlns:p14="http://schemas.microsoft.com/office/powerpoint/2010/main" val="2382154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271861" y="5258897"/>
            <a:ext cx="5810898" cy="1474415"/>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fr-FR" sz="1600" b="0" i="0" dirty="0">
                <a:solidFill>
                  <a:srgbClr val="222222"/>
                </a:solidFill>
                <a:effectLst/>
              </a:rPr>
              <a:t>Le cyberpunk a cédé la place au </a:t>
            </a:r>
            <a:r>
              <a:rPr lang="fr-FR" sz="1600" b="0" i="0" dirty="0" err="1">
                <a:solidFill>
                  <a:srgbClr val="222222"/>
                </a:solidFill>
                <a:effectLst/>
              </a:rPr>
              <a:t>biopunk</a:t>
            </a:r>
            <a:r>
              <a:rPr lang="fr-FR" sz="1600" b="0" i="0" dirty="0">
                <a:solidFill>
                  <a:srgbClr val="222222"/>
                </a:solidFill>
                <a:effectLst/>
              </a:rPr>
              <a:t> et au </a:t>
            </a:r>
            <a:r>
              <a:rPr lang="fr-FR" sz="1600" b="0" i="0" dirty="0" err="1">
                <a:solidFill>
                  <a:srgbClr val="222222"/>
                </a:solidFill>
                <a:effectLst/>
              </a:rPr>
              <a:t>solarpunk</a:t>
            </a:r>
            <a:r>
              <a:rPr lang="fr-FR" sz="1600" b="0" i="0" dirty="0">
                <a:solidFill>
                  <a:srgbClr val="222222"/>
                </a:solidFill>
                <a:effectLst/>
              </a:rPr>
              <a:t>, des courants plus récents, qui restent fidèles à l'esprit de rébellion et de hacking créatif face à l'ingérence technologique. Ils plaident toutefois une approche sobre et pondérée des techno- et biosciences, qui va de pair avec la redécouverte du vivant qui nous entoure.</a:t>
            </a:r>
            <a:endParaRPr lang="fr-FR" sz="1600" dirty="0"/>
          </a:p>
        </p:txBody>
      </p:sp>
      <p:sp>
        <p:nvSpPr>
          <p:cNvPr id="18" name="Espace réservé du contenu 2">
            <a:extLst>
              <a:ext uri="{FF2B5EF4-FFF2-40B4-BE49-F238E27FC236}">
                <a16:creationId xmlns:a16="http://schemas.microsoft.com/office/drawing/2014/main" id="{C00BE7EC-F9B1-DEBC-7DDA-73B2A95138BF}"/>
              </a:ext>
            </a:extLst>
          </p:cNvPr>
          <p:cNvSpPr txBox="1">
            <a:spLocks/>
          </p:cNvSpPr>
          <p:nvPr/>
        </p:nvSpPr>
        <p:spPr>
          <a:xfrm>
            <a:off x="7279491" y="5385118"/>
            <a:ext cx="3876190" cy="1221971"/>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fr-FR" sz="1600" dirty="0">
                <a:solidFill>
                  <a:srgbClr val="222222"/>
                </a:solidFill>
              </a:rPr>
              <a:t>John RAFMAN, </a:t>
            </a:r>
            <a:r>
              <a:rPr lang="fr-FR" sz="1600" u="sng" dirty="0">
                <a:solidFill>
                  <a:srgbClr val="222222"/>
                </a:solidFill>
              </a:rPr>
              <a:t>You are Standing in an Open Field (Mental Traveler) </a:t>
            </a:r>
            <a:r>
              <a:rPr lang="fr-FR" sz="1600" dirty="0">
                <a:solidFill>
                  <a:srgbClr val="222222"/>
                </a:solidFill>
              </a:rPr>
              <a:t>(2020), 149,9x201,9 cm</a:t>
            </a:r>
          </a:p>
          <a:p>
            <a:pPr marL="0" indent="0">
              <a:buFont typeface="Arial" panose="020B0604020202020204" pitchFamily="34" charset="0"/>
              <a:buNone/>
            </a:pPr>
            <a:r>
              <a:rPr lang="fr-FR" sz="1600" dirty="0">
                <a:solidFill>
                  <a:srgbClr val="222222"/>
                </a:solidFill>
              </a:rPr>
              <a:t>Impression pigmentaire d’archives sur </a:t>
            </a:r>
            <a:r>
              <a:rPr lang="fr-FR" sz="1600" dirty="0" err="1">
                <a:solidFill>
                  <a:srgbClr val="222222"/>
                </a:solidFill>
              </a:rPr>
              <a:t>aliminium</a:t>
            </a:r>
            <a:r>
              <a:rPr lang="fr-FR" sz="1600" dirty="0">
                <a:solidFill>
                  <a:srgbClr val="222222"/>
                </a:solidFill>
              </a:rPr>
              <a:t> </a:t>
            </a:r>
            <a:r>
              <a:rPr lang="fr-FR" sz="1600" dirty="0" err="1">
                <a:solidFill>
                  <a:srgbClr val="222222"/>
                </a:solidFill>
              </a:rPr>
              <a:t>Dibond</a:t>
            </a:r>
            <a:r>
              <a:rPr lang="fr-FR" sz="1600" dirty="0">
                <a:solidFill>
                  <a:srgbClr val="222222"/>
                </a:solidFill>
              </a:rPr>
              <a:t> et bois</a:t>
            </a:r>
            <a:endParaRPr lang="fr-FR" sz="1600" dirty="0"/>
          </a:p>
        </p:txBody>
      </p:sp>
      <p:pic>
        <p:nvPicPr>
          <p:cNvPr id="7" name="Image 6" descr="Une image contenant texte, encombré, plusieurs, variété&#10;&#10;Description générée automatiquement">
            <a:extLst>
              <a:ext uri="{FF2B5EF4-FFF2-40B4-BE49-F238E27FC236}">
                <a16:creationId xmlns:a16="http://schemas.microsoft.com/office/drawing/2014/main" id="{64B7D67E-F26F-0BA4-D52B-40B6C69B2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923" y="250911"/>
            <a:ext cx="6968524" cy="49043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18695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7000" b="-17000"/>
          </a:stretch>
        </a:blipFill>
        <a:effectLst/>
      </p:bgPr>
    </p:bg>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5D55C0D-14E4-4F2E-DA71-672F96A4D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882"/>
            <a:ext cx="12192000" cy="5347956"/>
          </a:xfrm>
          <a:prstGeom prst="rect">
            <a:avLst/>
          </a:prstGeom>
          <a:ln>
            <a:noFill/>
          </a:ln>
          <a:effectLst>
            <a:outerShdw blurRad="190500" algn="tl" rotWithShape="0">
              <a:srgbClr val="000000">
                <a:alpha val="70000"/>
              </a:srgbClr>
            </a:outerShdw>
          </a:effectLst>
        </p:spPr>
      </p:pic>
      <p:sp>
        <p:nvSpPr>
          <p:cNvPr id="19" name="ZoneTexte 18">
            <a:extLst>
              <a:ext uri="{FF2B5EF4-FFF2-40B4-BE49-F238E27FC236}">
                <a16:creationId xmlns:a16="http://schemas.microsoft.com/office/drawing/2014/main" id="{A5FE24E7-4D6F-F1B6-E180-B85D7B167BDA}"/>
              </a:ext>
            </a:extLst>
          </p:cNvPr>
          <p:cNvSpPr txBox="1"/>
          <p:nvPr/>
        </p:nvSpPr>
        <p:spPr>
          <a:xfrm>
            <a:off x="3762153" y="6105786"/>
            <a:ext cx="466769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dirty="0"/>
              <a:t>Panorama du IIème chapitre « </a:t>
            </a:r>
            <a:r>
              <a:rPr lang="fr-FR" dirty="0" err="1"/>
              <a:t>Neuromancien</a:t>
            </a:r>
            <a:r>
              <a:rPr lang="fr-FR" dirty="0"/>
              <a:t> »</a:t>
            </a:r>
          </a:p>
        </p:txBody>
      </p:sp>
    </p:spTree>
    <p:extLst>
      <p:ext uri="{BB962C8B-B14F-4D97-AF65-F5344CB8AC3E}">
        <p14:creationId xmlns:p14="http://schemas.microsoft.com/office/powerpoint/2010/main" val="3727939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69000" b="-6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BCE20-71D2-B283-CE08-54886BFE389D}"/>
              </a:ext>
            </a:extLst>
          </p:cNvPr>
          <p:cNvSpPr>
            <a:spLocks noGrp="1"/>
          </p:cNvSpPr>
          <p:nvPr>
            <p:ph type="title"/>
          </p:nvPr>
        </p:nvSpPr>
        <p:spPr>
          <a:xfrm>
            <a:off x="427233" y="254087"/>
            <a:ext cx="8896381" cy="159416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fr-FR" dirty="0">
                <a:latin typeface="+mn-lt"/>
              </a:rPr>
              <a:t>III. Les androïdes rêvent-ils de moutons électriques</a:t>
            </a:r>
            <a:br>
              <a:rPr lang="fr-FR" dirty="0">
                <a:latin typeface="+mn-lt"/>
              </a:rPr>
            </a:br>
            <a:r>
              <a:rPr lang="fr-FR" sz="1800" b="0" i="1" dirty="0">
                <a:solidFill>
                  <a:srgbClr val="222222"/>
                </a:solidFill>
                <a:effectLst/>
              </a:rPr>
              <a:t>Métamorphoses du corps : le cyborg comme matrice de l'inscription identitaire et porte-voix politique</a:t>
            </a:r>
            <a:endParaRPr lang="fr-FR" sz="1800" i="1" dirty="0"/>
          </a:p>
        </p:txBody>
      </p:sp>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8673162" y="2295477"/>
            <a:ext cx="3116066" cy="3844065"/>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fr-FR" sz="1600" b="0" i="0" dirty="0">
                <a:solidFill>
                  <a:srgbClr val="222222"/>
                </a:solidFill>
                <a:effectLst/>
              </a:rPr>
              <a:t>Les réseaux sociaux regorgent désormais, tout comme les romans de science-fiction et les lieux d'exposition, de représentations hybrides-avatars, revenants numériques, cyborgs et androïdes. Elles sont non seulement les frontières entre l'humanité et la machine, entre réalité et virtualité qui se liquéfient, mais aussi l'antagonisme ancestral qui oppose hommes et femmes. Une évolution que l'historienne des sciences, féministe et primatologue Donna </a:t>
            </a:r>
            <a:r>
              <a:rPr lang="fr-FR" sz="1600" b="0" i="0" dirty="0" err="1">
                <a:solidFill>
                  <a:srgbClr val="222222"/>
                </a:solidFill>
                <a:effectLst/>
              </a:rPr>
              <a:t>Haraway</a:t>
            </a:r>
            <a:r>
              <a:rPr lang="fr-FR" sz="1600" b="0" i="0" dirty="0">
                <a:solidFill>
                  <a:srgbClr val="222222"/>
                </a:solidFill>
                <a:effectLst/>
              </a:rPr>
              <a:t> avait appelée de ses vœux dès 1985 dans son Manifeste cyborg.</a:t>
            </a:r>
            <a:endParaRPr lang="fr-FR" sz="1600" dirty="0"/>
          </a:p>
        </p:txBody>
      </p:sp>
      <p:sp>
        <p:nvSpPr>
          <p:cNvPr id="6" name="ZoneTexte 5">
            <a:extLst>
              <a:ext uri="{FF2B5EF4-FFF2-40B4-BE49-F238E27FC236}">
                <a16:creationId xmlns:a16="http://schemas.microsoft.com/office/drawing/2014/main" id="{721AF837-9C33-1B9B-2DAD-9E78F8681C49}"/>
              </a:ext>
            </a:extLst>
          </p:cNvPr>
          <p:cNvSpPr txBox="1"/>
          <p:nvPr/>
        </p:nvSpPr>
        <p:spPr>
          <a:xfrm>
            <a:off x="4461767" y="3099097"/>
            <a:ext cx="3635829"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dirty="0"/>
              <a:t>Aïcha SNOUSSI, </a:t>
            </a:r>
            <a:r>
              <a:rPr lang="fr-FR" u="sng" dirty="0" err="1"/>
              <a:t>Mediterranean</a:t>
            </a:r>
            <a:r>
              <a:rPr lang="fr-FR" u="sng" dirty="0"/>
              <a:t> Cyborgs </a:t>
            </a:r>
            <a:r>
              <a:rPr lang="fr-FR" dirty="0"/>
              <a:t>(2019-2022) dimensions variables</a:t>
            </a:r>
          </a:p>
          <a:p>
            <a:endParaRPr lang="fr-FR" dirty="0"/>
          </a:p>
          <a:p>
            <a:r>
              <a:rPr lang="fr-FR" dirty="0"/>
              <a:t>Encre et techniques mixtes sur papier et murs,</a:t>
            </a:r>
          </a:p>
          <a:p>
            <a:endParaRPr lang="fr-FR" dirty="0"/>
          </a:p>
          <a:p>
            <a:r>
              <a:rPr lang="fr-FR" dirty="0"/>
              <a:t>Commande du Centre Pompidou-Metz</a:t>
            </a:r>
          </a:p>
        </p:txBody>
      </p:sp>
      <p:pic>
        <p:nvPicPr>
          <p:cNvPr id="5" name="Image 4" descr="Une image contenant intérieur, fraise&#10;&#10;Description générée automatiquement">
            <a:extLst>
              <a:ext uri="{FF2B5EF4-FFF2-40B4-BE49-F238E27FC236}">
                <a16:creationId xmlns:a16="http://schemas.microsoft.com/office/drawing/2014/main" id="{D7EB6884-1E11-E0A2-94BB-CF707531C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2475" y="2573845"/>
            <a:ext cx="4361524" cy="36358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9830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69000" b="-69000"/>
          </a:stretch>
        </a:blipFill>
        <a:effectLst/>
      </p:bgPr>
    </p:bg>
    <p:spTree>
      <p:nvGrpSpPr>
        <p:cNvPr id="1" name=""/>
        <p:cNvGrpSpPr/>
        <p:nvPr/>
      </p:nvGrpSpPr>
      <p:grpSpPr>
        <a:xfrm>
          <a:off x="0" y="0"/>
          <a:ext cx="0" cy="0"/>
          <a:chOff x="0" y="0"/>
          <a:chExt cx="0" cy="0"/>
        </a:xfrm>
      </p:grpSpPr>
      <p:pic>
        <p:nvPicPr>
          <p:cNvPr id="11" name="Image 10" descr="Une image contenant texte, sombre&#10;&#10;Description générée automatiquement">
            <a:extLst>
              <a:ext uri="{FF2B5EF4-FFF2-40B4-BE49-F238E27FC236}">
                <a16:creationId xmlns:a16="http://schemas.microsoft.com/office/drawing/2014/main" id="{13BFA1F2-DE7C-DE30-73E6-F9DBBDC96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076" y="741145"/>
            <a:ext cx="5706703" cy="5379532"/>
          </a:xfrm>
          <a:prstGeom prst="rect">
            <a:avLst/>
          </a:prstGeom>
          <a:ln>
            <a:noFill/>
          </a:ln>
          <a:effectLst>
            <a:outerShdw blurRad="190500" algn="tl" rotWithShape="0">
              <a:srgbClr val="000000">
                <a:alpha val="70000"/>
              </a:srgbClr>
            </a:outerShdw>
          </a:effectLst>
        </p:spPr>
      </p:pic>
      <p:pic>
        <p:nvPicPr>
          <p:cNvPr id="13" name="Image 12" descr="Une image contenant intérieur&#10;&#10;Description générée automatiquement">
            <a:extLst>
              <a:ext uri="{FF2B5EF4-FFF2-40B4-BE49-F238E27FC236}">
                <a16:creationId xmlns:a16="http://schemas.microsoft.com/office/drawing/2014/main" id="{A04B608F-F3AE-DD56-54AC-39419D396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487" y="1412854"/>
            <a:ext cx="5375709" cy="40322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7007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69000" b="-69000"/>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746916" y="3181812"/>
            <a:ext cx="3035701" cy="3036409"/>
          </a:xfrm>
        </p:spPr>
        <p:style>
          <a:lnRef idx="1">
            <a:schemeClr val="accent3"/>
          </a:lnRef>
          <a:fillRef idx="2">
            <a:schemeClr val="accent3"/>
          </a:fillRef>
          <a:effectRef idx="1">
            <a:schemeClr val="accent3"/>
          </a:effectRef>
          <a:fontRef idx="minor">
            <a:schemeClr val="dk1"/>
          </a:fontRef>
        </p:style>
        <p:txBody>
          <a:bodyPr>
            <a:noAutofit/>
          </a:bodyPr>
          <a:lstStyle/>
          <a:p>
            <a:pPr marL="0" indent="0" algn="l">
              <a:buNone/>
            </a:pPr>
            <a:r>
              <a:rPr lang="fr-FR" sz="1600" b="0" i="0" dirty="0">
                <a:solidFill>
                  <a:srgbClr val="222222"/>
                </a:solidFill>
                <a:effectLst/>
              </a:rPr>
              <a:t>La parabole du cyborg est une matrice qui permet de concevoir des identités librement choisies. Virtuellement, les nouvelles technologies permettent déjà pleinement de dépasser des contextes biologiques, biographiques et culturels auparavant contraignant. Ces positions queer ouvrent l'acceptation sociale à des formes d'identité et de genre ambiguës et changeantes.</a:t>
            </a:r>
            <a:br>
              <a:rPr lang="fr-FR" sz="1100" dirty="0"/>
            </a:br>
            <a:endParaRPr lang="fr-FR" sz="1600" dirty="0"/>
          </a:p>
        </p:txBody>
      </p:sp>
      <p:sp>
        <p:nvSpPr>
          <p:cNvPr id="6" name="ZoneTexte 5">
            <a:extLst>
              <a:ext uri="{FF2B5EF4-FFF2-40B4-BE49-F238E27FC236}">
                <a16:creationId xmlns:a16="http://schemas.microsoft.com/office/drawing/2014/main" id="{721AF837-9C33-1B9B-2DAD-9E78F8681C49}"/>
              </a:ext>
            </a:extLst>
          </p:cNvPr>
          <p:cNvSpPr txBox="1"/>
          <p:nvPr/>
        </p:nvSpPr>
        <p:spPr>
          <a:xfrm>
            <a:off x="8688646" y="1288691"/>
            <a:ext cx="3035701"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dirty="0"/>
              <a:t>Dara BIRNBAUM, </a:t>
            </a:r>
            <a:r>
              <a:rPr lang="fr-FR" u="sng" dirty="0" err="1"/>
              <a:t>Technology</a:t>
            </a:r>
            <a:r>
              <a:rPr lang="fr-FR" u="sng" dirty="0"/>
              <a:t>/Transformation : Wonder </a:t>
            </a:r>
            <a:r>
              <a:rPr lang="fr-FR" u="sng" dirty="0" err="1"/>
              <a:t>Woman</a:t>
            </a:r>
            <a:r>
              <a:rPr lang="fr-FR" u="sng" dirty="0"/>
              <a:t> </a:t>
            </a:r>
            <a:r>
              <a:rPr lang="fr-FR" dirty="0"/>
              <a:t>(1966) </a:t>
            </a:r>
          </a:p>
          <a:p>
            <a:endParaRPr lang="fr-FR" dirty="0"/>
          </a:p>
          <a:p>
            <a:r>
              <a:rPr lang="fr-FR" dirty="0"/>
              <a:t>Vidéo, couleur, sonore</a:t>
            </a:r>
          </a:p>
        </p:txBody>
      </p:sp>
      <p:pic>
        <p:nvPicPr>
          <p:cNvPr id="7" name="Image 6" descr="Une image contenant texte, mur, intérieur&#10;&#10;Description générée automatiquement">
            <a:extLst>
              <a:ext uri="{FF2B5EF4-FFF2-40B4-BE49-F238E27FC236}">
                <a16:creationId xmlns:a16="http://schemas.microsoft.com/office/drawing/2014/main" id="{E6B4CA5B-E4B5-5F70-EB0F-5A8CCA28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938" y="207613"/>
            <a:ext cx="3221387" cy="64427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31939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69000" b="-69000"/>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393827" y="339271"/>
            <a:ext cx="2426228" cy="2885444"/>
          </a:xfrm>
        </p:spPr>
        <p:style>
          <a:lnRef idx="1">
            <a:schemeClr val="accent3"/>
          </a:lnRef>
          <a:fillRef idx="2">
            <a:schemeClr val="accent3"/>
          </a:fillRef>
          <a:effectRef idx="1">
            <a:schemeClr val="accent3"/>
          </a:effectRef>
          <a:fontRef idx="minor">
            <a:schemeClr val="dk1"/>
          </a:fontRef>
        </p:style>
        <p:txBody>
          <a:bodyPr>
            <a:noAutofit/>
          </a:bodyPr>
          <a:lstStyle/>
          <a:p>
            <a:pPr marL="0" indent="0" algn="l">
              <a:buNone/>
            </a:pPr>
            <a:r>
              <a:rPr lang="fr-FR" sz="1600" b="0" i="0" dirty="0">
                <a:solidFill>
                  <a:srgbClr val="222222"/>
                </a:solidFill>
                <a:effectLst/>
              </a:rPr>
              <a:t>Elles stimulent la sortie de l'impasse binaire et patriarcale d'une société en pleine mutation. Il y a cinquante ans, le corps était mis en avant dans la lutte politique pour l'égalité. Il gagne aujourd'hui une nouvelle actualité en tant que médium politique qui figure d'autres possibles.</a:t>
            </a:r>
          </a:p>
          <a:p>
            <a:pPr marL="0" indent="0">
              <a:buNone/>
            </a:pPr>
            <a:br>
              <a:rPr lang="fr-FR" sz="1100" dirty="0"/>
            </a:br>
            <a:endParaRPr lang="fr-FR" sz="1600" dirty="0"/>
          </a:p>
        </p:txBody>
      </p:sp>
      <p:sp>
        <p:nvSpPr>
          <p:cNvPr id="6" name="ZoneTexte 5">
            <a:extLst>
              <a:ext uri="{FF2B5EF4-FFF2-40B4-BE49-F238E27FC236}">
                <a16:creationId xmlns:a16="http://schemas.microsoft.com/office/drawing/2014/main" id="{721AF837-9C33-1B9B-2DAD-9E78F8681C49}"/>
              </a:ext>
            </a:extLst>
          </p:cNvPr>
          <p:cNvSpPr txBox="1"/>
          <p:nvPr/>
        </p:nvSpPr>
        <p:spPr>
          <a:xfrm>
            <a:off x="3297464" y="339271"/>
            <a:ext cx="3035701"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dirty="0"/>
              <a:t>Lee BUL, </a:t>
            </a:r>
            <a:r>
              <a:rPr lang="fr-FR" u="sng" dirty="0" err="1"/>
              <a:t>Vanish</a:t>
            </a:r>
            <a:r>
              <a:rPr lang="fr-FR" u="sng" dirty="0"/>
              <a:t> (Violet) </a:t>
            </a:r>
            <a:r>
              <a:rPr lang="fr-FR" dirty="0"/>
              <a:t>(2002), 50x41x28 cm</a:t>
            </a:r>
          </a:p>
          <a:p>
            <a:endParaRPr lang="fr-FR" dirty="0"/>
          </a:p>
          <a:p>
            <a:r>
              <a:rPr lang="fr-FR" dirty="0"/>
              <a:t>Silicone coulé, pigment</a:t>
            </a:r>
          </a:p>
        </p:txBody>
      </p:sp>
      <p:pic>
        <p:nvPicPr>
          <p:cNvPr id="4" name="Image 3" descr="Une image contenant alimentation, plat, sashimi&#10;&#10;Description générée automatiquement">
            <a:extLst>
              <a:ext uri="{FF2B5EF4-FFF2-40B4-BE49-F238E27FC236}">
                <a16:creationId xmlns:a16="http://schemas.microsoft.com/office/drawing/2014/main" id="{2E39328E-ECD9-BBCF-6B21-B5132DE49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8023" y="961345"/>
            <a:ext cx="6580414" cy="4935311"/>
          </a:xfrm>
          <a:prstGeom prst="rect">
            <a:avLst/>
          </a:prstGeom>
          <a:ln>
            <a:noFill/>
          </a:ln>
          <a:effectLst>
            <a:outerShdw blurRad="190500" algn="tl" rotWithShape="0">
              <a:srgbClr val="000000">
                <a:alpha val="70000"/>
              </a:srgbClr>
            </a:outerShdw>
          </a:effectLst>
        </p:spPr>
      </p:pic>
      <p:sp>
        <p:nvSpPr>
          <p:cNvPr id="8" name="ZoneTexte 7">
            <a:extLst>
              <a:ext uri="{FF2B5EF4-FFF2-40B4-BE49-F238E27FC236}">
                <a16:creationId xmlns:a16="http://schemas.microsoft.com/office/drawing/2014/main" id="{09378AA4-3975-AE23-ABFF-6BF16EC47D84}"/>
              </a:ext>
            </a:extLst>
          </p:cNvPr>
          <p:cNvSpPr txBox="1"/>
          <p:nvPr/>
        </p:nvSpPr>
        <p:spPr>
          <a:xfrm>
            <a:off x="1606941" y="5428894"/>
            <a:ext cx="6098720" cy="369332"/>
          </a:xfrm>
          <a:prstGeom prst="rect">
            <a:avLst/>
          </a:prstGeom>
          <a:noFill/>
        </p:spPr>
        <p:txBody>
          <a:bodyPr wrap="square">
            <a:spAutoFit/>
          </a:bodyPr>
          <a:lstStyle/>
          <a:p>
            <a:r>
              <a:rPr lang="fr-FR" dirty="0"/>
              <a:t>Croquis de la photo + 1 coloré</a:t>
            </a:r>
          </a:p>
        </p:txBody>
      </p:sp>
    </p:spTree>
    <p:extLst>
      <p:ext uri="{BB962C8B-B14F-4D97-AF65-F5344CB8AC3E}">
        <p14:creationId xmlns:p14="http://schemas.microsoft.com/office/powerpoint/2010/main" val="2880418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614</Words>
  <Application>Microsoft Office PowerPoint</Application>
  <PresentationFormat>Grand écran</PresentationFormat>
  <Paragraphs>40</Paragraphs>
  <Slides>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8</vt:i4>
      </vt:variant>
    </vt:vector>
  </HeadingPairs>
  <TitlesOfParts>
    <vt:vector size="12" baseType="lpstr">
      <vt:lpstr>Arial</vt:lpstr>
      <vt:lpstr>Calibri</vt:lpstr>
      <vt:lpstr>Calibri Light</vt:lpstr>
      <vt:lpstr>Thème Office</vt:lpstr>
      <vt:lpstr>II. Neuromancien  Cyberespace et big data : le remodelage de nos vies par les technosciences</vt:lpstr>
      <vt:lpstr>Présentation PowerPoint</vt:lpstr>
      <vt:lpstr>Présentation PowerPoint</vt:lpstr>
      <vt:lpstr>Présentation PowerPoint</vt:lpstr>
      <vt:lpstr>III. Les androïdes rêvent-ils de moutons électriques Métamorphoses du corps : le cyborg comme matrice de l'inscription identitaire et porte-voix politique</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Exposition Les portes du possible, Centre Pompidou Metz Lundi 23 janvier 2023</dc:title>
  <dc:creator>ZAOUI Milla</dc:creator>
  <cp:lastModifiedBy>ZAOUI Milla</cp:lastModifiedBy>
  <cp:revision>3</cp:revision>
  <dcterms:created xsi:type="dcterms:W3CDTF">2023-01-29T14:47:20Z</dcterms:created>
  <dcterms:modified xsi:type="dcterms:W3CDTF">2023-01-29T14:56:46Z</dcterms:modified>
</cp:coreProperties>
</file>