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093E4-8238-4F5D-A454-5B66D95EEC52}" v="30" dt="2024-03-10T20:32:26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1D4D45-7C95-E0E6-33D5-0F65F05BD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57F2CC-B73A-CE8B-F3A5-046E81E82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CA0918-B706-66DB-A9F1-87BFF1ECA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B628C1-012A-3ACA-BB28-DB78D53F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05AE76-0333-59C1-12D4-404725106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27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99A5CA-3809-8D8C-4BBD-9D841B528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04EE3F-4FB4-4E2A-7D80-D55D218A0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97DE8A-3BB3-54F6-3802-8BD8C3A5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971A70-8001-2A28-5E01-7A318BCC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C9A1C3-07B3-E1D8-154D-453B0DA50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63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DDF8D0-78BF-A1A8-3061-D048C7377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5A71C9-92A9-43DB-E730-665A7B136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A7A112-2765-7610-8E74-6E37C5C1A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1A2D2-D374-4C0B-16A1-1DBDC13C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290F59-C98C-FC8F-C848-8A9F5994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36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4FA03-DAC7-D500-BD51-2C58456F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FDDCF9-4C00-7ACC-63EB-1D1D26F56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3EDAEA-280C-0ECF-8C30-3A7A3B84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3BE4FE-AA81-E27A-DF36-10A69B5E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F4B3A2-FE47-F6A4-2AC9-EF257C86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8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D6C10C-AD5E-2C6E-4DA7-1E47E48E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0483A2-1AD0-ED0A-DEE7-F2F392AE7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65764C-1066-1C12-5557-BD9947DA2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652604-6713-4F62-8870-C801BBA4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FA4550-A24D-28F9-4DDE-AE04F2FA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48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42364B-0A07-E214-12B8-C568F9B96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B9A6C1-A17F-F6CE-5F62-46CC3404A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6D86E6-AB00-61E1-7CC4-4414EE5DB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B0D78D-5386-DDA0-6066-D528E0F47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E703DB-D2F2-DFD5-66ED-6654475C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67C843-AE80-2F45-5C7F-DDB6A6AF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7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55BC9-7E3C-3BE8-A0CE-DD842CA7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AFDBDB-6995-DE67-5935-84290CF81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CC460A-FD6B-C26A-50E3-35FF97A59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BAB4B4-9393-85E4-A4EA-26CAA82F0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54D6742-C727-636B-302C-84040A8A1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4071A77-15E8-8163-937F-2FE6A39F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29283BB-CA2C-2ABA-D9B4-1F65B8CF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F3CADD-FA04-378A-C294-99EC02A4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47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8B8AF-A65A-5282-F6A9-9C8B68187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5BFB2-8642-DDEA-ADA9-A4BA0B744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558F99-8D24-9D75-EF43-EA01752D4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640E2E-5B17-2F82-E190-3CB603F5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81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465778-8C94-E41C-A6D7-4EFE5470E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29EF2B-769B-0B7E-9850-3FCC497A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25F39F-1B17-04D8-8554-E9CD7091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739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40D18-00E4-006D-B834-3522819B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EA8BD-F825-46FD-A118-4A81BAECD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55FA90-3D54-898C-C45B-0F5D707C4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5CC9E7-9171-F549-62F5-F871670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33DBC6-299D-9442-6325-6516F719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FFE72E-D092-C484-BA67-B63B5113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80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0BB2C-4E76-B61B-06C1-C26FC1500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A0260F2-2AC8-0D08-DB9B-2A579E3FA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2F89A61-20BA-1C14-0FBC-2A566B638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ADA827-E23C-C2E3-AC03-A17D4EDE7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7B43EF-41FC-6B0B-8D52-2973F795A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CF71BD-DDA4-A1F2-04A9-3C3C0B8D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54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7EF219-BBB5-D501-0136-DCE33483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E541C-3876-F789-3EA7-FA2014D35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756C97-62CF-6974-805E-8251DDE45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0F6A-630F-4929-BD76-C93AB3186A6D}" type="datetimeFigureOut">
              <a:rPr lang="fr-FR" smtClean="0"/>
              <a:t>10/03/2024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A2B4EC-2D1E-9D07-BC2B-ACE7BD722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D3D1F6-2DFF-BA03-6D96-75A057C24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A93D5-4E47-43F5-8F14-8C7EC7033F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34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data.org/wiki/Q2762349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Fede_Galizia_-_A_Crystal_Fruit_Stand_with_Peaches,_Quinces,_and_Jasmine_Flowers_004L15033_6Z37X.jp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7F6097A4-AE53-A612-4378-10D946FDBB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9091" r="32909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B302916-09AD-AFC3-4FDC-D707AFEA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r-FR" sz="4800" b="1" i="0" dirty="0">
                <a:solidFill>
                  <a:schemeClr val="bg1">
                    <a:lumMod val="95000"/>
                  </a:schemeClr>
                </a:solidFill>
                <a:effectLst/>
                <a:latin typeface="-apple-system"/>
              </a:rPr>
              <a:t> </a:t>
            </a:r>
            <a:r>
              <a:rPr lang="fr-FR" sz="4800" b="1" i="0" u="none" strike="noStrike" dirty="0">
                <a:solidFill>
                  <a:schemeClr val="bg1">
                    <a:lumMod val="95000"/>
                  </a:schemeClr>
                </a:solidFill>
                <a:effectLst/>
                <a:latin typeface="inherit"/>
                <a:hlinkClick r:id="rId3" tooltip="d:Q2762349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Saint Jérôme dans le désert</a:t>
            </a:r>
            <a:endParaRPr lang="fr-FR" sz="4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719D9F-4916-D460-6915-A9ECA98D3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3600" dirty="0">
                <a:solidFill>
                  <a:schemeClr val="bg1"/>
                </a:solidFill>
              </a:rPr>
              <a:t>Joachim Patinir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</a:rPr>
              <a:t>1515-1520, huile sur panneau de bois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71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598"/>
    </mc:Choice>
    <mc:Fallback>
      <p:transition spd="slow" advTm="359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8E00153B-A4F7-342D-33E6-C85017DAF0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8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525D9CB-5C59-5A8A-DEA1-9B7AE6000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TEMPS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représenté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de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différentes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manières dans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cette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oeuvre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7446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2529">
        <p159:morph option="byObject"/>
      </p:transition>
    </mc:Choice>
    <mc:Fallback>
      <p:transition spd="slow" advTm="2529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5867493-C403-3DBB-312C-2C68E931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La </a:t>
            </a:r>
            <a:r>
              <a:rPr lang="en-US" dirty="0" err="1">
                <a:solidFill>
                  <a:schemeClr val="bg1"/>
                </a:solidFill>
              </a:rPr>
              <a:t>représentation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d’éléments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d’époques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différentes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Espace réservé du contenu 10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5F9EA081-40D5-8047-62FE-C372AE2CD53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1" t="44884" r="79630" b="27760"/>
          <a:stretch/>
        </p:blipFill>
        <p:spPr>
          <a:xfrm>
            <a:off x="1295401" y="2766104"/>
            <a:ext cx="3996262" cy="3177496"/>
          </a:xfrm>
        </p:spPr>
      </p:pic>
      <p:pic>
        <p:nvPicPr>
          <p:cNvPr id="6" name="Espace réservé du contenu 5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37411888-D002-8D75-7BF6-AFF0AACE96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84" t="31220" r="18591"/>
          <a:stretch/>
        </p:blipFill>
        <p:spPr>
          <a:xfrm>
            <a:off x="6512268" y="253914"/>
            <a:ext cx="3817533" cy="3035386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Espace réservé du contenu 7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C00C8900-AD1D-F79D-6CD8-BBD59AE0CD7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37" t="10262" b="50570"/>
          <a:stretch/>
        </p:blipFill>
        <p:spPr>
          <a:xfrm>
            <a:off x="7962901" y="3651231"/>
            <a:ext cx="3767768" cy="2952855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7FFC3F-45CE-F775-3254-C0126B87C19A}"/>
              </a:ext>
            </a:extLst>
          </p:cNvPr>
          <p:cNvSpPr/>
          <p:nvPr/>
        </p:nvSpPr>
        <p:spPr>
          <a:xfrm>
            <a:off x="1206500" y="2665413"/>
            <a:ext cx="4178300" cy="336708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7731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8272">
        <p159:morph option="byObject"/>
      </p:transition>
    </mc:Choice>
    <mc:Fallback>
      <p:transition spd="slow" advTm="18272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DEBAE2FF-75BF-5F3C-CC2B-244E814011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" r="34073" b="32975"/>
          <a:stretch/>
        </p:blipFill>
        <p:spPr>
          <a:xfrm>
            <a:off x="-2" y="-48740"/>
            <a:ext cx="12192002" cy="69067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EB26102-C6EB-052D-5EA6-DC4A246F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53" y="3091928"/>
            <a:ext cx="9078562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6600">
              <a:solidFill>
                <a:schemeClr val="bg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761A46-778C-11F9-2DA5-578C30CCA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553" y="5624945"/>
            <a:ext cx="9078562" cy="5929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La </a:t>
            </a:r>
            <a:r>
              <a:rPr lang="en-US" sz="3600" dirty="0" err="1">
                <a:solidFill>
                  <a:schemeClr val="bg1"/>
                </a:solidFill>
              </a:rPr>
              <a:t>météo</a:t>
            </a:r>
            <a:r>
              <a:rPr lang="en-US" sz="3600" dirty="0">
                <a:solidFill>
                  <a:schemeClr val="bg1"/>
                </a:solidFill>
              </a:rPr>
              <a:t> qui montre un </a:t>
            </a:r>
            <a:r>
              <a:rPr lang="en-US" sz="3600" dirty="0" err="1">
                <a:solidFill>
                  <a:schemeClr val="bg1"/>
                </a:solidFill>
              </a:rPr>
              <a:t>autre</a:t>
            </a:r>
            <a:r>
              <a:rPr lang="en-US" sz="3600" dirty="0">
                <a:solidFill>
                  <a:schemeClr val="bg1"/>
                </a:solidFill>
              </a:rPr>
              <a:t> aspect du temps</a:t>
            </a:r>
          </a:p>
        </p:txBody>
      </p:sp>
    </p:spTree>
    <p:extLst>
      <p:ext uri="{BB962C8B-B14F-4D97-AF65-F5344CB8AC3E}">
        <p14:creationId xmlns:p14="http://schemas.microsoft.com/office/powerpoint/2010/main" val="15392211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 advTm="13583">
        <p159:morph option="byObject"/>
      </p:transition>
    </mc:Choice>
    <mc:Fallback>
      <p:transition spd="slow" advTm="13583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75B19E4-0108-41C4-8DB1-11BAE0B4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F36A740-0D8C-0162-4005-2FA76C80B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19" y="669925"/>
            <a:ext cx="4635609" cy="13255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Les </a:t>
            </a:r>
            <a:r>
              <a:rPr lang="en-US" sz="3800" dirty="0" err="1">
                <a:solidFill>
                  <a:schemeClr val="bg1"/>
                </a:solidFill>
              </a:rPr>
              <a:t>personnages</a:t>
            </a:r>
            <a:r>
              <a:rPr lang="en-US" sz="3800" dirty="0">
                <a:solidFill>
                  <a:schemeClr val="bg1"/>
                </a:solidFill>
              </a:rPr>
              <a:t> qui </a:t>
            </a:r>
            <a:r>
              <a:rPr lang="en-US" sz="3800" dirty="0" err="1">
                <a:solidFill>
                  <a:schemeClr val="bg1"/>
                </a:solidFill>
              </a:rPr>
              <a:t>donnent</a:t>
            </a:r>
            <a:r>
              <a:rPr lang="en-US" sz="3800" dirty="0">
                <a:solidFill>
                  <a:schemeClr val="bg1"/>
                </a:solidFill>
              </a:rPr>
              <a:t> </a:t>
            </a:r>
            <a:r>
              <a:rPr lang="en-US" sz="3800" dirty="0" err="1">
                <a:solidFill>
                  <a:schemeClr val="bg1"/>
                </a:solidFill>
              </a:rPr>
              <a:t>une</a:t>
            </a:r>
            <a:r>
              <a:rPr lang="en-US" sz="3800" dirty="0">
                <a:solidFill>
                  <a:schemeClr val="bg1"/>
                </a:solidFill>
              </a:rPr>
              <a:t> impression de </a:t>
            </a:r>
            <a:r>
              <a:rPr lang="en-US" sz="3800" dirty="0" err="1">
                <a:solidFill>
                  <a:schemeClr val="bg1"/>
                </a:solidFill>
              </a:rPr>
              <a:t>mouvement</a:t>
            </a:r>
            <a:r>
              <a:rPr lang="en-US" sz="3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8" name="Espace réservé du contenu 7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AD2B97D3-8D52-B14F-8026-A22505670B4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48" t="40588" r="216" b="42352"/>
          <a:stretch/>
        </p:blipFill>
        <p:spPr>
          <a:xfrm>
            <a:off x="2781982" y="562890"/>
            <a:ext cx="2336984" cy="2331133"/>
          </a:xfrm>
          <a:prstGeom prst="rect">
            <a:avLst/>
          </a:prstGeom>
          <a:ln>
            <a:noFill/>
          </a:ln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17920" y="2026340"/>
            <a:ext cx="5974081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Espace réservé du contenu 5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31ADFD57-BFA5-0C8E-D306-74B20E7F6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07" t="45176" r="26406" b="-2"/>
          <a:stretch/>
        </p:blipFill>
        <p:spPr>
          <a:xfrm>
            <a:off x="957472" y="3338523"/>
            <a:ext cx="3358780" cy="30749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EA14AE1-71AB-4B18-826E-F563FF42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2916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Espace réservé du contenu 26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F8420EEE-2E88-36A3-CA05-6986BA4FB69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044" y="2815745"/>
            <a:ext cx="5715484" cy="3191145"/>
          </a:xfr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AC73884D-7CE2-3AA9-7FCC-B68445339BD6}"/>
              </a:ext>
            </a:extLst>
          </p:cNvPr>
          <p:cNvSpPr/>
          <p:nvPr/>
        </p:nvSpPr>
        <p:spPr>
          <a:xfrm>
            <a:off x="2590833" y="355604"/>
            <a:ext cx="2717762" cy="2755894"/>
          </a:xfrm>
          <a:prstGeom prst="ellipse">
            <a:avLst/>
          </a:prstGeom>
          <a:noFill/>
          <a:ln w="3810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721BD3C1-A717-EC92-F495-B649BA5AD23F}"/>
              </a:ext>
            </a:extLst>
          </p:cNvPr>
          <p:cNvSpPr/>
          <p:nvPr/>
        </p:nvSpPr>
        <p:spPr>
          <a:xfrm>
            <a:off x="2590833" y="355604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A6E4F789-C2E0-12A4-8FBC-BAFFD807F14C}"/>
              </a:ext>
            </a:extLst>
          </p:cNvPr>
          <p:cNvSpPr/>
          <p:nvPr/>
        </p:nvSpPr>
        <p:spPr>
          <a:xfrm>
            <a:off x="4864779" y="372390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C4FA102-F8BA-9363-0FF0-29FFB44E0AA1}"/>
              </a:ext>
            </a:extLst>
          </p:cNvPr>
          <p:cNvSpPr/>
          <p:nvPr/>
        </p:nvSpPr>
        <p:spPr>
          <a:xfrm>
            <a:off x="2501950" y="2663852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AA06A6C-AB83-9ED0-BD8A-C0C65EBC69C7}"/>
              </a:ext>
            </a:extLst>
          </p:cNvPr>
          <p:cNvSpPr/>
          <p:nvPr/>
        </p:nvSpPr>
        <p:spPr>
          <a:xfrm>
            <a:off x="4826030" y="2644113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AB7E65A9-D09E-275D-83FE-0D5CDE5DF36C}"/>
              </a:ext>
            </a:extLst>
          </p:cNvPr>
          <p:cNvSpPr/>
          <p:nvPr/>
        </p:nvSpPr>
        <p:spPr>
          <a:xfrm>
            <a:off x="765834" y="3084524"/>
            <a:ext cx="3742666" cy="3467098"/>
          </a:xfrm>
          <a:prstGeom prst="ellipse">
            <a:avLst/>
          </a:prstGeom>
          <a:noFill/>
          <a:ln w="508000">
            <a:solidFill>
              <a:srgbClr val="0D0D0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7A5B1B0E-6517-3867-5D8D-61478F149A5A}"/>
              </a:ext>
            </a:extLst>
          </p:cNvPr>
          <p:cNvSpPr/>
          <p:nvPr/>
        </p:nvSpPr>
        <p:spPr>
          <a:xfrm>
            <a:off x="777939" y="3200402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710DFBEE-B1C4-A45E-5ABD-C100D7DC1BA6}"/>
              </a:ext>
            </a:extLst>
          </p:cNvPr>
          <p:cNvSpPr/>
          <p:nvPr/>
        </p:nvSpPr>
        <p:spPr>
          <a:xfrm>
            <a:off x="3949714" y="3289307"/>
            <a:ext cx="482565" cy="4571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FD088450-A595-5C02-B25D-ABACAA27B16B}"/>
              </a:ext>
            </a:extLst>
          </p:cNvPr>
          <p:cNvSpPr/>
          <p:nvPr/>
        </p:nvSpPr>
        <p:spPr>
          <a:xfrm>
            <a:off x="777939" y="6018225"/>
            <a:ext cx="593646" cy="533396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4AA74E05-FF43-0681-AD45-5EF34CFD388D}"/>
              </a:ext>
            </a:extLst>
          </p:cNvPr>
          <p:cNvSpPr/>
          <p:nvPr/>
        </p:nvSpPr>
        <p:spPr>
          <a:xfrm>
            <a:off x="3825948" y="5841996"/>
            <a:ext cx="669835" cy="722325"/>
          </a:xfrm>
          <a:prstGeom prst="ellipse">
            <a:avLst/>
          </a:prstGeom>
          <a:solidFill>
            <a:srgbClr val="0D0D0D"/>
          </a:solidFill>
          <a:ln>
            <a:solidFill>
              <a:schemeClr val="accent1">
                <a:shade val="15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1CDBEDE1-1703-F2B6-AD49-4B31EED182E5}"/>
              </a:ext>
            </a:extLst>
          </p:cNvPr>
          <p:cNvSpPr/>
          <p:nvPr/>
        </p:nvSpPr>
        <p:spPr>
          <a:xfrm>
            <a:off x="8177071" y="4724400"/>
            <a:ext cx="1271729" cy="129381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A83F7621-B3EB-1F3F-4DB2-C5A6C0E140E3}"/>
              </a:ext>
            </a:extLst>
          </p:cNvPr>
          <p:cNvSpPr/>
          <p:nvPr/>
        </p:nvSpPr>
        <p:spPr>
          <a:xfrm>
            <a:off x="10680700" y="4152900"/>
            <a:ext cx="457200" cy="4572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30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2952">
        <p:split orient="vert"/>
      </p:transition>
    </mc:Choice>
    <mc:Fallback>
      <p:transition spd="slow" advTm="12952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capture d’écran, noir&#10;&#10;Description générée automatiquement">
            <a:extLst>
              <a:ext uri="{FF2B5EF4-FFF2-40B4-BE49-F238E27FC236}">
                <a16:creationId xmlns:a16="http://schemas.microsoft.com/office/drawing/2014/main" id="{1E122902-C224-C260-816E-06A79F002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2105" y="-1257903"/>
            <a:ext cx="13145605" cy="2015659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18F7746-20B8-01A2-2B88-908CE28D6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4100" b="1" i="0" u="none" strike="noStrike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  <a:hlinkClick r:id="rId3"/>
              </a:rPr>
            </a:br>
            <a:r>
              <a:rPr lang="en-US" sz="4100" b="1" i="0" u="none" strike="noStrike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Fede Galizia</a:t>
            </a:r>
            <a:br>
              <a:rPr lang="en-US" sz="4100" b="0" i="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100" b="0" i="0" u="sng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Plat en verre aux pêches, fleurs de jasmin et pommes</a:t>
            </a:r>
            <a:r>
              <a:rPr lang="en-US" sz="4100" b="0" i="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, 1607</a:t>
            </a:r>
            <a:br>
              <a:rPr lang="en-US" sz="4100" b="0" i="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41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Espace réservé du contenu 5" descr="Une image contenant Aliments naturels, fruit, Photographie de nature morte, nature morte&#10;&#10;Description générée automatiquement">
            <a:extLst>
              <a:ext uri="{FF2B5EF4-FFF2-40B4-BE49-F238E27FC236}">
                <a16:creationId xmlns:a16="http://schemas.microsoft.com/office/drawing/2014/main" id="{1985E400-FF61-3955-18C1-4F5E591BB4A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822" y="1024543"/>
            <a:ext cx="6553545" cy="481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51922"/>
      </p:ext>
    </p:extLst>
  </p:cSld>
  <p:clrMapOvr>
    <a:masterClrMapping/>
  </p:clrMapOvr>
  <p:transition spd="slow" advTm="20807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Espace réservé du contenu 5" descr="Une image contenant peinture, dessin, art, neige&#10;&#10;Description générée automatiquement">
            <a:extLst>
              <a:ext uri="{FF2B5EF4-FFF2-40B4-BE49-F238E27FC236}">
                <a16:creationId xmlns:a16="http://schemas.microsoft.com/office/drawing/2014/main" id="{1638E2BB-9841-5055-8264-C6887C114AE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9" r="7903" b="-2"/>
          <a:stretch/>
        </p:blipFill>
        <p:spPr>
          <a:xfrm>
            <a:off x="2915455" y="10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742585-60FF-809E-B26D-9B0AFFD8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916" y="2852381"/>
            <a:ext cx="3161940" cy="26402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z="40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</a:rPr>
              <a:t>Hokusai</a:t>
            </a:r>
            <a:br>
              <a:rPr lang="fr-FR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</a:rPr>
            </a:br>
            <a:r>
              <a:rPr lang="fr-FR" sz="4000" b="0" i="0" u="sng" dirty="0">
                <a:solidFill>
                  <a:srgbClr val="0D0D0D"/>
                </a:solidFill>
                <a:effectLst/>
                <a:latin typeface="Arial" panose="020B0604020202020204" pitchFamily="34" charset="0"/>
              </a:rPr>
              <a:t>La Vague</a:t>
            </a:r>
            <a:br>
              <a:rPr lang="fr-FR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</a:rPr>
            </a:br>
            <a:r>
              <a:rPr lang="fr-FR" sz="40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</a:rPr>
              <a:t>1830-1831</a:t>
            </a:r>
            <a:br>
              <a:rPr lang="fr-FR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</a:br>
            <a:br>
              <a:rPr lang="fr-FR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</a:b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720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674">
        <p:split orient="vert"/>
      </p:transition>
    </mc:Choice>
    <mc:Fallback>
      <p:transition spd="slow" advTm="10674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art, Peinture acrylique, dessin, Art moderne&#10;&#10;Description générée automatiquement">
            <a:extLst>
              <a:ext uri="{FF2B5EF4-FFF2-40B4-BE49-F238E27FC236}">
                <a16:creationId xmlns:a16="http://schemas.microsoft.com/office/drawing/2014/main" id="{3FE5B45B-F7AF-88A1-AF9C-FB9461536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0209" y="-114300"/>
            <a:ext cx="12828896" cy="716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77576"/>
      </p:ext>
    </p:extLst>
  </p:cSld>
  <p:clrMapOvr>
    <a:masterClrMapping/>
  </p:clrMapOvr>
  <p:transition spd="slow" advTm="14389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051B482584E4B850BC86ED9192230" ma:contentTypeVersion="2" ma:contentTypeDescription="Crée un document." ma:contentTypeScope="" ma:versionID="8f53c39a713e82ea12a1821c42bf0ebc">
  <xsd:schema xmlns:xsd="http://www.w3.org/2001/XMLSchema" xmlns:xs="http://www.w3.org/2001/XMLSchema" xmlns:p="http://schemas.microsoft.com/office/2006/metadata/properties" xmlns:ns3="8494adb5-395e-4fbe-b25e-c78cae349e11" targetNamespace="http://schemas.microsoft.com/office/2006/metadata/properties" ma:root="true" ma:fieldsID="2dfc09b9d36336fa178c68e8bf62efee" ns3:_="">
    <xsd:import namespace="8494adb5-395e-4fbe-b25e-c78cae349e1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4adb5-395e-4fbe-b25e-c78cae349e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221B0D-1F09-47F6-8686-58C770B396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94adb5-395e-4fbe-b25e-c78cae349e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7F1865-5122-4436-A757-E89FFC1448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DB6A66-1245-4BDA-A6FC-86BEB9ED14B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8494adb5-395e-4fbe-b25e-c78cae349e1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5048</TotalTime>
  <Words>72</Words>
  <Application>Microsoft Office PowerPoint</Application>
  <PresentationFormat>Grand écran</PresentationFormat>
  <Paragraphs>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-apple-system</vt:lpstr>
      <vt:lpstr>Arial</vt:lpstr>
      <vt:lpstr>Calibri</vt:lpstr>
      <vt:lpstr>Calibri Light</vt:lpstr>
      <vt:lpstr>inherit</vt:lpstr>
      <vt:lpstr>Thème Office</vt:lpstr>
      <vt:lpstr> Saint Jérôme dans le désert</vt:lpstr>
      <vt:lpstr>Le TEMPS représenté de différentes manières dans cette oeuvre</vt:lpstr>
      <vt:lpstr>La représentation d’éléments d’époques différentes </vt:lpstr>
      <vt:lpstr>Présentation PowerPoint</vt:lpstr>
      <vt:lpstr>Les personnages qui donnent une impression de mouvement </vt:lpstr>
      <vt:lpstr> Fede Galizia Plat en verre aux pêches, fleurs de jasmin et pommes, 1607 </vt:lpstr>
      <vt:lpstr>Hokusai La Vague 1830-1831 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Jérôme dans le désert</dc:title>
  <dc:creator>FICHENICK Noa</dc:creator>
  <cp:lastModifiedBy>FICHENICK Noa</cp:lastModifiedBy>
  <cp:revision>2</cp:revision>
  <dcterms:created xsi:type="dcterms:W3CDTF">2024-01-07T20:12:10Z</dcterms:created>
  <dcterms:modified xsi:type="dcterms:W3CDTF">2024-03-10T20:32:26Z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0x0101009A0051B482584E4B850BC86ED9192230</vt:lpwstr>
  </property>
</Properties>
</file>