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8" r:id="rId3"/>
    <p:sldId id="269" r:id="rId4"/>
    <p:sldId id="268" r:id="rId5"/>
    <p:sldId id="259" r:id="rId6"/>
    <p:sldId id="271" r:id="rId7"/>
    <p:sldId id="261" r:id="rId8"/>
    <p:sldId id="262" r:id="rId9"/>
    <p:sldId id="273" r:id="rId10"/>
    <p:sldId id="272" r:id="rId1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2" autoAdjust="0"/>
    <p:restoredTop sz="94249" autoAdjust="0"/>
  </p:normalViewPr>
  <p:slideViewPr>
    <p:cSldViewPr snapToGrid="0">
      <p:cViewPr>
        <p:scale>
          <a:sx n="66" d="100"/>
          <a:sy n="66" d="100"/>
        </p:scale>
        <p:origin x="4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A2544FF-1392-4E41-B7CF-A18C3CC988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1108962-33AB-4CBF-9C0D-AB6A2052C3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de-D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6A862F9-7E98-401D-B58C-AA4049DF4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689F4-93DE-458A-B4FC-123C641515CF}" type="datetimeFigureOut">
              <a:rPr lang="de-DE" smtClean="0"/>
              <a:t>19.11.2021</a:t>
            </a:fld>
            <a:endParaRPr lang="de-D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DF3C715-7E39-4BD7-90FB-3D2D34DE0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F4F7D52-C640-4969-AF81-D4AA07E15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F6B9C-D579-4F1C-8289-CA06EB8CCBAC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4392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B54899-62B7-438A-A589-79FFA1C65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5741070-4180-4165-A9C6-AF06AB9AE6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9C73E1B-8097-461B-9503-B39680CCE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689F4-93DE-458A-B4FC-123C641515CF}" type="datetimeFigureOut">
              <a:rPr lang="de-DE" smtClean="0"/>
              <a:t>19.11.2021</a:t>
            </a:fld>
            <a:endParaRPr lang="de-D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D2F62BD-6AE4-4133-BCEE-4611B8C15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0DE2AC4-FB79-474F-98FB-26A7D3EF1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F6B9C-D579-4F1C-8289-CA06EB8CCBAC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4786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9A1487A2-82D6-49CA-A22F-4D1C0E10BB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F399300-9C82-4F21-80B1-634C9FA196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2C378E3-9FCE-438C-BCF8-ACB33B8F1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689F4-93DE-458A-B4FC-123C641515CF}" type="datetimeFigureOut">
              <a:rPr lang="de-DE" smtClean="0"/>
              <a:t>19.11.2021</a:t>
            </a:fld>
            <a:endParaRPr lang="de-D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71A0641-5B6D-4E90-9DD0-977887E3C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ECFD00D-170F-4BB8-8AFF-2FBCBF72F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F6B9C-D579-4F1C-8289-CA06EB8CCBAC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0662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1D3ED27-B01C-4EA1-A051-B7FD64BAA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3D80478-2320-455F-82A3-9F000161B3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6A595C0-6C8B-48B7-B35C-428E9051B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689F4-93DE-458A-B4FC-123C641515CF}" type="datetimeFigureOut">
              <a:rPr lang="de-DE" smtClean="0"/>
              <a:t>19.11.2021</a:t>
            </a:fld>
            <a:endParaRPr lang="de-D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048F852-5251-40E0-A8D0-405D5460C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0A0CC91-2AFB-42BA-B6E8-275EDDACF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F6B9C-D579-4F1C-8289-CA06EB8CCBAC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7944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BCC24A-77E3-416B-BC6D-03B871F18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4BB49B6-6FFA-4E48-BB0E-B480058D61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F4A0997-B6A5-458B-A19E-B2807E0AA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689F4-93DE-458A-B4FC-123C641515CF}" type="datetimeFigureOut">
              <a:rPr lang="de-DE" smtClean="0"/>
              <a:t>19.11.2021</a:t>
            </a:fld>
            <a:endParaRPr lang="de-D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E028A6C-E95C-405E-B02B-94B104055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3E8BABF-18F7-4157-A1A2-BD6FE6B8A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F6B9C-D579-4F1C-8289-CA06EB8CCBAC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3757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2B61DC9-07BF-4F65-BA74-80D177676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DBE7FAC-765F-479E-9702-2916038116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BDB4CD8-6EC0-4EC6-89DE-3A392A7FBF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D5E9AA7-3174-43B7-BFC5-4499CA4D0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689F4-93DE-458A-B4FC-123C641515CF}" type="datetimeFigureOut">
              <a:rPr lang="de-DE" smtClean="0"/>
              <a:t>19.11.2021</a:t>
            </a:fld>
            <a:endParaRPr lang="de-D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2BA5C1A-179B-4AB1-9F1A-4800E3381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250C61C-AFED-49D1-A834-5D0302169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F6B9C-D579-4F1C-8289-CA06EB8CCBAC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9368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9AC720-EBA1-4470-8E9C-D77E13DC6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B502FF8-AB8F-4902-93E9-6005B3F803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C1BD308-0715-4CEC-8060-D273C729A5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0BB8FC6-72B8-41FC-83AE-BBE71FCC3B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10CEFBFE-ABF1-41F7-9A58-8A34DC744B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18A1CC95-6288-4E32-8D45-AF912AC31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689F4-93DE-458A-B4FC-123C641515CF}" type="datetimeFigureOut">
              <a:rPr lang="de-DE" smtClean="0"/>
              <a:t>19.11.2021</a:t>
            </a:fld>
            <a:endParaRPr lang="de-DE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942E1952-5326-4F9F-A3FC-F18580708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AB12335D-9826-46AE-8251-3891B5D35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F6B9C-D579-4F1C-8289-CA06EB8CCBAC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7391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0A846C-D045-4C3E-82CB-66BA7EE4F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57F727F-9E8D-43F9-8E5B-6170D4BA6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689F4-93DE-458A-B4FC-123C641515CF}" type="datetimeFigureOut">
              <a:rPr lang="de-DE" smtClean="0"/>
              <a:t>19.11.2021</a:t>
            </a:fld>
            <a:endParaRPr lang="de-DE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813838F-D50D-463F-A6C4-13074E83D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206E785-0FEE-4E1A-A8EC-014C0EE52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F6B9C-D579-4F1C-8289-CA06EB8CCBAC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2006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3DBBEC2A-0C97-42FD-9F74-48AA7185F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689F4-93DE-458A-B4FC-123C641515CF}" type="datetimeFigureOut">
              <a:rPr lang="de-DE" smtClean="0"/>
              <a:t>19.11.2021</a:t>
            </a:fld>
            <a:endParaRPr lang="de-DE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044715A-6F3B-4236-BDDE-36F4EA4FC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583433D-B774-4C82-B83D-87FD2F105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F6B9C-D579-4F1C-8289-CA06EB8CCBAC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3936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AAAA90-A179-4491-B2CF-1A03EDA25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7F9D3EE-A757-4971-B2B1-7F1B6DF543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8676B6E-CDEE-4000-A944-76F44B9939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D53137B-EBCD-4E45-B042-ECEE4F2CD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689F4-93DE-458A-B4FC-123C641515CF}" type="datetimeFigureOut">
              <a:rPr lang="de-DE" smtClean="0"/>
              <a:t>19.11.2021</a:t>
            </a:fld>
            <a:endParaRPr lang="de-D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6F0C7B3-DC0C-486E-8716-B38B449F9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CA64EC5-D8D3-4961-A58B-F2C5F5A04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F6B9C-D579-4F1C-8289-CA06EB8CCBAC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3914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F2A1FE-5C7C-4A1B-A60D-B219FAB4B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9F1B58A8-6394-4968-825B-E844D71729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4211D06-9815-477E-BC84-AED3B34C94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AE9CC73-79A1-4C32-B142-2297F21CF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689F4-93DE-458A-B4FC-123C641515CF}" type="datetimeFigureOut">
              <a:rPr lang="de-DE" smtClean="0"/>
              <a:t>19.11.2021</a:t>
            </a:fld>
            <a:endParaRPr lang="de-D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89614DF-84D8-483E-AE3D-FDE5938FD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398CCEB-B63B-46DC-9EF1-2268D56F4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F6B9C-D579-4F1C-8289-CA06EB8CCBAC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9693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7E1F647-111C-46EA-8B9B-56DC085D8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79D558E-A45F-491F-B819-ABFE466941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107E0B6-047C-4115-9744-ADCB56D022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5689F4-93DE-458A-B4FC-123C641515CF}" type="datetimeFigureOut">
              <a:rPr lang="de-DE" smtClean="0"/>
              <a:t>19.11.2021</a:t>
            </a:fld>
            <a:endParaRPr lang="de-D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F924BFA-A648-4CDF-963C-85DCD35CB4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3EC847F-5179-460F-9100-66929A8BE8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1F6B9C-D579-4F1C-8289-CA06EB8CCBAC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116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jpeg"/><Relationship Id="rId12" Type="http://schemas.openxmlformats.org/officeDocument/2006/relationships/image" Target="../media/image9.jpe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jpeg"/><Relationship Id="rId11" Type="http://schemas.openxmlformats.org/officeDocument/2006/relationships/image" Target="../media/image8.jpeg"/><Relationship Id="rId5" Type="http://schemas.openxmlformats.org/officeDocument/2006/relationships/image" Target="../media/image2.jpeg"/><Relationship Id="rId15" Type="http://schemas.openxmlformats.org/officeDocument/2006/relationships/image" Target="../media/image12.png"/><Relationship Id="rId10" Type="http://schemas.openxmlformats.org/officeDocument/2006/relationships/image" Target="../media/image7.jpeg"/><Relationship Id="rId4" Type="http://schemas.openxmlformats.org/officeDocument/2006/relationships/image" Target="../media/image1.jpeg"/><Relationship Id="rId9" Type="http://schemas.openxmlformats.org/officeDocument/2006/relationships/image" Target="../media/image6.jpeg"/><Relationship Id="rId14" Type="http://schemas.openxmlformats.org/officeDocument/2006/relationships/image" Target="../media/image1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12.png"/><Relationship Id="rId5" Type="http://schemas.openxmlformats.org/officeDocument/2006/relationships/image" Target="../media/image17.jpeg"/><Relationship Id="rId4" Type="http://schemas.openxmlformats.org/officeDocument/2006/relationships/hyperlink" Target="https://www.google.com/search?rlz=1C1GCEA_enFR917FR917&amp;biw=1366&amp;bih=625&amp;sxsrf=AOaemvJg_IkmRBRbiYToftKH0yZosDk_dg:1637350489475&amp;q=Auguste+Bartholdi&amp;stick=H4sIAAAAAAAAAOPgE-LQz9U3MDcqsFACs7IKMsy0ZLOTrfTLMotLE3PiE4tK9IG4PL8o2wpIZxaXLGIVdCxNLy0uSVVwAopk5OekZO5gZQQApjqJ90wAAAA&amp;sa=X&amp;ved=2ahUKEwiburDylaX0AhVSyYUKHX32BawQmxMoAXoECEUQAw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2.png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2.pn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2.xml"/><Relationship Id="rId7" Type="http://schemas.openxmlformats.org/officeDocument/2006/relationships/slide" Target="slide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5.png"/><Relationship Id="rId5" Type="http://schemas.openxmlformats.org/officeDocument/2006/relationships/slide" Target="slide6.xml"/><Relationship Id="rId10" Type="http://schemas.openxmlformats.org/officeDocument/2006/relationships/image" Target="../media/image12.png"/><Relationship Id="rId4" Type="http://schemas.openxmlformats.org/officeDocument/2006/relationships/image" Target="../media/image14.png"/><Relationship Id="rId9" Type="http://schemas.openxmlformats.org/officeDocument/2006/relationships/slide" Target="slide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2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12.pn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1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media" Target="../media/media10.m4a"/><Relationship Id="rId7" Type="http://schemas.openxmlformats.org/officeDocument/2006/relationships/image" Target="../media/image22.jpe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hyperlink" Target="https://fr.wikipedia.org/wiki/Mus%C3%A9e_Rodin" TargetMode="Externa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0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>
            <a:extLst>
              <a:ext uri="{FF2B5EF4-FFF2-40B4-BE49-F238E27FC236}">
                <a16:creationId xmlns:a16="http://schemas.microsoft.com/office/drawing/2014/main" id="{F84F41B4-8277-43FD-BD6A-430C135E70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7385" y="276"/>
            <a:ext cx="2372751" cy="3660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97D1DB46-9192-4BCD-A4C2-682B29103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5975" y="-13441"/>
            <a:ext cx="342900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F29790C1-FED2-4174-8515-06077ACA15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2135" y="3511800"/>
            <a:ext cx="3019865" cy="3355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342132FC-525F-48F4-B94E-7BF79BE4C2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645" y="2197289"/>
            <a:ext cx="3035446" cy="4669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id="{D8D40FF7-9F7B-4F75-8D23-F754A41185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5" y="0"/>
            <a:ext cx="261975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>
            <a:extLst>
              <a:ext uri="{FF2B5EF4-FFF2-40B4-BE49-F238E27FC236}">
                <a16:creationId xmlns:a16="http://schemas.microsoft.com/office/drawing/2014/main" id="{4DF7A08B-C83B-4264-83D4-AB649559C0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7439" y="-23697"/>
            <a:ext cx="2555970" cy="2592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Sculpture française du XIXe siècle — Wikipédia">
            <a:extLst>
              <a:ext uri="{FF2B5EF4-FFF2-40B4-BE49-F238E27FC236}">
                <a16:creationId xmlns:a16="http://schemas.microsoft.com/office/drawing/2014/main" id="{A8B094C4-6F97-4FE8-9739-E35A46B56A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807" y="1999785"/>
            <a:ext cx="3509887" cy="2306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>
            <a:extLst>
              <a:ext uri="{FF2B5EF4-FFF2-40B4-BE49-F238E27FC236}">
                <a16:creationId xmlns:a16="http://schemas.microsoft.com/office/drawing/2014/main" id="{CCF45A51-722F-4DF9-B020-4E5042E083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38" t="7343"/>
          <a:stretch/>
        </p:blipFill>
        <p:spPr bwMode="auto">
          <a:xfrm>
            <a:off x="6566081" y="4068468"/>
            <a:ext cx="3035127" cy="2798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>
            <a:extLst>
              <a:ext uri="{FF2B5EF4-FFF2-40B4-BE49-F238E27FC236}">
                <a16:creationId xmlns:a16="http://schemas.microsoft.com/office/drawing/2014/main" id="{2B87700D-BA2F-449E-830F-FF2103F2B9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13" t="9149" r="1413" b="2335"/>
          <a:stretch/>
        </p:blipFill>
        <p:spPr bwMode="auto">
          <a:xfrm>
            <a:off x="2466459" y="4006337"/>
            <a:ext cx="2184253" cy="285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E532DCCC-3971-4FB3-972E-841D23FD75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000" y="-2925"/>
            <a:ext cx="1918105" cy="256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80C967D6-6A4B-430E-A9DE-D3A73A9419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656" y="1851907"/>
            <a:ext cx="1765989" cy="2408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re 1">
            <a:extLst>
              <a:ext uri="{FF2B5EF4-FFF2-40B4-BE49-F238E27FC236}">
                <a16:creationId xmlns:a16="http://schemas.microsoft.com/office/drawing/2014/main" id="{6DCF188B-9EF8-4D0B-97E5-839A784D2BDE}"/>
              </a:ext>
            </a:extLst>
          </p:cNvPr>
          <p:cNvSpPr txBox="1">
            <a:spLocks/>
          </p:cNvSpPr>
          <p:nvPr/>
        </p:nvSpPr>
        <p:spPr>
          <a:xfrm>
            <a:off x="1524000" y="1858511"/>
            <a:ext cx="9144000" cy="179456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fr-FR" dirty="0"/>
          </a:p>
          <a:p>
            <a:pPr algn="ctr"/>
            <a:r>
              <a:rPr lang="fr-FR" dirty="0">
                <a:solidFill>
                  <a:schemeClr val="bg1"/>
                </a:solidFill>
                <a:latin typeface="Algerian" panose="04020705040A02060702" pitchFamily="82" charset="0"/>
              </a:rPr>
              <a:t>La sculpture du XIXème siècle</a:t>
            </a:r>
            <a:endParaRPr lang="de-DE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  <p:pic>
        <p:nvPicPr>
          <p:cNvPr id="2" name="presentation">
            <a:hlinkClick r:id="" action="ppaction://media"/>
            <a:extLst>
              <a:ext uri="{FF2B5EF4-FFF2-40B4-BE49-F238E27FC236}">
                <a16:creationId xmlns:a16="http://schemas.microsoft.com/office/drawing/2014/main" id="{DA2EC93E-6DC0-4D29-A3F9-47B4C64246E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39972" y="10522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8040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5000" advClick="0" advTm="11000">
        <p15:prstTrans prst="curtains"/>
      </p:transition>
    </mc:Choice>
    <mc:Fallback>
      <p:transition spd="slow" advClick="0" advTm="1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1F32EBA-ED97-466E-8CFA-838258415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AAD9CAB-4F78-4883-8FC5-6795FE60A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824" y="851517"/>
            <a:ext cx="5816889" cy="1461778"/>
          </a:xfrm>
        </p:spPr>
        <p:txBody>
          <a:bodyPr>
            <a:normAutofit/>
          </a:bodyPr>
          <a:lstStyle/>
          <a:p>
            <a:r>
              <a:rPr lang="fr-FR" sz="2800" u="sng" dirty="0"/>
              <a:t>Statue de la Liberté</a:t>
            </a:r>
            <a:r>
              <a:rPr lang="fr-FR" sz="2800" dirty="0"/>
              <a:t>, Auguste Bartholdi</a:t>
            </a:r>
            <a:endParaRPr lang="de-DE" sz="28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037F1A4-A53E-417D-AC6F-418FB6CD7E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5200" y="2470248"/>
            <a:ext cx="4048344" cy="3536236"/>
          </a:xfrm>
        </p:spPr>
        <p:txBody>
          <a:bodyPr>
            <a:normAutofit/>
          </a:bodyPr>
          <a:lstStyle/>
          <a:p>
            <a:pPr>
              <a:spcAft>
                <a:spcPts val="800"/>
              </a:spcAft>
            </a:pPr>
            <a:r>
              <a:rPr lang="fr-FR" sz="19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Gigantesque statue </a:t>
            </a:r>
            <a:r>
              <a:rPr lang="fr-FR" sz="1900" dirty="0">
                <a:latin typeface="Calibri Light" panose="020F03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fr-FR" sz="19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ronde bosse</a:t>
            </a:r>
            <a:endParaRPr lang="de-DE" sz="19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800"/>
              </a:spcAft>
            </a:pPr>
            <a:r>
              <a:rPr lang="fr-FR" sz="19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225 tonnes , 46m de haut sans socle/93m avec.</a:t>
            </a:r>
            <a:endParaRPr lang="de-DE" sz="19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800"/>
              </a:spcAft>
            </a:pPr>
            <a:r>
              <a:rPr lang="fr-FR" sz="19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New-York,</a:t>
            </a:r>
            <a:r>
              <a:rPr lang="de-DE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fr-FR" sz="1900" u="sng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Auguste Bartholdi</a:t>
            </a:r>
            <a:r>
              <a:rPr lang="de-DE" sz="1900" u="sng" dirty="0">
                <a:latin typeface="Calibri Light" panose="020F03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19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1871</a:t>
            </a:r>
            <a:r>
              <a:rPr lang="de-DE" sz="19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de-DE" sz="19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800"/>
              </a:spcAft>
            </a:pPr>
            <a:r>
              <a:rPr lang="fr-FR" sz="19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femme : debout, toge, couronne, tablette, torche enflammée</a:t>
            </a:r>
            <a:r>
              <a:rPr lang="de-DE" sz="19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19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chaînes brisées </a:t>
            </a:r>
          </a:p>
          <a:p>
            <a:pPr>
              <a:spcAft>
                <a:spcPts val="800"/>
              </a:spcAft>
            </a:pPr>
            <a:r>
              <a:rPr lang="fr-FR" sz="1900" dirty="0">
                <a:latin typeface="Calibri Light" panose="020F03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fr-FR" sz="19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ocle : plusieurs étages et</a:t>
            </a:r>
            <a:r>
              <a:rPr lang="de-DE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19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tailles</a:t>
            </a:r>
            <a:r>
              <a:rPr lang="de-DE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19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différentes</a:t>
            </a:r>
            <a:r>
              <a:rPr lang="de-DE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endParaRPr lang="de-DE" sz="190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2A38935-BB53-4DF7-A56E-48DD25B685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1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4 h 5154967"/>
              <a:gd name="connsiteX37" fmla="*/ 1625714 w 6184806"/>
              <a:gd name="connsiteY37" fmla="*/ 109244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1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1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4"/>
                  <a:pt x="2445216" y="109244"/>
                </a:cubicBezTo>
                <a:cubicBezTo>
                  <a:pt x="1625714" y="109244"/>
                  <a:pt x="1625714" y="109244"/>
                  <a:pt x="1625714" y="109244"/>
                </a:cubicBezTo>
                <a:cubicBezTo>
                  <a:pt x="1572615" y="109244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8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1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6" descr="Statue de la Liberté — Wikipédia">
            <a:extLst>
              <a:ext uri="{FF2B5EF4-FFF2-40B4-BE49-F238E27FC236}">
                <a16:creationId xmlns:a16="http://schemas.microsoft.com/office/drawing/2014/main" id="{B2055D9D-D552-48AC-BE9B-A1CEE787EE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78946" y="2105470"/>
            <a:ext cx="2330101" cy="3217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BE79CA97-F6CD-4763-B1C7-EBF4E8F14C8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92024" y="19715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6341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20000">
        <p15:prstTrans prst="peelOff"/>
      </p:transition>
    </mc:Choice>
    <mc:Fallback>
      <p:transition spd="slow" advClick="0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894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7440219-DB1C-4389-906E-E073DD6FD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Qu’est-ce qu’il s’est passé durant ce siècle ?</a:t>
            </a:r>
          </a:p>
        </p:txBody>
      </p:sp>
      <p:pic>
        <p:nvPicPr>
          <p:cNvPr id="4098" name="Picture 2" descr="Contexte historique, politique et culturel du XIXe siècle – Adopte un  collectionneur">
            <a:extLst>
              <a:ext uri="{FF2B5EF4-FFF2-40B4-BE49-F238E27FC236}">
                <a16:creationId xmlns:a16="http://schemas.microsoft.com/office/drawing/2014/main" id="{599B2116-FA15-4953-A56C-86CED9A8FB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59230" y="1396589"/>
            <a:ext cx="7802017" cy="5461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contexte">
            <a:hlinkClick r:id="" action="ppaction://media"/>
            <a:extLst>
              <a:ext uri="{FF2B5EF4-FFF2-40B4-BE49-F238E27FC236}">
                <a16:creationId xmlns:a16="http://schemas.microsoft.com/office/drawing/2014/main" id="{64081827-F319-452A-A9FF-2A9AD7EB6BD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9743" y="4215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7895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20000">
        <p15:prstTrans prst="peelOff"/>
      </p:transition>
    </mc:Choice>
    <mc:Fallback>
      <p:transition spd="slow" advClick="0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7BC935F-6D5A-4060-8876-4EE909FF35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51410"/>
            <a:ext cx="9144000" cy="1047968"/>
          </a:xfrm>
        </p:spPr>
        <p:txBody>
          <a:bodyPr/>
          <a:lstStyle/>
          <a:p>
            <a:r>
              <a:rPr lang="fr-FR" dirty="0"/>
              <a:t>Qu’est-ce que la sculpture ?</a:t>
            </a:r>
            <a:endParaRPr lang="de-DE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8A8095F-4F22-4018-B974-475097D976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58" y="153988"/>
            <a:ext cx="1619250" cy="216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DFA5F6E8-E092-48C7-9553-EEB4556407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0447" y="-42072"/>
            <a:ext cx="2729069" cy="3644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37FE76EC-BD5C-47B3-8548-74A57DA46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483" y="2719783"/>
            <a:ext cx="2729069" cy="3644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45385530-F9CD-4498-8017-52F123CE2B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556" y="780739"/>
            <a:ext cx="2729069" cy="3644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07D1A77E-E254-46FB-9692-365DDFBB5F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509" y="659180"/>
            <a:ext cx="1619250" cy="216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1EBA55F1-1848-4A45-80C0-32A813D9BF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68" y="1579380"/>
            <a:ext cx="1619250" cy="216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E1BF9A4B-05E8-47FE-A142-21135F2409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5764" y="1246736"/>
            <a:ext cx="1619250" cy="216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F8D0D0AB-471D-4F28-9CEC-53EB9BA4D8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5150" y="3005927"/>
            <a:ext cx="2729069" cy="3644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D280DF16-81C5-4CB3-A1DD-C6063F5752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1082" y="152282"/>
            <a:ext cx="1619250" cy="216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474F8503-8439-4AF8-96A7-A25BC41277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562" y="4447515"/>
            <a:ext cx="1619250" cy="216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7DC77B89-5384-4133-B771-1B5FDB9F11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312" y="5239939"/>
            <a:ext cx="1121733" cy="1497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2F1E2A9C-DB80-421B-B3FD-D6F8BD4E5C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5457" y="2913430"/>
            <a:ext cx="1619250" cy="216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>
            <a:extLst>
              <a:ext uri="{FF2B5EF4-FFF2-40B4-BE49-F238E27FC236}">
                <a16:creationId xmlns:a16="http://schemas.microsoft.com/office/drawing/2014/main" id="{FABE72EF-CF78-4495-A354-EC49E346D4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734" y="4312136"/>
            <a:ext cx="1619250" cy="216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id="{D2A05A8B-CD6A-433F-A405-4C00AC8A0C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8117" y="4424849"/>
            <a:ext cx="1619250" cy="216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id="{7B7DC686-F7D7-415E-9231-77DF5459E8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1505" y="3077764"/>
            <a:ext cx="1121733" cy="1497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>
            <a:extLst>
              <a:ext uri="{FF2B5EF4-FFF2-40B4-BE49-F238E27FC236}">
                <a16:creationId xmlns:a16="http://schemas.microsoft.com/office/drawing/2014/main" id="{378E2F69-13F6-44DB-A5A8-D389FFE502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9789" y="3449090"/>
            <a:ext cx="1121733" cy="1497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>
            <a:extLst>
              <a:ext uri="{FF2B5EF4-FFF2-40B4-BE49-F238E27FC236}">
                <a16:creationId xmlns:a16="http://schemas.microsoft.com/office/drawing/2014/main" id="{56750DB0-3070-4CAD-AC3E-29AEF86B68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665" y="246173"/>
            <a:ext cx="1121733" cy="1497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>
            <a:extLst>
              <a:ext uri="{FF2B5EF4-FFF2-40B4-BE49-F238E27FC236}">
                <a16:creationId xmlns:a16="http://schemas.microsoft.com/office/drawing/2014/main" id="{BAED1000-1CB0-4469-9D6A-A2DB13F50C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92" y="2659989"/>
            <a:ext cx="1121733" cy="1497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>
            <a:extLst>
              <a:ext uri="{FF2B5EF4-FFF2-40B4-BE49-F238E27FC236}">
                <a16:creationId xmlns:a16="http://schemas.microsoft.com/office/drawing/2014/main" id="{271A56C4-565C-413E-9B94-B18C7B8198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8698" y="299552"/>
            <a:ext cx="1619250" cy="216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>
            <a:extLst>
              <a:ext uri="{FF2B5EF4-FFF2-40B4-BE49-F238E27FC236}">
                <a16:creationId xmlns:a16="http://schemas.microsoft.com/office/drawing/2014/main" id="{E2A4081E-4D07-4FF2-8D10-6E57AA1B3E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173" y="4464379"/>
            <a:ext cx="1121733" cy="1497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suite">
            <a:hlinkClick r:id="" action="ppaction://media"/>
            <a:extLst>
              <a:ext uri="{FF2B5EF4-FFF2-40B4-BE49-F238E27FC236}">
                <a16:creationId xmlns:a16="http://schemas.microsoft.com/office/drawing/2014/main" id="{5F71499C-5240-4015-AE40-C2B2BDD94C5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061" y="15228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644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14000">
        <p15:prstTrans prst="peelOff"/>
      </p:transition>
    </mc:Choice>
    <mc:Fallback>
      <p:transition spd="slow" advClick="0" advTm="1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25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75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25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75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25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75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2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6" dur="1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8">
            <a:extLst>
              <a:ext uri="{FF2B5EF4-FFF2-40B4-BE49-F238E27FC236}">
                <a16:creationId xmlns:a16="http://schemas.microsoft.com/office/drawing/2014/main" id="{21739CA5-F0F5-48E1-8E8C-F24B71827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3">
            <a:extLst>
              <a:ext uri="{FF2B5EF4-FFF2-40B4-BE49-F238E27FC236}">
                <a16:creationId xmlns:a16="http://schemas.microsoft.com/office/drawing/2014/main" id="{3EAD2937-F230-41D4-B9C5-975B129BFC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CD444A3-C338-4886-B7F1-4BA2AF46EB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389BAD6-F261-405A-953C-7F97998B8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2656" y="1444741"/>
            <a:ext cx="9357865" cy="104190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Qu’est</a:t>
            </a:r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ce</a:t>
            </a:r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que la sculpture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5F95770-D19F-4FDB-991D-F359579640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2656" y="2701427"/>
            <a:ext cx="8622734" cy="535259"/>
          </a:xfrm>
        </p:spPr>
        <p:txBody>
          <a:bodyPr vert="horz" lIns="91440" tIns="45720" rIns="91440" bIns="45720" rtlCol="0">
            <a:normAutofit/>
          </a:bodyPr>
          <a:lstStyle/>
          <a:p>
            <a:pPr marL="0"/>
            <a:r>
              <a:rPr lang="en-US" sz="2000" dirty="0" err="1"/>
              <a:t>Œuvre</a:t>
            </a:r>
            <a:r>
              <a:rPr lang="en-US" sz="2000" dirty="0"/>
              <a:t> 3D : bas-relief, haut-relief, ronde-</a:t>
            </a:r>
            <a:r>
              <a:rPr lang="en-US" sz="2000" dirty="0" err="1"/>
              <a:t>bosse</a:t>
            </a:r>
            <a:r>
              <a:rPr lang="en-US" sz="2000" dirty="0"/>
              <a:t>.</a:t>
            </a: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2CAD74C4-7CFA-4708-B132-158649D059DA}"/>
              </a:ext>
            </a:extLst>
          </p:cNvPr>
          <p:cNvSpPr txBox="1">
            <a:spLocks/>
          </p:cNvSpPr>
          <p:nvPr/>
        </p:nvSpPr>
        <p:spPr>
          <a:xfrm>
            <a:off x="1452656" y="3517930"/>
            <a:ext cx="9357865" cy="26999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/>
            <a:r>
              <a:rPr lang="en-US" sz="2000" dirty="0" err="1"/>
              <a:t>Obtenue</a:t>
            </a:r>
            <a:r>
              <a:rPr lang="en-US" sz="2000" dirty="0"/>
              <a:t> par </a:t>
            </a:r>
            <a:r>
              <a:rPr lang="en-US" sz="2000" dirty="0" err="1"/>
              <a:t>modelage</a:t>
            </a:r>
            <a:r>
              <a:rPr lang="en-US" sz="2000" dirty="0"/>
              <a:t> (</a:t>
            </a:r>
            <a:r>
              <a:rPr lang="en-US" sz="2000" dirty="0" err="1"/>
              <a:t>argile</a:t>
            </a:r>
            <a:r>
              <a:rPr lang="en-US" sz="2000" dirty="0"/>
              <a:t>, pâte à modeler), par taille </a:t>
            </a:r>
            <a:r>
              <a:rPr lang="en-US" sz="2000" dirty="0" err="1"/>
              <a:t>directe</a:t>
            </a:r>
            <a:r>
              <a:rPr lang="en-US" sz="2000" dirty="0"/>
              <a:t> (</a:t>
            </a:r>
            <a:r>
              <a:rPr lang="en-US" sz="2000" dirty="0" err="1"/>
              <a:t>marbre</a:t>
            </a:r>
            <a:r>
              <a:rPr lang="en-US" sz="2000" dirty="0"/>
              <a:t>, </a:t>
            </a:r>
            <a:r>
              <a:rPr lang="en-US" sz="2000" dirty="0" err="1"/>
              <a:t>bois</a:t>
            </a:r>
            <a:r>
              <a:rPr lang="en-US" sz="2000" dirty="0"/>
              <a:t>), par moulage (bronze, </a:t>
            </a:r>
            <a:r>
              <a:rPr lang="en-US" sz="2000" dirty="0" err="1"/>
              <a:t>plâtre</a:t>
            </a:r>
            <a:r>
              <a:rPr lang="en-US" sz="2000" dirty="0"/>
              <a:t>, cire) </a:t>
            </a:r>
            <a:r>
              <a:rPr lang="en-US" sz="2000" dirty="0" err="1"/>
              <a:t>ou</a:t>
            </a:r>
            <a:r>
              <a:rPr lang="en-US" sz="2000" dirty="0"/>
              <a:t> par </a:t>
            </a:r>
            <a:r>
              <a:rPr lang="en-US" sz="2000" dirty="0" err="1"/>
              <a:t>l’assemblage</a:t>
            </a:r>
            <a:r>
              <a:rPr lang="en-US" sz="2000" dirty="0"/>
              <a:t>.</a:t>
            </a:r>
            <a:br>
              <a:rPr lang="en-US" sz="2000" dirty="0"/>
            </a:br>
            <a:endParaRPr lang="en-US" sz="2000" dirty="0"/>
          </a:p>
        </p:txBody>
      </p:sp>
      <p:pic>
        <p:nvPicPr>
          <p:cNvPr id="5" name="def">
            <a:hlinkClick r:id="" action="ppaction://media"/>
            <a:extLst>
              <a:ext uri="{FF2B5EF4-FFF2-40B4-BE49-F238E27FC236}">
                <a16:creationId xmlns:a16="http://schemas.microsoft.com/office/drawing/2014/main" id="{7EA26403-8BE6-4B02-B8C4-E63D8B949FC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3259" y="14659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7639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21000">
        <p15:prstTrans prst="peelOff"/>
      </p:transition>
    </mc:Choice>
    <mc:Fallback>
      <p:transition spd="slow" advClick="0" advTm="2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7440219-DB1C-4389-906E-E073DD6FD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mouvement artistiques</a:t>
            </a:r>
            <a:endParaRPr lang="de-DE" dirty="0"/>
          </a:p>
        </p:txBody>
      </p:sp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5" name="Zoom de diapositive 4">
                <a:extLst>
                  <a:ext uri="{FF2B5EF4-FFF2-40B4-BE49-F238E27FC236}">
                    <a16:creationId xmlns:a16="http://schemas.microsoft.com/office/drawing/2014/main" id="{463D57E9-2D61-4AB5-BE0B-59D7C5BFEF6B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711679457"/>
                  </p:ext>
                </p:extLst>
              </p:nvPr>
            </p:nvGraphicFramePr>
            <p:xfrm>
              <a:off x="1111250" y="1798844"/>
              <a:ext cx="3866321" cy="2174806"/>
            </p:xfrm>
            <a:graphic>
              <a:graphicData uri="http://schemas.microsoft.com/office/powerpoint/2016/slidezoom">
                <pslz:sldZm>
                  <pslz:sldZmObj sldId="271" cId="136838605">
                    <pslz:zmPr id="{DB6AAA8E-A563-40C1-9859-F5042F721908}" returnToParent="0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866321" cy="2174806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5" name="Zoom de diapositive 4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463D57E9-2D61-4AB5-BE0B-59D7C5BFEF6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11250" y="1798844"/>
                <a:ext cx="3866321" cy="2174806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7" name="Zoom de diapositive 6">
                <a:extLst>
                  <a:ext uri="{FF2B5EF4-FFF2-40B4-BE49-F238E27FC236}">
                    <a16:creationId xmlns:a16="http://schemas.microsoft.com/office/drawing/2014/main" id="{8EE1901B-660C-4089-8926-20FAD841B69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207416337"/>
                  </p:ext>
                </p:extLst>
              </p:nvPr>
            </p:nvGraphicFramePr>
            <p:xfrm>
              <a:off x="7107996" y="1690688"/>
              <a:ext cx="4134678" cy="2325756"/>
            </p:xfrm>
            <a:graphic>
              <a:graphicData uri="http://schemas.microsoft.com/office/powerpoint/2016/slidezoom">
                <pslz:sldZm>
                  <pslz:sldZmObj sldId="261" cId="4224568848">
                    <pslz:zmPr id="{8A2F8CD3-E1F8-44E8-835C-89501A6F1F2A}" returnToParent="0" transitionDur="1000">
                      <p166:blipFill xmlns:p166="http://schemas.microsoft.com/office/powerpoint/2016/6/main">
                        <a:blip r:embed="rId6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4134678" cy="2325756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7" name="Zoom de diapositive 6">
                <a:hlinkClick r:id="rId7" action="ppaction://hlinksldjump"/>
                <a:extLst>
                  <a:ext uri="{FF2B5EF4-FFF2-40B4-BE49-F238E27FC236}">
                    <a16:creationId xmlns:a16="http://schemas.microsoft.com/office/drawing/2014/main" id="{8EE1901B-660C-4089-8926-20FAD841B69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107996" y="1690688"/>
                <a:ext cx="4134678" cy="2325756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9" name="Zoom de diapositive 8">
                <a:extLst>
                  <a:ext uri="{FF2B5EF4-FFF2-40B4-BE49-F238E27FC236}">
                    <a16:creationId xmlns:a16="http://schemas.microsoft.com/office/drawing/2014/main" id="{022760A9-55AF-4B77-9774-7DA5A1E4D09B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200829475"/>
                  </p:ext>
                </p:extLst>
              </p:nvPr>
            </p:nvGraphicFramePr>
            <p:xfrm>
              <a:off x="3402771" y="4156765"/>
              <a:ext cx="4354075" cy="2449167"/>
            </p:xfrm>
            <a:graphic>
              <a:graphicData uri="http://schemas.microsoft.com/office/powerpoint/2016/slidezoom">
                <pslz:sldZm>
                  <pslz:sldZmObj sldId="262" cId="4082039113">
                    <pslz:zmPr id="{28AFC878-DDC4-4043-9242-63DC4B36B122}" returnToParent="0" transitionDur="1000">
                      <p166:blipFill xmlns:p166="http://schemas.microsoft.com/office/powerpoint/2016/6/main">
                        <a:blip r:embed="rId8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4354075" cy="2449167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9" name="Zoom de diapositive 8">
                <a:hlinkClick r:id="rId9" action="ppaction://hlinksldjump"/>
                <a:extLst>
                  <a:ext uri="{FF2B5EF4-FFF2-40B4-BE49-F238E27FC236}">
                    <a16:creationId xmlns:a16="http://schemas.microsoft.com/office/drawing/2014/main" id="{022760A9-55AF-4B77-9774-7DA5A1E4D09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402771" y="4156765"/>
                <a:ext cx="4354075" cy="2449167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pic>
        <p:nvPicPr>
          <p:cNvPr id="3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2AB71961-30B4-4827-8491-672965E7AA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7086" y="603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2909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10000">
        <p15:prstTrans prst="peelOff"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ctangle 138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6644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97D4F3F-CA0D-4110-BB8B-D8219944A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510" y="1487272"/>
            <a:ext cx="2743200" cy="27432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>
            <a:normAutofit/>
          </a:bodyPr>
          <a:lstStyle/>
          <a:p>
            <a:pPr algn="ctr"/>
            <a:r>
              <a:rPr lang="fr-FR" sz="2600">
                <a:solidFill>
                  <a:srgbClr val="FFFFFF"/>
                </a:solidFill>
              </a:rPr>
              <a:t>Néo-classicisme </a:t>
            </a:r>
            <a:endParaRPr lang="de-DE" sz="2600">
              <a:solidFill>
                <a:srgbClr val="FFFFFF"/>
              </a:solidFill>
            </a:endParaRPr>
          </a:p>
        </p:txBody>
      </p:sp>
      <p:pic>
        <p:nvPicPr>
          <p:cNvPr id="2054" name="Picture 6" descr="Statue de la Liberté — Wikipédia">
            <a:extLst>
              <a:ext uri="{FF2B5EF4-FFF2-40B4-BE49-F238E27FC236}">
                <a16:creationId xmlns:a16="http://schemas.microsoft.com/office/drawing/2014/main" id="{D9E17A11-167D-47AE-A601-1587EA7ED2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15650" y="1451198"/>
            <a:ext cx="2105921" cy="2907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 Pair of French Patinated-Bronze Busts par Jean-Antoine Houdon sur artnet">
            <a:extLst>
              <a:ext uri="{FF2B5EF4-FFF2-40B4-BE49-F238E27FC236}">
                <a16:creationId xmlns:a16="http://schemas.microsoft.com/office/drawing/2014/main" id="{1C110725-F238-47D9-9503-015DB410DA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1" r="4691" b="1"/>
          <a:stretch/>
        </p:blipFill>
        <p:spPr bwMode="auto">
          <a:xfrm>
            <a:off x="8429409" y="1451198"/>
            <a:ext cx="2138347" cy="2907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6B5B23C-E611-4E03-917F-3B57B2EBF1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9544" y="4795851"/>
            <a:ext cx="8229600" cy="1903210"/>
          </a:xfrm>
        </p:spPr>
        <p:txBody>
          <a:bodyPr>
            <a:normAutofit/>
          </a:bodyPr>
          <a:lstStyle/>
          <a:p>
            <a:pPr marL="0" indent="0">
              <a:spcBef>
                <a:spcPts val="200"/>
              </a:spcBef>
              <a:buNone/>
            </a:pPr>
            <a:r>
              <a:rPr lang="fr-FR" sz="9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de-DE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800"/>
              </a:spcAft>
            </a:pPr>
            <a:r>
              <a:rPr lang="fr-FR" sz="1800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fin XVIIIe siècle - </a:t>
            </a:r>
            <a:r>
              <a:rPr lang="fr-FR" sz="1800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1830</a:t>
            </a:r>
          </a:p>
          <a:p>
            <a:pPr>
              <a:spcAft>
                <a:spcPts val="800"/>
              </a:spcAft>
            </a:pPr>
            <a:r>
              <a:rPr lang="fr-FR" sz="1800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volonté de retourner à la pureté de l'art antique classique </a:t>
            </a:r>
          </a:p>
          <a:p>
            <a:pPr>
              <a:spcAft>
                <a:spcPts val="800"/>
              </a:spcAft>
            </a:pPr>
            <a:r>
              <a:rPr lang="fr-FR" sz="1800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recherche de la beauté idéale avec ses nudités héroïques et ses drapés à l'antique 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4F660865-F5E8-4B15-B6AB-C74F4CBBF83F}"/>
              </a:ext>
            </a:extLst>
          </p:cNvPr>
          <p:cNvSpPr txBox="1"/>
          <p:nvPr/>
        </p:nvSpPr>
        <p:spPr>
          <a:xfrm>
            <a:off x="8099511" y="4230472"/>
            <a:ext cx="301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i="1" u="sng" spc="75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A Pair of French Patinated-Bronze Busts</a:t>
            </a:r>
            <a:r>
              <a:rPr lang="en-GB" sz="1200" spc="75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,</a:t>
            </a:r>
            <a:r>
              <a:rPr lang="en-GB" sz="12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en-GB" sz="1200" b="1" spc="75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Jean-Antoine-Houdon</a:t>
            </a:r>
            <a:endParaRPr lang="de-DE" sz="1200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D015A5A-CB16-45E4-966D-C9E6838E6A22}"/>
              </a:ext>
            </a:extLst>
          </p:cNvPr>
          <p:cNvSpPr txBox="1"/>
          <p:nvPr/>
        </p:nvSpPr>
        <p:spPr>
          <a:xfrm>
            <a:off x="4375814" y="4415138"/>
            <a:ext cx="27855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b="0" i="1" u="sng" dirty="0">
                <a:effectLst/>
                <a:latin typeface="+mj-lt"/>
              </a:rPr>
              <a:t>Statue de la Liberté , </a:t>
            </a:r>
            <a:r>
              <a:rPr lang="de-DE" sz="1200" b="1" i="0" dirty="0">
                <a:effectLst/>
                <a:latin typeface="+mj-lt"/>
              </a:rPr>
              <a:t>Auguste Bartholdi</a:t>
            </a:r>
            <a:endParaRPr lang="de-DE" sz="1200" b="1" dirty="0">
              <a:latin typeface="+mj-lt"/>
            </a:endParaRPr>
          </a:p>
        </p:txBody>
      </p:sp>
      <p:pic>
        <p:nvPicPr>
          <p:cNvPr id="6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30705B9B-4064-4C2E-AB35-3481B5F5946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910" y="13403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386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36500">
        <p15:prstTrans prst="peelOff"/>
      </p:transition>
    </mc:Choice>
    <mc:Fallback>
      <p:transition spd="slow" advClick="0" advTm="36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2" name="Rectangle 191">
            <a:extLst>
              <a:ext uri="{FF2B5EF4-FFF2-40B4-BE49-F238E27FC236}">
                <a16:creationId xmlns:a16="http://schemas.microsoft.com/office/drawing/2014/main" id="{33CD251C-A887-4D2F-925B-FC0971985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Le Départ des volontaires de 1792 — Wikipédia">
            <a:extLst>
              <a:ext uri="{FF2B5EF4-FFF2-40B4-BE49-F238E27FC236}">
                <a16:creationId xmlns:a16="http://schemas.microsoft.com/office/drawing/2014/main" id="{B97FFF77-C00F-4985-8FD6-2CD83E98D5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92"/>
          <a:stretch/>
        </p:blipFill>
        <p:spPr bwMode="auto">
          <a:xfrm>
            <a:off x="870515" y="643467"/>
            <a:ext cx="3747330" cy="565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3" name="Freeform: Shape 192">
            <a:extLst>
              <a:ext uri="{FF2B5EF4-FFF2-40B4-BE49-F238E27FC236}">
                <a16:creationId xmlns:a16="http://schemas.microsoft.com/office/drawing/2014/main" id="{662A3FAA-D056-4098-8115-EA61EAF068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7645" y="839534"/>
            <a:ext cx="6781601" cy="5652388"/>
          </a:xfrm>
          <a:custGeom>
            <a:avLst/>
            <a:gdLst>
              <a:gd name="connsiteX0" fmla="*/ 2768595 w 4574113"/>
              <a:gd name="connsiteY0" fmla="*/ 2476119 h 3812472"/>
              <a:gd name="connsiteX1" fmla="*/ 3374676 w 4574113"/>
              <a:gd name="connsiteY1" fmla="*/ 2476119 h 3812472"/>
              <a:gd name="connsiteX2" fmla="*/ 3403209 w 4574113"/>
              <a:gd name="connsiteY2" fmla="*/ 2479909 h 3812472"/>
              <a:gd name="connsiteX3" fmla="*/ 3422833 w 4574113"/>
              <a:gd name="connsiteY3" fmla="*/ 2488137 h 3812472"/>
              <a:gd name="connsiteX4" fmla="*/ 3410840 w 4574113"/>
              <a:gd name="connsiteY4" fmla="*/ 2508879 h 3812472"/>
              <a:gd name="connsiteX5" fmla="*/ 2985934 w 4574113"/>
              <a:gd name="connsiteY5" fmla="*/ 3243764 h 3812472"/>
              <a:gd name="connsiteX6" fmla="*/ 2732784 w 4574113"/>
              <a:gd name="connsiteY6" fmla="*/ 3390890 h 3812472"/>
              <a:gd name="connsiteX7" fmla="*/ 2529297 w 4574113"/>
              <a:gd name="connsiteY7" fmla="*/ 3390890 h 3812472"/>
              <a:gd name="connsiteX8" fmla="*/ 2505559 w 4574113"/>
              <a:gd name="connsiteY8" fmla="*/ 3390890 h 3812472"/>
              <a:gd name="connsiteX9" fmla="*/ 2482907 w 4574113"/>
              <a:gd name="connsiteY9" fmla="*/ 3351884 h 3812472"/>
              <a:gd name="connsiteX10" fmla="*/ 2371959 w 4574113"/>
              <a:gd name="connsiteY10" fmla="*/ 3160822 h 3812472"/>
              <a:gd name="connsiteX11" fmla="*/ 2371959 w 4574113"/>
              <a:gd name="connsiteY11" fmla="*/ 3053878 h 3812472"/>
              <a:gd name="connsiteX12" fmla="*/ 2675654 w 4574113"/>
              <a:gd name="connsiteY12" fmla="*/ 2530895 h 3812472"/>
              <a:gd name="connsiteX13" fmla="*/ 2768595 w 4574113"/>
              <a:gd name="connsiteY13" fmla="*/ 2476119 h 3812472"/>
              <a:gd name="connsiteX14" fmla="*/ 3909778 w 4574113"/>
              <a:gd name="connsiteY14" fmla="*/ 676847 h 3812472"/>
              <a:gd name="connsiteX15" fmla="*/ 4305516 w 4574113"/>
              <a:gd name="connsiteY15" fmla="*/ 676847 h 3812472"/>
              <a:gd name="connsiteX16" fmla="*/ 4367056 w 4574113"/>
              <a:gd name="connsiteY16" fmla="*/ 712612 h 3812472"/>
              <a:gd name="connsiteX17" fmla="*/ 4564498 w 4574113"/>
              <a:gd name="connsiteY17" fmla="*/ 1054092 h 3812472"/>
              <a:gd name="connsiteX18" fmla="*/ 4564498 w 4574113"/>
              <a:gd name="connsiteY18" fmla="*/ 1123921 h 3812472"/>
              <a:gd name="connsiteX19" fmla="*/ 4367056 w 4574113"/>
              <a:gd name="connsiteY19" fmla="*/ 1465401 h 3812472"/>
              <a:gd name="connsiteX20" fmla="*/ 4305516 w 4574113"/>
              <a:gd name="connsiteY20" fmla="*/ 1501167 h 3812472"/>
              <a:gd name="connsiteX21" fmla="*/ 3909778 w 4574113"/>
              <a:gd name="connsiteY21" fmla="*/ 1501167 h 3812472"/>
              <a:gd name="connsiteX22" fmla="*/ 3849091 w 4574113"/>
              <a:gd name="connsiteY22" fmla="*/ 1465401 h 3812472"/>
              <a:gd name="connsiteX23" fmla="*/ 3650795 w 4574113"/>
              <a:gd name="connsiteY23" fmla="*/ 1123921 h 3812472"/>
              <a:gd name="connsiteX24" fmla="*/ 3650795 w 4574113"/>
              <a:gd name="connsiteY24" fmla="*/ 1054092 h 3812472"/>
              <a:gd name="connsiteX25" fmla="*/ 3849091 w 4574113"/>
              <a:gd name="connsiteY25" fmla="*/ 712612 h 3812472"/>
              <a:gd name="connsiteX26" fmla="*/ 3909778 w 4574113"/>
              <a:gd name="connsiteY26" fmla="*/ 676847 h 3812472"/>
              <a:gd name="connsiteX27" fmla="*/ 1104892 w 4574113"/>
              <a:gd name="connsiteY27" fmla="*/ 0 h 3812472"/>
              <a:gd name="connsiteX28" fmla="*/ 2732784 w 4574113"/>
              <a:gd name="connsiteY28" fmla="*/ 0 h 3812472"/>
              <a:gd name="connsiteX29" fmla="*/ 2985934 w 4574113"/>
              <a:gd name="connsiteY29" fmla="*/ 147125 h 3812472"/>
              <a:gd name="connsiteX30" fmla="*/ 3798122 w 4574113"/>
              <a:gd name="connsiteY30" fmla="*/ 1551823 h 3812472"/>
              <a:gd name="connsiteX31" fmla="*/ 3798122 w 4574113"/>
              <a:gd name="connsiteY31" fmla="*/ 1839068 h 3812472"/>
              <a:gd name="connsiteX32" fmla="*/ 3496551 w 4574113"/>
              <a:gd name="connsiteY32" fmla="*/ 2360642 h 3812472"/>
              <a:gd name="connsiteX33" fmla="*/ 3471135 w 4574113"/>
              <a:gd name="connsiteY33" fmla="*/ 2404597 h 3812472"/>
              <a:gd name="connsiteX34" fmla="*/ 3472029 w 4574113"/>
              <a:gd name="connsiteY34" fmla="*/ 2404972 h 3812472"/>
              <a:gd name="connsiteX35" fmla="*/ 3516881 w 4574113"/>
              <a:gd name="connsiteY35" fmla="*/ 2450209 h 3812472"/>
              <a:gd name="connsiteX36" fmla="*/ 3857970 w 4574113"/>
              <a:gd name="connsiteY36" fmla="*/ 3040131 h 3812472"/>
              <a:gd name="connsiteX37" fmla="*/ 3857970 w 4574113"/>
              <a:gd name="connsiteY37" fmla="*/ 3160764 h 3812472"/>
              <a:gd name="connsiteX38" fmla="*/ 3516881 w 4574113"/>
              <a:gd name="connsiteY38" fmla="*/ 3750684 h 3812472"/>
              <a:gd name="connsiteX39" fmla="*/ 3410567 w 4574113"/>
              <a:gd name="connsiteY39" fmla="*/ 3812472 h 3812472"/>
              <a:gd name="connsiteX40" fmla="*/ 2726911 w 4574113"/>
              <a:gd name="connsiteY40" fmla="*/ 3812472 h 3812472"/>
              <a:gd name="connsiteX41" fmla="*/ 2622074 w 4574113"/>
              <a:gd name="connsiteY41" fmla="*/ 3750684 h 3812472"/>
              <a:gd name="connsiteX42" fmla="*/ 2438330 w 4574113"/>
              <a:gd name="connsiteY42" fmla="*/ 3434265 h 3812472"/>
              <a:gd name="connsiteX43" fmla="*/ 2417573 w 4574113"/>
              <a:gd name="connsiteY43" fmla="*/ 3398519 h 3812472"/>
              <a:gd name="connsiteX44" fmla="*/ 2433905 w 4574113"/>
              <a:gd name="connsiteY44" fmla="*/ 3398519 h 3812472"/>
              <a:gd name="connsiteX45" fmla="*/ 2511101 w 4574113"/>
              <a:gd name="connsiteY45" fmla="*/ 3398519 h 3812472"/>
              <a:gd name="connsiteX46" fmla="*/ 2544636 w 4574113"/>
              <a:gd name="connsiteY46" fmla="*/ 3456269 h 3812472"/>
              <a:gd name="connsiteX47" fmla="*/ 2672757 w 4574113"/>
              <a:gd name="connsiteY47" fmla="*/ 3676902 h 3812472"/>
              <a:gd name="connsiteX48" fmla="*/ 2765699 w 4574113"/>
              <a:gd name="connsiteY48" fmla="*/ 3731679 h 3812472"/>
              <a:gd name="connsiteX49" fmla="*/ 3371780 w 4574113"/>
              <a:gd name="connsiteY49" fmla="*/ 3731679 h 3812472"/>
              <a:gd name="connsiteX50" fmla="*/ 3466029 w 4574113"/>
              <a:gd name="connsiteY50" fmla="*/ 3676902 h 3812472"/>
              <a:gd name="connsiteX51" fmla="*/ 3768415 w 4574113"/>
              <a:gd name="connsiteY51" fmla="*/ 3153920 h 3812472"/>
              <a:gd name="connsiteX52" fmla="*/ 3768415 w 4574113"/>
              <a:gd name="connsiteY52" fmla="*/ 3046975 h 3812472"/>
              <a:gd name="connsiteX53" fmla="*/ 3466029 w 4574113"/>
              <a:gd name="connsiteY53" fmla="*/ 2523992 h 3812472"/>
              <a:gd name="connsiteX54" fmla="*/ 3426268 w 4574113"/>
              <a:gd name="connsiteY54" fmla="*/ 2483888 h 3812472"/>
              <a:gd name="connsiteX55" fmla="*/ 3421667 w 4574113"/>
              <a:gd name="connsiteY55" fmla="*/ 2481960 h 3812472"/>
              <a:gd name="connsiteX56" fmla="*/ 3446331 w 4574113"/>
              <a:gd name="connsiteY56" fmla="*/ 2439303 h 3812472"/>
              <a:gd name="connsiteX57" fmla="*/ 3464674 w 4574113"/>
              <a:gd name="connsiteY57" fmla="*/ 2407578 h 3812472"/>
              <a:gd name="connsiteX58" fmla="*/ 3445649 w 4574113"/>
              <a:gd name="connsiteY58" fmla="*/ 2399601 h 3812472"/>
              <a:gd name="connsiteX59" fmla="*/ 3413464 w 4574113"/>
              <a:gd name="connsiteY59" fmla="*/ 2395325 h 3812472"/>
              <a:gd name="connsiteX60" fmla="*/ 2729808 w 4574113"/>
              <a:gd name="connsiteY60" fmla="*/ 2395325 h 3812472"/>
              <a:gd name="connsiteX61" fmla="*/ 2624971 w 4574113"/>
              <a:gd name="connsiteY61" fmla="*/ 2457112 h 3812472"/>
              <a:gd name="connsiteX62" fmla="*/ 2282405 w 4574113"/>
              <a:gd name="connsiteY62" fmla="*/ 3047034 h 3812472"/>
              <a:gd name="connsiteX63" fmla="*/ 2282405 w 4574113"/>
              <a:gd name="connsiteY63" fmla="*/ 3167666 h 3812472"/>
              <a:gd name="connsiteX64" fmla="*/ 2395478 w 4574113"/>
              <a:gd name="connsiteY64" fmla="*/ 3362386 h 3812472"/>
              <a:gd name="connsiteX65" fmla="*/ 2412031 w 4574113"/>
              <a:gd name="connsiteY65" fmla="*/ 3390890 h 3812472"/>
              <a:gd name="connsiteX66" fmla="*/ 2335350 w 4574113"/>
              <a:gd name="connsiteY66" fmla="*/ 3390890 h 3812472"/>
              <a:gd name="connsiteX67" fmla="*/ 1104892 w 4574113"/>
              <a:gd name="connsiteY67" fmla="*/ 3390890 h 3812472"/>
              <a:gd name="connsiteX68" fmla="*/ 855258 w 4574113"/>
              <a:gd name="connsiteY68" fmla="*/ 3243764 h 3812472"/>
              <a:gd name="connsiteX69" fmla="*/ 39555 w 4574113"/>
              <a:gd name="connsiteY69" fmla="*/ 1839068 h 3812472"/>
              <a:gd name="connsiteX70" fmla="*/ 39555 w 4574113"/>
              <a:gd name="connsiteY70" fmla="*/ 1551823 h 3812472"/>
              <a:gd name="connsiteX71" fmla="*/ 855258 w 4574113"/>
              <a:gd name="connsiteY71" fmla="*/ 147125 h 3812472"/>
              <a:gd name="connsiteX72" fmla="*/ 1104892 w 4574113"/>
              <a:gd name="connsiteY72" fmla="*/ 0 h 3812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4574113" h="3812472">
                <a:moveTo>
                  <a:pt x="2768595" y="2476119"/>
                </a:moveTo>
                <a:cubicBezTo>
                  <a:pt x="2768595" y="2476119"/>
                  <a:pt x="2768595" y="2476119"/>
                  <a:pt x="3374676" y="2476119"/>
                </a:cubicBezTo>
                <a:cubicBezTo>
                  <a:pt x="3384493" y="2476119"/>
                  <a:pt x="3394066" y="2477423"/>
                  <a:pt x="3403209" y="2479909"/>
                </a:cubicBezTo>
                <a:lnTo>
                  <a:pt x="3422833" y="2488137"/>
                </a:lnTo>
                <a:lnTo>
                  <a:pt x="3410840" y="2508879"/>
                </a:lnTo>
                <a:cubicBezTo>
                  <a:pt x="3302401" y="2696426"/>
                  <a:pt x="3163600" y="2936487"/>
                  <a:pt x="2985934" y="3243764"/>
                </a:cubicBezTo>
                <a:cubicBezTo>
                  <a:pt x="2933195" y="3334842"/>
                  <a:pt x="2838263" y="3390890"/>
                  <a:pt x="2732784" y="3390890"/>
                </a:cubicBezTo>
                <a:cubicBezTo>
                  <a:pt x="2732784" y="3390890"/>
                  <a:pt x="2732784" y="3390890"/>
                  <a:pt x="2529297" y="3390890"/>
                </a:cubicBezTo>
                <a:lnTo>
                  <a:pt x="2505559" y="3390890"/>
                </a:lnTo>
                <a:lnTo>
                  <a:pt x="2482907" y="3351884"/>
                </a:lnTo>
                <a:cubicBezTo>
                  <a:pt x="2451367" y="3297569"/>
                  <a:pt x="2414666" y="3234367"/>
                  <a:pt x="2371959" y="3160822"/>
                </a:cubicBezTo>
                <a:cubicBezTo>
                  <a:pt x="2352324" y="3128217"/>
                  <a:pt x="2352324" y="3086483"/>
                  <a:pt x="2371959" y="3053878"/>
                </a:cubicBezTo>
                <a:cubicBezTo>
                  <a:pt x="2371959" y="3053878"/>
                  <a:pt x="2371959" y="3053878"/>
                  <a:pt x="2675654" y="2530895"/>
                </a:cubicBezTo>
                <a:cubicBezTo>
                  <a:pt x="2693981" y="2496986"/>
                  <a:pt x="2730633" y="2476119"/>
                  <a:pt x="2768595" y="2476119"/>
                </a:cubicBezTo>
                <a:close/>
                <a:moveTo>
                  <a:pt x="3909778" y="676847"/>
                </a:moveTo>
                <a:cubicBezTo>
                  <a:pt x="3909778" y="676847"/>
                  <a:pt x="3909778" y="676847"/>
                  <a:pt x="4305516" y="676847"/>
                </a:cubicBezTo>
                <a:cubicBezTo>
                  <a:pt x="4331158" y="676847"/>
                  <a:pt x="4354235" y="690472"/>
                  <a:pt x="4367056" y="712612"/>
                </a:cubicBezTo>
                <a:cubicBezTo>
                  <a:pt x="4367056" y="712612"/>
                  <a:pt x="4367056" y="712612"/>
                  <a:pt x="4564498" y="1054092"/>
                </a:cubicBezTo>
                <a:cubicBezTo>
                  <a:pt x="4577319" y="1075382"/>
                  <a:pt x="4577319" y="1102632"/>
                  <a:pt x="4564498" y="1123921"/>
                </a:cubicBezTo>
                <a:cubicBezTo>
                  <a:pt x="4564498" y="1123921"/>
                  <a:pt x="4564498" y="1123921"/>
                  <a:pt x="4367056" y="1465401"/>
                </a:cubicBezTo>
                <a:cubicBezTo>
                  <a:pt x="4354235" y="1487542"/>
                  <a:pt x="4331158" y="1501167"/>
                  <a:pt x="4305516" y="1501167"/>
                </a:cubicBezTo>
                <a:cubicBezTo>
                  <a:pt x="4305516" y="1501167"/>
                  <a:pt x="4305516" y="1501167"/>
                  <a:pt x="3909778" y="1501167"/>
                </a:cubicBezTo>
                <a:cubicBezTo>
                  <a:pt x="3884990" y="1501167"/>
                  <a:pt x="3861058" y="1487542"/>
                  <a:pt x="3849091" y="1465401"/>
                </a:cubicBezTo>
                <a:cubicBezTo>
                  <a:pt x="3849091" y="1465401"/>
                  <a:pt x="3849091" y="1465401"/>
                  <a:pt x="3650795" y="1123921"/>
                </a:cubicBezTo>
                <a:cubicBezTo>
                  <a:pt x="3637974" y="1102632"/>
                  <a:pt x="3637974" y="1075382"/>
                  <a:pt x="3650795" y="1054092"/>
                </a:cubicBezTo>
                <a:cubicBezTo>
                  <a:pt x="3650795" y="1054092"/>
                  <a:pt x="3650795" y="1054092"/>
                  <a:pt x="3849091" y="712612"/>
                </a:cubicBezTo>
                <a:cubicBezTo>
                  <a:pt x="3861058" y="690472"/>
                  <a:pt x="3884990" y="676847"/>
                  <a:pt x="3909778" y="676847"/>
                </a:cubicBezTo>
                <a:close/>
                <a:moveTo>
                  <a:pt x="1104892" y="0"/>
                </a:moveTo>
                <a:cubicBezTo>
                  <a:pt x="1104892" y="0"/>
                  <a:pt x="1104892" y="0"/>
                  <a:pt x="2732784" y="0"/>
                </a:cubicBezTo>
                <a:cubicBezTo>
                  <a:pt x="2838263" y="0"/>
                  <a:pt x="2933195" y="56047"/>
                  <a:pt x="2985934" y="147125"/>
                </a:cubicBezTo>
                <a:cubicBezTo>
                  <a:pt x="2985934" y="147125"/>
                  <a:pt x="2985934" y="147125"/>
                  <a:pt x="3798122" y="1551823"/>
                </a:cubicBezTo>
                <a:cubicBezTo>
                  <a:pt x="3850862" y="1639397"/>
                  <a:pt x="3850862" y="1751493"/>
                  <a:pt x="3798122" y="1839068"/>
                </a:cubicBezTo>
                <a:cubicBezTo>
                  <a:pt x="3798122" y="1839068"/>
                  <a:pt x="3798122" y="1839068"/>
                  <a:pt x="3496551" y="2360642"/>
                </a:cubicBezTo>
                <a:lnTo>
                  <a:pt x="3471135" y="2404597"/>
                </a:lnTo>
                <a:lnTo>
                  <a:pt x="3472029" y="2404972"/>
                </a:lnTo>
                <a:cubicBezTo>
                  <a:pt x="3490302" y="2415638"/>
                  <a:pt x="3505806" y="2431084"/>
                  <a:pt x="3516881" y="2450209"/>
                </a:cubicBezTo>
                <a:cubicBezTo>
                  <a:pt x="3516881" y="2450209"/>
                  <a:pt x="3516881" y="2450209"/>
                  <a:pt x="3857970" y="3040131"/>
                </a:cubicBezTo>
                <a:cubicBezTo>
                  <a:pt x="3880120" y="3076909"/>
                  <a:pt x="3880120" y="3123985"/>
                  <a:pt x="3857970" y="3160764"/>
                </a:cubicBezTo>
                <a:cubicBezTo>
                  <a:pt x="3857970" y="3160764"/>
                  <a:pt x="3857970" y="3160764"/>
                  <a:pt x="3516881" y="3750684"/>
                </a:cubicBezTo>
                <a:cubicBezTo>
                  <a:pt x="3494732" y="3788933"/>
                  <a:pt x="3454864" y="3812472"/>
                  <a:pt x="3410567" y="3812472"/>
                </a:cubicBezTo>
                <a:cubicBezTo>
                  <a:pt x="3410567" y="3812472"/>
                  <a:pt x="3410567" y="3812472"/>
                  <a:pt x="2726911" y="3812472"/>
                </a:cubicBezTo>
                <a:cubicBezTo>
                  <a:pt x="2684090" y="3812472"/>
                  <a:pt x="2642747" y="3788933"/>
                  <a:pt x="2622074" y="3750684"/>
                </a:cubicBezTo>
                <a:cubicBezTo>
                  <a:pt x="2622074" y="3750684"/>
                  <a:pt x="2622074" y="3750684"/>
                  <a:pt x="2438330" y="3434265"/>
                </a:cubicBezTo>
                <a:lnTo>
                  <a:pt x="2417573" y="3398519"/>
                </a:lnTo>
                <a:lnTo>
                  <a:pt x="2433905" y="3398519"/>
                </a:lnTo>
                <a:lnTo>
                  <a:pt x="2511101" y="3398519"/>
                </a:lnTo>
                <a:lnTo>
                  <a:pt x="2544636" y="3456269"/>
                </a:lnTo>
                <a:cubicBezTo>
                  <a:pt x="2672757" y="3676902"/>
                  <a:pt x="2672757" y="3676902"/>
                  <a:pt x="2672757" y="3676902"/>
                </a:cubicBezTo>
                <a:cubicBezTo>
                  <a:pt x="2691084" y="3710811"/>
                  <a:pt x="2727737" y="3731679"/>
                  <a:pt x="2765699" y="3731679"/>
                </a:cubicBezTo>
                <a:cubicBezTo>
                  <a:pt x="3371780" y="3731679"/>
                  <a:pt x="3371780" y="3731679"/>
                  <a:pt x="3371780" y="3731679"/>
                </a:cubicBezTo>
                <a:cubicBezTo>
                  <a:pt x="3411050" y="3731679"/>
                  <a:pt x="3446394" y="3710811"/>
                  <a:pt x="3466029" y="3676902"/>
                </a:cubicBezTo>
                <a:cubicBezTo>
                  <a:pt x="3768415" y="3153920"/>
                  <a:pt x="3768415" y="3153920"/>
                  <a:pt x="3768415" y="3153920"/>
                </a:cubicBezTo>
                <a:cubicBezTo>
                  <a:pt x="3788051" y="3121314"/>
                  <a:pt x="3788051" y="3079580"/>
                  <a:pt x="3768415" y="3046975"/>
                </a:cubicBezTo>
                <a:cubicBezTo>
                  <a:pt x="3466029" y="2523992"/>
                  <a:pt x="3466029" y="2523992"/>
                  <a:pt x="3466029" y="2523992"/>
                </a:cubicBezTo>
                <a:cubicBezTo>
                  <a:pt x="3456211" y="2507037"/>
                  <a:pt x="3442467" y="2493343"/>
                  <a:pt x="3426268" y="2483888"/>
                </a:cubicBezTo>
                <a:lnTo>
                  <a:pt x="3421667" y="2481960"/>
                </a:lnTo>
                <a:lnTo>
                  <a:pt x="3446331" y="2439303"/>
                </a:lnTo>
                <a:lnTo>
                  <a:pt x="3464674" y="2407578"/>
                </a:lnTo>
                <a:lnTo>
                  <a:pt x="3445649" y="2399601"/>
                </a:lnTo>
                <a:cubicBezTo>
                  <a:pt x="3435335" y="2396796"/>
                  <a:pt x="3424538" y="2395325"/>
                  <a:pt x="3413464" y="2395325"/>
                </a:cubicBezTo>
                <a:cubicBezTo>
                  <a:pt x="2729808" y="2395325"/>
                  <a:pt x="2729808" y="2395325"/>
                  <a:pt x="2729808" y="2395325"/>
                </a:cubicBezTo>
                <a:cubicBezTo>
                  <a:pt x="2686987" y="2395325"/>
                  <a:pt x="2645644" y="2418863"/>
                  <a:pt x="2624971" y="2457112"/>
                </a:cubicBezTo>
                <a:cubicBezTo>
                  <a:pt x="2282405" y="3047034"/>
                  <a:pt x="2282405" y="3047034"/>
                  <a:pt x="2282405" y="3047034"/>
                </a:cubicBezTo>
                <a:cubicBezTo>
                  <a:pt x="2260256" y="3083811"/>
                  <a:pt x="2260256" y="3130887"/>
                  <a:pt x="2282405" y="3167666"/>
                </a:cubicBezTo>
                <a:cubicBezTo>
                  <a:pt x="2325225" y="3241406"/>
                  <a:pt x="2362693" y="3305929"/>
                  <a:pt x="2395478" y="3362386"/>
                </a:cubicBezTo>
                <a:lnTo>
                  <a:pt x="2412031" y="3390890"/>
                </a:lnTo>
                <a:lnTo>
                  <a:pt x="2335350" y="3390890"/>
                </a:lnTo>
                <a:cubicBezTo>
                  <a:pt x="2096889" y="3390890"/>
                  <a:pt x="1715352" y="3390890"/>
                  <a:pt x="1104892" y="3390890"/>
                </a:cubicBezTo>
                <a:cubicBezTo>
                  <a:pt x="1002929" y="3390890"/>
                  <a:pt x="904482" y="3334842"/>
                  <a:pt x="855258" y="3243764"/>
                </a:cubicBezTo>
                <a:cubicBezTo>
                  <a:pt x="855258" y="3243764"/>
                  <a:pt x="855258" y="3243764"/>
                  <a:pt x="39555" y="1839068"/>
                </a:cubicBezTo>
                <a:cubicBezTo>
                  <a:pt x="-13185" y="1751493"/>
                  <a:pt x="-13185" y="1639397"/>
                  <a:pt x="39555" y="1551823"/>
                </a:cubicBezTo>
                <a:cubicBezTo>
                  <a:pt x="39555" y="1551823"/>
                  <a:pt x="39555" y="1551823"/>
                  <a:pt x="855258" y="147125"/>
                </a:cubicBezTo>
                <a:cubicBezTo>
                  <a:pt x="904482" y="56047"/>
                  <a:pt x="1002929" y="0"/>
                  <a:pt x="1104892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CB42737-EBB1-4212-86C6-FF5453DA7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9383" y="1371600"/>
            <a:ext cx="3573440" cy="1180532"/>
          </a:xfrm>
        </p:spPr>
        <p:txBody>
          <a:bodyPr anchor="b">
            <a:normAutofit/>
          </a:bodyPr>
          <a:lstStyle/>
          <a:p>
            <a:r>
              <a:rPr lang="fr-FR" sz="3600">
                <a:solidFill>
                  <a:schemeClr val="bg1"/>
                </a:solidFill>
              </a:rPr>
              <a:t>Romantisme </a:t>
            </a:r>
            <a:endParaRPr lang="de-DE" sz="3600">
              <a:solidFill>
                <a:schemeClr val="bg1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F905066-77CE-4D69-BB16-4BC706D070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9382" y="2621191"/>
            <a:ext cx="3894161" cy="1943985"/>
          </a:xfrm>
        </p:spPr>
        <p:txBody>
          <a:bodyPr anchor="t">
            <a:normAutofit/>
          </a:bodyPr>
          <a:lstStyle/>
          <a:p>
            <a:pPr marL="0" indent="0">
              <a:spcBef>
                <a:spcPts val="200"/>
              </a:spcBef>
              <a:buNone/>
            </a:pPr>
            <a:r>
              <a:rPr lang="fr-FR" sz="180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fr-FR" sz="180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herche à exprimer des sentiments, </a:t>
            </a:r>
            <a:r>
              <a:rPr lang="fr-FR" sz="1800" b="0" i="0">
                <a:solidFill>
                  <a:schemeClr val="bg1"/>
                </a:solidFill>
                <a:effectLst/>
                <a:latin typeface="+mj-lt"/>
              </a:rPr>
              <a:t>des états d’âme</a:t>
            </a:r>
            <a:r>
              <a:rPr lang="fr-FR" sz="1800">
                <a:solidFill>
                  <a:schemeClr val="bg1"/>
                </a:solidFill>
                <a:effectLst/>
                <a:latin typeface="+mj-lt"/>
                <a:cs typeface="Arial" panose="020B0604020202020204" pitchFamily="34" charset="0"/>
              </a:rPr>
              <a:t>, </a:t>
            </a:r>
            <a:r>
              <a:rPr lang="fr-FR" sz="180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d</a:t>
            </a:r>
            <a:r>
              <a:rPr lang="fr-FR" sz="180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es révoltes. </a:t>
            </a:r>
          </a:p>
          <a:p>
            <a:pPr marL="0" indent="0">
              <a:spcBef>
                <a:spcPts val="200"/>
              </a:spcBef>
              <a:buNone/>
            </a:pPr>
            <a:endParaRPr lang="fr-FR" sz="180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200"/>
              </a:spcBef>
            </a:pPr>
            <a:endParaRPr lang="fr-FR" sz="180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200"/>
              </a:spcBef>
            </a:pPr>
            <a:endParaRPr lang="fr-FR" sz="180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200"/>
              </a:spcBef>
            </a:pPr>
            <a:endParaRPr lang="fr-FR" sz="180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sz="1800" b="0" i="1" u="sng">
              <a:solidFill>
                <a:schemeClr val="bg1"/>
              </a:solidFill>
              <a:effectLst/>
              <a:latin typeface="Google Sans"/>
            </a:endParaRPr>
          </a:p>
          <a:p>
            <a:pPr marL="0" indent="0">
              <a:buNone/>
            </a:pPr>
            <a:endParaRPr lang="fr-FR" sz="1800" i="1" u="sng">
              <a:solidFill>
                <a:schemeClr val="bg1"/>
              </a:solidFill>
              <a:latin typeface="Google Sans"/>
            </a:endParaRPr>
          </a:p>
          <a:p>
            <a:pPr marL="0" indent="0">
              <a:buNone/>
            </a:pPr>
            <a:endParaRPr lang="fr-FR" sz="1800" b="0" i="1" u="sng">
              <a:solidFill>
                <a:schemeClr val="bg1"/>
              </a:solidFill>
              <a:effectLst/>
              <a:latin typeface="Google Sans"/>
            </a:endParaRPr>
          </a:p>
          <a:p>
            <a:pPr marL="0" indent="0">
              <a:buNone/>
            </a:pPr>
            <a:endParaRPr lang="fr-FR" sz="1800" i="1" u="sng">
              <a:solidFill>
                <a:schemeClr val="bg1"/>
              </a:solidFill>
              <a:latin typeface="Google Sans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7DC4DB66-1374-4E5B-820F-51A438F7BED0}"/>
              </a:ext>
            </a:extLst>
          </p:cNvPr>
          <p:cNvSpPr txBox="1"/>
          <p:nvPr/>
        </p:nvSpPr>
        <p:spPr>
          <a:xfrm>
            <a:off x="858645" y="6299928"/>
            <a:ext cx="375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i="1" u="sng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 Départ des volontaires de 1792,</a:t>
            </a:r>
            <a:r>
              <a:rPr lang="fr-FR" sz="12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200" b="1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François Rude</a:t>
            </a:r>
            <a:endParaRPr lang="de-D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4D63CEFC-1A85-4B44-9047-029C8BC8C9B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5915" y="76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5688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22000">
        <p15:prstTrans prst="peelOff"/>
      </p:transition>
    </mc:Choice>
    <mc:Fallback>
      <p:transition spd="slow" advClick="0" advTm="2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554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E60959C-C19E-407F-8EF6-F37E892D1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510" y="1487272"/>
            <a:ext cx="2743200" cy="27432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>
            <a:normAutofit/>
          </a:bodyPr>
          <a:lstStyle/>
          <a:p>
            <a:pPr algn="ctr"/>
            <a:r>
              <a:rPr lang="fr-FR" sz="2600">
                <a:solidFill>
                  <a:srgbClr val="FFFFFF"/>
                </a:solidFill>
              </a:rPr>
              <a:t>Réalisme </a:t>
            </a:r>
            <a:endParaRPr lang="de-DE" sz="2600">
              <a:solidFill>
                <a:srgbClr val="FFFFFF"/>
              </a:solidFill>
            </a:endParaRPr>
          </a:p>
        </p:txBody>
      </p:sp>
      <p:pic>
        <p:nvPicPr>
          <p:cNvPr id="1026" name="Picture 2" descr="Le Baiser (Rodin) — Wikipédia">
            <a:extLst>
              <a:ext uri="{FF2B5EF4-FFF2-40B4-BE49-F238E27FC236}">
                <a16:creationId xmlns:a16="http://schemas.microsoft.com/office/drawing/2014/main" id="{7485390E-E76B-481A-87DB-3350DA769B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79748" y="1451198"/>
            <a:ext cx="1977726" cy="2907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e Triomphe de la République — Wikipédia">
            <a:extLst>
              <a:ext uri="{FF2B5EF4-FFF2-40B4-BE49-F238E27FC236}">
                <a16:creationId xmlns:a16="http://schemas.microsoft.com/office/drawing/2014/main" id="{43D9B7F1-96E7-4E80-A871-D32084A005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70367" y="1545746"/>
            <a:ext cx="3456432" cy="2718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49B55CC-2C0D-46C6-92E5-884F7D691E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8600" y="4884873"/>
            <a:ext cx="7188199" cy="1292090"/>
          </a:xfrm>
        </p:spPr>
        <p:txBody>
          <a:bodyPr>
            <a:normAutofit/>
          </a:bodyPr>
          <a:lstStyle/>
          <a:p>
            <a:pPr>
              <a:spcBef>
                <a:spcPts val="200"/>
              </a:spcBef>
            </a:pPr>
            <a:r>
              <a:rPr lang="fr-FR" sz="1800" dirty="0">
                <a:latin typeface="+mj-lt"/>
              </a:rPr>
              <a:t>l</a:t>
            </a:r>
            <a:r>
              <a:rPr lang="fr-FR" sz="1800" i="0" dirty="0">
                <a:effectLst/>
                <a:latin typeface="+mj-lt"/>
              </a:rPr>
              <a:t>es sculpteurs </a:t>
            </a:r>
            <a:r>
              <a:rPr lang="fr-FR" sz="1800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représente des personnages réels : </a:t>
            </a:r>
            <a:r>
              <a:rPr lang="fr-FR" sz="1800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des ouvriers, des paysans </a:t>
            </a:r>
          </a:p>
          <a:p>
            <a:pPr>
              <a:spcBef>
                <a:spcPts val="200"/>
              </a:spcBef>
            </a:pPr>
            <a:r>
              <a:rPr lang="fr-FR" sz="1800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les êtres humains ne sont pas idéalisés.</a:t>
            </a:r>
            <a:b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fr-FR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200"/>
              </a:spcBef>
            </a:pPr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200"/>
              </a:spcBef>
            </a:pPr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200"/>
              </a:spcBef>
              <a:buNone/>
            </a:pPr>
            <a:endParaRPr lang="de-DE" sz="1800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E812C4A-75B2-4E77-85F1-3603298BEEE9}"/>
              </a:ext>
            </a:extLst>
          </p:cNvPr>
          <p:cNvSpPr txBox="1"/>
          <p:nvPr/>
        </p:nvSpPr>
        <p:spPr>
          <a:xfrm>
            <a:off x="4779748" y="4508500"/>
            <a:ext cx="20135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i="1" u="sng" spc="75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 </a:t>
            </a:r>
            <a:r>
              <a:rPr lang="en-GB" sz="1200" i="1" u="sng" spc="75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Baiser</a:t>
            </a:r>
            <a:r>
              <a:rPr lang="en-GB" sz="1200" b="1" spc="75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Rodin</a:t>
            </a:r>
            <a:endParaRPr lang="de-D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82CB8B6-292E-4006-9FFC-F661DE10A2F0}"/>
              </a:ext>
            </a:extLst>
          </p:cNvPr>
          <p:cNvSpPr txBox="1"/>
          <p:nvPr/>
        </p:nvSpPr>
        <p:spPr>
          <a:xfrm>
            <a:off x="7770367" y="4358990"/>
            <a:ext cx="34564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i="1" u="sng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Triomphe de la République</a:t>
            </a:r>
            <a:r>
              <a:rPr lang="de-DE" sz="1200" i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1200" b="1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Jules Dalou</a:t>
            </a:r>
            <a:endParaRPr lang="de-D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F5A9C8E0-CE7D-4A4F-BE08-00A0CDADC1A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71996" y="13403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0391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13500">
        <p15:prstTrans prst="peelOff"/>
      </p:transition>
    </mc:Choice>
    <mc:Fallback>
      <p:transition spd="slow" advClick="0" advTm="13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" name="Rectangle 81">
            <a:extLst>
              <a:ext uri="{FF2B5EF4-FFF2-40B4-BE49-F238E27FC236}">
                <a16:creationId xmlns:a16="http://schemas.microsoft.com/office/drawing/2014/main" id="{91F32EBA-ED97-466E-8CFA-838258415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ECCF81A-4F17-4448-BB9E-E09C91BE0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199" y="851517"/>
            <a:ext cx="5130795" cy="1461778"/>
          </a:xfrm>
        </p:spPr>
        <p:txBody>
          <a:bodyPr>
            <a:normAutofit/>
          </a:bodyPr>
          <a:lstStyle/>
          <a:p>
            <a:r>
              <a:rPr lang="fr-FR" sz="4000" u="sng"/>
              <a:t>Le Penseur</a:t>
            </a:r>
            <a:r>
              <a:rPr lang="fr-FR" sz="4000"/>
              <a:t>, Rodin, 1880</a:t>
            </a:r>
            <a:endParaRPr lang="de-DE" sz="400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E6239F0-59F6-414F-905C-F28226E9C6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5200" y="2470248"/>
            <a:ext cx="4048344" cy="3536236"/>
          </a:xfrm>
        </p:spPr>
        <p:txBody>
          <a:bodyPr>
            <a:normAutofit/>
          </a:bodyPr>
          <a:lstStyle/>
          <a:p>
            <a:r>
              <a:rPr lang="fr-FR" sz="2400" dirty="0">
                <a:latin typeface="+mj-lt"/>
              </a:rPr>
              <a:t>Ronde bosse, plâtre </a:t>
            </a:r>
          </a:p>
          <a:p>
            <a:r>
              <a:rPr lang="fr-FR" sz="2400" dirty="0">
                <a:latin typeface="+mj-lt"/>
              </a:rPr>
              <a:t>71,5 cm H</a:t>
            </a:r>
            <a:endParaRPr lang="de-DE" sz="2400" strike="noStrike" baseline="30000" dirty="0">
              <a:latin typeface="+mj-lt"/>
              <a:ea typeface="Calibri" panose="020F0502020204030204" pitchFamily="34" charset="0"/>
              <a:cs typeface="Arial" panose="020B0604020202020204" pitchFamily="34" charset="0"/>
              <a:hlinkClick r:id="rId6" tooltip="Musée Rodi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de-DE" u="none" strike="noStrike" baseline="30000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  <a:hlinkClick r:id="rId6" tooltip="Musée Rodi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Musée Rodin</a:t>
            </a:r>
            <a:r>
              <a:rPr lang="de-DE" baseline="30000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, Paris </a:t>
            </a:r>
            <a:endParaRPr lang="de-DE" dirty="0">
              <a:effectLst/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fr-FR" sz="2400" b="0" i="0" dirty="0">
                <a:effectLst/>
                <a:latin typeface="+mj-lt"/>
              </a:rPr>
              <a:t>Homme : position assise, nu,  plongé dans ses réflexions</a:t>
            </a:r>
            <a:endParaRPr lang="de-DE" sz="2400" dirty="0">
              <a:effectLst/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de-DE" sz="2400" dirty="0"/>
          </a:p>
        </p:txBody>
      </p:sp>
      <p:sp>
        <p:nvSpPr>
          <p:cNvPr id="84" name="Freeform: Shape 83">
            <a:extLst>
              <a:ext uri="{FF2B5EF4-FFF2-40B4-BE49-F238E27FC236}">
                <a16:creationId xmlns:a16="http://schemas.microsoft.com/office/drawing/2014/main" id="{62A38935-BB53-4DF7-A56E-48DD25B685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1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4 h 5154967"/>
              <a:gd name="connsiteX37" fmla="*/ 1625714 w 6184806"/>
              <a:gd name="connsiteY37" fmla="*/ 109244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1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1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4"/>
                  <a:pt x="2445216" y="109244"/>
                </a:cubicBezTo>
                <a:cubicBezTo>
                  <a:pt x="1625714" y="109244"/>
                  <a:pt x="1625714" y="109244"/>
                  <a:pt x="1625714" y="109244"/>
                </a:cubicBezTo>
                <a:cubicBezTo>
                  <a:pt x="1572615" y="109244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8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1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105" name="Picture 9" descr="Le Penseur - Musées de Strasbourg">
            <a:extLst>
              <a:ext uri="{FF2B5EF4-FFF2-40B4-BE49-F238E27FC236}">
                <a16:creationId xmlns:a16="http://schemas.microsoft.com/office/drawing/2014/main" id="{084B4766-94F7-4E07-A875-9947F988F6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54446" y="2105470"/>
            <a:ext cx="2379100" cy="3217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941B18EA-0E67-409C-B790-82E74D83ECA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4508" y="0"/>
            <a:ext cx="609600" cy="609600"/>
          </a:xfrm>
          <a:prstGeom prst="rect">
            <a:avLst/>
          </a:prstGeom>
        </p:spPr>
      </p:pic>
      <p:pic>
        <p:nvPicPr>
          <p:cNvPr id="9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AF4E167D-2B59-44C2-A4F9-FE4D109559D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65199" y="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1363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53010">
        <p15:prstTrans prst="peelOff"/>
      </p:transition>
    </mc:Choice>
    <mc:Fallback>
      <p:transition spd="slow" advClick="0" advTm="5301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mediacall" presetSubtype="0" fill="hold" nodeType="afterEffect">
                                  <p:stCondLst>
                                    <p:cond delay="10700"/>
                                  </p:stCondLst>
                                  <p:childTnLst>
                                    <p:cmd type="call" cmd="togglePause">
                                      <p:cBhvr>
                                        <p:cTn id="9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253</Words>
  <Application>Microsoft Office PowerPoint</Application>
  <PresentationFormat>Grand écran</PresentationFormat>
  <Paragraphs>41</Paragraphs>
  <Slides>10</Slides>
  <Notes>0</Notes>
  <HiddenSlides>0</HiddenSlides>
  <MMClips>11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6" baseType="lpstr">
      <vt:lpstr>Algerian</vt:lpstr>
      <vt:lpstr>Arial</vt:lpstr>
      <vt:lpstr>Calibri</vt:lpstr>
      <vt:lpstr>Calibri Light</vt:lpstr>
      <vt:lpstr>Google Sans</vt:lpstr>
      <vt:lpstr>Thème Office</vt:lpstr>
      <vt:lpstr>Présentation PowerPoint</vt:lpstr>
      <vt:lpstr>Qu’est-ce qu’il s’est passé durant ce siècle ?</vt:lpstr>
      <vt:lpstr>Qu’est-ce que la sculpture ?</vt:lpstr>
      <vt:lpstr>Qu’est ce que la sculpture ?</vt:lpstr>
      <vt:lpstr>Les mouvement artistiques</vt:lpstr>
      <vt:lpstr>Néo-classicisme </vt:lpstr>
      <vt:lpstr>Romantisme </vt:lpstr>
      <vt:lpstr>Réalisme </vt:lpstr>
      <vt:lpstr>Le Penseur, Rodin, 1880</vt:lpstr>
      <vt:lpstr>Statue de la Liberté, Auguste Bartholdi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sculpture du XIXème siècle</dc:title>
  <dc:creator>MARTCHENKO Sofia</dc:creator>
  <cp:lastModifiedBy>MARTCHENKO Sofia</cp:lastModifiedBy>
  <cp:revision>66</cp:revision>
  <dcterms:created xsi:type="dcterms:W3CDTF">2021-11-15T07:54:58Z</dcterms:created>
  <dcterms:modified xsi:type="dcterms:W3CDTF">2021-11-20T00:03:51Z</dcterms:modified>
</cp:coreProperties>
</file>