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2" r:id="rId6"/>
    <p:sldId id="273" r:id="rId7"/>
    <p:sldId id="274" r:id="rId8"/>
    <p:sldId id="275" r:id="rId9"/>
    <p:sldId id="276" r:id="rId10"/>
    <p:sldId id="277" r:id="rId11"/>
    <p:sldId id="279" r:id="rId12"/>
    <p:sldId id="280" r:id="rId13"/>
    <p:sldId id="278" r:id="rId14"/>
    <p:sldId id="281"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DA413C5-3433-4F8C-B530-19CB1C802466}">
          <p14:sldIdLst>
            <p14:sldId id="256"/>
          </p14:sldIdLst>
        </p14:section>
        <p14:section name="Partie 4" id="{74061AD8-AA70-49C8-BDAF-E02C2953AA56}">
          <p14:sldIdLst>
            <p14:sldId id="272"/>
            <p14:sldId id="273"/>
            <p14:sldId id="274"/>
            <p14:sldId id="275"/>
            <p14:sldId id="276"/>
          </p14:sldIdLst>
        </p14:section>
        <p14:section name="Partie 5" id="{88E1826C-31A2-4389-A650-9DCC4C6EB861}">
          <p14:sldIdLst>
            <p14:sldId id="277"/>
            <p14:sldId id="279"/>
            <p14:sldId id="280"/>
            <p14:sldId id="278"/>
          </p14:sldIdLst>
        </p14:section>
        <p14:section name="Fin" id="{F206C867-DF52-44F9-AAC6-D5A9267BF421}">
          <p14:sldIdLst>
            <p14:sldId id="28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3" d="100"/>
          <a:sy n="63" d="100"/>
        </p:scale>
        <p:origin x="76" y="3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F410A-1A23-5998-3321-1D5ED41E8D1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B919E56-6792-67F7-A873-E7380EADF5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AEF1DFA-71AD-BEB8-1971-3FA0439454D0}"/>
              </a:ext>
            </a:extLst>
          </p:cNvPr>
          <p:cNvSpPr>
            <a:spLocks noGrp="1"/>
          </p:cNvSpPr>
          <p:nvPr>
            <p:ph type="dt" sz="half" idx="10"/>
          </p:nvPr>
        </p:nvSpPr>
        <p:spPr/>
        <p:txBody>
          <a:bodyPr/>
          <a:lstStyle/>
          <a:p>
            <a:fld id="{89A945F1-2FDA-43D6-96B0-4742D7E6A055}"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447EF759-8756-6363-4AD9-0AD26826839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DE8843-68A5-686F-411A-810ED404CECD}"/>
              </a:ext>
            </a:extLst>
          </p:cNvPr>
          <p:cNvSpPr>
            <a:spLocks noGrp="1"/>
          </p:cNvSpPr>
          <p:nvPr>
            <p:ph type="sldNum" sz="quarter" idx="12"/>
          </p:nvPr>
        </p:nvSpPr>
        <p:spPr/>
        <p:txBody>
          <a:bodyPr/>
          <a:lstStyle/>
          <a:p>
            <a:fld id="{835F9E58-5511-4FF7-BF97-582730E3FDD1}" type="slidenum">
              <a:rPr lang="fr-FR" smtClean="0"/>
              <a:t>‹N°›</a:t>
            </a:fld>
            <a:endParaRPr lang="fr-FR"/>
          </a:p>
        </p:txBody>
      </p:sp>
    </p:spTree>
    <p:extLst>
      <p:ext uri="{BB962C8B-B14F-4D97-AF65-F5344CB8AC3E}">
        <p14:creationId xmlns:p14="http://schemas.microsoft.com/office/powerpoint/2010/main" val="340110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BC3BE5-49B4-5C6D-EF46-6895DFF6B71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65E4F68-0A7E-3014-DB0D-85C515EB300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D6AC459-5F4A-76C3-83DE-CCE094E517F5}"/>
              </a:ext>
            </a:extLst>
          </p:cNvPr>
          <p:cNvSpPr>
            <a:spLocks noGrp="1"/>
          </p:cNvSpPr>
          <p:nvPr>
            <p:ph type="dt" sz="half" idx="10"/>
          </p:nvPr>
        </p:nvSpPr>
        <p:spPr/>
        <p:txBody>
          <a:bodyPr/>
          <a:lstStyle/>
          <a:p>
            <a:fld id="{89A945F1-2FDA-43D6-96B0-4742D7E6A055}"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28CD0C3D-7CE4-D12E-0558-430F41795D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82CA16-54F7-3905-8198-04FFA8B3F107}"/>
              </a:ext>
            </a:extLst>
          </p:cNvPr>
          <p:cNvSpPr>
            <a:spLocks noGrp="1"/>
          </p:cNvSpPr>
          <p:nvPr>
            <p:ph type="sldNum" sz="quarter" idx="12"/>
          </p:nvPr>
        </p:nvSpPr>
        <p:spPr/>
        <p:txBody>
          <a:bodyPr/>
          <a:lstStyle/>
          <a:p>
            <a:fld id="{835F9E58-5511-4FF7-BF97-582730E3FDD1}" type="slidenum">
              <a:rPr lang="fr-FR" smtClean="0"/>
              <a:t>‹N°›</a:t>
            </a:fld>
            <a:endParaRPr lang="fr-FR"/>
          </a:p>
        </p:txBody>
      </p:sp>
    </p:spTree>
    <p:extLst>
      <p:ext uri="{BB962C8B-B14F-4D97-AF65-F5344CB8AC3E}">
        <p14:creationId xmlns:p14="http://schemas.microsoft.com/office/powerpoint/2010/main" val="2805818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E037913-FDD4-0DFD-97A3-85D0A99D0A8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B0DEF7B-0388-4792-72F3-B33F3F145FF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165293-BD53-59F4-3AE3-B92E0232D803}"/>
              </a:ext>
            </a:extLst>
          </p:cNvPr>
          <p:cNvSpPr>
            <a:spLocks noGrp="1"/>
          </p:cNvSpPr>
          <p:nvPr>
            <p:ph type="dt" sz="half" idx="10"/>
          </p:nvPr>
        </p:nvSpPr>
        <p:spPr/>
        <p:txBody>
          <a:bodyPr/>
          <a:lstStyle/>
          <a:p>
            <a:fld id="{89A945F1-2FDA-43D6-96B0-4742D7E6A055}"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132A53C4-F418-3FBC-FBB6-01C264E3ED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37157F-8867-CA15-70FB-DEC3FC733C83}"/>
              </a:ext>
            </a:extLst>
          </p:cNvPr>
          <p:cNvSpPr>
            <a:spLocks noGrp="1"/>
          </p:cNvSpPr>
          <p:nvPr>
            <p:ph type="sldNum" sz="quarter" idx="12"/>
          </p:nvPr>
        </p:nvSpPr>
        <p:spPr/>
        <p:txBody>
          <a:bodyPr/>
          <a:lstStyle/>
          <a:p>
            <a:fld id="{835F9E58-5511-4FF7-BF97-582730E3FDD1}" type="slidenum">
              <a:rPr lang="fr-FR" smtClean="0"/>
              <a:t>‹N°›</a:t>
            </a:fld>
            <a:endParaRPr lang="fr-FR"/>
          </a:p>
        </p:txBody>
      </p:sp>
    </p:spTree>
    <p:extLst>
      <p:ext uri="{BB962C8B-B14F-4D97-AF65-F5344CB8AC3E}">
        <p14:creationId xmlns:p14="http://schemas.microsoft.com/office/powerpoint/2010/main" val="2383309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99F515-5363-17B1-154A-2B5010A7744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84D229B-666D-2EB3-09A0-A64807D1798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A80E50-0F60-1526-C3EF-229B7593F76F}"/>
              </a:ext>
            </a:extLst>
          </p:cNvPr>
          <p:cNvSpPr>
            <a:spLocks noGrp="1"/>
          </p:cNvSpPr>
          <p:nvPr>
            <p:ph type="dt" sz="half" idx="10"/>
          </p:nvPr>
        </p:nvSpPr>
        <p:spPr/>
        <p:txBody>
          <a:bodyPr/>
          <a:lstStyle/>
          <a:p>
            <a:fld id="{89A945F1-2FDA-43D6-96B0-4742D7E6A055}"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0038AA0D-AE91-171C-7A1B-79187C8C62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D72DB0-367C-F4A7-0177-4F3BEB48D851}"/>
              </a:ext>
            </a:extLst>
          </p:cNvPr>
          <p:cNvSpPr>
            <a:spLocks noGrp="1"/>
          </p:cNvSpPr>
          <p:nvPr>
            <p:ph type="sldNum" sz="quarter" idx="12"/>
          </p:nvPr>
        </p:nvSpPr>
        <p:spPr/>
        <p:txBody>
          <a:bodyPr/>
          <a:lstStyle/>
          <a:p>
            <a:fld id="{835F9E58-5511-4FF7-BF97-582730E3FDD1}" type="slidenum">
              <a:rPr lang="fr-FR" smtClean="0"/>
              <a:t>‹N°›</a:t>
            </a:fld>
            <a:endParaRPr lang="fr-FR"/>
          </a:p>
        </p:txBody>
      </p:sp>
    </p:spTree>
    <p:extLst>
      <p:ext uri="{BB962C8B-B14F-4D97-AF65-F5344CB8AC3E}">
        <p14:creationId xmlns:p14="http://schemas.microsoft.com/office/powerpoint/2010/main" val="246067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455335-9EBF-35B8-A068-A364FE01592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17DE2D7-27E5-C4B3-22BA-4679E5E3F1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CDF9136-1906-0B55-5428-E2C81F6B545E}"/>
              </a:ext>
            </a:extLst>
          </p:cNvPr>
          <p:cNvSpPr>
            <a:spLocks noGrp="1"/>
          </p:cNvSpPr>
          <p:nvPr>
            <p:ph type="dt" sz="half" idx="10"/>
          </p:nvPr>
        </p:nvSpPr>
        <p:spPr/>
        <p:txBody>
          <a:bodyPr/>
          <a:lstStyle/>
          <a:p>
            <a:fld id="{89A945F1-2FDA-43D6-96B0-4742D7E6A055}"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8FACB989-8FFB-CB69-2138-7C04C9436D3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13ED2BE-4BA2-7FEE-CFD3-DBD2CA76E7BD}"/>
              </a:ext>
            </a:extLst>
          </p:cNvPr>
          <p:cNvSpPr>
            <a:spLocks noGrp="1"/>
          </p:cNvSpPr>
          <p:nvPr>
            <p:ph type="sldNum" sz="quarter" idx="12"/>
          </p:nvPr>
        </p:nvSpPr>
        <p:spPr/>
        <p:txBody>
          <a:bodyPr/>
          <a:lstStyle/>
          <a:p>
            <a:fld id="{835F9E58-5511-4FF7-BF97-582730E3FDD1}" type="slidenum">
              <a:rPr lang="fr-FR" smtClean="0"/>
              <a:t>‹N°›</a:t>
            </a:fld>
            <a:endParaRPr lang="fr-FR"/>
          </a:p>
        </p:txBody>
      </p:sp>
    </p:spTree>
    <p:extLst>
      <p:ext uri="{BB962C8B-B14F-4D97-AF65-F5344CB8AC3E}">
        <p14:creationId xmlns:p14="http://schemas.microsoft.com/office/powerpoint/2010/main" val="215082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6205CD-AB3F-BF55-A3DA-361D81E3042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51D4AEE-D3E9-556C-712E-1250BD95AA5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A1CB5A2-6E81-A238-AA54-6426D18A8AD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738DB8E-5370-4AA6-1AE1-BBBB360825B4}"/>
              </a:ext>
            </a:extLst>
          </p:cNvPr>
          <p:cNvSpPr>
            <a:spLocks noGrp="1"/>
          </p:cNvSpPr>
          <p:nvPr>
            <p:ph type="dt" sz="half" idx="10"/>
          </p:nvPr>
        </p:nvSpPr>
        <p:spPr/>
        <p:txBody>
          <a:bodyPr/>
          <a:lstStyle/>
          <a:p>
            <a:fld id="{89A945F1-2FDA-43D6-96B0-4742D7E6A055}" type="datetimeFigureOut">
              <a:rPr lang="fr-FR" smtClean="0"/>
              <a:t>29/01/2023</a:t>
            </a:fld>
            <a:endParaRPr lang="fr-FR"/>
          </a:p>
        </p:txBody>
      </p:sp>
      <p:sp>
        <p:nvSpPr>
          <p:cNvPr id="6" name="Espace réservé du pied de page 5">
            <a:extLst>
              <a:ext uri="{FF2B5EF4-FFF2-40B4-BE49-F238E27FC236}">
                <a16:creationId xmlns:a16="http://schemas.microsoft.com/office/drawing/2014/main" id="{1268C16F-1CFF-0689-628E-16E93A07E47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D1E42A5-8680-F140-9C6E-D5E8E0CB37CD}"/>
              </a:ext>
            </a:extLst>
          </p:cNvPr>
          <p:cNvSpPr>
            <a:spLocks noGrp="1"/>
          </p:cNvSpPr>
          <p:nvPr>
            <p:ph type="sldNum" sz="quarter" idx="12"/>
          </p:nvPr>
        </p:nvSpPr>
        <p:spPr/>
        <p:txBody>
          <a:bodyPr/>
          <a:lstStyle/>
          <a:p>
            <a:fld id="{835F9E58-5511-4FF7-BF97-582730E3FDD1}" type="slidenum">
              <a:rPr lang="fr-FR" smtClean="0"/>
              <a:t>‹N°›</a:t>
            </a:fld>
            <a:endParaRPr lang="fr-FR"/>
          </a:p>
        </p:txBody>
      </p:sp>
    </p:spTree>
    <p:extLst>
      <p:ext uri="{BB962C8B-B14F-4D97-AF65-F5344CB8AC3E}">
        <p14:creationId xmlns:p14="http://schemas.microsoft.com/office/powerpoint/2010/main" val="1149866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B055D5-2DA5-04A5-4782-2475D518A4C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EF2E0AF-7B25-9464-5DD0-78D2555C61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69C1A83-ADEC-DC1D-5241-D721722B0EE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9DFCB85-4E95-E9CA-6196-C720398EAE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BE846BD-C26F-A7B4-4291-2F1187CC100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0B295AD-6F0F-1CBF-AA9A-577BCAC7A0B0}"/>
              </a:ext>
            </a:extLst>
          </p:cNvPr>
          <p:cNvSpPr>
            <a:spLocks noGrp="1"/>
          </p:cNvSpPr>
          <p:nvPr>
            <p:ph type="dt" sz="half" idx="10"/>
          </p:nvPr>
        </p:nvSpPr>
        <p:spPr/>
        <p:txBody>
          <a:bodyPr/>
          <a:lstStyle/>
          <a:p>
            <a:fld id="{89A945F1-2FDA-43D6-96B0-4742D7E6A055}" type="datetimeFigureOut">
              <a:rPr lang="fr-FR" smtClean="0"/>
              <a:t>29/01/2023</a:t>
            </a:fld>
            <a:endParaRPr lang="fr-FR"/>
          </a:p>
        </p:txBody>
      </p:sp>
      <p:sp>
        <p:nvSpPr>
          <p:cNvPr id="8" name="Espace réservé du pied de page 7">
            <a:extLst>
              <a:ext uri="{FF2B5EF4-FFF2-40B4-BE49-F238E27FC236}">
                <a16:creationId xmlns:a16="http://schemas.microsoft.com/office/drawing/2014/main" id="{48C682EB-F158-E4EC-EA09-5579E1D8FDB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74A8D0B-E7D1-3C51-5366-DCF39CCDFF4B}"/>
              </a:ext>
            </a:extLst>
          </p:cNvPr>
          <p:cNvSpPr>
            <a:spLocks noGrp="1"/>
          </p:cNvSpPr>
          <p:nvPr>
            <p:ph type="sldNum" sz="quarter" idx="12"/>
          </p:nvPr>
        </p:nvSpPr>
        <p:spPr/>
        <p:txBody>
          <a:bodyPr/>
          <a:lstStyle/>
          <a:p>
            <a:fld id="{835F9E58-5511-4FF7-BF97-582730E3FDD1}" type="slidenum">
              <a:rPr lang="fr-FR" smtClean="0"/>
              <a:t>‹N°›</a:t>
            </a:fld>
            <a:endParaRPr lang="fr-FR"/>
          </a:p>
        </p:txBody>
      </p:sp>
    </p:spTree>
    <p:extLst>
      <p:ext uri="{BB962C8B-B14F-4D97-AF65-F5344CB8AC3E}">
        <p14:creationId xmlns:p14="http://schemas.microsoft.com/office/powerpoint/2010/main" val="187658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749DB6-2C7C-B9EE-44E1-C0BEAE3C4BE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4D80BEF-BE50-089D-7554-35E86AA74998}"/>
              </a:ext>
            </a:extLst>
          </p:cNvPr>
          <p:cNvSpPr>
            <a:spLocks noGrp="1"/>
          </p:cNvSpPr>
          <p:nvPr>
            <p:ph type="dt" sz="half" idx="10"/>
          </p:nvPr>
        </p:nvSpPr>
        <p:spPr/>
        <p:txBody>
          <a:bodyPr/>
          <a:lstStyle/>
          <a:p>
            <a:fld id="{89A945F1-2FDA-43D6-96B0-4742D7E6A055}" type="datetimeFigureOut">
              <a:rPr lang="fr-FR" smtClean="0"/>
              <a:t>29/01/2023</a:t>
            </a:fld>
            <a:endParaRPr lang="fr-FR"/>
          </a:p>
        </p:txBody>
      </p:sp>
      <p:sp>
        <p:nvSpPr>
          <p:cNvPr id="4" name="Espace réservé du pied de page 3">
            <a:extLst>
              <a:ext uri="{FF2B5EF4-FFF2-40B4-BE49-F238E27FC236}">
                <a16:creationId xmlns:a16="http://schemas.microsoft.com/office/drawing/2014/main" id="{7BC73CE9-FCB8-829E-05AA-F1E5572F07D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552F23B-23C1-0200-9B2F-5428BF380229}"/>
              </a:ext>
            </a:extLst>
          </p:cNvPr>
          <p:cNvSpPr>
            <a:spLocks noGrp="1"/>
          </p:cNvSpPr>
          <p:nvPr>
            <p:ph type="sldNum" sz="quarter" idx="12"/>
          </p:nvPr>
        </p:nvSpPr>
        <p:spPr/>
        <p:txBody>
          <a:bodyPr/>
          <a:lstStyle/>
          <a:p>
            <a:fld id="{835F9E58-5511-4FF7-BF97-582730E3FDD1}" type="slidenum">
              <a:rPr lang="fr-FR" smtClean="0"/>
              <a:t>‹N°›</a:t>
            </a:fld>
            <a:endParaRPr lang="fr-FR"/>
          </a:p>
        </p:txBody>
      </p:sp>
    </p:spTree>
    <p:extLst>
      <p:ext uri="{BB962C8B-B14F-4D97-AF65-F5344CB8AC3E}">
        <p14:creationId xmlns:p14="http://schemas.microsoft.com/office/powerpoint/2010/main" val="171440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1B9F90F-4472-DE0E-76D2-BC470045BF4D}"/>
              </a:ext>
            </a:extLst>
          </p:cNvPr>
          <p:cNvSpPr>
            <a:spLocks noGrp="1"/>
          </p:cNvSpPr>
          <p:nvPr>
            <p:ph type="dt" sz="half" idx="10"/>
          </p:nvPr>
        </p:nvSpPr>
        <p:spPr/>
        <p:txBody>
          <a:bodyPr/>
          <a:lstStyle/>
          <a:p>
            <a:fld id="{89A945F1-2FDA-43D6-96B0-4742D7E6A055}" type="datetimeFigureOut">
              <a:rPr lang="fr-FR" smtClean="0"/>
              <a:t>29/01/2023</a:t>
            </a:fld>
            <a:endParaRPr lang="fr-FR"/>
          </a:p>
        </p:txBody>
      </p:sp>
      <p:sp>
        <p:nvSpPr>
          <p:cNvPr id="3" name="Espace réservé du pied de page 2">
            <a:extLst>
              <a:ext uri="{FF2B5EF4-FFF2-40B4-BE49-F238E27FC236}">
                <a16:creationId xmlns:a16="http://schemas.microsoft.com/office/drawing/2014/main" id="{B2EF052F-DCD2-FA3A-6445-576171F1970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E43DC11-F21E-7330-F43B-79B61428B190}"/>
              </a:ext>
            </a:extLst>
          </p:cNvPr>
          <p:cNvSpPr>
            <a:spLocks noGrp="1"/>
          </p:cNvSpPr>
          <p:nvPr>
            <p:ph type="sldNum" sz="quarter" idx="12"/>
          </p:nvPr>
        </p:nvSpPr>
        <p:spPr/>
        <p:txBody>
          <a:bodyPr/>
          <a:lstStyle/>
          <a:p>
            <a:fld id="{835F9E58-5511-4FF7-BF97-582730E3FDD1}" type="slidenum">
              <a:rPr lang="fr-FR" smtClean="0"/>
              <a:t>‹N°›</a:t>
            </a:fld>
            <a:endParaRPr lang="fr-FR"/>
          </a:p>
        </p:txBody>
      </p:sp>
    </p:spTree>
    <p:extLst>
      <p:ext uri="{BB962C8B-B14F-4D97-AF65-F5344CB8AC3E}">
        <p14:creationId xmlns:p14="http://schemas.microsoft.com/office/powerpoint/2010/main" val="1373012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5217D9-B954-1846-D89E-C151FB0B7F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9DB9FCC-7D96-3F28-579E-B0D9BFF34B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3190AF6-2C54-F776-F214-950038FDA3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AD1B55F-0DF6-F679-00B0-F5A6EE7EF706}"/>
              </a:ext>
            </a:extLst>
          </p:cNvPr>
          <p:cNvSpPr>
            <a:spLocks noGrp="1"/>
          </p:cNvSpPr>
          <p:nvPr>
            <p:ph type="dt" sz="half" idx="10"/>
          </p:nvPr>
        </p:nvSpPr>
        <p:spPr/>
        <p:txBody>
          <a:bodyPr/>
          <a:lstStyle/>
          <a:p>
            <a:fld id="{89A945F1-2FDA-43D6-96B0-4742D7E6A055}" type="datetimeFigureOut">
              <a:rPr lang="fr-FR" smtClean="0"/>
              <a:t>29/01/2023</a:t>
            </a:fld>
            <a:endParaRPr lang="fr-FR"/>
          </a:p>
        </p:txBody>
      </p:sp>
      <p:sp>
        <p:nvSpPr>
          <p:cNvPr id="6" name="Espace réservé du pied de page 5">
            <a:extLst>
              <a:ext uri="{FF2B5EF4-FFF2-40B4-BE49-F238E27FC236}">
                <a16:creationId xmlns:a16="http://schemas.microsoft.com/office/drawing/2014/main" id="{966668AD-EA2F-06C2-7449-B13B24FF7CC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02F41D-0D69-AA39-33E0-049142F39FF4}"/>
              </a:ext>
            </a:extLst>
          </p:cNvPr>
          <p:cNvSpPr>
            <a:spLocks noGrp="1"/>
          </p:cNvSpPr>
          <p:nvPr>
            <p:ph type="sldNum" sz="quarter" idx="12"/>
          </p:nvPr>
        </p:nvSpPr>
        <p:spPr/>
        <p:txBody>
          <a:bodyPr/>
          <a:lstStyle/>
          <a:p>
            <a:fld id="{835F9E58-5511-4FF7-BF97-582730E3FDD1}" type="slidenum">
              <a:rPr lang="fr-FR" smtClean="0"/>
              <a:t>‹N°›</a:t>
            </a:fld>
            <a:endParaRPr lang="fr-FR"/>
          </a:p>
        </p:txBody>
      </p:sp>
    </p:spTree>
    <p:extLst>
      <p:ext uri="{BB962C8B-B14F-4D97-AF65-F5344CB8AC3E}">
        <p14:creationId xmlns:p14="http://schemas.microsoft.com/office/powerpoint/2010/main" val="3584902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A3D80-5AFB-ED74-96A4-B299FB94FAF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1422964-6984-A166-6400-7E3CB8A82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79C8373-DD2B-608C-75CC-8B8DA1E25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C6A0101-6419-3123-BF6C-5B73748C83DB}"/>
              </a:ext>
            </a:extLst>
          </p:cNvPr>
          <p:cNvSpPr>
            <a:spLocks noGrp="1"/>
          </p:cNvSpPr>
          <p:nvPr>
            <p:ph type="dt" sz="half" idx="10"/>
          </p:nvPr>
        </p:nvSpPr>
        <p:spPr/>
        <p:txBody>
          <a:bodyPr/>
          <a:lstStyle/>
          <a:p>
            <a:fld id="{89A945F1-2FDA-43D6-96B0-4742D7E6A055}" type="datetimeFigureOut">
              <a:rPr lang="fr-FR" smtClean="0"/>
              <a:t>29/01/2023</a:t>
            </a:fld>
            <a:endParaRPr lang="fr-FR"/>
          </a:p>
        </p:txBody>
      </p:sp>
      <p:sp>
        <p:nvSpPr>
          <p:cNvPr id="6" name="Espace réservé du pied de page 5">
            <a:extLst>
              <a:ext uri="{FF2B5EF4-FFF2-40B4-BE49-F238E27FC236}">
                <a16:creationId xmlns:a16="http://schemas.microsoft.com/office/drawing/2014/main" id="{9CDF2EB6-DA7A-8C43-AE7F-4C45D833FC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18452D4-3198-A39D-1C8C-6A0DB44C02F4}"/>
              </a:ext>
            </a:extLst>
          </p:cNvPr>
          <p:cNvSpPr>
            <a:spLocks noGrp="1"/>
          </p:cNvSpPr>
          <p:nvPr>
            <p:ph type="sldNum" sz="quarter" idx="12"/>
          </p:nvPr>
        </p:nvSpPr>
        <p:spPr/>
        <p:txBody>
          <a:bodyPr/>
          <a:lstStyle/>
          <a:p>
            <a:fld id="{835F9E58-5511-4FF7-BF97-582730E3FDD1}" type="slidenum">
              <a:rPr lang="fr-FR" smtClean="0"/>
              <a:t>‹N°›</a:t>
            </a:fld>
            <a:endParaRPr lang="fr-FR"/>
          </a:p>
        </p:txBody>
      </p:sp>
    </p:spTree>
    <p:extLst>
      <p:ext uri="{BB962C8B-B14F-4D97-AF65-F5344CB8AC3E}">
        <p14:creationId xmlns:p14="http://schemas.microsoft.com/office/powerpoint/2010/main" val="3147617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lum/>
          </a:blip>
          <a:srcRect/>
          <a:stretch>
            <a:fillRect l="-15000" r="-15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2E4A940-3281-41E4-0AEF-1181849FA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6C78EDB-8565-43E9-8ADF-53304C4CA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5B9C52-2C7B-71A1-6D77-E2EE4576B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A945F1-2FDA-43D6-96B0-4742D7E6A055}" type="datetimeFigureOut">
              <a:rPr lang="fr-FR" smtClean="0"/>
              <a:t>29/01/2023</a:t>
            </a:fld>
            <a:endParaRPr lang="fr-FR"/>
          </a:p>
        </p:txBody>
      </p:sp>
      <p:sp>
        <p:nvSpPr>
          <p:cNvPr id="5" name="Espace réservé du pied de page 4">
            <a:extLst>
              <a:ext uri="{FF2B5EF4-FFF2-40B4-BE49-F238E27FC236}">
                <a16:creationId xmlns:a16="http://schemas.microsoft.com/office/drawing/2014/main" id="{988E4640-E24C-5F54-B8E4-923C5C45B0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5BDC749-0583-0103-AEB0-FD328CD1A7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5F9E58-5511-4FF7-BF97-582730E3FDD1}" type="slidenum">
              <a:rPr lang="fr-FR" smtClean="0"/>
              <a:t>‹N°›</a:t>
            </a:fld>
            <a:endParaRPr lang="fr-FR"/>
          </a:p>
        </p:txBody>
      </p:sp>
    </p:spTree>
    <p:extLst>
      <p:ext uri="{BB962C8B-B14F-4D97-AF65-F5344CB8AC3E}">
        <p14:creationId xmlns:p14="http://schemas.microsoft.com/office/powerpoint/2010/main" val="1043435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4225A2-4860-3A10-02A5-B44A5FBF6B31}"/>
              </a:ext>
            </a:extLst>
          </p:cNvPr>
          <p:cNvSpPr>
            <a:spLocks noGrp="1"/>
          </p:cNvSpPr>
          <p:nvPr>
            <p:ph type="ctrTitle"/>
          </p:nvPr>
        </p:nvSpPr>
        <p:spPr>
          <a:xfrm>
            <a:off x="1711960" y="940580"/>
            <a:ext cx="8768080" cy="888682"/>
          </a:xfrm>
        </p:spPr>
        <p:style>
          <a:lnRef idx="1">
            <a:schemeClr val="accent3"/>
          </a:lnRef>
          <a:fillRef idx="2">
            <a:schemeClr val="accent3"/>
          </a:fillRef>
          <a:effectRef idx="1">
            <a:schemeClr val="accent3"/>
          </a:effectRef>
          <a:fontRef idx="minor">
            <a:schemeClr val="dk1"/>
          </a:fontRef>
        </p:style>
        <p:txBody>
          <a:bodyPr>
            <a:normAutofit/>
          </a:bodyPr>
          <a:lstStyle/>
          <a:p>
            <a:r>
              <a:rPr lang="fr-FR" sz="2800" dirty="0"/>
              <a:t>Exposition Les portes du possible, Centre Pompidou Metz</a:t>
            </a:r>
            <a:br>
              <a:rPr lang="fr-FR" sz="2800" dirty="0"/>
            </a:br>
            <a:r>
              <a:rPr lang="fr-FR" sz="2800" dirty="0"/>
              <a:t>Lundi 23 janvier 2023</a:t>
            </a:r>
          </a:p>
        </p:txBody>
      </p:sp>
      <p:sp>
        <p:nvSpPr>
          <p:cNvPr id="3" name="Sous-titre 2">
            <a:extLst>
              <a:ext uri="{FF2B5EF4-FFF2-40B4-BE49-F238E27FC236}">
                <a16:creationId xmlns:a16="http://schemas.microsoft.com/office/drawing/2014/main" id="{6975D99E-7F86-5830-8A7C-5EDDFCDE5B24}"/>
              </a:ext>
            </a:extLst>
          </p:cNvPr>
          <p:cNvSpPr>
            <a:spLocks noGrp="1"/>
          </p:cNvSpPr>
          <p:nvPr>
            <p:ph type="subTitle" idx="1"/>
          </p:nvPr>
        </p:nvSpPr>
        <p:spPr>
          <a:xfrm>
            <a:off x="4709160" y="2642861"/>
            <a:ext cx="2773680" cy="429635"/>
          </a:xfrm>
        </p:spPr>
        <p:style>
          <a:lnRef idx="1">
            <a:schemeClr val="accent3"/>
          </a:lnRef>
          <a:fillRef idx="2">
            <a:schemeClr val="accent3"/>
          </a:fillRef>
          <a:effectRef idx="1">
            <a:schemeClr val="accent3"/>
          </a:effectRef>
          <a:fontRef idx="minor">
            <a:schemeClr val="dk1"/>
          </a:fontRef>
        </p:style>
        <p:txBody>
          <a:bodyPr/>
          <a:lstStyle/>
          <a:p>
            <a:r>
              <a:rPr lang="fr-FR" dirty="0"/>
              <a:t>Art &amp; science-fiction</a:t>
            </a:r>
          </a:p>
        </p:txBody>
      </p:sp>
      <p:sp>
        <p:nvSpPr>
          <p:cNvPr id="4" name="ZoneTexte 3">
            <a:extLst>
              <a:ext uri="{FF2B5EF4-FFF2-40B4-BE49-F238E27FC236}">
                <a16:creationId xmlns:a16="http://schemas.microsoft.com/office/drawing/2014/main" id="{10E620B5-B7B7-D027-024C-31C0D00314AF}"/>
              </a:ext>
            </a:extLst>
          </p:cNvPr>
          <p:cNvSpPr txBox="1"/>
          <p:nvPr/>
        </p:nvSpPr>
        <p:spPr>
          <a:xfrm>
            <a:off x="1191722" y="3886095"/>
            <a:ext cx="980855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1600" b="0" i="0" dirty="0">
                <a:solidFill>
                  <a:srgbClr val="222222"/>
                </a:solidFill>
                <a:effectLst/>
                <a:latin typeface="Arial" panose="020B0604020202020204" pitchFamily="34" charset="0"/>
              </a:rPr>
              <a:t>Quand la réalité se détraque, il est temps de se pencher sur un genre qui a pour credo la remise en question des certitudes. « La science-fiction, c'est l’art du possible», déclarait l'écrivain Ray Bradbury, et, sous couvert d'anticipation, elle nous parle du présent, ouvre nos consciences sur les évolutions en cours et participe à la construction de notre futur. Rien n'est immuable et il nous revient de faire jouer notre imagination pour changer l'Histoire. En s'appuyant sur les revendications actuelles en faveur d'utopies pour le </a:t>
            </a:r>
            <a:r>
              <a:rPr lang="fr-FR" sz="1600" dirty="0">
                <a:solidFill>
                  <a:srgbClr val="222222"/>
                </a:solidFill>
                <a:latin typeface="Arial" panose="020B0604020202020204" pitchFamily="34" charset="0"/>
              </a:rPr>
              <a:t>XX</a:t>
            </a:r>
            <a:r>
              <a:rPr lang="fr-FR" sz="1600" b="0" i="0" dirty="0">
                <a:solidFill>
                  <a:srgbClr val="222222"/>
                </a:solidFill>
                <a:effectLst/>
                <a:latin typeface="Arial" panose="020B0604020202020204" pitchFamily="34" charset="0"/>
              </a:rPr>
              <a:t>I° siècle, cette exposition vise à susciter des débats, de l'inspiration et une forme d'espoir.</a:t>
            </a:r>
            <a:endParaRPr lang="fr-FR" sz="1600" dirty="0"/>
          </a:p>
        </p:txBody>
      </p:sp>
    </p:spTree>
    <p:extLst>
      <p:ext uri="{BB962C8B-B14F-4D97-AF65-F5344CB8AC3E}">
        <p14:creationId xmlns:p14="http://schemas.microsoft.com/office/powerpoint/2010/main" val="888838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9000" b="-69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21AF837-9C33-1B9B-2DAD-9E78F8681C49}"/>
              </a:ext>
            </a:extLst>
          </p:cNvPr>
          <p:cNvSpPr txBox="1"/>
          <p:nvPr/>
        </p:nvSpPr>
        <p:spPr>
          <a:xfrm>
            <a:off x="8621486" y="42947"/>
            <a:ext cx="3570514" cy="67403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dirty="0"/>
              <a:t>Mary SIBANDE, </a:t>
            </a:r>
            <a:r>
              <a:rPr lang="fr-FR" u="sng" dirty="0"/>
              <a:t>A </a:t>
            </a:r>
            <a:r>
              <a:rPr lang="fr-FR" u="sng" dirty="0" err="1"/>
              <a:t>Reversed</a:t>
            </a:r>
            <a:r>
              <a:rPr lang="fr-FR" u="sng" dirty="0"/>
              <a:t> </a:t>
            </a:r>
            <a:r>
              <a:rPr lang="fr-FR" u="sng" dirty="0" err="1"/>
              <a:t>Retrogress</a:t>
            </a:r>
            <a:r>
              <a:rPr lang="fr-FR" u="sng" dirty="0"/>
              <a:t>, (</a:t>
            </a:r>
            <a:r>
              <a:rPr lang="fr-FR" u="sng" dirty="0" err="1"/>
              <a:t>Scene</a:t>
            </a:r>
            <a:r>
              <a:rPr lang="fr-FR" u="sng" dirty="0"/>
              <a:t> 2) </a:t>
            </a:r>
            <a:r>
              <a:rPr lang="fr-FR" dirty="0"/>
              <a:t>(2013) 270x970x650 cm</a:t>
            </a:r>
          </a:p>
          <a:p>
            <a:endParaRPr lang="fr-FR" dirty="0"/>
          </a:p>
          <a:p>
            <a:r>
              <a:rPr lang="fr-FR" dirty="0"/>
              <a:t>Moulage en résine polyester et fibre de verre, coton, ouatine, fer</a:t>
            </a:r>
          </a:p>
          <a:p>
            <a:endParaRPr lang="fr-FR" dirty="0"/>
          </a:p>
          <a:p>
            <a:r>
              <a:rPr lang="fr-FR" dirty="0"/>
              <a:t>[…] d’insurrection. En Afrique du Sud, la couleur pourpre est synonyme de révolte. Elle est associée à la </a:t>
            </a:r>
            <a:r>
              <a:rPr lang="fr-FR" dirty="0" err="1"/>
              <a:t>Purple</a:t>
            </a:r>
            <a:r>
              <a:rPr lang="fr-FR" dirty="0"/>
              <a:t> Rain </a:t>
            </a:r>
            <a:r>
              <a:rPr lang="fr-FR" dirty="0" err="1"/>
              <a:t>Protest</a:t>
            </a:r>
            <a:r>
              <a:rPr lang="fr-FR" dirty="0"/>
              <a:t>, la manifestation anti-apartheid du 2 septembre 1989, au cours de laquelle la police a aspergé les activistes de colorant afin de faciliter leur identification. Le pourpre de cette installation devient une force de la nature , un puissant mouvement souterrain qui puise sa vitalité dans les </a:t>
            </a:r>
            <a:r>
              <a:rPr lang="fr-FR" dirty="0" err="1"/>
              <a:t>rhizones</a:t>
            </a:r>
            <a:r>
              <a:rPr lang="fr-FR" dirty="0"/>
              <a:t> du passé pour accoucher, au prix de grands efforts, et parfois même de régressions, d’un futur autre. (A.M.)</a:t>
            </a:r>
          </a:p>
          <a:p>
            <a:endParaRPr lang="fr-FR" dirty="0"/>
          </a:p>
        </p:txBody>
      </p:sp>
      <p:pic>
        <p:nvPicPr>
          <p:cNvPr id="13" name="Image 12">
            <a:extLst>
              <a:ext uri="{FF2B5EF4-FFF2-40B4-BE49-F238E27FC236}">
                <a16:creationId xmlns:a16="http://schemas.microsoft.com/office/drawing/2014/main" id="{22A3CADC-5E33-8AE8-0252-7C10115B9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65489" y="862619"/>
            <a:ext cx="6900947" cy="51757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77086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4225A2-4860-3A10-02A5-B44A5FBF6B31}"/>
              </a:ext>
            </a:extLst>
          </p:cNvPr>
          <p:cNvSpPr>
            <a:spLocks noGrp="1"/>
          </p:cNvSpPr>
          <p:nvPr>
            <p:ph type="ctrTitle"/>
          </p:nvPr>
        </p:nvSpPr>
        <p:spPr>
          <a:xfrm>
            <a:off x="1711960" y="940580"/>
            <a:ext cx="8768080" cy="888682"/>
          </a:xfrm>
        </p:spPr>
        <p:style>
          <a:lnRef idx="1">
            <a:schemeClr val="accent3"/>
          </a:lnRef>
          <a:fillRef idx="2">
            <a:schemeClr val="accent3"/>
          </a:fillRef>
          <a:effectRef idx="1">
            <a:schemeClr val="accent3"/>
          </a:effectRef>
          <a:fontRef idx="minor">
            <a:schemeClr val="dk1"/>
          </a:fontRef>
        </p:style>
        <p:txBody>
          <a:bodyPr>
            <a:normAutofit/>
          </a:bodyPr>
          <a:lstStyle/>
          <a:p>
            <a:r>
              <a:rPr lang="fr-FR" sz="2800" dirty="0"/>
              <a:t>Exposition Les portes du possible, Centre Pompidou Metz</a:t>
            </a:r>
            <a:br>
              <a:rPr lang="fr-FR" sz="2800" dirty="0"/>
            </a:br>
            <a:r>
              <a:rPr lang="fr-FR" sz="2800" dirty="0"/>
              <a:t>Lundi 23 janvier 2023</a:t>
            </a:r>
          </a:p>
        </p:txBody>
      </p:sp>
      <p:sp>
        <p:nvSpPr>
          <p:cNvPr id="3" name="Sous-titre 2">
            <a:extLst>
              <a:ext uri="{FF2B5EF4-FFF2-40B4-BE49-F238E27FC236}">
                <a16:creationId xmlns:a16="http://schemas.microsoft.com/office/drawing/2014/main" id="{6975D99E-7F86-5830-8A7C-5EDDFCDE5B24}"/>
              </a:ext>
            </a:extLst>
          </p:cNvPr>
          <p:cNvSpPr>
            <a:spLocks noGrp="1"/>
          </p:cNvSpPr>
          <p:nvPr>
            <p:ph type="subTitle" idx="1"/>
          </p:nvPr>
        </p:nvSpPr>
        <p:spPr>
          <a:xfrm>
            <a:off x="4709159" y="2989839"/>
            <a:ext cx="2773680" cy="429635"/>
          </a:xfrm>
        </p:spPr>
        <p:style>
          <a:lnRef idx="1">
            <a:schemeClr val="accent3"/>
          </a:lnRef>
          <a:fillRef idx="2">
            <a:schemeClr val="accent3"/>
          </a:fillRef>
          <a:effectRef idx="1">
            <a:schemeClr val="accent3"/>
          </a:effectRef>
          <a:fontRef idx="minor">
            <a:schemeClr val="dk1"/>
          </a:fontRef>
        </p:style>
        <p:txBody>
          <a:bodyPr/>
          <a:lstStyle/>
          <a:p>
            <a:r>
              <a:rPr lang="fr-FR" dirty="0"/>
              <a:t>Art &amp; science-fiction</a:t>
            </a:r>
          </a:p>
        </p:txBody>
      </p:sp>
      <p:sp>
        <p:nvSpPr>
          <p:cNvPr id="4" name="ZoneTexte 3">
            <a:extLst>
              <a:ext uri="{FF2B5EF4-FFF2-40B4-BE49-F238E27FC236}">
                <a16:creationId xmlns:a16="http://schemas.microsoft.com/office/drawing/2014/main" id="{10E620B5-B7B7-D027-024C-31C0D00314AF}"/>
              </a:ext>
            </a:extLst>
          </p:cNvPr>
          <p:cNvSpPr txBox="1"/>
          <p:nvPr/>
        </p:nvSpPr>
        <p:spPr>
          <a:xfrm>
            <a:off x="3271156" y="4580052"/>
            <a:ext cx="5649687"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2400" dirty="0"/>
              <a:t>Fin de la présentation, merci d’avoir regardé</a:t>
            </a:r>
          </a:p>
        </p:txBody>
      </p:sp>
    </p:spTree>
    <p:extLst>
      <p:ext uri="{BB962C8B-B14F-4D97-AF65-F5344CB8AC3E}">
        <p14:creationId xmlns:p14="http://schemas.microsoft.com/office/powerpoint/2010/main" val="3577043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9000" b="-6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5BCE20-71D2-B283-CE08-54886BFE389D}"/>
              </a:ext>
            </a:extLst>
          </p:cNvPr>
          <p:cNvSpPr>
            <a:spLocks noGrp="1"/>
          </p:cNvSpPr>
          <p:nvPr>
            <p:ph type="title"/>
          </p:nvPr>
        </p:nvSpPr>
        <p:spPr>
          <a:xfrm>
            <a:off x="352419" y="245774"/>
            <a:ext cx="4784847" cy="1341957"/>
          </a:xfrm>
        </p:spPr>
        <p:style>
          <a:lnRef idx="1">
            <a:schemeClr val="accent3"/>
          </a:lnRef>
          <a:fillRef idx="2">
            <a:schemeClr val="accent3"/>
          </a:fillRef>
          <a:effectRef idx="1">
            <a:schemeClr val="accent3"/>
          </a:effectRef>
          <a:fontRef idx="minor">
            <a:schemeClr val="dk1"/>
          </a:fontRef>
        </p:style>
        <p:txBody>
          <a:bodyPr>
            <a:normAutofit/>
          </a:bodyPr>
          <a:lstStyle/>
          <a:p>
            <a:r>
              <a:rPr lang="fr-FR" dirty="0">
                <a:latin typeface="+mn-lt"/>
              </a:rPr>
              <a:t>IV. Soleil Vert</a:t>
            </a:r>
            <a:br>
              <a:rPr lang="fr-FR" dirty="0">
                <a:latin typeface="+mn-lt"/>
              </a:rPr>
            </a:br>
            <a:r>
              <a:rPr lang="fr-FR" sz="1600" b="0" i="1" dirty="0">
                <a:solidFill>
                  <a:srgbClr val="222222"/>
                </a:solidFill>
                <a:effectLst/>
              </a:rPr>
              <a:t>Face aux effondrements environnementaux: une restauration de notre connexion intime avec le vivant</a:t>
            </a:r>
            <a:endParaRPr lang="fr-FR" sz="1600" i="1" dirty="0"/>
          </a:p>
        </p:txBody>
      </p:sp>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1130351" y="2667000"/>
            <a:ext cx="3228981" cy="3200399"/>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fr-FR" sz="1600" b="0" i="0" dirty="0">
                <a:solidFill>
                  <a:srgbClr val="222222"/>
                </a:solidFill>
                <a:effectLst/>
              </a:rPr>
              <a:t>En science-fiction, productions cinématographiques hollywoodiennes mises à part, c'en est définitivement fini des super-héros virils, messianiques et conquérants qui volent au secours du monde. Aujourd'hui, le vent tourne en faveur de la </a:t>
            </a:r>
            <a:r>
              <a:rPr lang="fr-FR" sz="1600" b="0" i="0" dirty="0" err="1">
                <a:solidFill>
                  <a:srgbClr val="222222"/>
                </a:solidFill>
                <a:effectLst/>
              </a:rPr>
              <a:t>climate</a:t>
            </a:r>
            <a:r>
              <a:rPr lang="fr-FR" sz="1600" b="0" i="0" dirty="0">
                <a:solidFill>
                  <a:srgbClr val="222222"/>
                </a:solidFill>
                <a:effectLst/>
              </a:rPr>
              <a:t> fiction, du </a:t>
            </a:r>
            <a:r>
              <a:rPr lang="fr-FR" sz="1600" b="0" i="0" dirty="0" err="1">
                <a:solidFill>
                  <a:srgbClr val="222222"/>
                </a:solidFill>
                <a:effectLst/>
              </a:rPr>
              <a:t>biopunk</a:t>
            </a:r>
            <a:r>
              <a:rPr lang="fr-FR" sz="1600" b="0" i="0" dirty="0">
                <a:solidFill>
                  <a:srgbClr val="222222"/>
                </a:solidFill>
                <a:effectLst/>
              </a:rPr>
              <a:t> et du </a:t>
            </a:r>
            <a:r>
              <a:rPr lang="fr-FR" sz="1600" b="0" i="0" dirty="0" err="1">
                <a:solidFill>
                  <a:srgbClr val="222222"/>
                </a:solidFill>
                <a:effectLst/>
              </a:rPr>
              <a:t>solarpunk</a:t>
            </a:r>
            <a:r>
              <a:rPr lang="fr-FR" sz="1600" b="0" i="0" dirty="0">
                <a:solidFill>
                  <a:srgbClr val="222222"/>
                </a:solidFill>
                <a:effectLst/>
              </a:rPr>
              <a:t>, qui invoquent, en lieu et place de la tradition de domination d'Homo Sapiens sur la Nature, un réseau d'interdépendances, un sentiment d'appartenance.</a:t>
            </a:r>
            <a:endParaRPr lang="fr-FR" sz="1600" dirty="0"/>
          </a:p>
        </p:txBody>
      </p:sp>
      <p:sp>
        <p:nvSpPr>
          <p:cNvPr id="6" name="ZoneTexte 5">
            <a:extLst>
              <a:ext uri="{FF2B5EF4-FFF2-40B4-BE49-F238E27FC236}">
                <a16:creationId xmlns:a16="http://schemas.microsoft.com/office/drawing/2014/main" id="{721AF837-9C33-1B9B-2DAD-9E78F8681C49}"/>
              </a:ext>
            </a:extLst>
          </p:cNvPr>
          <p:cNvSpPr txBox="1"/>
          <p:nvPr/>
        </p:nvSpPr>
        <p:spPr>
          <a:xfrm>
            <a:off x="6926993" y="535394"/>
            <a:ext cx="3497556"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dirty="0"/>
              <a:t>Sandy SKOGLUND, </a:t>
            </a:r>
            <a:r>
              <a:rPr lang="fr-FR" u="sng" dirty="0"/>
              <a:t>Radioactive Cats </a:t>
            </a:r>
            <a:r>
              <a:rPr lang="fr-FR" dirty="0"/>
              <a:t>(1980) 90,7x108,7 cm</a:t>
            </a:r>
          </a:p>
          <a:p>
            <a:endParaRPr lang="fr-FR" dirty="0"/>
          </a:p>
          <a:p>
            <a:r>
              <a:rPr lang="fr-FR" dirty="0"/>
              <a:t>Epreuve </a:t>
            </a:r>
            <a:r>
              <a:rPr lang="fr-FR" dirty="0" err="1"/>
              <a:t>cibachrome</a:t>
            </a:r>
            <a:endParaRPr lang="fr-FR" dirty="0"/>
          </a:p>
          <a:p>
            <a:endParaRPr lang="fr-FR" dirty="0"/>
          </a:p>
        </p:txBody>
      </p:sp>
      <p:pic>
        <p:nvPicPr>
          <p:cNvPr id="7" name="Image 6" descr="Une image contenant mur, intérieur, plante, pièce&#10;&#10;Description générée automatiquement">
            <a:extLst>
              <a:ext uri="{FF2B5EF4-FFF2-40B4-BE49-F238E27FC236}">
                <a16:creationId xmlns:a16="http://schemas.microsoft.com/office/drawing/2014/main" id="{35977B07-7041-3503-479F-364C5B615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161" y="2336801"/>
            <a:ext cx="5667220" cy="42504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32729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9000" b="-69000"/>
          </a:stretch>
        </a:blipFill>
        <a:effectLst/>
      </p:bgPr>
    </p:bg>
    <p:spTree>
      <p:nvGrpSpPr>
        <p:cNvPr id="1" name=""/>
        <p:cNvGrpSpPr/>
        <p:nvPr/>
      </p:nvGrpSpPr>
      <p:grpSpPr>
        <a:xfrm>
          <a:off x="0" y="0"/>
          <a:ext cx="0" cy="0"/>
          <a:chOff x="0" y="0"/>
          <a:chExt cx="0" cy="0"/>
        </a:xfrm>
      </p:grpSpPr>
      <p:pic>
        <p:nvPicPr>
          <p:cNvPr id="13" name="Image 12" descr="Une image contenant texte, intérieur, galerie, scène&#10;&#10;Description générée automatiquement">
            <a:extLst>
              <a:ext uri="{FF2B5EF4-FFF2-40B4-BE49-F238E27FC236}">
                <a16:creationId xmlns:a16="http://schemas.microsoft.com/office/drawing/2014/main" id="{9FAF1F4F-0825-EBD2-BDFE-AC6E6BEDA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205107" cy="6858000"/>
          </a:xfrm>
          <a:prstGeom prst="rect">
            <a:avLst/>
          </a:prstGeom>
          <a:ln>
            <a:noFill/>
          </a:ln>
          <a:effectLst>
            <a:outerShdw blurRad="190500" algn="tl" rotWithShape="0">
              <a:srgbClr val="000000">
                <a:alpha val="70000"/>
              </a:srgbClr>
            </a:outerShdw>
          </a:effectLst>
        </p:spPr>
      </p:pic>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8279535" y="0"/>
            <a:ext cx="3912465" cy="6858000"/>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fr-FR" sz="1600" dirty="0"/>
              <a:t>Pater HUTCHINSON, </a:t>
            </a:r>
            <a:r>
              <a:rPr lang="fr-FR" sz="1600" u="sng" dirty="0" err="1"/>
              <a:t>War</a:t>
            </a:r>
            <a:r>
              <a:rPr lang="fr-FR" sz="1600" u="sng" dirty="0"/>
              <a:t> of the Worlds </a:t>
            </a:r>
            <a:r>
              <a:rPr lang="fr-FR" sz="1600" dirty="0"/>
              <a:t>(2015) 101,6x152,4 cm</a:t>
            </a:r>
          </a:p>
          <a:p>
            <a:pPr marL="0" indent="0">
              <a:buNone/>
            </a:pPr>
            <a:r>
              <a:rPr lang="fr-FR" sz="1600" dirty="0"/>
              <a:t>Photographies couleur, feutre, pastels gras, texte manuscrit</a:t>
            </a:r>
          </a:p>
          <a:p>
            <a:pPr marL="0" indent="0">
              <a:buNone/>
            </a:pPr>
            <a:r>
              <a:rPr lang="fr-FR" sz="1600" dirty="0"/>
              <a:t>Avant de devenir artiste, Peter Hutchinson, amateur averti de science-fiction dès les années 60 et même auteur occasionnel de nouvelles anticipation, étudie l’agriculture et la génétique des plantes, influencé par la lecture d’Alexander von Humboldt et de Charles Darwin, il se passionne alors pour les processus de transformation organiques. Devenu artiste-jardinier, il cultive moisissures et lichens dans des éprouvettes, et capture l’air de son jardin dans les tubes de </a:t>
            </a:r>
            <a:r>
              <a:rPr lang="fr-FR" sz="1600" i="1" dirty="0"/>
              <a:t>Megalopolis</a:t>
            </a:r>
            <a:r>
              <a:rPr lang="fr-FR" sz="1600" dirty="0"/>
              <a:t>, vitrine modélisant l’hypothèse d’une architecture biologique. Fasciné par les capacités d’adaptation des végétaux, il compose depuis 1976 son jardin de </a:t>
            </a:r>
            <a:r>
              <a:rPr lang="fr-FR" sz="1600" dirty="0" err="1"/>
              <a:t>Provincetown</a:t>
            </a:r>
            <a:r>
              <a:rPr lang="fr-FR" sz="1600" dirty="0"/>
              <a:t>, dans le Massachusetts : collection botanique aux cohabitations improbables, dont se rapprochent les paysages fictifs de ses collages photographiques. Dans son panorama </a:t>
            </a:r>
            <a:r>
              <a:rPr lang="fr-FR" sz="1600" i="1" dirty="0" err="1"/>
              <a:t>War</a:t>
            </a:r>
            <a:r>
              <a:rPr lang="fr-FR" sz="1600" i="1" dirty="0"/>
              <a:t> of the Worlds</a:t>
            </a:r>
            <a:r>
              <a:rPr lang="fr-FR" sz="1600" dirty="0"/>
              <a:t>, l’artiste imagine ce que pourraient être les villes sur Mars, par une combinaison luxuriante d’images de son jardin, de ses œuvres et de ses voyages.</a:t>
            </a:r>
          </a:p>
        </p:txBody>
      </p:sp>
    </p:spTree>
    <p:extLst>
      <p:ext uri="{BB962C8B-B14F-4D97-AF65-F5344CB8AC3E}">
        <p14:creationId xmlns:p14="http://schemas.microsoft.com/office/powerpoint/2010/main" val="1655861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9000" b="-69000"/>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620533" y="401852"/>
            <a:ext cx="2608447" cy="3200399"/>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fr-FR" sz="1600" b="0" i="0" dirty="0">
                <a:solidFill>
                  <a:srgbClr val="222222"/>
                </a:solidFill>
                <a:effectLst/>
              </a:rPr>
              <a:t>Restaurer notre connexion intime avec le vivant, faire corps avec cette Terre dévastée, croire en son pouvoir de résilience. Si la dislocation du monde actuel est un fait, la fin du monde ne l'est pas. Un «mieux qui témoigne des traumatismes mais également de la pluralité des liens et des histoires qui nous entrelacent à la Terre est toujours possible.</a:t>
            </a:r>
            <a:endParaRPr lang="fr-FR" sz="1600" dirty="0"/>
          </a:p>
        </p:txBody>
      </p:sp>
      <p:pic>
        <p:nvPicPr>
          <p:cNvPr id="9" name="Image 8" descr="Une image contenant pieds&#10;&#10;Description générée automatiquement">
            <a:extLst>
              <a:ext uri="{FF2B5EF4-FFF2-40B4-BE49-F238E27FC236}">
                <a16:creationId xmlns:a16="http://schemas.microsoft.com/office/drawing/2014/main" id="{2B6D2970-34E0-DC12-5EFD-2C8B7623F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20493" y="2420503"/>
            <a:ext cx="4596061" cy="3447046"/>
          </a:xfrm>
          <a:prstGeom prst="rect">
            <a:avLst/>
          </a:prstGeom>
          <a:ln>
            <a:noFill/>
          </a:ln>
          <a:effectLst>
            <a:outerShdw blurRad="190500" algn="tl" rotWithShape="0">
              <a:srgbClr val="000000">
                <a:alpha val="70000"/>
              </a:srgbClr>
            </a:outerShdw>
          </a:effectLst>
        </p:spPr>
      </p:pic>
      <p:pic>
        <p:nvPicPr>
          <p:cNvPr id="11" name="Image 10" descr="Une image contenant intérieur&#10;&#10;Description générée automatiquement">
            <a:extLst>
              <a:ext uri="{FF2B5EF4-FFF2-40B4-BE49-F238E27FC236}">
                <a16:creationId xmlns:a16="http://schemas.microsoft.com/office/drawing/2014/main" id="{9EFF5C70-41E2-0574-5402-CAA9F5F3C0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33561" y="911391"/>
            <a:ext cx="4596063" cy="3447047"/>
          </a:xfrm>
          <a:prstGeom prst="rect">
            <a:avLst/>
          </a:prstGeom>
          <a:ln>
            <a:noFill/>
          </a:ln>
          <a:effectLst>
            <a:outerShdw blurRad="190500" algn="tl" rotWithShape="0">
              <a:srgbClr val="000000">
                <a:alpha val="70000"/>
              </a:srgbClr>
            </a:outerShdw>
          </a:effectLst>
        </p:spPr>
      </p:pic>
      <p:sp>
        <p:nvSpPr>
          <p:cNvPr id="13" name="ZoneTexte 12">
            <a:extLst>
              <a:ext uri="{FF2B5EF4-FFF2-40B4-BE49-F238E27FC236}">
                <a16:creationId xmlns:a16="http://schemas.microsoft.com/office/drawing/2014/main" id="{9A784C39-CE2A-7570-0714-282ADB8AE167}"/>
              </a:ext>
            </a:extLst>
          </p:cNvPr>
          <p:cNvSpPr txBox="1"/>
          <p:nvPr/>
        </p:nvSpPr>
        <p:spPr>
          <a:xfrm>
            <a:off x="539661" y="3826933"/>
            <a:ext cx="2770190" cy="287078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fr-FR" dirty="0" err="1"/>
              <a:t>Motohiko</a:t>
            </a:r>
            <a:r>
              <a:rPr lang="fr-FR" dirty="0"/>
              <a:t> ODANI, </a:t>
            </a:r>
            <a:r>
              <a:rPr lang="fr-FR" u="sng" dirty="0" err="1"/>
              <a:t>Tulpa</a:t>
            </a:r>
            <a:r>
              <a:rPr lang="fr-FR" u="sng" dirty="0"/>
              <a:t> </a:t>
            </a:r>
            <a:r>
              <a:rPr lang="fr-FR" u="sng" dirty="0" err="1"/>
              <a:t>Honeycombman</a:t>
            </a:r>
            <a:r>
              <a:rPr lang="fr-FR" dirty="0"/>
              <a:t> (2019) 157x43x80 cm</a:t>
            </a:r>
          </a:p>
          <a:p>
            <a:endParaRPr lang="fr-FR" dirty="0"/>
          </a:p>
          <a:p>
            <a:r>
              <a:rPr lang="fr-FR" dirty="0"/>
              <a:t>Polymère renforcé de fibres, tissus, feuille d’argent, LED, résine acrylique, matériel électronique, haut parleur, personnage</a:t>
            </a:r>
          </a:p>
        </p:txBody>
      </p:sp>
    </p:spTree>
    <p:extLst>
      <p:ext uri="{BB962C8B-B14F-4D97-AF65-F5344CB8AC3E}">
        <p14:creationId xmlns:p14="http://schemas.microsoft.com/office/powerpoint/2010/main" val="1583401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9000" b="-69000"/>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382343" y="5708698"/>
            <a:ext cx="11427314" cy="806402"/>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fr-FR" sz="1600" b="0" i="0" dirty="0">
                <a:solidFill>
                  <a:srgbClr val="222222"/>
                </a:solidFill>
                <a:effectLst/>
              </a:rPr>
              <a:t>Restaurer notre connexion intime avec le vivant, faire corps avec cette Terre dévastée, croire en son pouvoir de résilience. Si la dislocation du monde actuel est un fait, la fin du monde ne l'est pas. Un «mieux qui témoigne des traumatismes mais également de la pluralité des liens et des histoires qui nous entrelacent à la Terre est toujours possible.</a:t>
            </a:r>
            <a:endParaRPr lang="fr-FR" sz="1600" dirty="0"/>
          </a:p>
        </p:txBody>
      </p:sp>
      <p:pic>
        <p:nvPicPr>
          <p:cNvPr id="4" name="Image 3" descr="Une image contenant texte, galerie, pièce, mur&#10;&#10;Description générée automatiquement">
            <a:extLst>
              <a:ext uri="{FF2B5EF4-FFF2-40B4-BE49-F238E27FC236}">
                <a16:creationId xmlns:a16="http://schemas.microsoft.com/office/drawing/2014/main" id="{CDEAF13B-86DD-3D90-C458-504959DE0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768" y="342900"/>
            <a:ext cx="3940628" cy="2955471"/>
          </a:xfrm>
          <a:prstGeom prst="rect">
            <a:avLst/>
          </a:prstGeom>
          <a:ln>
            <a:noFill/>
          </a:ln>
          <a:effectLst>
            <a:outerShdw blurRad="190500" algn="tl" rotWithShape="0">
              <a:srgbClr val="000000">
                <a:alpha val="70000"/>
              </a:srgbClr>
            </a:outerShdw>
          </a:effectLst>
        </p:spPr>
      </p:pic>
      <p:pic>
        <p:nvPicPr>
          <p:cNvPr id="6" name="Image 5" descr="Une image contenant texte, galerie, pièce, afficher&#10;&#10;Description générée automatiquement">
            <a:extLst>
              <a:ext uri="{FF2B5EF4-FFF2-40B4-BE49-F238E27FC236}">
                <a16:creationId xmlns:a16="http://schemas.microsoft.com/office/drawing/2014/main" id="{4B174B86-A244-FB10-8B66-3013A2443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41" y="555171"/>
            <a:ext cx="3657599" cy="2743200"/>
          </a:xfrm>
          <a:prstGeom prst="rect">
            <a:avLst/>
          </a:prstGeom>
          <a:ln>
            <a:noFill/>
          </a:ln>
          <a:effectLst>
            <a:outerShdw blurRad="190500" algn="tl" rotWithShape="0">
              <a:srgbClr val="000000">
                <a:alpha val="70000"/>
              </a:srgbClr>
            </a:outerShdw>
          </a:effectLst>
        </p:spPr>
      </p:pic>
      <p:pic>
        <p:nvPicPr>
          <p:cNvPr id="8" name="Image 7" descr="Une image contenant plante&#10;&#10;Description générée automatiquement">
            <a:extLst>
              <a:ext uri="{FF2B5EF4-FFF2-40B4-BE49-F238E27FC236}">
                <a16:creationId xmlns:a16="http://schemas.microsoft.com/office/drawing/2014/main" id="{FDEC1ED5-118D-F3F1-4E8B-572FEE399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191927" y="545592"/>
            <a:ext cx="3530553" cy="2647915"/>
          </a:xfrm>
          <a:prstGeom prst="rect">
            <a:avLst/>
          </a:prstGeom>
          <a:ln>
            <a:noFill/>
          </a:ln>
          <a:effectLst>
            <a:outerShdw blurRad="190500" algn="tl" rotWithShape="0">
              <a:srgbClr val="000000">
                <a:alpha val="70000"/>
              </a:srgbClr>
            </a:outerShdw>
          </a:effectLst>
        </p:spPr>
      </p:pic>
      <p:sp>
        <p:nvSpPr>
          <p:cNvPr id="12" name="Espace réservé du contenu 2">
            <a:extLst>
              <a:ext uri="{FF2B5EF4-FFF2-40B4-BE49-F238E27FC236}">
                <a16:creationId xmlns:a16="http://schemas.microsoft.com/office/drawing/2014/main" id="{2706F45F-AD10-DA83-3D7B-10B4236477B4}"/>
              </a:ext>
            </a:extLst>
          </p:cNvPr>
          <p:cNvSpPr txBox="1">
            <a:spLocks/>
          </p:cNvSpPr>
          <p:nvPr/>
        </p:nvSpPr>
        <p:spPr>
          <a:xfrm>
            <a:off x="7919282" y="3805663"/>
            <a:ext cx="3657599" cy="1183471"/>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fr-FR" sz="1600" dirty="0" err="1"/>
              <a:t>Wangechi</a:t>
            </a:r>
            <a:r>
              <a:rPr lang="fr-FR" sz="1600" dirty="0"/>
              <a:t> MUTU, </a:t>
            </a:r>
            <a:r>
              <a:rPr lang="fr-FR" sz="1600" u="sng" dirty="0" err="1"/>
              <a:t>Funkalicious</a:t>
            </a:r>
            <a:r>
              <a:rPr lang="fr-FR" sz="1600" u="sng" dirty="0"/>
              <a:t> fruit </a:t>
            </a:r>
            <a:r>
              <a:rPr lang="fr-FR" sz="1600" u="sng" dirty="0" err="1"/>
              <a:t>field</a:t>
            </a:r>
            <a:r>
              <a:rPr lang="fr-FR" sz="1600" u="sng" dirty="0"/>
              <a:t> </a:t>
            </a:r>
            <a:r>
              <a:rPr lang="fr-FR" sz="1600" dirty="0"/>
              <a:t>(2007) 233,7x134,6 cm</a:t>
            </a:r>
          </a:p>
          <a:p>
            <a:pPr marL="0" indent="0">
              <a:buFont typeface="Arial" panose="020B0604020202020204" pitchFamily="34" charset="0"/>
              <a:buNone/>
            </a:pPr>
            <a:r>
              <a:rPr lang="fr-FR" sz="1600" dirty="0" err="1"/>
              <a:t>Ditypique</a:t>
            </a:r>
            <a:r>
              <a:rPr lang="fr-FR" sz="1600" dirty="0"/>
              <a:t>, peinture et collage sur vinyle</a:t>
            </a:r>
          </a:p>
          <a:p>
            <a:pPr marL="0" indent="0">
              <a:buFont typeface="Arial" panose="020B0604020202020204" pitchFamily="34" charset="0"/>
              <a:buNone/>
            </a:pPr>
            <a:endParaRPr lang="fr-FR" sz="1600" dirty="0"/>
          </a:p>
        </p:txBody>
      </p:sp>
      <p:sp>
        <p:nvSpPr>
          <p:cNvPr id="13" name="Espace réservé du contenu 2">
            <a:extLst>
              <a:ext uri="{FF2B5EF4-FFF2-40B4-BE49-F238E27FC236}">
                <a16:creationId xmlns:a16="http://schemas.microsoft.com/office/drawing/2014/main" id="{EAA823DD-3796-58E2-DCDD-96171ED26595}"/>
              </a:ext>
            </a:extLst>
          </p:cNvPr>
          <p:cNvSpPr txBox="1">
            <a:spLocks/>
          </p:cNvSpPr>
          <p:nvPr/>
        </p:nvSpPr>
        <p:spPr>
          <a:xfrm>
            <a:off x="644132" y="3805663"/>
            <a:ext cx="3327415" cy="101867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fr-FR" sz="1600" dirty="0"/>
              <a:t>Fabrice MONTEIRO, </a:t>
            </a:r>
            <a:r>
              <a:rPr lang="fr-FR" sz="1600" u="sng" dirty="0" err="1"/>
              <a:t>Untitle</a:t>
            </a:r>
            <a:r>
              <a:rPr lang="fr-FR" sz="1600" u="sng" dirty="0"/>
              <a:t> #1</a:t>
            </a:r>
            <a:r>
              <a:rPr lang="fr-FR" sz="1600" dirty="0"/>
              <a:t> (2013) 100x150 cm</a:t>
            </a:r>
          </a:p>
          <a:p>
            <a:pPr marL="0" indent="0">
              <a:buFont typeface="Arial" panose="020B0604020202020204" pitchFamily="34" charset="0"/>
              <a:buNone/>
            </a:pPr>
            <a:r>
              <a:rPr lang="fr-FR" sz="1600" dirty="0"/>
              <a:t>Impression à jet d’encre pigmentaire sur papier</a:t>
            </a:r>
          </a:p>
        </p:txBody>
      </p:sp>
      <p:sp>
        <p:nvSpPr>
          <p:cNvPr id="14" name="Espace réservé du contenu 2">
            <a:extLst>
              <a:ext uri="{FF2B5EF4-FFF2-40B4-BE49-F238E27FC236}">
                <a16:creationId xmlns:a16="http://schemas.microsoft.com/office/drawing/2014/main" id="{ADBB4699-8D4E-6721-1D70-F19B3B8784C1}"/>
              </a:ext>
            </a:extLst>
          </p:cNvPr>
          <p:cNvSpPr txBox="1">
            <a:spLocks/>
          </p:cNvSpPr>
          <p:nvPr/>
        </p:nvSpPr>
        <p:spPr>
          <a:xfrm>
            <a:off x="4490134" y="3805662"/>
            <a:ext cx="3211732" cy="165533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fr-FR" sz="1600" dirty="0"/>
              <a:t>Gerda STEINER et Jörg LENZLINGER, </a:t>
            </a:r>
            <a:r>
              <a:rPr lang="fr-FR" sz="1600" u="sng" dirty="0"/>
              <a:t>The Last </a:t>
            </a:r>
            <a:r>
              <a:rPr lang="fr-FR" sz="1600" u="sng" dirty="0" err="1"/>
              <a:t>Wilderness</a:t>
            </a:r>
            <a:r>
              <a:rPr lang="fr-FR" sz="1600" u="sng" dirty="0"/>
              <a:t> for Patent Nr.PBR’RYN2008019</a:t>
            </a:r>
            <a:r>
              <a:rPr lang="fr-FR" sz="1600" dirty="0"/>
              <a:t> (2013) 100x260x90 cm</a:t>
            </a:r>
          </a:p>
          <a:p>
            <a:pPr marL="0" indent="0">
              <a:buFont typeface="Arial" panose="020B0604020202020204" pitchFamily="34" charset="0"/>
              <a:buNone/>
            </a:pPr>
            <a:r>
              <a:rPr lang="fr-FR" sz="1600" dirty="0"/>
              <a:t>Plante vivante, engrais artificiels cristallisés, plastique, bois, peinture</a:t>
            </a:r>
          </a:p>
        </p:txBody>
      </p:sp>
    </p:spTree>
    <p:extLst>
      <p:ext uri="{BB962C8B-B14F-4D97-AF65-F5344CB8AC3E}">
        <p14:creationId xmlns:p14="http://schemas.microsoft.com/office/powerpoint/2010/main" val="1451066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9000" b="-69000"/>
          </a:stretch>
        </a:blipFill>
        <a:effectLst/>
      </p:bgPr>
    </p:bg>
    <p:spTree>
      <p:nvGrpSpPr>
        <p:cNvPr id="1" name=""/>
        <p:cNvGrpSpPr/>
        <p:nvPr/>
      </p:nvGrpSpPr>
      <p:grpSpPr>
        <a:xfrm>
          <a:off x="0" y="0"/>
          <a:ext cx="0" cy="0"/>
          <a:chOff x="0" y="0"/>
          <a:chExt cx="0" cy="0"/>
        </a:xfrm>
      </p:grpSpPr>
      <p:sp>
        <p:nvSpPr>
          <p:cNvPr id="13" name="Espace réservé du contenu 2">
            <a:extLst>
              <a:ext uri="{FF2B5EF4-FFF2-40B4-BE49-F238E27FC236}">
                <a16:creationId xmlns:a16="http://schemas.microsoft.com/office/drawing/2014/main" id="{EAA823DD-3796-58E2-DCDD-96171ED26595}"/>
              </a:ext>
            </a:extLst>
          </p:cNvPr>
          <p:cNvSpPr txBox="1">
            <a:spLocks/>
          </p:cNvSpPr>
          <p:nvPr/>
        </p:nvSpPr>
        <p:spPr>
          <a:xfrm>
            <a:off x="0" y="0"/>
            <a:ext cx="3143815" cy="6858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fr-FR" sz="1600" dirty="0"/>
              <a:t>Jean-Marie APPRIOU, </a:t>
            </a:r>
            <a:r>
              <a:rPr lang="fr-FR" sz="1600" u="sng" dirty="0" err="1"/>
              <a:t>Toga</a:t>
            </a:r>
            <a:r>
              <a:rPr lang="fr-FR" sz="1600" u="sng" dirty="0"/>
              <a:t> </a:t>
            </a:r>
            <a:r>
              <a:rPr lang="fr-FR" sz="1600" u="sng" dirty="0" err="1"/>
              <a:t>Astronaut</a:t>
            </a:r>
            <a:r>
              <a:rPr lang="fr-FR" sz="1600" u="sng" dirty="0"/>
              <a:t> II </a:t>
            </a:r>
            <a:r>
              <a:rPr lang="fr-FR" sz="1600" dirty="0"/>
              <a:t>(2020), 135x86x38 cm</a:t>
            </a:r>
          </a:p>
          <a:p>
            <a:pPr marL="0" indent="0">
              <a:buFont typeface="Arial" panose="020B0604020202020204" pitchFamily="34" charset="0"/>
              <a:buNone/>
            </a:pPr>
            <a:r>
              <a:rPr lang="fr-FR" sz="1600" dirty="0"/>
              <a:t>Bronze, aluminium, verre</a:t>
            </a:r>
          </a:p>
          <a:p>
            <a:pPr marL="0" indent="0">
              <a:buFont typeface="Arial" panose="020B0604020202020204" pitchFamily="34" charset="0"/>
              <a:buNone/>
            </a:pPr>
            <a:r>
              <a:rPr lang="fr-FR" sz="1600" dirty="0"/>
              <a:t>Dans l’univers potentiellement illimité de la science-fiction, la métallurgie et la mécanique préindustrielle ont constitué des attributs fondateurs du genre, car ils ont permis de penser la vitesse et l’énergie en dépassant les limites que les lois de la physique imposaient jusqu’alors. Jean-Marie APPRIOU reprend cet idéal et le parsème d’alchimie, de folklore et de futurologie. Figure totémique repêchée au fond des eaux ou bien dieu égyptien de la conquête spatiale, </a:t>
            </a:r>
            <a:r>
              <a:rPr lang="fr-FR" sz="1600" i="1" dirty="0" err="1"/>
              <a:t>Toga</a:t>
            </a:r>
            <a:r>
              <a:rPr lang="fr-FR" sz="1600" i="1" dirty="0"/>
              <a:t> </a:t>
            </a:r>
            <a:r>
              <a:rPr lang="fr-FR" sz="1600" i="1" dirty="0" err="1"/>
              <a:t>Astronaut</a:t>
            </a:r>
            <a:r>
              <a:rPr lang="fr-FR" sz="1600" i="1" dirty="0"/>
              <a:t> II </a:t>
            </a:r>
            <a:r>
              <a:rPr lang="fr-FR" sz="1600" dirty="0"/>
              <a:t>retrace, à la René Barjavel et sa </a:t>
            </a:r>
            <a:r>
              <a:rPr lang="fr-FR" sz="1600" i="1" dirty="0"/>
              <a:t>Nuit des temps </a:t>
            </a:r>
            <a:r>
              <a:rPr lang="fr-FR" sz="1600" dirty="0"/>
              <a:t>(1968), les indices d’une civilisations passée propulsée dans le temps présent. Cette capacité à réactualiser les mythes – ici celui d’Anubis, divinité funéraire égyptienne douée de la faculté de passer du monde des vivants à celui des morts – en fait un songe-creux capable de pénétrer les « portes du possible ». (S. B.)</a:t>
            </a:r>
          </a:p>
        </p:txBody>
      </p:sp>
      <p:pic>
        <p:nvPicPr>
          <p:cNvPr id="9" name="Image 8" descr="Une image contenant intérieur, tube&#10;&#10;Description générée automatiquement">
            <a:extLst>
              <a:ext uri="{FF2B5EF4-FFF2-40B4-BE49-F238E27FC236}">
                <a16:creationId xmlns:a16="http://schemas.microsoft.com/office/drawing/2014/main" id="{9BB41F74-A0BB-417A-8812-2B44F0023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347" y="105031"/>
            <a:ext cx="4233068" cy="3174801"/>
          </a:xfrm>
          <a:prstGeom prst="rect">
            <a:avLst/>
          </a:prstGeom>
          <a:ln>
            <a:noFill/>
          </a:ln>
          <a:effectLst>
            <a:outerShdw blurRad="190500" algn="tl" rotWithShape="0">
              <a:srgbClr val="000000">
                <a:alpha val="70000"/>
              </a:srgbClr>
            </a:outerShdw>
          </a:effectLst>
        </p:spPr>
      </p:pic>
      <p:pic>
        <p:nvPicPr>
          <p:cNvPr id="11" name="Image 10" descr="Une image contenant mur, intérieur&#10;&#10;Description générée automatiquement">
            <a:extLst>
              <a:ext uri="{FF2B5EF4-FFF2-40B4-BE49-F238E27FC236}">
                <a16:creationId xmlns:a16="http://schemas.microsoft.com/office/drawing/2014/main" id="{B8F7F089-F3EF-0298-3BC0-4C68AA0F6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279" y="3578168"/>
            <a:ext cx="4233068" cy="3174801"/>
          </a:xfrm>
          <a:prstGeom prst="rect">
            <a:avLst/>
          </a:prstGeom>
          <a:ln>
            <a:noFill/>
          </a:ln>
          <a:effectLst>
            <a:outerShdw blurRad="190500" algn="tl" rotWithShape="0">
              <a:srgbClr val="000000">
                <a:alpha val="70000"/>
              </a:srgbClr>
            </a:outerShdw>
          </a:effectLst>
        </p:spPr>
      </p:pic>
      <p:pic>
        <p:nvPicPr>
          <p:cNvPr id="3" name="Image 2">
            <a:extLst>
              <a:ext uri="{FF2B5EF4-FFF2-40B4-BE49-F238E27FC236}">
                <a16:creationId xmlns:a16="http://schemas.microsoft.com/office/drawing/2014/main" id="{CCEFC130-6CF3-8BA6-B904-A4C6C8A4C7BA}"/>
              </a:ext>
            </a:extLst>
          </p:cNvPr>
          <p:cNvPicPr>
            <a:picLocks noChangeAspect="1"/>
          </p:cNvPicPr>
          <p:nvPr/>
        </p:nvPicPr>
        <p:blipFill>
          <a:blip r:embed="rId5"/>
          <a:stretch>
            <a:fillRect/>
          </a:stretch>
        </p:blipFill>
        <p:spPr>
          <a:xfrm>
            <a:off x="4416654" y="105031"/>
            <a:ext cx="1903699" cy="31748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621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9000" b="-6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5BCE20-71D2-B283-CE08-54886BFE389D}"/>
              </a:ext>
            </a:extLst>
          </p:cNvPr>
          <p:cNvSpPr>
            <a:spLocks noGrp="1"/>
          </p:cNvSpPr>
          <p:nvPr>
            <p:ph type="title"/>
          </p:nvPr>
        </p:nvSpPr>
        <p:spPr>
          <a:xfrm>
            <a:off x="352419" y="245774"/>
            <a:ext cx="6208802" cy="1341957"/>
          </a:xfrm>
        </p:spPr>
        <p:style>
          <a:lnRef idx="1">
            <a:schemeClr val="accent3"/>
          </a:lnRef>
          <a:fillRef idx="2">
            <a:schemeClr val="accent3"/>
          </a:fillRef>
          <a:effectRef idx="1">
            <a:schemeClr val="accent3"/>
          </a:effectRef>
          <a:fontRef idx="minor">
            <a:schemeClr val="dk1"/>
          </a:fontRef>
        </p:style>
        <p:txBody>
          <a:bodyPr>
            <a:normAutofit/>
          </a:bodyPr>
          <a:lstStyle/>
          <a:p>
            <a:r>
              <a:rPr lang="fr-FR" dirty="0">
                <a:latin typeface="+mn-lt"/>
              </a:rPr>
              <a:t>V. La parabole du semeur</a:t>
            </a:r>
            <a:br>
              <a:rPr lang="fr-FR" dirty="0">
                <a:latin typeface="+mn-lt"/>
              </a:rPr>
            </a:br>
            <a:r>
              <a:rPr lang="fr-FR" sz="1600" b="0" i="1" dirty="0" err="1">
                <a:solidFill>
                  <a:srgbClr val="222222"/>
                </a:solidFill>
                <a:effectLst/>
              </a:rPr>
              <a:t>Ré-imaginer</a:t>
            </a:r>
            <a:r>
              <a:rPr lang="fr-FR" sz="1600" b="0" i="1" dirty="0">
                <a:solidFill>
                  <a:srgbClr val="222222"/>
                </a:solidFill>
                <a:effectLst/>
              </a:rPr>
              <a:t> le passé pour des futurs alternatifs : les </a:t>
            </a:r>
            <a:r>
              <a:rPr lang="fr-FR" sz="1600" b="0" i="1" dirty="0" err="1">
                <a:solidFill>
                  <a:srgbClr val="222222"/>
                </a:solidFill>
                <a:effectLst/>
              </a:rPr>
              <a:t>afrofuturismes</a:t>
            </a:r>
            <a:r>
              <a:rPr lang="fr-FR" sz="1600" b="0" i="1" dirty="0">
                <a:solidFill>
                  <a:srgbClr val="222222"/>
                </a:solidFill>
                <a:effectLst/>
              </a:rPr>
              <a:t> et autres mythes réinventés</a:t>
            </a:r>
            <a:endParaRPr lang="fr-FR" sz="1600" i="1" dirty="0"/>
          </a:p>
        </p:txBody>
      </p:sp>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352419" y="2047373"/>
            <a:ext cx="2702265" cy="3797967"/>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endParaRPr lang="fr-FR" sz="1600" b="0" i="0" dirty="0">
              <a:solidFill>
                <a:srgbClr val="222222"/>
              </a:solidFill>
              <a:effectLst/>
            </a:endParaRPr>
          </a:p>
          <a:p>
            <a:pPr marL="0" indent="0">
              <a:buNone/>
            </a:pPr>
            <a:r>
              <a:rPr lang="fr-FR" sz="1600" b="0" i="0" dirty="0">
                <a:solidFill>
                  <a:srgbClr val="222222"/>
                </a:solidFill>
                <a:effectLst/>
              </a:rPr>
              <a:t>Les récits de science-fiction ont été dominés longtemps par des représentations qui s'appuyaient sur un cadre historique linéaire et occidental, reléguant les autres cultures dans l'immaturité et l'archaïsme. Depuis les années 1970, cet ethnocentrisme a fait place à des récits alternatifs qui témoignent de la richesse d'un patrimoine et d'un imaginaire cosmopolites.</a:t>
            </a:r>
            <a:endParaRPr lang="fr-FR" sz="1600" dirty="0"/>
          </a:p>
        </p:txBody>
      </p:sp>
      <p:pic>
        <p:nvPicPr>
          <p:cNvPr id="5" name="Image 4" descr="Une image contenant texte, rouge, intérieur&#10;&#10;Description générée automatiquement">
            <a:extLst>
              <a:ext uri="{FF2B5EF4-FFF2-40B4-BE49-F238E27FC236}">
                <a16:creationId xmlns:a16="http://schemas.microsoft.com/office/drawing/2014/main" id="{CD69F334-7E95-1AAB-57DE-F9903BFBE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24436" y="1548683"/>
            <a:ext cx="5388489" cy="4041367"/>
          </a:xfrm>
          <a:prstGeom prst="rect">
            <a:avLst/>
          </a:prstGeom>
          <a:ln>
            <a:noFill/>
          </a:ln>
          <a:effectLst>
            <a:outerShdw blurRad="190500" algn="tl" rotWithShape="0">
              <a:srgbClr val="000000">
                <a:alpha val="70000"/>
              </a:srgbClr>
            </a:outerShdw>
          </a:effectLst>
        </p:spPr>
      </p:pic>
      <p:pic>
        <p:nvPicPr>
          <p:cNvPr id="11" name="Image 10" descr="Une image contenant rouge, lumière&#10;&#10;Description générée automatiquement">
            <a:extLst>
              <a:ext uri="{FF2B5EF4-FFF2-40B4-BE49-F238E27FC236}">
                <a16:creationId xmlns:a16="http://schemas.microsoft.com/office/drawing/2014/main" id="{F4853762-98BB-5DFC-FF45-730DBFBD2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8426" y="2554703"/>
            <a:ext cx="2855828" cy="27833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48137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9000" b="-69000"/>
          </a:stretch>
        </a:blip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7DE3F8D-3065-8A97-31D9-3D0A66522A8B}"/>
              </a:ext>
            </a:extLst>
          </p:cNvPr>
          <p:cNvSpPr>
            <a:spLocks noGrp="1"/>
          </p:cNvSpPr>
          <p:nvPr>
            <p:ph idx="1"/>
          </p:nvPr>
        </p:nvSpPr>
        <p:spPr>
          <a:xfrm>
            <a:off x="4748209" y="0"/>
            <a:ext cx="2695581" cy="6858000"/>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fr-FR" sz="1600" b="0" i="0" dirty="0">
                <a:solidFill>
                  <a:srgbClr val="222222"/>
                </a:solidFill>
                <a:effectLst/>
              </a:rPr>
              <a:t>Les </a:t>
            </a:r>
            <a:r>
              <a:rPr lang="fr-FR" sz="1600" b="0" i="0" dirty="0" err="1">
                <a:solidFill>
                  <a:srgbClr val="222222"/>
                </a:solidFill>
                <a:effectLst/>
              </a:rPr>
              <a:t>afrofuturismes</a:t>
            </a:r>
            <a:r>
              <a:rPr lang="fr-FR" sz="1600" b="0" i="0" dirty="0">
                <a:solidFill>
                  <a:srgbClr val="222222"/>
                </a:solidFill>
                <a:effectLst/>
              </a:rPr>
              <a:t> portent en eux le rêve de l'émancipation des traumatismes historiques : du déracinement à l'origine de la rupture violente avec les langues et les cultures africaines, de l'esclavage, des colonisations ou du racisme. Pour sortir des représentations stéréotypées et dégradantes, les </a:t>
            </a:r>
            <a:r>
              <a:rPr lang="fr-FR" sz="1600" b="0" i="0" dirty="0" err="1">
                <a:solidFill>
                  <a:srgbClr val="222222"/>
                </a:solidFill>
                <a:effectLst/>
              </a:rPr>
              <a:t>afrofuturistes</a:t>
            </a:r>
            <a:r>
              <a:rPr lang="fr-FR" sz="1600" b="0" i="0" dirty="0">
                <a:solidFill>
                  <a:srgbClr val="222222"/>
                </a:solidFill>
                <a:effectLst/>
              </a:rPr>
              <a:t> réécrivent l'Histoire, la réenchantent, se réapproprient une mémoire ancestrale qui renoue avec une dimension magique, le mysticisme et des cosmologies non occidentaux. L'échantillonnage, le collage et le mixage deviennent des modes opératoires. Il ne s'agit pas d'opposer les cultures ou d'asseoir une légitimité évidente, mais d'opérer un (</a:t>
            </a:r>
            <a:r>
              <a:rPr lang="fr-FR" sz="1600" b="0" i="0" dirty="0" err="1">
                <a:solidFill>
                  <a:srgbClr val="222222"/>
                </a:solidFill>
                <a:effectLst/>
              </a:rPr>
              <a:t>mé</a:t>
            </a:r>
            <a:r>
              <a:rPr lang="fr-FR" sz="1600" b="0" i="0" dirty="0">
                <a:solidFill>
                  <a:srgbClr val="222222"/>
                </a:solidFill>
                <a:effectLst/>
              </a:rPr>
              <a:t>)tissage historique et culturel. Au moment de la remise en cause de l'</a:t>
            </a:r>
            <a:r>
              <a:rPr lang="fr-FR" sz="1600" b="0" i="0" dirty="0" err="1">
                <a:solidFill>
                  <a:srgbClr val="222222"/>
                </a:solidFill>
                <a:effectLst/>
              </a:rPr>
              <a:t>ultracapitalisme</a:t>
            </a:r>
            <a:r>
              <a:rPr lang="fr-FR" sz="1600" b="0" i="0" dirty="0">
                <a:solidFill>
                  <a:srgbClr val="222222"/>
                </a:solidFill>
                <a:effectLst/>
              </a:rPr>
              <a:t>, un réservoir de formes inouïes de la vie en communauté est à notre portée.</a:t>
            </a:r>
            <a:endParaRPr lang="fr-FR" sz="1600" dirty="0"/>
          </a:p>
        </p:txBody>
      </p:sp>
      <p:pic>
        <p:nvPicPr>
          <p:cNvPr id="8" name="Image 7" descr="Une image contenant intérieur, mur, plafond, table&#10;&#10;Description générée automatiquement">
            <a:extLst>
              <a:ext uri="{FF2B5EF4-FFF2-40B4-BE49-F238E27FC236}">
                <a16:creationId xmlns:a16="http://schemas.microsoft.com/office/drawing/2014/main" id="{11E2F440-7249-DC77-7C72-2924299E3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229" y="0"/>
            <a:ext cx="4737771" cy="3553328"/>
          </a:xfrm>
          <a:prstGeom prst="rect">
            <a:avLst/>
          </a:prstGeom>
          <a:ln>
            <a:noFill/>
          </a:ln>
          <a:effectLst>
            <a:outerShdw blurRad="190500" algn="tl" rotWithShape="0">
              <a:srgbClr val="000000">
                <a:alpha val="70000"/>
              </a:srgbClr>
            </a:outerShdw>
          </a:effectLst>
        </p:spPr>
      </p:pic>
      <p:pic>
        <p:nvPicPr>
          <p:cNvPr id="10" name="Image 9">
            <a:extLst>
              <a:ext uri="{FF2B5EF4-FFF2-40B4-BE49-F238E27FC236}">
                <a16:creationId xmlns:a16="http://schemas.microsoft.com/office/drawing/2014/main" id="{3365127B-A84B-D083-DB1C-FE37C712D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88632"/>
            <a:ext cx="4759158" cy="35693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61691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9000" b="-69000"/>
          </a:stretch>
        </a:blip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21AF837-9C33-1B9B-2DAD-9E78F8681C49}"/>
              </a:ext>
            </a:extLst>
          </p:cNvPr>
          <p:cNvSpPr txBox="1"/>
          <p:nvPr/>
        </p:nvSpPr>
        <p:spPr>
          <a:xfrm>
            <a:off x="0" y="58846"/>
            <a:ext cx="3048000" cy="67403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dirty="0"/>
              <a:t>Mary SIBANDE, </a:t>
            </a:r>
            <a:r>
              <a:rPr lang="fr-FR" u="sng" dirty="0"/>
              <a:t>A </a:t>
            </a:r>
            <a:r>
              <a:rPr lang="fr-FR" u="sng" dirty="0" err="1"/>
              <a:t>Reversed</a:t>
            </a:r>
            <a:r>
              <a:rPr lang="fr-FR" u="sng" dirty="0"/>
              <a:t> </a:t>
            </a:r>
            <a:r>
              <a:rPr lang="fr-FR" u="sng" dirty="0" err="1"/>
              <a:t>Retrogress</a:t>
            </a:r>
            <a:r>
              <a:rPr lang="fr-FR" u="sng" dirty="0"/>
              <a:t>, (</a:t>
            </a:r>
            <a:r>
              <a:rPr lang="fr-FR" u="sng" dirty="0" err="1"/>
              <a:t>Scene</a:t>
            </a:r>
            <a:r>
              <a:rPr lang="fr-FR" u="sng" dirty="0"/>
              <a:t> 2) </a:t>
            </a:r>
            <a:r>
              <a:rPr lang="fr-FR" dirty="0"/>
              <a:t>(2013) 270x970x650 cm</a:t>
            </a:r>
          </a:p>
          <a:p>
            <a:endParaRPr lang="fr-FR" dirty="0"/>
          </a:p>
          <a:p>
            <a:r>
              <a:rPr lang="fr-FR" dirty="0"/>
              <a:t>Moulage en résine polyester et fibre de verre, coton, ouatine, fer</a:t>
            </a:r>
          </a:p>
          <a:p>
            <a:endParaRPr lang="fr-FR" dirty="0"/>
          </a:p>
          <a:p>
            <a:r>
              <a:rPr lang="fr-FR" dirty="0"/>
              <a:t>L’œuvre de la Sud-africaine Mary </a:t>
            </a:r>
            <a:r>
              <a:rPr lang="fr-FR" dirty="0" err="1"/>
              <a:t>Sibande</a:t>
            </a:r>
            <a:r>
              <a:rPr lang="fr-FR" dirty="0"/>
              <a:t> prend la forme de son alter-ego artistique, nommée Sophie, qui incarne son histoire familiale et, avec elle, l’histoire de l’asservissement ethnique et sexiste sous le régime de l’apartheid et dans sa continuité. Vêtue de tissus qui deviennent les membranes de son imagination, Sophie est soumise aux transformations successives de son être, aux sidérations traumatiques, mais aussi aux rêves […]</a:t>
            </a:r>
          </a:p>
        </p:txBody>
      </p:sp>
      <p:pic>
        <p:nvPicPr>
          <p:cNvPr id="11" name="Image 10" descr="Une image contenant silhouette&#10;&#10;Description générée automatiquement">
            <a:extLst>
              <a:ext uri="{FF2B5EF4-FFF2-40B4-BE49-F238E27FC236}">
                <a16:creationId xmlns:a16="http://schemas.microsoft.com/office/drawing/2014/main" id="{1669BAE4-CA8F-986C-89B8-BDC739596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8249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0051B482584E4B850BC86ED9192230" ma:contentTypeVersion="2" ma:contentTypeDescription="Crée un document." ma:contentTypeScope="" ma:versionID="8f53c39a713e82ea12a1821c42bf0ebc">
  <xsd:schema xmlns:xsd="http://www.w3.org/2001/XMLSchema" xmlns:xs="http://www.w3.org/2001/XMLSchema" xmlns:p="http://schemas.microsoft.com/office/2006/metadata/properties" xmlns:ns3="8494adb5-395e-4fbe-b25e-c78cae349e11" targetNamespace="http://schemas.microsoft.com/office/2006/metadata/properties" ma:root="true" ma:fieldsID="2dfc09b9d36336fa178c68e8bf62efee" ns3:_="">
    <xsd:import namespace="8494adb5-395e-4fbe-b25e-c78cae349e11"/>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94adb5-395e-4fbe-b25e-c78cae349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F5683AB-7A56-4A9F-BEC3-EFC7A83276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94adb5-395e-4fbe-b25e-c78cae349e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A48E7A-395F-4D2B-A4BB-E6073E361CA0}">
  <ds:schemaRefs>
    <ds:schemaRef ds:uri="http://schemas.microsoft.com/sharepoint/v3/contenttype/forms"/>
  </ds:schemaRefs>
</ds:datastoreItem>
</file>

<file path=customXml/itemProps3.xml><?xml version="1.0" encoding="utf-8"?>
<ds:datastoreItem xmlns:ds="http://schemas.openxmlformats.org/officeDocument/2006/customXml" ds:itemID="{87F65645-3D25-4A77-80E4-2E00DEE03F8D}">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8494adb5-395e-4fbe-b25e-c78cae349e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TotalTime>
  <Words>1288</Words>
  <Application>Microsoft Office PowerPoint</Application>
  <PresentationFormat>Grand écran</PresentationFormat>
  <Paragraphs>42</Paragraphs>
  <Slides>11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vt:i4>
      </vt:variant>
    </vt:vector>
  </HeadingPairs>
  <TitlesOfParts>
    <vt:vector size="15" baseType="lpstr">
      <vt:lpstr>Arial</vt:lpstr>
      <vt:lpstr>Calibri</vt:lpstr>
      <vt:lpstr>Calibri Light</vt:lpstr>
      <vt:lpstr>Thème Office</vt:lpstr>
      <vt:lpstr>Exposition Les portes du possible, Centre Pompidou Metz Lundi 23 janvier 2023</vt:lpstr>
      <vt:lpstr>IV. Soleil Vert Face aux effondrements environnementaux: une restauration de notre connexion intime avec le vivant</vt:lpstr>
      <vt:lpstr>Présentation PowerPoint</vt:lpstr>
      <vt:lpstr>Présentation PowerPoint</vt:lpstr>
      <vt:lpstr>Présentation PowerPoint</vt:lpstr>
      <vt:lpstr>Présentation PowerPoint</vt:lpstr>
      <vt:lpstr>V. La parabole du semeur Ré-imaginer le passé pour des futurs alternatifs : les afrofuturismes et autres mythes réinventés</vt:lpstr>
      <vt:lpstr>Présentation PowerPoint</vt:lpstr>
      <vt:lpstr>Présentation PowerPoint</vt:lpstr>
      <vt:lpstr>Présentation PowerPoint</vt:lpstr>
      <vt:lpstr>Exposition Les portes du possible, Centre Pompidou Metz Lundi 23 janvier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Exposition Les portes du possible, Centre Pompidou Metz Lundi 23 janvier 2023</dc:title>
  <dc:creator>ZAOUI Milla</dc:creator>
  <cp:lastModifiedBy>ZAOUI Milla</cp:lastModifiedBy>
  <cp:revision>1</cp:revision>
  <dcterms:created xsi:type="dcterms:W3CDTF">2023-01-29T14:52:09Z</dcterms:created>
  <dcterms:modified xsi:type="dcterms:W3CDTF">2023-01-29T15:01:06Z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0x0101009A0051B482584E4B850BC86ED9192230</vt:lpwstr>
  </property>
</Properties>
</file>