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7" d="100"/>
          <a:sy n="77" d="100"/>
        </p:scale>
        <p:origin x="2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68E63D-8700-C226-BFCB-534FD473FD2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3527B77-4E8D-3D3E-362D-2A528CAA3A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E79D7000-36C9-4F28-15A4-AC9250965E20}"/>
              </a:ext>
            </a:extLst>
          </p:cNvPr>
          <p:cNvSpPr>
            <a:spLocks noGrp="1"/>
          </p:cNvSpPr>
          <p:nvPr>
            <p:ph type="dt" sz="half" idx="10"/>
          </p:nvPr>
        </p:nvSpPr>
        <p:spPr/>
        <p:txBody>
          <a:bodyPr/>
          <a:lstStyle/>
          <a:p>
            <a:fld id="{13897BBF-FC2F-4707-A0D3-981F3E708C2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979ACD9F-AFD3-8B05-EB0A-99B8E1638C8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2996377-DEE1-BCE5-F82D-A53BFE705C9B}"/>
              </a:ext>
            </a:extLst>
          </p:cNvPr>
          <p:cNvSpPr>
            <a:spLocks noGrp="1"/>
          </p:cNvSpPr>
          <p:nvPr>
            <p:ph type="sldNum" sz="quarter" idx="12"/>
          </p:nvPr>
        </p:nvSpPr>
        <p:spPr/>
        <p:txBody>
          <a:bodyPr/>
          <a:lstStyle/>
          <a:p>
            <a:fld id="{353B3D77-3FF3-4DB6-BA7C-480527281448}" type="slidenum">
              <a:rPr lang="fr-FR" smtClean="0"/>
              <a:t>‹N°›</a:t>
            </a:fld>
            <a:endParaRPr lang="fr-FR"/>
          </a:p>
        </p:txBody>
      </p:sp>
    </p:spTree>
    <p:extLst>
      <p:ext uri="{BB962C8B-B14F-4D97-AF65-F5344CB8AC3E}">
        <p14:creationId xmlns:p14="http://schemas.microsoft.com/office/powerpoint/2010/main" val="3331187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28E661-5767-8534-B812-CA688A90576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2A64F0C-5798-364C-ACBC-CF870BA21C6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780045-7E8B-FAAA-79D7-D508E5CEC2AD}"/>
              </a:ext>
            </a:extLst>
          </p:cNvPr>
          <p:cNvSpPr>
            <a:spLocks noGrp="1"/>
          </p:cNvSpPr>
          <p:nvPr>
            <p:ph type="dt" sz="half" idx="10"/>
          </p:nvPr>
        </p:nvSpPr>
        <p:spPr/>
        <p:txBody>
          <a:bodyPr/>
          <a:lstStyle/>
          <a:p>
            <a:fld id="{13897BBF-FC2F-4707-A0D3-981F3E708C2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BC1C2EDE-5BF4-9A1C-93A9-7E05FC25E8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8902E4-BBB8-6969-7ACD-26EFEA35FE04}"/>
              </a:ext>
            </a:extLst>
          </p:cNvPr>
          <p:cNvSpPr>
            <a:spLocks noGrp="1"/>
          </p:cNvSpPr>
          <p:nvPr>
            <p:ph type="sldNum" sz="quarter" idx="12"/>
          </p:nvPr>
        </p:nvSpPr>
        <p:spPr/>
        <p:txBody>
          <a:bodyPr/>
          <a:lstStyle/>
          <a:p>
            <a:fld id="{353B3D77-3FF3-4DB6-BA7C-480527281448}" type="slidenum">
              <a:rPr lang="fr-FR" smtClean="0"/>
              <a:t>‹N°›</a:t>
            </a:fld>
            <a:endParaRPr lang="fr-FR"/>
          </a:p>
        </p:txBody>
      </p:sp>
    </p:spTree>
    <p:extLst>
      <p:ext uri="{BB962C8B-B14F-4D97-AF65-F5344CB8AC3E}">
        <p14:creationId xmlns:p14="http://schemas.microsoft.com/office/powerpoint/2010/main" val="564910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43C0766-749A-6CC1-048F-A62D3839F7C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4514C3F-3893-289F-BA51-5473B486353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F5E071D-9D8B-3F1B-C578-DAB1FA4E5DFA}"/>
              </a:ext>
            </a:extLst>
          </p:cNvPr>
          <p:cNvSpPr>
            <a:spLocks noGrp="1"/>
          </p:cNvSpPr>
          <p:nvPr>
            <p:ph type="dt" sz="half" idx="10"/>
          </p:nvPr>
        </p:nvSpPr>
        <p:spPr/>
        <p:txBody>
          <a:bodyPr/>
          <a:lstStyle/>
          <a:p>
            <a:fld id="{13897BBF-FC2F-4707-A0D3-981F3E708C2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1F51C543-2232-8B17-C7A7-88D635B2C5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312FAFA-7353-6712-C8A2-0D019F03591B}"/>
              </a:ext>
            </a:extLst>
          </p:cNvPr>
          <p:cNvSpPr>
            <a:spLocks noGrp="1"/>
          </p:cNvSpPr>
          <p:nvPr>
            <p:ph type="sldNum" sz="quarter" idx="12"/>
          </p:nvPr>
        </p:nvSpPr>
        <p:spPr/>
        <p:txBody>
          <a:bodyPr/>
          <a:lstStyle/>
          <a:p>
            <a:fld id="{353B3D77-3FF3-4DB6-BA7C-480527281448}" type="slidenum">
              <a:rPr lang="fr-FR" smtClean="0"/>
              <a:t>‹N°›</a:t>
            </a:fld>
            <a:endParaRPr lang="fr-FR"/>
          </a:p>
        </p:txBody>
      </p:sp>
    </p:spTree>
    <p:extLst>
      <p:ext uri="{BB962C8B-B14F-4D97-AF65-F5344CB8AC3E}">
        <p14:creationId xmlns:p14="http://schemas.microsoft.com/office/powerpoint/2010/main" val="297497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7043EA-A519-869E-821F-4081321C282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9C4FAA5-92B0-96E6-E417-C47E77F05EB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E145551-88BD-B154-30CC-9F8C0311D108}"/>
              </a:ext>
            </a:extLst>
          </p:cNvPr>
          <p:cNvSpPr>
            <a:spLocks noGrp="1"/>
          </p:cNvSpPr>
          <p:nvPr>
            <p:ph type="dt" sz="half" idx="10"/>
          </p:nvPr>
        </p:nvSpPr>
        <p:spPr/>
        <p:txBody>
          <a:bodyPr/>
          <a:lstStyle/>
          <a:p>
            <a:fld id="{13897BBF-FC2F-4707-A0D3-981F3E708C2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15B90785-F145-61D9-0338-123F2E2A4E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20F8A32-E777-54DA-0C5B-5D9BFDF76EFF}"/>
              </a:ext>
            </a:extLst>
          </p:cNvPr>
          <p:cNvSpPr>
            <a:spLocks noGrp="1"/>
          </p:cNvSpPr>
          <p:nvPr>
            <p:ph type="sldNum" sz="quarter" idx="12"/>
          </p:nvPr>
        </p:nvSpPr>
        <p:spPr/>
        <p:txBody>
          <a:bodyPr/>
          <a:lstStyle/>
          <a:p>
            <a:fld id="{353B3D77-3FF3-4DB6-BA7C-480527281448}" type="slidenum">
              <a:rPr lang="fr-FR" smtClean="0"/>
              <a:t>‹N°›</a:t>
            </a:fld>
            <a:endParaRPr lang="fr-FR"/>
          </a:p>
        </p:txBody>
      </p:sp>
    </p:spTree>
    <p:extLst>
      <p:ext uri="{BB962C8B-B14F-4D97-AF65-F5344CB8AC3E}">
        <p14:creationId xmlns:p14="http://schemas.microsoft.com/office/powerpoint/2010/main" val="3571046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CACF8-AF5D-3D23-ADCC-B5B185F4659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D3F5AD2-1EAD-D8DF-0D68-C638BAF0B3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C185209-49C7-48BD-A8E5-99559369BA30}"/>
              </a:ext>
            </a:extLst>
          </p:cNvPr>
          <p:cNvSpPr>
            <a:spLocks noGrp="1"/>
          </p:cNvSpPr>
          <p:nvPr>
            <p:ph type="dt" sz="half" idx="10"/>
          </p:nvPr>
        </p:nvSpPr>
        <p:spPr/>
        <p:txBody>
          <a:bodyPr/>
          <a:lstStyle/>
          <a:p>
            <a:fld id="{13897BBF-FC2F-4707-A0D3-981F3E708C2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5444B15C-EF1E-3E94-CF8D-A26038C455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9B735B9-94A3-80C1-4B9C-9ABB1523C7D9}"/>
              </a:ext>
            </a:extLst>
          </p:cNvPr>
          <p:cNvSpPr>
            <a:spLocks noGrp="1"/>
          </p:cNvSpPr>
          <p:nvPr>
            <p:ph type="sldNum" sz="quarter" idx="12"/>
          </p:nvPr>
        </p:nvSpPr>
        <p:spPr/>
        <p:txBody>
          <a:bodyPr/>
          <a:lstStyle/>
          <a:p>
            <a:fld id="{353B3D77-3FF3-4DB6-BA7C-480527281448}" type="slidenum">
              <a:rPr lang="fr-FR" smtClean="0"/>
              <a:t>‹N°›</a:t>
            </a:fld>
            <a:endParaRPr lang="fr-FR"/>
          </a:p>
        </p:txBody>
      </p:sp>
    </p:spTree>
    <p:extLst>
      <p:ext uri="{BB962C8B-B14F-4D97-AF65-F5344CB8AC3E}">
        <p14:creationId xmlns:p14="http://schemas.microsoft.com/office/powerpoint/2010/main" val="951570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A14FED-B5AF-FC1B-887C-6490BF7490E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BCB3B09-EC54-4F49-1E1D-FA33FE99873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2A28D19-3414-AFCA-7D93-287D99F216B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BC74020-5208-8E01-C066-169732250DF1}"/>
              </a:ext>
            </a:extLst>
          </p:cNvPr>
          <p:cNvSpPr>
            <a:spLocks noGrp="1"/>
          </p:cNvSpPr>
          <p:nvPr>
            <p:ph type="dt" sz="half" idx="10"/>
          </p:nvPr>
        </p:nvSpPr>
        <p:spPr/>
        <p:txBody>
          <a:bodyPr/>
          <a:lstStyle/>
          <a:p>
            <a:fld id="{13897BBF-FC2F-4707-A0D3-981F3E708C2C}" type="datetimeFigureOut">
              <a:rPr lang="fr-FR" smtClean="0"/>
              <a:t>08/01/2024</a:t>
            </a:fld>
            <a:endParaRPr lang="fr-FR"/>
          </a:p>
        </p:txBody>
      </p:sp>
      <p:sp>
        <p:nvSpPr>
          <p:cNvPr id="6" name="Espace réservé du pied de page 5">
            <a:extLst>
              <a:ext uri="{FF2B5EF4-FFF2-40B4-BE49-F238E27FC236}">
                <a16:creationId xmlns:a16="http://schemas.microsoft.com/office/drawing/2014/main" id="{A8D93722-0101-79A3-240E-81EBAF51025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6CBE5B5-89AC-74F4-59BF-18D71BED9811}"/>
              </a:ext>
            </a:extLst>
          </p:cNvPr>
          <p:cNvSpPr>
            <a:spLocks noGrp="1"/>
          </p:cNvSpPr>
          <p:nvPr>
            <p:ph type="sldNum" sz="quarter" idx="12"/>
          </p:nvPr>
        </p:nvSpPr>
        <p:spPr/>
        <p:txBody>
          <a:bodyPr/>
          <a:lstStyle/>
          <a:p>
            <a:fld id="{353B3D77-3FF3-4DB6-BA7C-480527281448}" type="slidenum">
              <a:rPr lang="fr-FR" smtClean="0"/>
              <a:t>‹N°›</a:t>
            </a:fld>
            <a:endParaRPr lang="fr-FR"/>
          </a:p>
        </p:txBody>
      </p:sp>
    </p:spTree>
    <p:extLst>
      <p:ext uri="{BB962C8B-B14F-4D97-AF65-F5344CB8AC3E}">
        <p14:creationId xmlns:p14="http://schemas.microsoft.com/office/powerpoint/2010/main" val="3486591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A74AD1-F960-C4EB-8E6C-C4A58BE41BDC}"/>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BDE530E-5FD5-B07B-5086-38ADA7CF1F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3AAC53C-176F-F43C-0061-08ADD14214E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35414A5-4C9D-7811-5E0B-1525C3FFC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2EB64C7-87BA-5797-422F-2D34285825E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39BC00A-0586-42EC-9FB0-B1E1D4C51B53}"/>
              </a:ext>
            </a:extLst>
          </p:cNvPr>
          <p:cNvSpPr>
            <a:spLocks noGrp="1"/>
          </p:cNvSpPr>
          <p:nvPr>
            <p:ph type="dt" sz="half" idx="10"/>
          </p:nvPr>
        </p:nvSpPr>
        <p:spPr/>
        <p:txBody>
          <a:bodyPr/>
          <a:lstStyle/>
          <a:p>
            <a:fld id="{13897BBF-FC2F-4707-A0D3-981F3E708C2C}" type="datetimeFigureOut">
              <a:rPr lang="fr-FR" smtClean="0"/>
              <a:t>08/01/2024</a:t>
            </a:fld>
            <a:endParaRPr lang="fr-FR"/>
          </a:p>
        </p:txBody>
      </p:sp>
      <p:sp>
        <p:nvSpPr>
          <p:cNvPr id="8" name="Espace réservé du pied de page 7">
            <a:extLst>
              <a:ext uri="{FF2B5EF4-FFF2-40B4-BE49-F238E27FC236}">
                <a16:creationId xmlns:a16="http://schemas.microsoft.com/office/drawing/2014/main" id="{3B783DC9-31F2-B43A-DF43-5BBF41DA4E3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FC303BD-AF1E-8D5D-DB86-9897F5556920}"/>
              </a:ext>
            </a:extLst>
          </p:cNvPr>
          <p:cNvSpPr>
            <a:spLocks noGrp="1"/>
          </p:cNvSpPr>
          <p:nvPr>
            <p:ph type="sldNum" sz="quarter" idx="12"/>
          </p:nvPr>
        </p:nvSpPr>
        <p:spPr/>
        <p:txBody>
          <a:bodyPr/>
          <a:lstStyle/>
          <a:p>
            <a:fld id="{353B3D77-3FF3-4DB6-BA7C-480527281448}" type="slidenum">
              <a:rPr lang="fr-FR" smtClean="0"/>
              <a:t>‹N°›</a:t>
            </a:fld>
            <a:endParaRPr lang="fr-FR"/>
          </a:p>
        </p:txBody>
      </p:sp>
    </p:spTree>
    <p:extLst>
      <p:ext uri="{BB962C8B-B14F-4D97-AF65-F5344CB8AC3E}">
        <p14:creationId xmlns:p14="http://schemas.microsoft.com/office/powerpoint/2010/main" val="3420489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E57909-434B-254A-75FD-9292DBBFF2C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78253536-29C5-3C99-491B-7D2F6A709510}"/>
              </a:ext>
            </a:extLst>
          </p:cNvPr>
          <p:cNvSpPr>
            <a:spLocks noGrp="1"/>
          </p:cNvSpPr>
          <p:nvPr>
            <p:ph type="dt" sz="half" idx="10"/>
          </p:nvPr>
        </p:nvSpPr>
        <p:spPr/>
        <p:txBody>
          <a:bodyPr/>
          <a:lstStyle/>
          <a:p>
            <a:fld id="{13897BBF-FC2F-4707-A0D3-981F3E708C2C}" type="datetimeFigureOut">
              <a:rPr lang="fr-FR" smtClean="0"/>
              <a:t>08/01/2024</a:t>
            </a:fld>
            <a:endParaRPr lang="fr-FR"/>
          </a:p>
        </p:txBody>
      </p:sp>
      <p:sp>
        <p:nvSpPr>
          <p:cNvPr id="4" name="Espace réservé du pied de page 3">
            <a:extLst>
              <a:ext uri="{FF2B5EF4-FFF2-40B4-BE49-F238E27FC236}">
                <a16:creationId xmlns:a16="http://schemas.microsoft.com/office/drawing/2014/main" id="{428CDDEF-1956-B90B-2795-699BFFDFE0D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67C5120-5628-2728-E8CD-CAA00897EE84}"/>
              </a:ext>
            </a:extLst>
          </p:cNvPr>
          <p:cNvSpPr>
            <a:spLocks noGrp="1"/>
          </p:cNvSpPr>
          <p:nvPr>
            <p:ph type="sldNum" sz="quarter" idx="12"/>
          </p:nvPr>
        </p:nvSpPr>
        <p:spPr/>
        <p:txBody>
          <a:bodyPr/>
          <a:lstStyle/>
          <a:p>
            <a:fld id="{353B3D77-3FF3-4DB6-BA7C-480527281448}" type="slidenum">
              <a:rPr lang="fr-FR" smtClean="0"/>
              <a:t>‹N°›</a:t>
            </a:fld>
            <a:endParaRPr lang="fr-FR"/>
          </a:p>
        </p:txBody>
      </p:sp>
    </p:spTree>
    <p:extLst>
      <p:ext uri="{BB962C8B-B14F-4D97-AF65-F5344CB8AC3E}">
        <p14:creationId xmlns:p14="http://schemas.microsoft.com/office/powerpoint/2010/main" val="2977912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9E6B667-EF96-3190-02E7-A6BECAD54B41}"/>
              </a:ext>
            </a:extLst>
          </p:cNvPr>
          <p:cNvSpPr>
            <a:spLocks noGrp="1"/>
          </p:cNvSpPr>
          <p:nvPr>
            <p:ph type="dt" sz="half" idx="10"/>
          </p:nvPr>
        </p:nvSpPr>
        <p:spPr/>
        <p:txBody>
          <a:bodyPr/>
          <a:lstStyle/>
          <a:p>
            <a:fld id="{13897BBF-FC2F-4707-A0D3-981F3E708C2C}" type="datetimeFigureOut">
              <a:rPr lang="fr-FR" smtClean="0"/>
              <a:t>08/01/2024</a:t>
            </a:fld>
            <a:endParaRPr lang="fr-FR"/>
          </a:p>
        </p:txBody>
      </p:sp>
      <p:sp>
        <p:nvSpPr>
          <p:cNvPr id="3" name="Espace réservé du pied de page 2">
            <a:extLst>
              <a:ext uri="{FF2B5EF4-FFF2-40B4-BE49-F238E27FC236}">
                <a16:creationId xmlns:a16="http://schemas.microsoft.com/office/drawing/2014/main" id="{34B02BED-9ABB-74E9-F3B2-E2519DC0703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29DCDC1-C85D-4214-DB8A-2B18B9019B47}"/>
              </a:ext>
            </a:extLst>
          </p:cNvPr>
          <p:cNvSpPr>
            <a:spLocks noGrp="1"/>
          </p:cNvSpPr>
          <p:nvPr>
            <p:ph type="sldNum" sz="quarter" idx="12"/>
          </p:nvPr>
        </p:nvSpPr>
        <p:spPr/>
        <p:txBody>
          <a:bodyPr/>
          <a:lstStyle/>
          <a:p>
            <a:fld id="{353B3D77-3FF3-4DB6-BA7C-480527281448}" type="slidenum">
              <a:rPr lang="fr-FR" smtClean="0"/>
              <a:t>‹N°›</a:t>
            </a:fld>
            <a:endParaRPr lang="fr-FR"/>
          </a:p>
        </p:txBody>
      </p:sp>
    </p:spTree>
    <p:extLst>
      <p:ext uri="{BB962C8B-B14F-4D97-AF65-F5344CB8AC3E}">
        <p14:creationId xmlns:p14="http://schemas.microsoft.com/office/powerpoint/2010/main" val="1330963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86E5E3-5591-A876-8E39-C45E16C778C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F11F1C7-8CCA-C961-A00D-31E83A9780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B241AB6-1D54-12FA-2987-4949FA79B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55D8950-F6ED-2F32-72A3-C4618A541C34}"/>
              </a:ext>
            </a:extLst>
          </p:cNvPr>
          <p:cNvSpPr>
            <a:spLocks noGrp="1"/>
          </p:cNvSpPr>
          <p:nvPr>
            <p:ph type="dt" sz="half" idx="10"/>
          </p:nvPr>
        </p:nvSpPr>
        <p:spPr/>
        <p:txBody>
          <a:bodyPr/>
          <a:lstStyle/>
          <a:p>
            <a:fld id="{13897BBF-FC2F-4707-A0D3-981F3E708C2C}" type="datetimeFigureOut">
              <a:rPr lang="fr-FR" smtClean="0"/>
              <a:t>08/01/2024</a:t>
            </a:fld>
            <a:endParaRPr lang="fr-FR"/>
          </a:p>
        </p:txBody>
      </p:sp>
      <p:sp>
        <p:nvSpPr>
          <p:cNvPr id="6" name="Espace réservé du pied de page 5">
            <a:extLst>
              <a:ext uri="{FF2B5EF4-FFF2-40B4-BE49-F238E27FC236}">
                <a16:creationId xmlns:a16="http://schemas.microsoft.com/office/drawing/2014/main" id="{071D8753-C888-9C92-E989-35A6E9F2A73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612EDE5-9FF1-7413-35C4-89E45A3C2E9D}"/>
              </a:ext>
            </a:extLst>
          </p:cNvPr>
          <p:cNvSpPr>
            <a:spLocks noGrp="1"/>
          </p:cNvSpPr>
          <p:nvPr>
            <p:ph type="sldNum" sz="quarter" idx="12"/>
          </p:nvPr>
        </p:nvSpPr>
        <p:spPr/>
        <p:txBody>
          <a:bodyPr/>
          <a:lstStyle/>
          <a:p>
            <a:fld id="{353B3D77-3FF3-4DB6-BA7C-480527281448}" type="slidenum">
              <a:rPr lang="fr-FR" smtClean="0"/>
              <a:t>‹N°›</a:t>
            </a:fld>
            <a:endParaRPr lang="fr-FR"/>
          </a:p>
        </p:txBody>
      </p:sp>
    </p:spTree>
    <p:extLst>
      <p:ext uri="{BB962C8B-B14F-4D97-AF65-F5344CB8AC3E}">
        <p14:creationId xmlns:p14="http://schemas.microsoft.com/office/powerpoint/2010/main" val="1854070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2A259-98BF-18F7-0B1E-FEBF52AEB5C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D0FA31B-EFDB-7500-B8ED-FEC4153341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AA46617-3AD5-B4F0-091B-96EA45C5FE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9BC0BC9-142B-B566-7526-90F49A49C250}"/>
              </a:ext>
            </a:extLst>
          </p:cNvPr>
          <p:cNvSpPr>
            <a:spLocks noGrp="1"/>
          </p:cNvSpPr>
          <p:nvPr>
            <p:ph type="dt" sz="half" idx="10"/>
          </p:nvPr>
        </p:nvSpPr>
        <p:spPr/>
        <p:txBody>
          <a:bodyPr/>
          <a:lstStyle/>
          <a:p>
            <a:fld id="{13897BBF-FC2F-4707-A0D3-981F3E708C2C}" type="datetimeFigureOut">
              <a:rPr lang="fr-FR" smtClean="0"/>
              <a:t>08/01/2024</a:t>
            </a:fld>
            <a:endParaRPr lang="fr-FR"/>
          </a:p>
        </p:txBody>
      </p:sp>
      <p:sp>
        <p:nvSpPr>
          <p:cNvPr id="6" name="Espace réservé du pied de page 5">
            <a:extLst>
              <a:ext uri="{FF2B5EF4-FFF2-40B4-BE49-F238E27FC236}">
                <a16:creationId xmlns:a16="http://schemas.microsoft.com/office/drawing/2014/main" id="{69794D2B-6CF4-2195-5AF6-B02BE11D145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D3EBBFB-715E-7BB6-4D8C-B7E07A97C1B7}"/>
              </a:ext>
            </a:extLst>
          </p:cNvPr>
          <p:cNvSpPr>
            <a:spLocks noGrp="1"/>
          </p:cNvSpPr>
          <p:nvPr>
            <p:ph type="sldNum" sz="quarter" idx="12"/>
          </p:nvPr>
        </p:nvSpPr>
        <p:spPr/>
        <p:txBody>
          <a:bodyPr/>
          <a:lstStyle/>
          <a:p>
            <a:fld id="{353B3D77-3FF3-4DB6-BA7C-480527281448}" type="slidenum">
              <a:rPr lang="fr-FR" smtClean="0"/>
              <a:t>‹N°›</a:t>
            </a:fld>
            <a:endParaRPr lang="fr-FR"/>
          </a:p>
        </p:txBody>
      </p:sp>
    </p:spTree>
    <p:extLst>
      <p:ext uri="{BB962C8B-B14F-4D97-AF65-F5344CB8AC3E}">
        <p14:creationId xmlns:p14="http://schemas.microsoft.com/office/powerpoint/2010/main" val="3610603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EDCE7C8-F267-B382-FA57-01514DDC762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ECD2EE0-2A1D-DBBF-3CAE-C4F156581A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9EB85E-BA97-516B-DF27-2596A59B0E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897BBF-FC2F-4707-A0D3-981F3E708C2C}" type="datetimeFigureOut">
              <a:rPr lang="fr-FR" smtClean="0"/>
              <a:t>08/01/2024</a:t>
            </a:fld>
            <a:endParaRPr lang="fr-FR"/>
          </a:p>
        </p:txBody>
      </p:sp>
      <p:sp>
        <p:nvSpPr>
          <p:cNvPr id="5" name="Espace réservé du pied de page 4">
            <a:extLst>
              <a:ext uri="{FF2B5EF4-FFF2-40B4-BE49-F238E27FC236}">
                <a16:creationId xmlns:a16="http://schemas.microsoft.com/office/drawing/2014/main" id="{2332EED9-14AC-715B-1B9C-E484782192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A393AB2-DE4C-0783-235C-96E3567B7E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3B3D77-3FF3-4DB6-BA7C-480527281448}" type="slidenum">
              <a:rPr lang="fr-FR" smtClean="0"/>
              <a:t>‹N°›</a:t>
            </a:fld>
            <a:endParaRPr lang="fr-FR"/>
          </a:p>
        </p:txBody>
      </p:sp>
    </p:spTree>
    <p:extLst>
      <p:ext uri="{BB962C8B-B14F-4D97-AF65-F5344CB8AC3E}">
        <p14:creationId xmlns:p14="http://schemas.microsoft.com/office/powerpoint/2010/main" val="979771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A3612B-9B77-E9E6-BC08-61D6E2898E6B}"/>
              </a:ext>
            </a:extLst>
          </p:cNvPr>
          <p:cNvSpPr>
            <a:spLocks noGrp="1"/>
          </p:cNvSpPr>
          <p:nvPr>
            <p:ph type="ctrTitle"/>
          </p:nvPr>
        </p:nvSpPr>
        <p:spPr>
          <a:xfrm>
            <a:off x="1523999" y="518206"/>
            <a:ext cx="9432471" cy="1655762"/>
          </a:xfrm>
          <a:solidFill>
            <a:schemeClr val="bg1"/>
          </a:solidFill>
        </p:spPr>
        <p:txBody>
          <a:bodyPr>
            <a:normAutofit fontScale="90000"/>
          </a:bodyPr>
          <a:lstStyle/>
          <a:p>
            <a:r>
              <a:rPr lang="fr-FR" dirty="0"/>
              <a:t>Exposition Laurence </a:t>
            </a:r>
            <a:r>
              <a:rPr lang="fr-FR" dirty="0" err="1"/>
              <a:t>Demaison</a:t>
            </a:r>
            <a:r>
              <a:rPr lang="fr-FR" dirty="0"/>
              <a:t> </a:t>
            </a:r>
            <a:br>
              <a:rPr lang="fr-FR" dirty="0"/>
            </a:br>
            <a:r>
              <a:rPr lang="fr-FR" dirty="0"/>
              <a:t>– 29 novembre 2023</a:t>
            </a:r>
          </a:p>
        </p:txBody>
      </p:sp>
      <p:sp>
        <p:nvSpPr>
          <p:cNvPr id="3" name="Sous-titre 2">
            <a:extLst>
              <a:ext uri="{FF2B5EF4-FFF2-40B4-BE49-F238E27FC236}">
                <a16:creationId xmlns:a16="http://schemas.microsoft.com/office/drawing/2014/main" id="{0B66444E-2059-C95C-C9F9-FB4894A14FF3}"/>
              </a:ext>
            </a:extLst>
          </p:cNvPr>
          <p:cNvSpPr>
            <a:spLocks noGrp="1"/>
          </p:cNvSpPr>
          <p:nvPr>
            <p:ph type="subTitle" idx="1"/>
          </p:nvPr>
        </p:nvSpPr>
        <p:spPr>
          <a:xfrm>
            <a:off x="2528528" y="2697852"/>
            <a:ext cx="7134943" cy="2903455"/>
          </a:xfrm>
          <a:solidFill>
            <a:schemeClr val="bg1"/>
          </a:solidFill>
        </p:spPr>
        <p:txBody>
          <a:bodyPr>
            <a:normAutofit fontScale="85000" lnSpcReduction="10000"/>
          </a:bodyPr>
          <a:lstStyle/>
          <a:p>
            <a:r>
              <a:rPr lang="fr-FR" dirty="0"/>
              <a:t>« Avec comme règle, de ne jamais retravailler l’image au-delà de la prise de vue (en dehors des inversions chimiques du film pour obtenir un négatif sur papier). Car pour que la magie soit opérante à mes yeux, la prise de vue doit témoigner d’un moment qui a bel et bien existé, tel qu’on le voit sur l’image.  L’argentique , une technique de dinosaure, qui complique tout infiniment, ne laisse aucune place à l’erreur ou à l’approximation, et est d’une lenteur quasi insupportable en notre époque. Mais une technique tellement humaine, dans ses imperfections même. Et ne permettant pas de tricher. Une sorte d’imposture vraie.» -Laurence </a:t>
            </a:r>
            <a:r>
              <a:rPr lang="fr-FR" dirty="0" err="1"/>
              <a:t>Demaison</a:t>
            </a:r>
            <a:endParaRPr lang="fr-FR" dirty="0"/>
          </a:p>
        </p:txBody>
      </p:sp>
      <p:sp>
        <p:nvSpPr>
          <p:cNvPr id="44" name="Sous-titre 2">
            <a:extLst>
              <a:ext uri="{FF2B5EF4-FFF2-40B4-BE49-F238E27FC236}">
                <a16:creationId xmlns:a16="http://schemas.microsoft.com/office/drawing/2014/main" id="{3F96F6AC-DC51-4674-7851-034B1BDD0BE4}"/>
              </a:ext>
            </a:extLst>
          </p:cNvPr>
          <p:cNvSpPr txBox="1">
            <a:spLocks/>
          </p:cNvSpPr>
          <p:nvPr/>
        </p:nvSpPr>
        <p:spPr>
          <a:xfrm>
            <a:off x="6896100" y="6371319"/>
            <a:ext cx="5056414" cy="381908"/>
          </a:xfrm>
          <a:prstGeom prst="rect">
            <a:avLst/>
          </a:prstGeom>
          <a:solidFill>
            <a:schemeClr val="bg1"/>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Galerie d’exposition de l’Arsenal, Metz</a:t>
            </a:r>
          </a:p>
        </p:txBody>
      </p:sp>
    </p:spTree>
    <p:extLst>
      <p:ext uri="{BB962C8B-B14F-4D97-AF65-F5344CB8AC3E}">
        <p14:creationId xmlns:p14="http://schemas.microsoft.com/office/powerpoint/2010/main" val="282171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B66444E-2059-C95C-C9F9-FB4894A14FF3}"/>
              </a:ext>
            </a:extLst>
          </p:cNvPr>
          <p:cNvSpPr>
            <a:spLocks noGrp="1"/>
          </p:cNvSpPr>
          <p:nvPr>
            <p:ph type="subTitle" idx="1"/>
          </p:nvPr>
        </p:nvSpPr>
        <p:spPr>
          <a:xfrm>
            <a:off x="197302" y="4065814"/>
            <a:ext cx="4227744" cy="489858"/>
          </a:xfrm>
          <a:solidFill>
            <a:schemeClr val="bg1"/>
          </a:solidFill>
        </p:spPr>
        <p:txBody>
          <a:bodyPr>
            <a:normAutofit/>
          </a:bodyPr>
          <a:lstStyle/>
          <a:p>
            <a:r>
              <a:rPr lang="fr-FR" dirty="0"/>
              <a:t>De la série </a:t>
            </a:r>
            <a:r>
              <a:rPr lang="fr-FR" u="sng" dirty="0"/>
              <a:t>Les sources</a:t>
            </a:r>
          </a:p>
        </p:txBody>
      </p:sp>
      <p:pic>
        <p:nvPicPr>
          <p:cNvPr id="5" name="Image 4" descr="Une image contenant intérieur, cadre photo, mur, art&#10;&#10;Description générée automatiquement">
            <a:extLst>
              <a:ext uri="{FF2B5EF4-FFF2-40B4-BE49-F238E27FC236}">
                <a16:creationId xmlns:a16="http://schemas.microsoft.com/office/drawing/2014/main" id="{BF39A5BB-5A03-B5E7-1C75-39FFB09D0847}"/>
              </a:ext>
            </a:extLst>
          </p:cNvPr>
          <p:cNvPicPr>
            <a:picLocks noChangeAspect="1"/>
          </p:cNvPicPr>
          <p:nvPr/>
        </p:nvPicPr>
        <p:blipFill rotWithShape="1">
          <a:blip r:embed="rId3">
            <a:extLst>
              <a:ext uri="{28A0092B-C50C-407E-A947-70E740481C1C}">
                <a14:useLocalDpi xmlns:a14="http://schemas.microsoft.com/office/drawing/2010/main" val="0"/>
              </a:ext>
            </a:extLst>
          </a:blip>
          <a:srcRect l="4523" t="-688" r="30000" b="1"/>
          <a:stretch/>
        </p:blipFill>
        <p:spPr>
          <a:xfrm rot="5400000">
            <a:off x="478339" y="-141824"/>
            <a:ext cx="3665670" cy="4227743"/>
          </a:xfrm>
          <a:prstGeom prst="rect">
            <a:avLst/>
          </a:prstGeom>
          <a:ln>
            <a:noFill/>
          </a:ln>
          <a:effectLst>
            <a:outerShdw blurRad="190500" algn="tl" rotWithShape="0">
              <a:srgbClr val="000000">
                <a:alpha val="70000"/>
              </a:srgbClr>
            </a:outerShdw>
          </a:effectLst>
        </p:spPr>
      </p:pic>
      <p:pic>
        <p:nvPicPr>
          <p:cNvPr id="7" name="Image 6" descr="Une image contenant cadre photo, croquis, art, mur&#10;&#10;Description générée automatiquement">
            <a:extLst>
              <a:ext uri="{FF2B5EF4-FFF2-40B4-BE49-F238E27FC236}">
                <a16:creationId xmlns:a16="http://schemas.microsoft.com/office/drawing/2014/main" id="{19DE148D-D61E-190A-386D-CD8AAD4B6F79}"/>
              </a:ext>
            </a:extLst>
          </p:cNvPr>
          <p:cNvPicPr>
            <a:picLocks noChangeAspect="1"/>
          </p:cNvPicPr>
          <p:nvPr/>
        </p:nvPicPr>
        <p:blipFill rotWithShape="1">
          <a:blip r:embed="rId4">
            <a:extLst>
              <a:ext uri="{28A0092B-C50C-407E-A947-70E740481C1C}">
                <a14:useLocalDpi xmlns:a14="http://schemas.microsoft.com/office/drawing/2010/main" val="0"/>
              </a:ext>
            </a:extLst>
          </a:blip>
          <a:srcRect l="10475" t="8201" r="12619" b="6719"/>
          <a:stretch/>
        </p:blipFill>
        <p:spPr>
          <a:xfrm rot="5400000">
            <a:off x="6866165" y="726623"/>
            <a:ext cx="5274129" cy="4376058"/>
          </a:xfrm>
          <a:prstGeom prst="rect">
            <a:avLst/>
          </a:prstGeom>
          <a:ln>
            <a:noFill/>
          </a:ln>
          <a:effectLst>
            <a:outerShdw blurRad="190500" algn="tl" rotWithShape="0">
              <a:srgbClr val="000000">
                <a:alpha val="70000"/>
              </a:srgbClr>
            </a:outerShdw>
          </a:effectLst>
        </p:spPr>
      </p:pic>
      <p:sp>
        <p:nvSpPr>
          <p:cNvPr id="8" name="Sous-titre 2">
            <a:extLst>
              <a:ext uri="{FF2B5EF4-FFF2-40B4-BE49-F238E27FC236}">
                <a16:creationId xmlns:a16="http://schemas.microsoft.com/office/drawing/2014/main" id="{57454505-014E-9B50-7E8C-A6CC4DD915CC}"/>
              </a:ext>
            </a:extLst>
          </p:cNvPr>
          <p:cNvSpPr txBox="1">
            <a:spLocks/>
          </p:cNvSpPr>
          <p:nvPr/>
        </p:nvSpPr>
        <p:spPr>
          <a:xfrm>
            <a:off x="7463515" y="5802086"/>
            <a:ext cx="4227744" cy="489858"/>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De la série </a:t>
            </a:r>
            <a:r>
              <a:rPr lang="fr-FR" u="sng" dirty="0" err="1"/>
              <a:t>Photo-Graphies</a:t>
            </a:r>
            <a:endParaRPr lang="fr-FR" u="sng" dirty="0"/>
          </a:p>
        </p:txBody>
      </p:sp>
      <p:sp>
        <p:nvSpPr>
          <p:cNvPr id="9" name="Sous-titre 2">
            <a:extLst>
              <a:ext uri="{FF2B5EF4-FFF2-40B4-BE49-F238E27FC236}">
                <a16:creationId xmlns:a16="http://schemas.microsoft.com/office/drawing/2014/main" id="{F19E5A5E-E28A-C3FC-0000-3FF85D3738CC}"/>
              </a:ext>
            </a:extLst>
          </p:cNvPr>
          <p:cNvSpPr txBox="1">
            <a:spLocks/>
          </p:cNvSpPr>
          <p:nvPr/>
        </p:nvSpPr>
        <p:spPr>
          <a:xfrm>
            <a:off x="324196" y="4638502"/>
            <a:ext cx="6458990" cy="2080285"/>
          </a:xfrm>
          <a:prstGeom prst="rect">
            <a:avLst/>
          </a:prstGeom>
          <a:solidFill>
            <a:schemeClr val="bg1"/>
          </a:solidFill>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 Parallèlement à la photographie, je pratique le dessin depuis longtemps. Ces 2 moyens d’expression sont pour moi très complémentaires puisqu’à l’exact opposé. D’un côté il y a rigueur, la lenteur, la lourdeur de la photographie telle que je pratique, de l’autre la liberté, rapidité et spontanéité du dessin, c’est-à-dire très brut » - Laurence </a:t>
            </a:r>
            <a:r>
              <a:rPr lang="fr-FR" dirty="0" err="1"/>
              <a:t>Demaison</a:t>
            </a:r>
            <a:endParaRPr lang="fr-FR" dirty="0"/>
          </a:p>
        </p:txBody>
      </p:sp>
    </p:spTree>
    <p:extLst>
      <p:ext uri="{BB962C8B-B14F-4D97-AF65-F5344CB8AC3E}">
        <p14:creationId xmlns:p14="http://schemas.microsoft.com/office/powerpoint/2010/main" val="2213855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7000" b="-17000"/>
          </a:stretch>
        </a:blip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B66444E-2059-C95C-C9F9-FB4894A14FF3}"/>
              </a:ext>
            </a:extLst>
          </p:cNvPr>
          <p:cNvSpPr>
            <a:spLocks noGrp="1"/>
          </p:cNvSpPr>
          <p:nvPr>
            <p:ph type="subTitle" idx="1"/>
          </p:nvPr>
        </p:nvSpPr>
        <p:spPr>
          <a:xfrm>
            <a:off x="2820756" y="6368142"/>
            <a:ext cx="4227744" cy="489858"/>
          </a:xfrm>
          <a:solidFill>
            <a:schemeClr val="bg1"/>
          </a:solidFill>
        </p:spPr>
        <p:txBody>
          <a:bodyPr>
            <a:normAutofit/>
          </a:bodyPr>
          <a:lstStyle/>
          <a:p>
            <a:r>
              <a:rPr lang="fr-FR" u="sng" dirty="0"/>
              <a:t>Radiothérapies</a:t>
            </a:r>
            <a:r>
              <a:rPr lang="fr-FR" dirty="0"/>
              <a:t>, 2010</a:t>
            </a:r>
            <a:endParaRPr lang="fr-FR" u="sng" dirty="0"/>
          </a:p>
        </p:txBody>
      </p:sp>
      <p:sp>
        <p:nvSpPr>
          <p:cNvPr id="8" name="Sous-titre 2">
            <a:extLst>
              <a:ext uri="{FF2B5EF4-FFF2-40B4-BE49-F238E27FC236}">
                <a16:creationId xmlns:a16="http://schemas.microsoft.com/office/drawing/2014/main" id="{57454505-014E-9B50-7E8C-A6CC4DD915CC}"/>
              </a:ext>
            </a:extLst>
          </p:cNvPr>
          <p:cNvSpPr txBox="1">
            <a:spLocks/>
          </p:cNvSpPr>
          <p:nvPr/>
        </p:nvSpPr>
        <p:spPr>
          <a:xfrm>
            <a:off x="30623" y="685799"/>
            <a:ext cx="4227744" cy="489858"/>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u="sng" dirty="0"/>
              <a:t>Les sources</a:t>
            </a:r>
            <a:r>
              <a:rPr lang="fr-FR" dirty="0"/>
              <a:t>, 2002</a:t>
            </a:r>
            <a:endParaRPr lang="fr-FR" u="sng" dirty="0"/>
          </a:p>
        </p:txBody>
      </p:sp>
      <p:pic>
        <p:nvPicPr>
          <p:cNvPr id="11" name="Image 10" descr="Une image contenant cadre photo, peinture, mur, Galerie d’art&#10;&#10;Description générée automatiquement">
            <a:extLst>
              <a:ext uri="{FF2B5EF4-FFF2-40B4-BE49-F238E27FC236}">
                <a16:creationId xmlns:a16="http://schemas.microsoft.com/office/drawing/2014/main" id="{6F4E0887-9930-5078-8DD9-215EBF5EA508}"/>
              </a:ext>
            </a:extLst>
          </p:cNvPr>
          <p:cNvPicPr>
            <a:picLocks noChangeAspect="1"/>
          </p:cNvPicPr>
          <p:nvPr/>
        </p:nvPicPr>
        <p:blipFill rotWithShape="1">
          <a:blip r:embed="rId3">
            <a:extLst>
              <a:ext uri="{28A0092B-C50C-407E-A947-70E740481C1C}">
                <a14:useLocalDpi xmlns:a14="http://schemas.microsoft.com/office/drawing/2010/main" val="0"/>
              </a:ext>
            </a:extLst>
          </a:blip>
          <a:srcRect l="14524" r="19762"/>
          <a:stretch/>
        </p:blipFill>
        <p:spPr>
          <a:xfrm rot="5400000">
            <a:off x="982435" y="857250"/>
            <a:ext cx="4506685" cy="5143500"/>
          </a:xfrm>
          <a:prstGeom prst="rect">
            <a:avLst/>
          </a:prstGeom>
        </p:spPr>
      </p:pic>
      <p:pic>
        <p:nvPicPr>
          <p:cNvPr id="13" name="Image 12" descr="Une image contenant intérieur, crâne, collection, art&#10;&#10;Description générée automatiquement">
            <a:extLst>
              <a:ext uri="{FF2B5EF4-FFF2-40B4-BE49-F238E27FC236}">
                <a16:creationId xmlns:a16="http://schemas.microsoft.com/office/drawing/2014/main" id="{5A83A706-3B1E-9E89-7438-52FE23017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Tree>
    <p:extLst>
      <p:ext uri="{BB962C8B-B14F-4D97-AF65-F5344CB8AC3E}">
        <p14:creationId xmlns:p14="http://schemas.microsoft.com/office/powerpoint/2010/main" val="3472368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17000" b="-17000"/>
          </a:stretch>
        </a:blip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B66444E-2059-C95C-C9F9-FB4894A14FF3}"/>
              </a:ext>
            </a:extLst>
          </p:cNvPr>
          <p:cNvSpPr>
            <a:spLocks noGrp="1"/>
          </p:cNvSpPr>
          <p:nvPr>
            <p:ph type="subTitle" idx="1"/>
          </p:nvPr>
        </p:nvSpPr>
        <p:spPr>
          <a:xfrm>
            <a:off x="5206494" y="849494"/>
            <a:ext cx="6199414" cy="5159012"/>
          </a:xfrm>
          <a:solidFill>
            <a:schemeClr val="bg1"/>
          </a:solidFill>
        </p:spPr>
        <p:txBody>
          <a:bodyPr>
            <a:normAutofit lnSpcReduction="10000"/>
          </a:bodyPr>
          <a:lstStyle/>
          <a:p>
            <a:r>
              <a:rPr lang="fr-FR" dirty="0"/>
              <a:t>« Affronter son propre corps, détesté de surcroit, l’a conduit à inventer des subterfuges techniques permettant de la camoufler, le déformer, le réinventer. Langues poses, reflets déformants, contre-jours, images négatives, c’est par un long travail de recherche et d’expérimentation qu’elle parvient à créer des images intrigantes et singulières, entre beauté et cruauté, légèreté et gravité. Elle réalise toutes les étapes, prise de vue, développement et tirage, exclusivement en technique argentique et sans manipulations ultérieures à la prise de vue. Son travail a été très souvent exposé en France et à l’étranger et est présent dans de nombreuses collections privées et publiques. Elle a été </a:t>
            </a:r>
            <a:r>
              <a:rPr lang="fr-FR" dirty="0" err="1"/>
              <a:t>nominéd</a:t>
            </a:r>
            <a:r>
              <a:rPr lang="fr-FR" dirty="0"/>
              <a:t> deux fois au prix </a:t>
            </a:r>
            <a:r>
              <a:rPr lang="fr-FR" dirty="0" err="1"/>
              <a:t>Niépce</a:t>
            </a:r>
            <a:r>
              <a:rPr lang="fr-FR" dirty="0"/>
              <a:t> et est lauréate du prix HSBC en 2002 »</a:t>
            </a:r>
          </a:p>
        </p:txBody>
      </p:sp>
      <p:sp>
        <p:nvSpPr>
          <p:cNvPr id="8" name="Sous-titre 2">
            <a:extLst>
              <a:ext uri="{FF2B5EF4-FFF2-40B4-BE49-F238E27FC236}">
                <a16:creationId xmlns:a16="http://schemas.microsoft.com/office/drawing/2014/main" id="{57454505-014E-9B50-7E8C-A6CC4DD915CC}"/>
              </a:ext>
            </a:extLst>
          </p:cNvPr>
          <p:cNvSpPr txBox="1">
            <a:spLocks/>
          </p:cNvSpPr>
          <p:nvPr/>
        </p:nvSpPr>
        <p:spPr>
          <a:xfrm>
            <a:off x="163286" y="36778"/>
            <a:ext cx="4227744" cy="489858"/>
          </a:xfrm>
          <a:prstGeom prst="rect">
            <a:avLst/>
          </a:prstGeom>
          <a:solidFill>
            <a:schemeClr val="bg1"/>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u="sng" dirty="0"/>
              <a:t>La chambre noire</a:t>
            </a:r>
            <a:r>
              <a:rPr lang="fr-FR" dirty="0"/>
              <a:t>, 2011</a:t>
            </a:r>
            <a:endParaRPr lang="fr-FR" u="sng" dirty="0"/>
          </a:p>
        </p:txBody>
      </p:sp>
      <p:pic>
        <p:nvPicPr>
          <p:cNvPr id="6" name="Image 5">
            <a:extLst>
              <a:ext uri="{FF2B5EF4-FFF2-40B4-BE49-F238E27FC236}">
                <a16:creationId xmlns:a16="http://schemas.microsoft.com/office/drawing/2014/main" id="{CB4C341D-7BE3-C1F7-E0A9-01E9DC3F7B83}"/>
              </a:ext>
            </a:extLst>
          </p:cNvPr>
          <p:cNvPicPr>
            <a:picLocks noChangeAspect="1"/>
          </p:cNvPicPr>
          <p:nvPr/>
        </p:nvPicPr>
        <p:blipFill>
          <a:blip r:embed="rId3"/>
          <a:stretch>
            <a:fillRect/>
          </a:stretch>
        </p:blipFill>
        <p:spPr>
          <a:xfrm>
            <a:off x="786092" y="629592"/>
            <a:ext cx="2821646" cy="1979126"/>
          </a:xfrm>
          <a:prstGeom prst="rect">
            <a:avLst/>
          </a:prstGeom>
        </p:spPr>
      </p:pic>
      <p:pic>
        <p:nvPicPr>
          <p:cNvPr id="9" name="Image 8">
            <a:extLst>
              <a:ext uri="{FF2B5EF4-FFF2-40B4-BE49-F238E27FC236}">
                <a16:creationId xmlns:a16="http://schemas.microsoft.com/office/drawing/2014/main" id="{907AD189-5EDA-0F8C-120B-A32AAE364FF7}"/>
              </a:ext>
            </a:extLst>
          </p:cNvPr>
          <p:cNvPicPr>
            <a:picLocks noChangeAspect="1"/>
          </p:cNvPicPr>
          <p:nvPr/>
        </p:nvPicPr>
        <p:blipFill>
          <a:blip r:embed="rId4"/>
          <a:stretch>
            <a:fillRect/>
          </a:stretch>
        </p:blipFill>
        <p:spPr>
          <a:xfrm>
            <a:off x="786092" y="2755161"/>
            <a:ext cx="2821646" cy="1977269"/>
          </a:xfrm>
          <a:prstGeom prst="rect">
            <a:avLst/>
          </a:prstGeom>
        </p:spPr>
      </p:pic>
      <p:pic>
        <p:nvPicPr>
          <p:cNvPr id="12" name="Image 11">
            <a:extLst>
              <a:ext uri="{FF2B5EF4-FFF2-40B4-BE49-F238E27FC236}">
                <a16:creationId xmlns:a16="http://schemas.microsoft.com/office/drawing/2014/main" id="{CF87F597-9220-DF68-D636-12E7C6AA7374}"/>
              </a:ext>
            </a:extLst>
          </p:cNvPr>
          <p:cNvPicPr>
            <a:picLocks noChangeAspect="1"/>
          </p:cNvPicPr>
          <p:nvPr/>
        </p:nvPicPr>
        <p:blipFill>
          <a:blip r:embed="rId5"/>
          <a:stretch>
            <a:fillRect/>
          </a:stretch>
        </p:blipFill>
        <p:spPr>
          <a:xfrm>
            <a:off x="786092" y="4878873"/>
            <a:ext cx="2821647" cy="1979127"/>
          </a:xfrm>
          <a:prstGeom prst="rect">
            <a:avLst/>
          </a:prstGeom>
        </p:spPr>
      </p:pic>
    </p:spTree>
    <p:extLst>
      <p:ext uri="{BB962C8B-B14F-4D97-AF65-F5344CB8AC3E}">
        <p14:creationId xmlns:p14="http://schemas.microsoft.com/office/powerpoint/2010/main" val="1392757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7000" b="-7000"/>
          </a:stretch>
        </a:blip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0B66444E-2059-C95C-C9F9-FB4894A14FF3}"/>
              </a:ext>
            </a:extLst>
          </p:cNvPr>
          <p:cNvSpPr>
            <a:spLocks noGrp="1"/>
          </p:cNvSpPr>
          <p:nvPr>
            <p:ph type="subTitle" idx="1"/>
          </p:nvPr>
        </p:nvSpPr>
        <p:spPr>
          <a:xfrm>
            <a:off x="6934879" y="5633356"/>
            <a:ext cx="4227744" cy="489858"/>
          </a:xfrm>
          <a:solidFill>
            <a:schemeClr val="bg1"/>
          </a:solidFill>
        </p:spPr>
        <p:txBody>
          <a:bodyPr>
            <a:normAutofit fontScale="85000" lnSpcReduction="10000"/>
          </a:bodyPr>
          <a:lstStyle/>
          <a:p>
            <a:r>
              <a:rPr lang="fr-FR" u="sng" dirty="0"/>
              <a:t>Sans titre (Portraits monotypes)</a:t>
            </a:r>
            <a:r>
              <a:rPr lang="fr-FR" dirty="0"/>
              <a:t>, 2015</a:t>
            </a:r>
            <a:endParaRPr lang="fr-FR" u="sng" dirty="0"/>
          </a:p>
        </p:txBody>
      </p:sp>
      <p:sp>
        <p:nvSpPr>
          <p:cNvPr id="8" name="Sous-titre 2">
            <a:extLst>
              <a:ext uri="{FF2B5EF4-FFF2-40B4-BE49-F238E27FC236}">
                <a16:creationId xmlns:a16="http://schemas.microsoft.com/office/drawing/2014/main" id="{57454505-014E-9B50-7E8C-A6CC4DD915CC}"/>
              </a:ext>
            </a:extLst>
          </p:cNvPr>
          <p:cNvSpPr txBox="1">
            <a:spLocks/>
          </p:cNvSpPr>
          <p:nvPr/>
        </p:nvSpPr>
        <p:spPr>
          <a:xfrm>
            <a:off x="573579" y="513793"/>
            <a:ext cx="5037512" cy="5830413"/>
          </a:xfrm>
          <a:prstGeom prst="rect">
            <a:avLst/>
          </a:prstGeom>
          <a:solidFill>
            <a:schemeClr val="bg1"/>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dirty="0"/>
              <a:t>« Ceux qui ont pratiqué un peu de laboratoire argentique ont probablement ressenti la fascination qu’exerce l’image négative projetée par un agrandisseur, image lumineuse qui plus est. Une pure magie, qui se termine souvent en patatras une fois l’image </a:t>
            </a:r>
            <a:r>
              <a:rPr lang="fr-FR" dirty="0" err="1"/>
              <a:t>dévelopée</a:t>
            </a:r>
            <a:r>
              <a:rPr lang="fr-FR" dirty="0"/>
              <a:t>, positive, terne, plate et toute bête de réel. J’ai très tôt cherché à retrouver cette magie du négatif, sans m’y limiter cependant, car trop distant du réel. Ainsi, depuis 2000, j’élabore un procédé consistant à transformer en négatif la scène photographiée (moi, le décor, l’éclairage) en inversant toutes les valeurs. Puis, par inversion chimique du film, à réaliser un tirage négatif de cette scène. Le négatif d’un négatif s’approche du réel, l’évoque par des repères connus, mais n’en est aucunement. Tout est faux, la clarté est en réalité de l’ombre, la noirceur de la lumière, ce vrai-faux crée un monde parallèle étrange à la fois familier et anormal. » -Laurence </a:t>
            </a:r>
            <a:r>
              <a:rPr lang="fr-FR" dirty="0" err="1"/>
              <a:t>Demaison</a:t>
            </a:r>
            <a:endParaRPr lang="fr-FR" dirty="0"/>
          </a:p>
        </p:txBody>
      </p:sp>
      <p:pic>
        <p:nvPicPr>
          <p:cNvPr id="4" name="Image 3" descr="Une image contenant Visage humain, art, cadre photo, peinture&#10;&#10;Description générée automatiquement">
            <a:extLst>
              <a:ext uri="{FF2B5EF4-FFF2-40B4-BE49-F238E27FC236}">
                <a16:creationId xmlns:a16="http://schemas.microsoft.com/office/drawing/2014/main" id="{E195F1D0-4D0F-5EEB-DC11-F36D089292B1}"/>
              </a:ext>
            </a:extLst>
          </p:cNvPr>
          <p:cNvPicPr>
            <a:picLocks noChangeAspect="1"/>
          </p:cNvPicPr>
          <p:nvPr/>
        </p:nvPicPr>
        <p:blipFill rotWithShape="1">
          <a:blip r:embed="rId3">
            <a:extLst>
              <a:ext uri="{28A0092B-C50C-407E-A947-70E740481C1C}">
                <a14:useLocalDpi xmlns:a14="http://schemas.microsoft.com/office/drawing/2010/main" val="0"/>
              </a:ext>
            </a:extLst>
          </a:blip>
          <a:srcRect l="-238" r="10238"/>
          <a:stretch/>
        </p:blipFill>
        <p:spPr>
          <a:xfrm rot="5400000">
            <a:off x="6648449" y="791938"/>
            <a:ext cx="4800602" cy="4000501"/>
          </a:xfrm>
          <a:prstGeom prst="rect">
            <a:avLst/>
          </a:prstGeom>
        </p:spPr>
      </p:pic>
    </p:spTree>
    <p:extLst>
      <p:ext uri="{BB962C8B-B14F-4D97-AF65-F5344CB8AC3E}">
        <p14:creationId xmlns:p14="http://schemas.microsoft.com/office/powerpoint/2010/main" val="191309449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543</Words>
  <Application>Microsoft Office PowerPoint</Application>
  <PresentationFormat>Grand écran</PresentationFormat>
  <Paragraphs>12</Paragraphs>
  <Slides>5</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5</vt:i4>
      </vt:variant>
    </vt:vector>
  </HeadingPairs>
  <TitlesOfParts>
    <vt:vector size="9" baseType="lpstr">
      <vt:lpstr>Arial</vt:lpstr>
      <vt:lpstr>Calibri</vt:lpstr>
      <vt:lpstr>Calibri Light</vt:lpstr>
      <vt:lpstr>Thème Office</vt:lpstr>
      <vt:lpstr>Exposition Laurence Demaison  – 29 novembre 2023</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Exposition Laurence Demaison  – 29 novembre 2023</dc:title>
  <dc:creator>ZAOUI Milla</dc:creator>
  <cp:lastModifiedBy>ZAOUI Milla</cp:lastModifiedBy>
  <cp:revision>2</cp:revision>
  <dcterms:created xsi:type="dcterms:W3CDTF">2023-12-20T11:16:27Z</dcterms:created>
  <dcterms:modified xsi:type="dcterms:W3CDTF">2024-01-08T10:10:23Z</dcterms:modified>
</cp:coreProperties>
</file>