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3"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DA413C5-3433-4F8C-B530-19CB1C802466}">
          <p14:sldIdLst>
            <p14:sldId id="256"/>
            <p14:sldId id="257"/>
          </p14:sldIdLst>
        </p14:section>
        <p14:section name="Partie 1" id="{DA711DC1-6EDC-451A-84D0-0CA79947744F}">
          <p14:sldIdLst>
            <p14:sldId id="258"/>
            <p14:sldId id="259"/>
            <p14:sldId id="260"/>
            <p14:sldId id="262"/>
            <p14:sldId id="261"/>
            <p14:sldId id="26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7" d="100"/>
          <a:sy n="77" d="100"/>
        </p:scale>
        <p:origin x="2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9FA314-4A9A-754B-BFC6-EFFDD280BF0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1996ABE-EDC0-913E-992B-2A8626BAB2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518B23C-7B7C-FE35-E37B-145D8AD4B198}"/>
              </a:ext>
            </a:extLst>
          </p:cNvPr>
          <p:cNvSpPr>
            <a:spLocks noGrp="1"/>
          </p:cNvSpPr>
          <p:nvPr>
            <p:ph type="dt" sz="half" idx="10"/>
          </p:nvPr>
        </p:nvSpPr>
        <p:spPr/>
        <p:txBody>
          <a:bodyPr/>
          <a:lstStyle/>
          <a:p>
            <a:fld id="{D1C8C804-1BDB-4A8B-82CA-A0B3D71696C2}"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18C4C789-F9B0-BE25-82AC-0DE3A303E3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72B08DA-96A6-AFD1-4C61-8711EBA54B71}"/>
              </a:ext>
            </a:extLst>
          </p:cNvPr>
          <p:cNvSpPr>
            <a:spLocks noGrp="1"/>
          </p:cNvSpPr>
          <p:nvPr>
            <p:ph type="sldNum" sz="quarter" idx="12"/>
          </p:nvPr>
        </p:nvSpPr>
        <p:spPr/>
        <p:txBody>
          <a:bodyPr/>
          <a:lstStyle/>
          <a:p>
            <a:fld id="{67E7F6B7-86A3-44F2-9066-0C808295F0CF}" type="slidenum">
              <a:rPr lang="fr-FR" smtClean="0"/>
              <a:t>‹N°›</a:t>
            </a:fld>
            <a:endParaRPr lang="fr-FR"/>
          </a:p>
        </p:txBody>
      </p:sp>
    </p:spTree>
    <p:extLst>
      <p:ext uri="{BB962C8B-B14F-4D97-AF65-F5344CB8AC3E}">
        <p14:creationId xmlns:p14="http://schemas.microsoft.com/office/powerpoint/2010/main" val="595450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EA22D1-756A-4FF7-9F0F-04F0245936E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FB2EAB9-DB82-9881-2FAB-E4402EFD048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548E62-D03F-ADCC-691A-5F99943DE49E}"/>
              </a:ext>
            </a:extLst>
          </p:cNvPr>
          <p:cNvSpPr>
            <a:spLocks noGrp="1"/>
          </p:cNvSpPr>
          <p:nvPr>
            <p:ph type="dt" sz="half" idx="10"/>
          </p:nvPr>
        </p:nvSpPr>
        <p:spPr/>
        <p:txBody>
          <a:bodyPr/>
          <a:lstStyle/>
          <a:p>
            <a:fld id="{D1C8C804-1BDB-4A8B-82CA-A0B3D71696C2}"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485CEBA1-E4DB-7163-9E95-497DC21FA0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98FEB6-3516-0E25-5034-446828C8F4E4}"/>
              </a:ext>
            </a:extLst>
          </p:cNvPr>
          <p:cNvSpPr>
            <a:spLocks noGrp="1"/>
          </p:cNvSpPr>
          <p:nvPr>
            <p:ph type="sldNum" sz="quarter" idx="12"/>
          </p:nvPr>
        </p:nvSpPr>
        <p:spPr/>
        <p:txBody>
          <a:bodyPr/>
          <a:lstStyle/>
          <a:p>
            <a:fld id="{67E7F6B7-86A3-44F2-9066-0C808295F0CF}" type="slidenum">
              <a:rPr lang="fr-FR" smtClean="0"/>
              <a:t>‹N°›</a:t>
            </a:fld>
            <a:endParaRPr lang="fr-FR"/>
          </a:p>
        </p:txBody>
      </p:sp>
    </p:spTree>
    <p:extLst>
      <p:ext uri="{BB962C8B-B14F-4D97-AF65-F5344CB8AC3E}">
        <p14:creationId xmlns:p14="http://schemas.microsoft.com/office/powerpoint/2010/main" val="4260104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C4AB35A-F2F3-9746-D087-23280E538EC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BDEB58F-291B-E038-17A0-344917ECC0C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4A813C6-8608-CF17-B44C-0D40066E42ED}"/>
              </a:ext>
            </a:extLst>
          </p:cNvPr>
          <p:cNvSpPr>
            <a:spLocks noGrp="1"/>
          </p:cNvSpPr>
          <p:nvPr>
            <p:ph type="dt" sz="half" idx="10"/>
          </p:nvPr>
        </p:nvSpPr>
        <p:spPr/>
        <p:txBody>
          <a:bodyPr/>
          <a:lstStyle/>
          <a:p>
            <a:fld id="{D1C8C804-1BDB-4A8B-82CA-A0B3D71696C2}"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6866B6F8-67DC-9194-5684-883BB8A228B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EA52C6F-33D0-C923-92D8-5B8F0D13C0BD}"/>
              </a:ext>
            </a:extLst>
          </p:cNvPr>
          <p:cNvSpPr>
            <a:spLocks noGrp="1"/>
          </p:cNvSpPr>
          <p:nvPr>
            <p:ph type="sldNum" sz="quarter" idx="12"/>
          </p:nvPr>
        </p:nvSpPr>
        <p:spPr/>
        <p:txBody>
          <a:bodyPr/>
          <a:lstStyle/>
          <a:p>
            <a:fld id="{67E7F6B7-86A3-44F2-9066-0C808295F0CF}" type="slidenum">
              <a:rPr lang="fr-FR" smtClean="0"/>
              <a:t>‹N°›</a:t>
            </a:fld>
            <a:endParaRPr lang="fr-FR"/>
          </a:p>
        </p:txBody>
      </p:sp>
    </p:spTree>
    <p:extLst>
      <p:ext uri="{BB962C8B-B14F-4D97-AF65-F5344CB8AC3E}">
        <p14:creationId xmlns:p14="http://schemas.microsoft.com/office/powerpoint/2010/main" val="88045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749A8F-F3E8-7AF8-4ED5-569E3545C49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2FF82D5-F157-4E67-99EB-41C03C5F23F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26F567-EA02-7359-4985-C4E5AF4220A5}"/>
              </a:ext>
            </a:extLst>
          </p:cNvPr>
          <p:cNvSpPr>
            <a:spLocks noGrp="1"/>
          </p:cNvSpPr>
          <p:nvPr>
            <p:ph type="dt" sz="half" idx="10"/>
          </p:nvPr>
        </p:nvSpPr>
        <p:spPr/>
        <p:txBody>
          <a:bodyPr/>
          <a:lstStyle/>
          <a:p>
            <a:fld id="{D1C8C804-1BDB-4A8B-82CA-A0B3D71696C2}"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8FD97C6F-96BD-DC13-21B7-641A590EE47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06A00F-615F-712B-F49A-74FA1C382373}"/>
              </a:ext>
            </a:extLst>
          </p:cNvPr>
          <p:cNvSpPr>
            <a:spLocks noGrp="1"/>
          </p:cNvSpPr>
          <p:nvPr>
            <p:ph type="sldNum" sz="quarter" idx="12"/>
          </p:nvPr>
        </p:nvSpPr>
        <p:spPr/>
        <p:txBody>
          <a:bodyPr/>
          <a:lstStyle/>
          <a:p>
            <a:fld id="{67E7F6B7-86A3-44F2-9066-0C808295F0CF}" type="slidenum">
              <a:rPr lang="fr-FR" smtClean="0"/>
              <a:t>‹N°›</a:t>
            </a:fld>
            <a:endParaRPr lang="fr-FR"/>
          </a:p>
        </p:txBody>
      </p:sp>
    </p:spTree>
    <p:extLst>
      <p:ext uri="{BB962C8B-B14F-4D97-AF65-F5344CB8AC3E}">
        <p14:creationId xmlns:p14="http://schemas.microsoft.com/office/powerpoint/2010/main" val="1774782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867F0F-CB10-33D2-2F46-A9D361A7D68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82BDB87-45D7-8FC1-FA85-159DCE242B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6F99E26-38EC-A39A-253F-34AB5A7CA2CD}"/>
              </a:ext>
            </a:extLst>
          </p:cNvPr>
          <p:cNvSpPr>
            <a:spLocks noGrp="1"/>
          </p:cNvSpPr>
          <p:nvPr>
            <p:ph type="dt" sz="half" idx="10"/>
          </p:nvPr>
        </p:nvSpPr>
        <p:spPr/>
        <p:txBody>
          <a:bodyPr/>
          <a:lstStyle/>
          <a:p>
            <a:fld id="{D1C8C804-1BDB-4A8B-82CA-A0B3D71696C2}"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BB09D1ED-43F7-8F43-7391-A9DC4F1B36E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7FB9E2-1FD4-E55D-56DF-B8DB1FE8D19C}"/>
              </a:ext>
            </a:extLst>
          </p:cNvPr>
          <p:cNvSpPr>
            <a:spLocks noGrp="1"/>
          </p:cNvSpPr>
          <p:nvPr>
            <p:ph type="sldNum" sz="quarter" idx="12"/>
          </p:nvPr>
        </p:nvSpPr>
        <p:spPr/>
        <p:txBody>
          <a:bodyPr/>
          <a:lstStyle/>
          <a:p>
            <a:fld id="{67E7F6B7-86A3-44F2-9066-0C808295F0CF}" type="slidenum">
              <a:rPr lang="fr-FR" smtClean="0"/>
              <a:t>‹N°›</a:t>
            </a:fld>
            <a:endParaRPr lang="fr-FR"/>
          </a:p>
        </p:txBody>
      </p:sp>
    </p:spTree>
    <p:extLst>
      <p:ext uri="{BB962C8B-B14F-4D97-AF65-F5344CB8AC3E}">
        <p14:creationId xmlns:p14="http://schemas.microsoft.com/office/powerpoint/2010/main" val="6702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FED6BF-5D5B-5314-E7FD-0758B0163C5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00792EA-BE83-95B0-EFF1-82641DE604E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D8BDDFF-3A34-3097-671F-BCF394BA401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F1F7C2E-43C3-2403-C6B3-E971FCB4B4D7}"/>
              </a:ext>
            </a:extLst>
          </p:cNvPr>
          <p:cNvSpPr>
            <a:spLocks noGrp="1"/>
          </p:cNvSpPr>
          <p:nvPr>
            <p:ph type="dt" sz="half" idx="10"/>
          </p:nvPr>
        </p:nvSpPr>
        <p:spPr/>
        <p:txBody>
          <a:bodyPr/>
          <a:lstStyle/>
          <a:p>
            <a:fld id="{D1C8C804-1BDB-4A8B-82CA-A0B3D71696C2}" type="datetimeFigureOut">
              <a:rPr lang="fr-FR" smtClean="0"/>
              <a:t>29/01/2023</a:t>
            </a:fld>
            <a:endParaRPr lang="fr-FR"/>
          </a:p>
        </p:txBody>
      </p:sp>
      <p:sp>
        <p:nvSpPr>
          <p:cNvPr id="6" name="Espace réservé du pied de page 5">
            <a:extLst>
              <a:ext uri="{FF2B5EF4-FFF2-40B4-BE49-F238E27FC236}">
                <a16:creationId xmlns:a16="http://schemas.microsoft.com/office/drawing/2014/main" id="{5C57CD0B-0517-9105-8FDC-72D70A235FF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534636B-E87F-AA9D-513B-BF026A1ABC81}"/>
              </a:ext>
            </a:extLst>
          </p:cNvPr>
          <p:cNvSpPr>
            <a:spLocks noGrp="1"/>
          </p:cNvSpPr>
          <p:nvPr>
            <p:ph type="sldNum" sz="quarter" idx="12"/>
          </p:nvPr>
        </p:nvSpPr>
        <p:spPr/>
        <p:txBody>
          <a:bodyPr/>
          <a:lstStyle/>
          <a:p>
            <a:fld id="{67E7F6B7-86A3-44F2-9066-0C808295F0CF}" type="slidenum">
              <a:rPr lang="fr-FR" smtClean="0"/>
              <a:t>‹N°›</a:t>
            </a:fld>
            <a:endParaRPr lang="fr-FR"/>
          </a:p>
        </p:txBody>
      </p:sp>
    </p:spTree>
    <p:extLst>
      <p:ext uri="{BB962C8B-B14F-4D97-AF65-F5344CB8AC3E}">
        <p14:creationId xmlns:p14="http://schemas.microsoft.com/office/powerpoint/2010/main" val="3532688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CC6658-5ADA-A282-7FF4-BDED86C1B51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08E0730-89D3-E253-2EEB-11822BE445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F65CA61-4C8E-AE1F-3144-A78527B5B1D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F455CE4-F7CF-6543-6B5C-EB10DAA54F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05419F7-89BF-5CA3-3B9D-B91245DDD0B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1B11443-0738-D8A2-8F53-480CB6EA2C32}"/>
              </a:ext>
            </a:extLst>
          </p:cNvPr>
          <p:cNvSpPr>
            <a:spLocks noGrp="1"/>
          </p:cNvSpPr>
          <p:nvPr>
            <p:ph type="dt" sz="half" idx="10"/>
          </p:nvPr>
        </p:nvSpPr>
        <p:spPr/>
        <p:txBody>
          <a:bodyPr/>
          <a:lstStyle/>
          <a:p>
            <a:fld id="{D1C8C804-1BDB-4A8B-82CA-A0B3D71696C2}" type="datetimeFigureOut">
              <a:rPr lang="fr-FR" smtClean="0"/>
              <a:t>29/01/2023</a:t>
            </a:fld>
            <a:endParaRPr lang="fr-FR"/>
          </a:p>
        </p:txBody>
      </p:sp>
      <p:sp>
        <p:nvSpPr>
          <p:cNvPr id="8" name="Espace réservé du pied de page 7">
            <a:extLst>
              <a:ext uri="{FF2B5EF4-FFF2-40B4-BE49-F238E27FC236}">
                <a16:creationId xmlns:a16="http://schemas.microsoft.com/office/drawing/2014/main" id="{27CF406E-4D36-0AD8-07D7-9ACC8F50AA1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4C83D1D-C8CB-A5D6-19A2-A300CA3772B8}"/>
              </a:ext>
            </a:extLst>
          </p:cNvPr>
          <p:cNvSpPr>
            <a:spLocks noGrp="1"/>
          </p:cNvSpPr>
          <p:nvPr>
            <p:ph type="sldNum" sz="quarter" idx="12"/>
          </p:nvPr>
        </p:nvSpPr>
        <p:spPr/>
        <p:txBody>
          <a:bodyPr/>
          <a:lstStyle/>
          <a:p>
            <a:fld id="{67E7F6B7-86A3-44F2-9066-0C808295F0CF}" type="slidenum">
              <a:rPr lang="fr-FR" smtClean="0"/>
              <a:t>‹N°›</a:t>
            </a:fld>
            <a:endParaRPr lang="fr-FR"/>
          </a:p>
        </p:txBody>
      </p:sp>
    </p:spTree>
    <p:extLst>
      <p:ext uri="{BB962C8B-B14F-4D97-AF65-F5344CB8AC3E}">
        <p14:creationId xmlns:p14="http://schemas.microsoft.com/office/powerpoint/2010/main" val="1734081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85E604-A6CA-D88C-D56E-3E035D07266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C20F456-B454-BDD7-4F4F-A8A41CD2F481}"/>
              </a:ext>
            </a:extLst>
          </p:cNvPr>
          <p:cNvSpPr>
            <a:spLocks noGrp="1"/>
          </p:cNvSpPr>
          <p:nvPr>
            <p:ph type="dt" sz="half" idx="10"/>
          </p:nvPr>
        </p:nvSpPr>
        <p:spPr/>
        <p:txBody>
          <a:bodyPr/>
          <a:lstStyle/>
          <a:p>
            <a:fld id="{D1C8C804-1BDB-4A8B-82CA-A0B3D71696C2}" type="datetimeFigureOut">
              <a:rPr lang="fr-FR" smtClean="0"/>
              <a:t>29/01/2023</a:t>
            </a:fld>
            <a:endParaRPr lang="fr-FR"/>
          </a:p>
        </p:txBody>
      </p:sp>
      <p:sp>
        <p:nvSpPr>
          <p:cNvPr id="4" name="Espace réservé du pied de page 3">
            <a:extLst>
              <a:ext uri="{FF2B5EF4-FFF2-40B4-BE49-F238E27FC236}">
                <a16:creationId xmlns:a16="http://schemas.microsoft.com/office/drawing/2014/main" id="{858E65BE-77E7-358A-D55A-3969027B448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20A4BFC-A1D4-2CE3-2AA0-B2051F05E964}"/>
              </a:ext>
            </a:extLst>
          </p:cNvPr>
          <p:cNvSpPr>
            <a:spLocks noGrp="1"/>
          </p:cNvSpPr>
          <p:nvPr>
            <p:ph type="sldNum" sz="quarter" idx="12"/>
          </p:nvPr>
        </p:nvSpPr>
        <p:spPr/>
        <p:txBody>
          <a:bodyPr/>
          <a:lstStyle/>
          <a:p>
            <a:fld id="{67E7F6B7-86A3-44F2-9066-0C808295F0CF}" type="slidenum">
              <a:rPr lang="fr-FR" smtClean="0"/>
              <a:t>‹N°›</a:t>
            </a:fld>
            <a:endParaRPr lang="fr-FR"/>
          </a:p>
        </p:txBody>
      </p:sp>
    </p:spTree>
    <p:extLst>
      <p:ext uri="{BB962C8B-B14F-4D97-AF65-F5344CB8AC3E}">
        <p14:creationId xmlns:p14="http://schemas.microsoft.com/office/powerpoint/2010/main" val="1986710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47C2C32-04FF-7926-9381-9739B4CE45F1}"/>
              </a:ext>
            </a:extLst>
          </p:cNvPr>
          <p:cNvSpPr>
            <a:spLocks noGrp="1"/>
          </p:cNvSpPr>
          <p:nvPr>
            <p:ph type="dt" sz="half" idx="10"/>
          </p:nvPr>
        </p:nvSpPr>
        <p:spPr/>
        <p:txBody>
          <a:bodyPr/>
          <a:lstStyle/>
          <a:p>
            <a:fld id="{D1C8C804-1BDB-4A8B-82CA-A0B3D71696C2}" type="datetimeFigureOut">
              <a:rPr lang="fr-FR" smtClean="0"/>
              <a:t>29/01/2023</a:t>
            </a:fld>
            <a:endParaRPr lang="fr-FR"/>
          </a:p>
        </p:txBody>
      </p:sp>
      <p:sp>
        <p:nvSpPr>
          <p:cNvPr id="3" name="Espace réservé du pied de page 2">
            <a:extLst>
              <a:ext uri="{FF2B5EF4-FFF2-40B4-BE49-F238E27FC236}">
                <a16:creationId xmlns:a16="http://schemas.microsoft.com/office/drawing/2014/main" id="{6D1DF899-CF7C-5B7A-3158-9D5B47AA5B7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ADED241-B20B-23D9-E2AD-1A4823F885A0}"/>
              </a:ext>
            </a:extLst>
          </p:cNvPr>
          <p:cNvSpPr>
            <a:spLocks noGrp="1"/>
          </p:cNvSpPr>
          <p:nvPr>
            <p:ph type="sldNum" sz="quarter" idx="12"/>
          </p:nvPr>
        </p:nvSpPr>
        <p:spPr/>
        <p:txBody>
          <a:bodyPr/>
          <a:lstStyle/>
          <a:p>
            <a:fld id="{67E7F6B7-86A3-44F2-9066-0C808295F0CF}" type="slidenum">
              <a:rPr lang="fr-FR" smtClean="0"/>
              <a:t>‹N°›</a:t>
            </a:fld>
            <a:endParaRPr lang="fr-FR"/>
          </a:p>
        </p:txBody>
      </p:sp>
    </p:spTree>
    <p:extLst>
      <p:ext uri="{BB962C8B-B14F-4D97-AF65-F5344CB8AC3E}">
        <p14:creationId xmlns:p14="http://schemas.microsoft.com/office/powerpoint/2010/main" val="3925445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10C9BF-FBA8-86F0-76C3-B235C8F56CB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4A30A10-D858-9E2F-7CB9-69A7D34A0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89F125D-4D5C-7260-33F4-35295E60DD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DF57493-045B-9F69-45DE-0331A1210B7B}"/>
              </a:ext>
            </a:extLst>
          </p:cNvPr>
          <p:cNvSpPr>
            <a:spLocks noGrp="1"/>
          </p:cNvSpPr>
          <p:nvPr>
            <p:ph type="dt" sz="half" idx="10"/>
          </p:nvPr>
        </p:nvSpPr>
        <p:spPr/>
        <p:txBody>
          <a:bodyPr/>
          <a:lstStyle/>
          <a:p>
            <a:fld id="{D1C8C804-1BDB-4A8B-82CA-A0B3D71696C2}" type="datetimeFigureOut">
              <a:rPr lang="fr-FR" smtClean="0"/>
              <a:t>29/01/2023</a:t>
            </a:fld>
            <a:endParaRPr lang="fr-FR"/>
          </a:p>
        </p:txBody>
      </p:sp>
      <p:sp>
        <p:nvSpPr>
          <p:cNvPr id="6" name="Espace réservé du pied de page 5">
            <a:extLst>
              <a:ext uri="{FF2B5EF4-FFF2-40B4-BE49-F238E27FC236}">
                <a16:creationId xmlns:a16="http://schemas.microsoft.com/office/drawing/2014/main" id="{DCE1660A-4AD9-7CE6-B64E-1FAC17A30B8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7011EE5-89CC-C878-A050-F913B7B6A9B2}"/>
              </a:ext>
            </a:extLst>
          </p:cNvPr>
          <p:cNvSpPr>
            <a:spLocks noGrp="1"/>
          </p:cNvSpPr>
          <p:nvPr>
            <p:ph type="sldNum" sz="quarter" idx="12"/>
          </p:nvPr>
        </p:nvSpPr>
        <p:spPr/>
        <p:txBody>
          <a:bodyPr/>
          <a:lstStyle/>
          <a:p>
            <a:fld id="{67E7F6B7-86A3-44F2-9066-0C808295F0CF}" type="slidenum">
              <a:rPr lang="fr-FR" smtClean="0"/>
              <a:t>‹N°›</a:t>
            </a:fld>
            <a:endParaRPr lang="fr-FR"/>
          </a:p>
        </p:txBody>
      </p:sp>
    </p:spTree>
    <p:extLst>
      <p:ext uri="{BB962C8B-B14F-4D97-AF65-F5344CB8AC3E}">
        <p14:creationId xmlns:p14="http://schemas.microsoft.com/office/powerpoint/2010/main" val="3010718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AA67C2-6D5F-6625-7186-092CAA6C601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A06E993-030C-9447-CBBA-4796C32CA1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0CDCF45-E377-36D1-37BA-F2E3F21C0E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314944C-7562-6141-D7D5-6EE8274E97CF}"/>
              </a:ext>
            </a:extLst>
          </p:cNvPr>
          <p:cNvSpPr>
            <a:spLocks noGrp="1"/>
          </p:cNvSpPr>
          <p:nvPr>
            <p:ph type="dt" sz="half" idx="10"/>
          </p:nvPr>
        </p:nvSpPr>
        <p:spPr/>
        <p:txBody>
          <a:bodyPr/>
          <a:lstStyle/>
          <a:p>
            <a:fld id="{D1C8C804-1BDB-4A8B-82CA-A0B3D71696C2}" type="datetimeFigureOut">
              <a:rPr lang="fr-FR" smtClean="0"/>
              <a:t>29/01/2023</a:t>
            </a:fld>
            <a:endParaRPr lang="fr-FR"/>
          </a:p>
        </p:txBody>
      </p:sp>
      <p:sp>
        <p:nvSpPr>
          <p:cNvPr id="6" name="Espace réservé du pied de page 5">
            <a:extLst>
              <a:ext uri="{FF2B5EF4-FFF2-40B4-BE49-F238E27FC236}">
                <a16:creationId xmlns:a16="http://schemas.microsoft.com/office/drawing/2014/main" id="{D42413BC-2AB8-7545-B37D-F1B9A1DF73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2453EE9-FB48-2124-EDB0-E65A3AAD0C02}"/>
              </a:ext>
            </a:extLst>
          </p:cNvPr>
          <p:cNvSpPr>
            <a:spLocks noGrp="1"/>
          </p:cNvSpPr>
          <p:nvPr>
            <p:ph type="sldNum" sz="quarter" idx="12"/>
          </p:nvPr>
        </p:nvSpPr>
        <p:spPr/>
        <p:txBody>
          <a:bodyPr/>
          <a:lstStyle/>
          <a:p>
            <a:fld id="{67E7F6B7-86A3-44F2-9066-0C808295F0CF}" type="slidenum">
              <a:rPr lang="fr-FR" smtClean="0"/>
              <a:t>‹N°›</a:t>
            </a:fld>
            <a:endParaRPr lang="fr-FR"/>
          </a:p>
        </p:txBody>
      </p:sp>
    </p:spTree>
    <p:extLst>
      <p:ext uri="{BB962C8B-B14F-4D97-AF65-F5344CB8AC3E}">
        <p14:creationId xmlns:p14="http://schemas.microsoft.com/office/powerpoint/2010/main" val="2862012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4000"/>
            <a:lum/>
          </a:blip>
          <a:srcRect/>
          <a:stretch>
            <a:fillRect l="-15000" r="-15000"/>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6FA5985-7905-65D8-5270-355D018CEB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387D70B-4EEA-2331-76D7-0115F55750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9BA17A-C6E3-3659-AA87-03E615E353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8C804-1BDB-4A8B-82CA-A0B3D71696C2}"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CDECD38F-0FE0-B20E-3D0B-562DC7EBBB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D13DBD8-1CA7-2787-BE11-2E5B17525F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7F6B7-86A3-44F2-9066-0C808295F0CF}" type="slidenum">
              <a:rPr lang="fr-FR" smtClean="0"/>
              <a:t>‹N°›</a:t>
            </a:fld>
            <a:endParaRPr lang="fr-FR"/>
          </a:p>
        </p:txBody>
      </p:sp>
    </p:spTree>
    <p:extLst>
      <p:ext uri="{BB962C8B-B14F-4D97-AF65-F5344CB8AC3E}">
        <p14:creationId xmlns:p14="http://schemas.microsoft.com/office/powerpoint/2010/main" val="2928483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4225A2-4860-3A10-02A5-B44A5FBF6B31}"/>
              </a:ext>
            </a:extLst>
          </p:cNvPr>
          <p:cNvSpPr>
            <a:spLocks noGrp="1"/>
          </p:cNvSpPr>
          <p:nvPr>
            <p:ph type="ctrTitle"/>
          </p:nvPr>
        </p:nvSpPr>
        <p:spPr>
          <a:xfrm>
            <a:off x="1711960" y="940580"/>
            <a:ext cx="8768080" cy="888682"/>
          </a:xfrm>
        </p:spPr>
        <p:style>
          <a:lnRef idx="1">
            <a:schemeClr val="accent3"/>
          </a:lnRef>
          <a:fillRef idx="2">
            <a:schemeClr val="accent3"/>
          </a:fillRef>
          <a:effectRef idx="1">
            <a:schemeClr val="accent3"/>
          </a:effectRef>
          <a:fontRef idx="minor">
            <a:schemeClr val="dk1"/>
          </a:fontRef>
        </p:style>
        <p:txBody>
          <a:bodyPr>
            <a:normAutofit/>
          </a:bodyPr>
          <a:lstStyle/>
          <a:p>
            <a:r>
              <a:rPr lang="fr-FR" sz="2800" dirty="0"/>
              <a:t>Exposition Les portes du possible, Centre Pompidou Metz</a:t>
            </a:r>
            <a:br>
              <a:rPr lang="fr-FR" sz="2800" dirty="0"/>
            </a:br>
            <a:r>
              <a:rPr lang="fr-FR" sz="2800" dirty="0"/>
              <a:t>Lundi 23 janvier 2023</a:t>
            </a:r>
          </a:p>
        </p:txBody>
      </p:sp>
      <p:sp>
        <p:nvSpPr>
          <p:cNvPr id="3" name="Sous-titre 2">
            <a:extLst>
              <a:ext uri="{FF2B5EF4-FFF2-40B4-BE49-F238E27FC236}">
                <a16:creationId xmlns:a16="http://schemas.microsoft.com/office/drawing/2014/main" id="{6975D99E-7F86-5830-8A7C-5EDDFCDE5B24}"/>
              </a:ext>
            </a:extLst>
          </p:cNvPr>
          <p:cNvSpPr>
            <a:spLocks noGrp="1"/>
          </p:cNvSpPr>
          <p:nvPr>
            <p:ph type="subTitle" idx="1"/>
          </p:nvPr>
        </p:nvSpPr>
        <p:spPr>
          <a:xfrm>
            <a:off x="4709160" y="2642861"/>
            <a:ext cx="2773680" cy="429635"/>
          </a:xfrm>
        </p:spPr>
        <p:style>
          <a:lnRef idx="1">
            <a:schemeClr val="accent3"/>
          </a:lnRef>
          <a:fillRef idx="2">
            <a:schemeClr val="accent3"/>
          </a:fillRef>
          <a:effectRef idx="1">
            <a:schemeClr val="accent3"/>
          </a:effectRef>
          <a:fontRef idx="minor">
            <a:schemeClr val="dk1"/>
          </a:fontRef>
        </p:style>
        <p:txBody>
          <a:bodyPr/>
          <a:lstStyle/>
          <a:p>
            <a:r>
              <a:rPr lang="fr-FR" dirty="0"/>
              <a:t>Art &amp; science-fiction</a:t>
            </a:r>
          </a:p>
        </p:txBody>
      </p:sp>
      <p:sp>
        <p:nvSpPr>
          <p:cNvPr id="4" name="ZoneTexte 3">
            <a:extLst>
              <a:ext uri="{FF2B5EF4-FFF2-40B4-BE49-F238E27FC236}">
                <a16:creationId xmlns:a16="http://schemas.microsoft.com/office/drawing/2014/main" id="{10E620B5-B7B7-D027-024C-31C0D00314AF}"/>
              </a:ext>
            </a:extLst>
          </p:cNvPr>
          <p:cNvSpPr txBox="1"/>
          <p:nvPr/>
        </p:nvSpPr>
        <p:spPr>
          <a:xfrm>
            <a:off x="1191722" y="3886095"/>
            <a:ext cx="9808556"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1600" b="0" i="0" dirty="0">
                <a:solidFill>
                  <a:srgbClr val="222222"/>
                </a:solidFill>
                <a:effectLst/>
                <a:latin typeface="Arial" panose="020B0604020202020204" pitchFamily="34" charset="0"/>
              </a:rPr>
              <a:t>Quand la réalité se détraque, il est temps de se pencher sur un genre qui a pour credo la remise en question des certitudes. « La science-fiction, c'est l’art du possible», déclarait l'écrivain Ray Bradbury, et, sous couvert d'anticipation, elle nous parle du présent, ouvre nos consciences sur les évolutions en cours et participe à la construction de notre futur. Rien n'est immuable et il nous revient de faire jouer notre imagination pour changer l'Histoire. En s'appuyant sur les revendications actuelles en faveur d'utopies pour le </a:t>
            </a:r>
            <a:r>
              <a:rPr lang="fr-FR" sz="1600" dirty="0">
                <a:solidFill>
                  <a:srgbClr val="222222"/>
                </a:solidFill>
                <a:latin typeface="Arial" panose="020B0604020202020204" pitchFamily="34" charset="0"/>
              </a:rPr>
              <a:t>XX</a:t>
            </a:r>
            <a:r>
              <a:rPr lang="fr-FR" sz="1600" b="0" i="0" dirty="0">
                <a:solidFill>
                  <a:srgbClr val="222222"/>
                </a:solidFill>
                <a:effectLst/>
                <a:latin typeface="Arial" panose="020B0604020202020204" pitchFamily="34" charset="0"/>
              </a:rPr>
              <a:t>I° siècle, cette exposition vise à susciter des débats, de l'inspiration et une forme d'espoir.</a:t>
            </a:r>
            <a:endParaRPr lang="fr-FR" sz="1600" dirty="0"/>
          </a:p>
        </p:txBody>
      </p:sp>
    </p:spTree>
    <p:extLst>
      <p:ext uri="{BB962C8B-B14F-4D97-AF65-F5344CB8AC3E}">
        <p14:creationId xmlns:p14="http://schemas.microsoft.com/office/powerpoint/2010/main" val="888838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7000" b="-17000"/>
          </a:stretch>
        </a:blip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22620E2-BCA5-DF0C-9E68-B5FA043EE366}"/>
              </a:ext>
            </a:extLst>
          </p:cNvPr>
          <p:cNvSpPr>
            <a:spLocks noGrp="1"/>
          </p:cNvSpPr>
          <p:nvPr>
            <p:ph idx="1"/>
          </p:nvPr>
        </p:nvSpPr>
        <p:spPr>
          <a:xfrm>
            <a:off x="647008" y="553778"/>
            <a:ext cx="6210993" cy="1906790"/>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fr-FR" sz="1600" b="0" i="0" dirty="0">
                <a:solidFill>
                  <a:srgbClr val="222222"/>
                </a:solidFill>
                <a:effectLst/>
              </a:rPr>
              <a:t>Elle rassemble, dans la Grande Nef et dans la Galerie 3, des œuvres créées entre les années 1960 et aujourd'hui. S'inscrivant dans la lignée d'une fiction spéculative et corrosive qui troque la toile de fond de l'espace et du futur lointain pour des horizons plus proches, elle aborde des préoccupations contemporaines: les rapports de domination, la méfiance envers les technologies, la vampirisation des ressources naturelles et les effondrements environnementaux, la lutte pour le dépassement du colonialisme et du patriarcat.</a:t>
            </a:r>
            <a:endParaRPr lang="fr-FR" sz="1600" dirty="0"/>
          </a:p>
        </p:txBody>
      </p:sp>
      <p:sp>
        <p:nvSpPr>
          <p:cNvPr id="7" name="ZoneTexte 6">
            <a:extLst>
              <a:ext uri="{FF2B5EF4-FFF2-40B4-BE49-F238E27FC236}">
                <a16:creationId xmlns:a16="http://schemas.microsoft.com/office/drawing/2014/main" id="{C72CEDF6-B474-7DC7-E3D8-843131B83B1D}"/>
              </a:ext>
            </a:extLst>
          </p:cNvPr>
          <p:cNvSpPr txBox="1"/>
          <p:nvPr/>
        </p:nvSpPr>
        <p:spPr>
          <a:xfrm>
            <a:off x="5575762" y="4397433"/>
            <a:ext cx="6097384"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1600" dirty="0"/>
              <a:t>« Les Portes du possible. Art &amp; science-fiction » envisage la science-fiction moins comme un genre que comme une méthode de pensée critique, un espace de la liberté qui réimagine nos vies, et que littérature et art s'approprient au même titre.</a:t>
            </a:r>
          </a:p>
        </p:txBody>
      </p:sp>
      <p:pic>
        <p:nvPicPr>
          <p:cNvPr id="9" name="Image 8">
            <a:extLst>
              <a:ext uri="{FF2B5EF4-FFF2-40B4-BE49-F238E27FC236}">
                <a16:creationId xmlns:a16="http://schemas.microsoft.com/office/drawing/2014/main" id="{DFEF0A9B-CDA1-2D67-C9C3-679B628FF13F}"/>
              </a:ext>
            </a:extLst>
          </p:cNvPr>
          <p:cNvPicPr>
            <a:picLocks noChangeAspect="1"/>
          </p:cNvPicPr>
          <p:nvPr/>
        </p:nvPicPr>
        <p:blipFill>
          <a:blip r:embed="rId3"/>
          <a:stretch>
            <a:fillRect/>
          </a:stretch>
        </p:blipFill>
        <p:spPr>
          <a:xfrm>
            <a:off x="8624454" y="553778"/>
            <a:ext cx="2362321" cy="3397425"/>
          </a:xfrm>
          <a:prstGeom prst="rect">
            <a:avLst/>
          </a:prstGeom>
          <a:ln>
            <a:noFill/>
          </a:ln>
          <a:effectLst>
            <a:outerShdw blurRad="190500" algn="tl" rotWithShape="0">
              <a:srgbClr val="000000">
                <a:alpha val="70000"/>
              </a:srgbClr>
            </a:outerShdw>
          </a:effectLst>
        </p:spPr>
      </p:pic>
      <p:pic>
        <p:nvPicPr>
          <p:cNvPr id="13" name="Image 12">
            <a:extLst>
              <a:ext uri="{FF2B5EF4-FFF2-40B4-BE49-F238E27FC236}">
                <a16:creationId xmlns:a16="http://schemas.microsoft.com/office/drawing/2014/main" id="{E6FFE167-C45B-3910-B866-DF63C6CFA144}"/>
              </a:ext>
            </a:extLst>
          </p:cNvPr>
          <p:cNvPicPr>
            <a:picLocks noChangeAspect="1"/>
          </p:cNvPicPr>
          <p:nvPr/>
        </p:nvPicPr>
        <p:blipFill>
          <a:blip r:embed="rId4"/>
          <a:stretch>
            <a:fillRect/>
          </a:stretch>
        </p:blipFill>
        <p:spPr>
          <a:xfrm>
            <a:off x="518854" y="2814204"/>
            <a:ext cx="2265219" cy="3490018"/>
          </a:xfrm>
          <a:prstGeom prst="rect">
            <a:avLst/>
          </a:prstGeom>
          <a:ln>
            <a:noFill/>
          </a:ln>
          <a:effectLst>
            <a:outerShdw blurRad="190500" algn="tl" rotWithShape="0">
              <a:srgbClr val="000000">
                <a:alpha val="70000"/>
              </a:srgbClr>
            </a:outerShdw>
          </a:effectLst>
        </p:spPr>
      </p:pic>
      <p:pic>
        <p:nvPicPr>
          <p:cNvPr id="15" name="Image 14">
            <a:extLst>
              <a:ext uri="{FF2B5EF4-FFF2-40B4-BE49-F238E27FC236}">
                <a16:creationId xmlns:a16="http://schemas.microsoft.com/office/drawing/2014/main" id="{FC2050CC-D7F7-3815-CE28-4D51B49B7D1F}"/>
              </a:ext>
            </a:extLst>
          </p:cNvPr>
          <p:cNvPicPr>
            <a:picLocks noChangeAspect="1"/>
          </p:cNvPicPr>
          <p:nvPr/>
        </p:nvPicPr>
        <p:blipFill>
          <a:blip r:embed="rId5"/>
          <a:stretch>
            <a:fillRect/>
          </a:stretch>
        </p:blipFill>
        <p:spPr>
          <a:xfrm>
            <a:off x="3134246" y="2814204"/>
            <a:ext cx="2091342" cy="34700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20131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69000" b="-6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5BCE20-71D2-B283-CE08-54886BFE389D}"/>
              </a:ext>
            </a:extLst>
          </p:cNvPr>
          <p:cNvSpPr>
            <a:spLocks noGrp="1"/>
          </p:cNvSpPr>
          <p:nvPr>
            <p:ph type="title"/>
          </p:nvPr>
        </p:nvSpPr>
        <p:spPr>
          <a:xfrm>
            <a:off x="427234" y="354851"/>
            <a:ext cx="6846870" cy="1325563"/>
          </a:xfrm>
        </p:spPr>
        <p:style>
          <a:lnRef idx="1">
            <a:schemeClr val="accent3"/>
          </a:lnRef>
          <a:fillRef idx="2">
            <a:schemeClr val="accent3"/>
          </a:fillRef>
          <a:effectRef idx="1">
            <a:schemeClr val="accent3"/>
          </a:effectRef>
          <a:fontRef idx="minor">
            <a:schemeClr val="dk1"/>
          </a:fontRef>
        </p:style>
        <p:txBody>
          <a:bodyPr>
            <a:normAutofit/>
          </a:bodyPr>
          <a:lstStyle/>
          <a:p>
            <a:r>
              <a:rPr lang="fr-FR" dirty="0">
                <a:latin typeface="+mn-lt"/>
              </a:rPr>
              <a:t>I. Le meilleur des mondes</a:t>
            </a:r>
            <a:br>
              <a:rPr lang="fr-FR" dirty="0">
                <a:latin typeface="+mn-lt"/>
              </a:rPr>
            </a:br>
            <a:r>
              <a:rPr lang="fr-FR" sz="2000" b="0" i="1" dirty="0">
                <a:solidFill>
                  <a:srgbClr val="222222"/>
                </a:solidFill>
                <a:effectLst/>
                <a:latin typeface="+mn-lt"/>
              </a:rPr>
              <a:t>Dynamiques et manipulations des pouvoirs socio-économiques : le caractère politique de la science-fiction</a:t>
            </a:r>
            <a:endParaRPr lang="fr-FR" sz="2000" i="1" dirty="0">
              <a:latin typeface="+mn-lt"/>
            </a:endParaRPr>
          </a:p>
        </p:txBody>
      </p:sp>
      <p:sp>
        <p:nvSpPr>
          <p:cNvPr id="3" name="Espace réservé du contenu 2">
            <a:extLst>
              <a:ext uri="{FF2B5EF4-FFF2-40B4-BE49-F238E27FC236}">
                <a16:creationId xmlns:a16="http://schemas.microsoft.com/office/drawing/2014/main" id="{37DE3F8D-3065-8A97-31D9-3D0A66522A8B}"/>
              </a:ext>
            </a:extLst>
          </p:cNvPr>
          <p:cNvSpPr>
            <a:spLocks noGrp="1"/>
          </p:cNvSpPr>
          <p:nvPr>
            <p:ph idx="1"/>
          </p:nvPr>
        </p:nvSpPr>
        <p:spPr>
          <a:xfrm>
            <a:off x="8866598" y="1921265"/>
            <a:ext cx="2490627" cy="4130212"/>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fr-FR" sz="1600" b="0" i="0" dirty="0">
                <a:solidFill>
                  <a:srgbClr val="222222"/>
                </a:solidFill>
                <a:effectLst/>
              </a:rPr>
              <a:t>Les luttes politiques et sociales majeures ont toujours été et demeurent des affrontements d'imaginaires, des rivalités d'utopies. D'Aldous Huxley à Alain Damasio en littérature, d'Ilya </a:t>
            </a:r>
            <a:r>
              <a:rPr lang="fr-FR" sz="1600" b="0" i="0" dirty="0" err="1">
                <a:solidFill>
                  <a:srgbClr val="222222"/>
                </a:solidFill>
                <a:effectLst/>
              </a:rPr>
              <a:t>Kabakov</a:t>
            </a:r>
            <a:r>
              <a:rPr lang="fr-FR" sz="1600" b="0" i="0" dirty="0">
                <a:solidFill>
                  <a:srgbClr val="222222"/>
                </a:solidFill>
                <a:effectLst/>
              </a:rPr>
              <a:t> à l'Atelier Van </a:t>
            </a:r>
            <a:r>
              <a:rPr lang="fr-FR" sz="1600" b="0" i="0" dirty="0" err="1">
                <a:solidFill>
                  <a:srgbClr val="222222"/>
                </a:solidFill>
                <a:effectLst/>
              </a:rPr>
              <a:t>Lieshout</a:t>
            </a:r>
            <a:r>
              <a:rPr lang="fr-FR" sz="1600" b="0" i="0" dirty="0">
                <a:solidFill>
                  <a:srgbClr val="222222"/>
                </a:solidFill>
                <a:effectLst/>
              </a:rPr>
              <a:t> en art, la critique sociale fait partie de l'ADN de la science-fiction; en projetant les ombres de nos peurs et de nos espoirs, en interprétant nos destins en devenir, la science-fiction prend position, une position politique.</a:t>
            </a:r>
            <a:endParaRPr lang="fr-FR" sz="1600" dirty="0"/>
          </a:p>
        </p:txBody>
      </p:sp>
      <p:pic>
        <p:nvPicPr>
          <p:cNvPr id="5" name="Image 4" descr="Une image contenant extérieur, lumière&#10;&#10;Description générée automatiquement">
            <a:extLst>
              <a:ext uri="{FF2B5EF4-FFF2-40B4-BE49-F238E27FC236}">
                <a16:creationId xmlns:a16="http://schemas.microsoft.com/office/drawing/2014/main" id="{075C3D3A-2416-BBEA-ACDB-4A5862C94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7751" y="2506251"/>
            <a:ext cx="4679879" cy="3509909"/>
          </a:xfrm>
          <a:prstGeom prst="rect">
            <a:avLst/>
          </a:prstGeom>
          <a:ln>
            <a:noFill/>
          </a:ln>
          <a:effectLst>
            <a:outerShdw blurRad="190500" algn="tl" rotWithShape="0">
              <a:srgbClr val="000000">
                <a:alpha val="70000"/>
              </a:srgbClr>
            </a:outerShdw>
          </a:effectLst>
        </p:spPr>
      </p:pic>
      <p:sp>
        <p:nvSpPr>
          <p:cNvPr id="6" name="ZoneTexte 5">
            <a:extLst>
              <a:ext uri="{FF2B5EF4-FFF2-40B4-BE49-F238E27FC236}">
                <a16:creationId xmlns:a16="http://schemas.microsoft.com/office/drawing/2014/main" id="{721AF837-9C33-1B9B-2DAD-9E78F8681C49}"/>
              </a:ext>
            </a:extLst>
          </p:cNvPr>
          <p:cNvSpPr txBox="1"/>
          <p:nvPr/>
        </p:nvSpPr>
        <p:spPr>
          <a:xfrm>
            <a:off x="4292885" y="3384042"/>
            <a:ext cx="3606229"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u="sng" dirty="0"/>
              <a:t>Minimal Steel </a:t>
            </a:r>
            <a:r>
              <a:rPr lang="fr-FR" u="sng" dirty="0" err="1"/>
              <a:t>with</a:t>
            </a:r>
            <a:r>
              <a:rPr lang="fr-FR" u="sng" dirty="0"/>
              <a:t> Red Lights </a:t>
            </a:r>
            <a:r>
              <a:rPr lang="fr-FR" dirty="0"/>
              <a:t>(2008), 290x107x107 cm</a:t>
            </a:r>
          </a:p>
          <a:p>
            <a:endParaRPr lang="fr-FR" dirty="0"/>
          </a:p>
          <a:p>
            <a:r>
              <a:rPr lang="fr-FR" dirty="0"/>
              <a:t>Acier, bois, électricité</a:t>
            </a:r>
          </a:p>
          <a:p>
            <a:endParaRPr lang="fr-FR" dirty="0"/>
          </a:p>
          <a:p>
            <a:r>
              <a:rPr lang="fr-FR" dirty="0"/>
              <a:t>Atelier Van </a:t>
            </a:r>
            <a:r>
              <a:rPr lang="fr-FR" dirty="0" err="1"/>
              <a:t>Lieshout</a:t>
            </a:r>
            <a:r>
              <a:rPr lang="fr-FR" dirty="0"/>
              <a:t>, Rotterdam</a:t>
            </a:r>
          </a:p>
        </p:txBody>
      </p:sp>
    </p:spTree>
    <p:extLst>
      <p:ext uri="{BB962C8B-B14F-4D97-AF65-F5344CB8AC3E}">
        <p14:creationId xmlns:p14="http://schemas.microsoft.com/office/powerpoint/2010/main" val="2305883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7000" b="-17000"/>
          </a:stretch>
        </a:blip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7DE3F8D-3065-8A97-31D9-3D0A66522A8B}"/>
              </a:ext>
            </a:extLst>
          </p:cNvPr>
          <p:cNvSpPr>
            <a:spLocks noGrp="1"/>
          </p:cNvSpPr>
          <p:nvPr>
            <p:ph idx="1"/>
          </p:nvPr>
        </p:nvSpPr>
        <p:spPr>
          <a:xfrm>
            <a:off x="8718276" y="290193"/>
            <a:ext cx="2902915" cy="3043210"/>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fr-FR" sz="1600" b="0" i="0" dirty="0">
                <a:solidFill>
                  <a:srgbClr val="222222"/>
                </a:solidFill>
                <a:effectLst/>
              </a:rPr>
              <a:t>La première partie de l'exposition est dédiée aux œuvres qui interrogent le vivre</a:t>
            </a:r>
            <a:br>
              <a:rPr lang="fr-FR" sz="1600" dirty="0"/>
            </a:br>
            <a:r>
              <a:rPr lang="fr-FR" sz="1600" b="0" i="0" dirty="0">
                <a:solidFill>
                  <a:srgbClr val="222222"/>
                </a:solidFill>
                <a:effectLst/>
              </a:rPr>
              <a:t>ensemble et les rapports de domination. L'architecture y est particulièrement</a:t>
            </a:r>
            <a:br>
              <a:rPr lang="fr-FR" sz="1600" dirty="0"/>
            </a:br>
            <a:r>
              <a:rPr lang="fr-FR" sz="1600" b="0" i="0" dirty="0">
                <a:solidFill>
                  <a:srgbClr val="222222"/>
                </a:solidFill>
                <a:effectLst/>
              </a:rPr>
              <a:t>mise à l'honneur. Enfantés pour nous survivre, nos constructions et plans d'urbanisme ordonnent non seulement le tissu social et économique, mais traduisent en sourdine une idéologie politique et des projets pour le futur</a:t>
            </a:r>
            <a:r>
              <a:rPr lang="fr-FR" sz="1100" b="0" i="0" dirty="0">
                <a:solidFill>
                  <a:srgbClr val="222222"/>
                </a:solidFill>
                <a:effectLst/>
                <a:latin typeface="Arial" panose="020B0604020202020204" pitchFamily="34" charset="0"/>
              </a:rPr>
              <a:t>.</a:t>
            </a:r>
            <a:endParaRPr lang="fr-FR" sz="1600" dirty="0"/>
          </a:p>
        </p:txBody>
      </p:sp>
      <p:sp>
        <p:nvSpPr>
          <p:cNvPr id="6" name="ZoneTexte 5">
            <a:extLst>
              <a:ext uri="{FF2B5EF4-FFF2-40B4-BE49-F238E27FC236}">
                <a16:creationId xmlns:a16="http://schemas.microsoft.com/office/drawing/2014/main" id="{721AF837-9C33-1B9B-2DAD-9E78F8681C49}"/>
              </a:ext>
            </a:extLst>
          </p:cNvPr>
          <p:cNvSpPr txBox="1"/>
          <p:nvPr/>
        </p:nvSpPr>
        <p:spPr>
          <a:xfrm>
            <a:off x="4292885" y="942915"/>
            <a:ext cx="3606229"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u="sng" dirty="0" err="1"/>
              <a:t>Boardroom</a:t>
            </a:r>
            <a:r>
              <a:rPr lang="fr-FR" u="sng" dirty="0"/>
              <a:t> (</a:t>
            </a:r>
            <a:r>
              <a:rPr lang="fr-FR" u="sng" dirty="0" err="1"/>
              <a:t>Mexican</a:t>
            </a:r>
            <a:r>
              <a:rPr lang="fr-FR" u="sng" dirty="0"/>
              <a:t> </a:t>
            </a:r>
            <a:r>
              <a:rPr lang="fr-FR" u="sng" dirty="0" err="1"/>
              <a:t>crockery</a:t>
            </a:r>
            <a:r>
              <a:rPr lang="fr-FR" u="sng" dirty="0"/>
              <a:t>) Blue on White </a:t>
            </a:r>
            <a:r>
              <a:rPr lang="fr-FR" u="sng" dirty="0" err="1"/>
              <a:t>Crockery</a:t>
            </a:r>
            <a:r>
              <a:rPr lang="fr-FR" u="sng" dirty="0"/>
              <a:t> </a:t>
            </a:r>
            <a:r>
              <a:rPr lang="fr-FR" dirty="0"/>
              <a:t>(2006), 270x120x75 cm</a:t>
            </a:r>
          </a:p>
          <a:p>
            <a:endParaRPr lang="fr-FR" dirty="0"/>
          </a:p>
          <a:p>
            <a:r>
              <a:rPr lang="fr-FR" dirty="0"/>
              <a:t>Céramique, bois</a:t>
            </a:r>
          </a:p>
          <a:p>
            <a:endParaRPr lang="fr-FR" dirty="0"/>
          </a:p>
          <a:p>
            <a:r>
              <a:rPr lang="fr-FR" dirty="0"/>
              <a:t>Atelier Van </a:t>
            </a:r>
            <a:r>
              <a:rPr lang="fr-FR" dirty="0" err="1"/>
              <a:t>Lieshout</a:t>
            </a:r>
            <a:r>
              <a:rPr lang="fr-FR" dirty="0"/>
              <a:t>, Rotterdam</a:t>
            </a:r>
          </a:p>
        </p:txBody>
      </p:sp>
      <p:pic>
        <p:nvPicPr>
          <p:cNvPr id="9" name="Image 8" descr="Une image contenant table, intérieur, en bois&#10;&#10;Description générée automatiquement">
            <a:extLst>
              <a:ext uri="{FF2B5EF4-FFF2-40B4-BE49-F238E27FC236}">
                <a16:creationId xmlns:a16="http://schemas.microsoft.com/office/drawing/2014/main" id="{00845920-0177-063E-0625-6C5A9CAA0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64" y="171201"/>
            <a:ext cx="3194059" cy="3574755"/>
          </a:xfrm>
          <a:prstGeom prst="rect">
            <a:avLst/>
          </a:prstGeom>
          <a:ln>
            <a:noFill/>
          </a:ln>
          <a:effectLst>
            <a:outerShdw blurRad="190500" algn="tl" rotWithShape="0">
              <a:srgbClr val="000000">
                <a:alpha val="70000"/>
              </a:srgbClr>
            </a:outerShdw>
          </a:effectLst>
        </p:spPr>
      </p:pic>
      <p:pic>
        <p:nvPicPr>
          <p:cNvPr id="13" name="Image 12">
            <a:extLst>
              <a:ext uri="{FF2B5EF4-FFF2-40B4-BE49-F238E27FC236}">
                <a16:creationId xmlns:a16="http://schemas.microsoft.com/office/drawing/2014/main" id="{6305983C-0555-1A8F-4430-3ACBE9C34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863" y="3618650"/>
            <a:ext cx="4368273" cy="3018785"/>
          </a:xfrm>
          <a:prstGeom prst="rect">
            <a:avLst/>
          </a:prstGeom>
          <a:ln>
            <a:noFill/>
          </a:ln>
          <a:effectLst>
            <a:outerShdw blurRad="190500" algn="tl" rotWithShape="0">
              <a:srgbClr val="000000">
                <a:alpha val="70000"/>
              </a:srgbClr>
            </a:outerShdw>
          </a:effectLst>
        </p:spPr>
      </p:pic>
      <p:sp>
        <p:nvSpPr>
          <p:cNvPr id="14" name="ZoneTexte 13">
            <a:extLst>
              <a:ext uri="{FF2B5EF4-FFF2-40B4-BE49-F238E27FC236}">
                <a16:creationId xmlns:a16="http://schemas.microsoft.com/office/drawing/2014/main" id="{B9F82F00-F31E-0D88-CB1F-741FAD88B6EC}"/>
              </a:ext>
            </a:extLst>
          </p:cNvPr>
          <p:cNvSpPr txBox="1"/>
          <p:nvPr/>
        </p:nvSpPr>
        <p:spPr>
          <a:xfrm>
            <a:off x="8572704" y="4170568"/>
            <a:ext cx="3194058"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u="sng" dirty="0"/>
              <a:t>Urban Plan of Slave City </a:t>
            </a:r>
            <a:r>
              <a:rPr lang="fr-FR" dirty="0"/>
              <a:t>(2008), 200x630 cm </a:t>
            </a:r>
          </a:p>
          <a:p>
            <a:endParaRPr lang="fr-FR" dirty="0"/>
          </a:p>
          <a:p>
            <a:r>
              <a:rPr lang="fr-FR" dirty="0"/>
              <a:t>Encre et acrylique sur toile</a:t>
            </a:r>
          </a:p>
          <a:p>
            <a:endParaRPr lang="fr-FR" dirty="0"/>
          </a:p>
          <a:p>
            <a:r>
              <a:rPr lang="fr-FR" dirty="0"/>
              <a:t>Atelier Van </a:t>
            </a:r>
            <a:r>
              <a:rPr lang="fr-FR" dirty="0" err="1"/>
              <a:t>Lieshout</a:t>
            </a:r>
            <a:r>
              <a:rPr lang="fr-FR" dirty="0"/>
              <a:t>, Rotterdam et </a:t>
            </a:r>
            <a:r>
              <a:rPr lang="fr-FR" dirty="0" err="1"/>
              <a:t>Rabo</a:t>
            </a:r>
            <a:r>
              <a:rPr lang="fr-FR" dirty="0"/>
              <a:t> Art Collection, </a:t>
            </a:r>
            <a:r>
              <a:rPr lang="fr-FR" dirty="0" err="1"/>
              <a:t>Utecht</a:t>
            </a:r>
            <a:endParaRPr lang="fr-FR" dirty="0"/>
          </a:p>
        </p:txBody>
      </p:sp>
      <p:sp>
        <p:nvSpPr>
          <p:cNvPr id="15" name="Espace réservé du contenu 2">
            <a:extLst>
              <a:ext uri="{FF2B5EF4-FFF2-40B4-BE49-F238E27FC236}">
                <a16:creationId xmlns:a16="http://schemas.microsoft.com/office/drawing/2014/main" id="{C20F0B15-3F0E-8BC4-FE18-3B1CA9926218}"/>
              </a:ext>
            </a:extLst>
          </p:cNvPr>
          <p:cNvSpPr txBox="1">
            <a:spLocks/>
          </p:cNvSpPr>
          <p:nvPr/>
        </p:nvSpPr>
        <p:spPr>
          <a:xfrm>
            <a:off x="425238" y="4170568"/>
            <a:ext cx="2904907" cy="209370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fr-FR" sz="1600" b="0" i="0" dirty="0">
                <a:solidFill>
                  <a:srgbClr val="222222"/>
                </a:solidFill>
                <a:effectLst/>
              </a:rPr>
              <a:t>En exerçant un regard critique sur les dérives autoritaires ou encore sur l'ultralibéralisme, la science-fiction permet d'apprivoiser un progrès qui a perdu de sa superbe. Elle donne à notre présent les moyens artistiques d’une pensée affranchie.</a:t>
            </a:r>
            <a:endParaRPr lang="fr-FR" sz="1600" dirty="0"/>
          </a:p>
        </p:txBody>
      </p:sp>
    </p:spTree>
    <p:extLst>
      <p:ext uri="{BB962C8B-B14F-4D97-AF65-F5344CB8AC3E}">
        <p14:creationId xmlns:p14="http://schemas.microsoft.com/office/powerpoint/2010/main" val="597266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7000" b="-17000"/>
          </a:stretch>
        </a:blipFill>
        <a:effectLst/>
      </p:bgPr>
    </p:bg>
    <p:spTree>
      <p:nvGrpSpPr>
        <p:cNvPr id="1" name=""/>
        <p:cNvGrpSpPr/>
        <p:nvPr/>
      </p:nvGrpSpPr>
      <p:grpSpPr>
        <a:xfrm>
          <a:off x="0" y="0"/>
          <a:ext cx="0" cy="0"/>
          <a:chOff x="0" y="0"/>
          <a:chExt cx="0" cy="0"/>
        </a:xfrm>
      </p:grpSpPr>
      <p:pic>
        <p:nvPicPr>
          <p:cNvPr id="10" name="Image 9" descr="Une image contenant eau, bateau, extérieur, rivière&#10;&#10;Description générée automatiquement">
            <a:extLst>
              <a:ext uri="{FF2B5EF4-FFF2-40B4-BE49-F238E27FC236}">
                <a16:creationId xmlns:a16="http://schemas.microsoft.com/office/drawing/2014/main" id="{49B9552E-A7E6-90B1-ABAF-058B3813A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71" y="257695"/>
            <a:ext cx="8157556" cy="4588625"/>
          </a:xfrm>
          <a:prstGeom prst="rect">
            <a:avLst/>
          </a:prstGeom>
          <a:ln>
            <a:noFill/>
          </a:ln>
          <a:effectLst>
            <a:outerShdw blurRad="190500" algn="tl" rotWithShape="0">
              <a:srgbClr val="000000">
                <a:alpha val="70000"/>
              </a:srgbClr>
            </a:outerShdw>
          </a:effectLst>
        </p:spPr>
      </p:pic>
      <p:sp>
        <p:nvSpPr>
          <p:cNvPr id="11" name="ZoneTexte 10">
            <a:extLst>
              <a:ext uri="{FF2B5EF4-FFF2-40B4-BE49-F238E27FC236}">
                <a16:creationId xmlns:a16="http://schemas.microsoft.com/office/drawing/2014/main" id="{B9873EC6-0D7B-60F6-3967-3C3A551FE886}"/>
              </a:ext>
            </a:extLst>
          </p:cNvPr>
          <p:cNvSpPr txBox="1"/>
          <p:nvPr/>
        </p:nvSpPr>
        <p:spPr>
          <a:xfrm>
            <a:off x="8503919" y="181957"/>
            <a:ext cx="3496887" cy="649408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1600" dirty="0"/>
              <a:t>En lieu et place de la tradition utopique du progrès portée par la science-fiction du xx° siècle, celle qui suivit, nourrie des guerres mondiales et des totalitarismes, se fait l'écho des dérives technocratiques de son temps. Le travail de Nicolas </a:t>
            </a:r>
            <a:r>
              <a:rPr lang="fr-FR" sz="1600" dirty="0" err="1"/>
              <a:t>Daubanes</a:t>
            </a:r>
            <a:r>
              <a:rPr lang="fr-FR" sz="1600" dirty="0"/>
              <a:t> trouve sa filiation dans cet univers contre-utopique, parfois violent et agressif, et dans l'histoire douloureuse des génocides du III° Reich. Les contours de ce paysage coloré, une carte postale d'un petit village alsacien, deviendront ceux, noircis, du </a:t>
            </a:r>
            <a:r>
              <a:rPr lang="fr-FR" sz="1600" dirty="0" err="1"/>
              <a:t>Natzweiler</a:t>
            </a:r>
            <a:r>
              <a:rPr lang="fr-FR" sz="1600" dirty="0"/>
              <a:t>-Struthof, un ancien camp de concentration de l'Alsace annexée, érigé à proximité d'une carrière de granite exploitée au profit des grands travaux du Reich. Alors même que l'activité décline rapidement, certains déportés ont été forcés de continuer leur tâche jusqu’à l'épuisement final. C'est le contraste de cette absurdité mêlée au tragique de l'histoire que Nicolas </a:t>
            </a:r>
            <a:r>
              <a:rPr lang="fr-FR" sz="1600" dirty="0" err="1"/>
              <a:t>Daubanes</a:t>
            </a:r>
            <a:r>
              <a:rPr lang="fr-FR" sz="1600" dirty="0"/>
              <a:t> fait renaître ici. (S. B.)</a:t>
            </a:r>
          </a:p>
        </p:txBody>
      </p:sp>
      <p:sp>
        <p:nvSpPr>
          <p:cNvPr id="18" name="ZoneTexte 17">
            <a:extLst>
              <a:ext uri="{FF2B5EF4-FFF2-40B4-BE49-F238E27FC236}">
                <a16:creationId xmlns:a16="http://schemas.microsoft.com/office/drawing/2014/main" id="{94A24BFB-96DF-EE46-3B35-8B2C3575F869}"/>
              </a:ext>
            </a:extLst>
          </p:cNvPr>
          <p:cNvSpPr txBox="1"/>
          <p:nvPr/>
        </p:nvSpPr>
        <p:spPr>
          <a:xfrm>
            <a:off x="250671" y="5293560"/>
            <a:ext cx="6101542"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1800" dirty="0"/>
              <a:t>Nicolas DAUBANES,</a:t>
            </a:r>
          </a:p>
          <a:p>
            <a:r>
              <a:rPr lang="fr-FR" sz="1800" u="sng" dirty="0"/>
              <a:t>Struthof (</a:t>
            </a:r>
            <a:r>
              <a:rPr lang="fr-FR" sz="1800" dirty="0"/>
              <a:t>2022)</a:t>
            </a:r>
          </a:p>
          <a:p>
            <a:r>
              <a:rPr lang="fr-FR" sz="1800" dirty="0"/>
              <a:t>Dessin mural à la poudre d'acier aimantée, limaille de fer incandescente sur verre, peinture acrylique, dim. variables</a:t>
            </a:r>
            <a:endParaRPr lang="fr-FR" dirty="0"/>
          </a:p>
        </p:txBody>
      </p:sp>
    </p:spTree>
    <p:extLst>
      <p:ext uri="{BB962C8B-B14F-4D97-AF65-F5344CB8AC3E}">
        <p14:creationId xmlns:p14="http://schemas.microsoft.com/office/powerpoint/2010/main" val="799029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7000" b="-17000"/>
          </a:stretch>
        </a:blipFill>
        <a:effectLst/>
      </p:bgPr>
    </p:bg>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94A24BFB-96DF-EE46-3B35-8B2C3575F869}"/>
              </a:ext>
            </a:extLst>
          </p:cNvPr>
          <p:cNvSpPr txBox="1"/>
          <p:nvPr/>
        </p:nvSpPr>
        <p:spPr>
          <a:xfrm>
            <a:off x="585951" y="730177"/>
            <a:ext cx="4495896" cy="507831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dirty="0"/>
              <a:t>John ISAACS, </a:t>
            </a:r>
            <a:r>
              <a:rPr lang="fr-FR" u="sng" dirty="0"/>
              <a:t>Is More </a:t>
            </a:r>
            <a:r>
              <a:rPr lang="fr-FR" u="sng" dirty="0" err="1"/>
              <a:t>Than</a:t>
            </a:r>
            <a:r>
              <a:rPr lang="fr-FR" u="sng" dirty="0"/>
              <a:t> This More </a:t>
            </a:r>
            <a:r>
              <a:rPr lang="fr-FR" u="sng" dirty="0" err="1"/>
              <a:t>Than</a:t>
            </a:r>
            <a:r>
              <a:rPr lang="fr-FR" u="sng" dirty="0"/>
              <a:t> This</a:t>
            </a:r>
            <a:r>
              <a:rPr lang="fr-FR" dirty="0"/>
              <a:t> (2001), 350x150x150 cm</a:t>
            </a:r>
          </a:p>
          <a:p>
            <a:endParaRPr lang="fr-FR" dirty="0"/>
          </a:p>
          <a:p>
            <a:r>
              <a:rPr lang="fr-FR" dirty="0"/>
              <a:t>Cire microcristalline, acier, verre, peinture à l’huile, mousse, latex, polystyrène</a:t>
            </a:r>
          </a:p>
          <a:p>
            <a:endParaRPr lang="fr-FR" dirty="0"/>
          </a:p>
          <a:p>
            <a:r>
              <a:rPr lang="fr-FR" dirty="0"/>
              <a:t>Cette sculpture pourrait être une cuisante et ironique mise à jour de l’allégorie de </a:t>
            </a:r>
            <a:r>
              <a:rPr lang="fr-FR" i="1" dirty="0"/>
              <a:t>L’Ange de l’Histoire</a:t>
            </a:r>
            <a:r>
              <a:rPr lang="fr-FR" dirty="0"/>
              <a:t> de Walter Benjamin, qui est emporté dans la tempête du « progrès » tout en gardant les yeux rivés sur les débris et les </a:t>
            </a:r>
            <a:r>
              <a:rPr lang="fr-FR" dirty="0" err="1"/>
              <a:t>mons-trueuses</a:t>
            </a:r>
            <a:r>
              <a:rPr lang="fr-FR" dirty="0"/>
              <a:t> erreurs du passé. L’Histoire devient un « chérubin » obèse qui s’est goinfré du confort et réconfort moderne. L’effondrement futur du colosse au regard candide, dont l’aspect à la fois répugnant, grotesque et touchant est augmenté par sa taille, semble inéluctable. (A.M)</a:t>
            </a:r>
          </a:p>
        </p:txBody>
      </p:sp>
      <p:pic>
        <p:nvPicPr>
          <p:cNvPr id="5" name="Image 4" descr="Une image contenant intérieur&#10;&#10;Description générée automatiquement">
            <a:extLst>
              <a:ext uri="{FF2B5EF4-FFF2-40B4-BE49-F238E27FC236}">
                <a16:creationId xmlns:a16="http://schemas.microsoft.com/office/drawing/2014/main" id="{47EC89B5-773E-230A-56B6-C43068CB7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7434" y="480489"/>
            <a:ext cx="5068615" cy="55776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29290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7000" b="-17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240CFFB-0AC6-30DB-4633-53DB91F58A36}"/>
              </a:ext>
            </a:extLst>
          </p:cNvPr>
          <p:cNvSpPr txBox="1"/>
          <p:nvPr/>
        </p:nvSpPr>
        <p:spPr>
          <a:xfrm>
            <a:off x="328876" y="4445170"/>
            <a:ext cx="3570413"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dirty="0"/>
              <a:t>Studio WAU Architecture </a:t>
            </a:r>
            <a:r>
              <a:rPr lang="fr-FR" dirty="0" err="1"/>
              <a:t>Think</a:t>
            </a:r>
            <a:r>
              <a:rPr lang="fr-FR" dirty="0"/>
              <a:t> </a:t>
            </a:r>
            <a:r>
              <a:rPr lang="fr-FR" dirty="0" err="1"/>
              <a:t>Thank</a:t>
            </a:r>
            <a:r>
              <a:rPr lang="fr-FR" dirty="0"/>
              <a:t>, </a:t>
            </a:r>
            <a:r>
              <a:rPr lang="fr-FR" u="sng" dirty="0"/>
              <a:t>Cities of the avant-garde</a:t>
            </a:r>
            <a:r>
              <a:rPr lang="fr-FR" dirty="0"/>
              <a:t> (2011-2012), </a:t>
            </a:r>
          </a:p>
          <a:p>
            <a:r>
              <a:rPr lang="fr-FR" dirty="0"/>
              <a:t>661x1 093 cm</a:t>
            </a:r>
          </a:p>
          <a:p>
            <a:endParaRPr lang="fr-FR" dirty="0"/>
          </a:p>
          <a:p>
            <a:r>
              <a:rPr lang="fr-FR" dirty="0"/>
              <a:t>Collage, techniques mixtes, reproduit sur papier peint mural</a:t>
            </a:r>
          </a:p>
        </p:txBody>
      </p:sp>
      <p:pic>
        <p:nvPicPr>
          <p:cNvPr id="8" name="Image 7" descr="Une image contenant texte, intérieur&#10;&#10;Description générée automatiquement">
            <a:extLst>
              <a:ext uri="{FF2B5EF4-FFF2-40B4-BE49-F238E27FC236}">
                <a16:creationId xmlns:a16="http://schemas.microsoft.com/office/drawing/2014/main" id="{9058D433-E4C9-E3AB-8111-A5E8B5D5A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829" y="383251"/>
            <a:ext cx="4677295" cy="3507971"/>
          </a:xfrm>
          <a:prstGeom prst="rect">
            <a:avLst/>
          </a:prstGeom>
          <a:ln>
            <a:noFill/>
          </a:ln>
          <a:effectLst>
            <a:outerShdw blurRad="190500" algn="tl" rotWithShape="0">
              <a:srgbClr val="000000">
                <a:alpha val="70000"/>
              </a:srgbClr>
            </a:outerShdw>
          </a:effectLst>
        </p:spPr>
      </p:pic>
      <p:pic>
        <p:nvPicPr>
          <p:cNvPr id="9" name="Image 8">
            <a:extLst>
              <a:ext uri="{FF2B5EF4-FFF2-40B4-BE49-F238E27FC236}">
                <a16:creationId xmlns:a16="http://schemas.microsoft.com/office/drawing/2014/main" id="{B13F95A8-BB85-A172-F37C-0B06A248C17C}"/>
              </a:ext>
            </a:extLst>
          </p:cNvPr>
          <p:cNvPicPr>
            <a:picLocks noChangeAspect="1"/>
          </p:cNvPicPr>
          <p:nvPr/>
        </p:nvPicPr>
        <p:blipFill>
          <a:blip r:embed="rId4"/>
          <a:stretch>
            <a:fillRect/>
          </a:stretch>
        </p:blipFill>
        <p:spPr>
          <a:xfrm>
            <a:off x="328876" y="381505"/>
            <a:ext cx="6076604" cy="3673171"/>
          </a:xfrm>
          <a:prstGeom prst="rect">
            <a:avLst/>
          </a:prstGeom>
          <a:ln>
            <a:noFill/>
          </a:ln>
          <a:effectLst>
            <a:outerShdw blurRad="190500" algn="tl" rotWithShape="0">
              <a:srgbClr val="000000">
                <a:alpha val="70000"/>
              </a:srgbClr>
            </a:outerShdw>
          </a:effectLst>
        </p:spPr>
      </p:pic>
      <p:sp>
        <p:nvSpPr>
          <p:cNvPr id="13" name="ZoneTexte 12">
            <a:extLst>
              <a:ext uri="{FF2B5EF4-FFF2-40B4-BE49-F238E27FC236}">
                <a16:creationId xmlns:a16="http://schemas.microsoft.com/office/drawing/2014/main" id="{D322E902-1D5C-6237-2772-E3E7BD64B460}"/>
              </a:ext>
            </a:extLst>
          </p:cNvPr>
          <p:cNvSpPr txBox="1"/>
          <p:nvPr/>
        </p:nvSpPr>
        <p:spPr>
          <a:xfrm>
            <a:off x="4505500" y="4306670"/>
            <a:ext cx="7032566"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1600" b="0" i="0" dirty="0">
                <a:solidFill>
                  <a:srgbClr val="222222"/>
                </a:solidFill>
                <a:effectLst/>
              </a:rPr>
              <a:t>Le studio WAI Architecture </a:t>
            </a:r>
            <a:r>
              <a:rPr lang="fr-FR" sz="1600" b="0" i="0" dirty="0" err="1">
                <a:solidFill>
                  <a:srgbClr val="222222"/>
                </a:solidFill>
                <a:effectLst/>
              </a:rPr>
              <a:t>Think</a:t>
            </a:r>
            <a:r>
              <a:rPr lang="fr-FR" sz="1600" b="0" i="0" dirty="0">
                <a:solidFill>
                  <a:srgbClr val="222222"/>
                </a:solidFill>
                <a:effectLst/>
              </a:rPr>
              <a:t> Tank rassemble pour ce collage une généalogie de cent projets d'architecture utopique des xx* et xxi® siècles. On peut reconnaître la grande spirale du Monument à la Troisième Internationale (1919) de Vladimir </a:t>
            </a:r>
            <a:r>
              <a:rPr lang="fr-FR" sz="1600" b="0" i="0" dirty="0" err="1">
                <a:solidFill>
                  <a:srgbClr val="222222"/>
                </a:solidFill>
                <a:effectLst/>
              </a:rPr>
              <a:t>Tatiine</a:t>
            </a:r>
            <a:r>
              <a:rPr lang="fr-FR" sz="1600" b="0" i="0" dirty="0">
                <a:solidFill>
                  <a:srgbClr val="222222"/>
                </a:solidFill>
                <a:effectLst/>
              </a:rPr>
              <a:t> à gauche, le Dôme sur Manhattan (1959) de </a:t>
            </a:r>
            <a:r>
              <a:rPr lang="fr-FR" sz="1600" b="0" i="0" dirty="0" err="1">
                <a:solidFill>
                  <a:srgbClr val="222222"/>
                </a:solidFill>
                <a:effectLst/>
              </a:rPr>
              <a:t>Buckminster</a:t>
            </a:r>
            <a:r>
              <a:rPr lang="fr-FR" sz="1600" b="0" i="0" dirty="0">
                <a:solidFill>
                  <a:srgbClr val="222222"/>
                </a:solidFill>
                <a:effectLst/>
              </a:rPr>
              <a:t> Fuller, au centre, ou encore les tours en forme de cluster de la Cité dans les airs (1960-1963) d'</a:t>
            </a:r>
            <a:r>
              <a:rPr lang="fr-FR" sz="1600" b="0" i="0" dirty="0" err="1">
                <a:solidFill>
                  <a:srgbClr val="222222"/>
                </a:solidFill>
                <a:effectLst/>
              </a:rPr>
              <a:t>Arata</a:t>
            </a:r>
            <a:r>
              <a:rPr lang="fr-FR" sz="1600" b="0" i="0" dirty="0">
                <a:solidFill>
                  <a:srgbClr val="222222"/>
                </a:solidFill>
                <a:effectLst/>
              </a:rPr>
              <a:t> </a:t>
            </a:r>
            <a:r>
              <a:rPr lang="fr-FR" sz="1600" b="0" i="0" dirty="0" err="1">
                <a:solidFill>
                  <a:srgbClr val="222222"/>
                </a:solidFill>
                <a:effectLst/>
              </a:rPr>
              <a:t>Isozakl</a:t>
            </a:r>
            <a:r>
              <a:rPr lang="fr-FR" sz="1600" b="0" i="0" dirty="0">
                <a:solidFill>
                  <a:srgbClr val="222222"/>
                </a:solidFill>
                <a:effectLst/>
              </a:rPr>
              <a:t>, à l'arrière-plan. Afin de souligner le potentiel illimité des possibles, ce collage Intègre également des constructions de films de science-fiction, comme L'</a:t>
            </a:r>
            <a:r>
              <a:rPr lang="fr-FR" sz="1600" b="0" i="0" dirty="0" err="1">
                <a:solidFill>
                  <a:srgbClr val="222222"/>
                </a:solidFill>
                <a:effectLst/>
              </a:rPr>
              <a:t>Étolle</a:t>
            </a:r>
            <a:r>
              <a:rPr lang="fr-FR" sz="1600" b="0" i="0" dirty="0">
                <a:solidFill>
                  <a:srgbClr val="222222"/>
                </a:solidFill>
                <a:effectLst/>
              </a:rPr>
              <a:t> de la mort issue de Star Wars (1976) de George Lucas, ou Le Château dans le ciel (1986) de Hayao Miyazaki, qui flottent tous les deux dans les airs. (AM)</a:t>
            </a:r>
            <a:endParaRPr lang="fr-FR" sz="1600" dirty="0"/>
          </a:p>
        </p:txBody>
      </p:sp>
    </p:spTree>
    <p:extLst>
      <p:ext uri="{BB962C8B-B14F-4D97-AF65-F5344CB8AC3E}">
        <p14:creationId xmlns:p14="http://schemas.microsoft.com/office/powerpoint/2010/main" val="598464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7000" b="-17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240CFFB-0AC6-30DB-4633-53DB91F58A36}"/>
              </a:ext>
            </a:extLst>
          </p:cNvPr>
          <p:cNvSpPr txBox="1"/>
          <p:nvPr/>
        </p:nvSpPr>
        <p:spPr>
          <a:xfrm>
            <a:off x="291564" y="4559208"/>
            <a:ext cx="3570413"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dirty="0"/>
              <a:t>Julian CHARRIERE, </a:t>
            </a:r>
            <a:r>
              <a:rPr lang="fr-FR" u="sng" dirty="0"/>
              <a:t>Futur </a:t>
            </a:r>
            <a:r>
              <a:rPr lang="fr-FR" u="sng" dirty="0" err="1"/>
              <a:t>Fossil</a:t>
            </a:r>
            <a:r>
              <a:rPr lang="fr-FR" u="sng" dirty="0"/>
              <a:t> </a:t>
            </a:r>
            <a:r>
              <a:rPr lang="fr-FR" u="sng" dirty="0" err="1"/>
              <a:t>Spaces</a:t>
            </a:r>
            <a:r>
              <a:rPr lang="fr-FR" dirty="0"/>
              <a:t> (2017), dimensions variables</a:t>
            </a:r>
          </a:p>
          <a:p>
            <a:endParaRPr lang="fr-FR" dirty="0"/>
          </a:p>
          <a:p>
            <a:endParaRPr lang="fr-FR" dirty="0"/>
          </a:p>
          <a:p>
            <a:r>
              <a:rPr lang="fr-FR" dirty="0"/>
              <a:t>Sel du </a:t>
            </a:r>
            <a:r>
              <a:rPr lang="fr-FR" dirty="0" err="1"/>
              <a:t>salar</a:t>
            </a:r>
            <a:r>
              <a:rPr lang="fr-FR" dirty="0"/>
              <a:t> d’Uyuni, récipient en acrylique remplis de lithium </a:t>
            </a:r>
            <a:r>
              <a:rPr lang="fr-FR" dirty="0" err="1"/>
              <a:t>brine</a:t>
            </a:r>
            <a:endParaRPr lang="fr-FR" dirty="0"/>
          </a:p>
        </p:txBody>
      </p:sp>
      <p:sp>
        <p:nvSpPr>
          <p:cNvPr id="13" name="ZoneTexte 12">
            <a:extLst>
              <a:ext uri="{FF2B5EF4-FFF2-40B4-BE49-F238E27FC236}">
                <a16:creationId xmlns:a16="http://schemas.microsoft.com/office/drawing/2014/main" id="{D322E902-1D5C-6237-2772-E3E7BD64B460}"/>
              </a:ext>
            </a:extLst>
          </p:cNvPr>
          <p:cNvSpPr txBox="1"/>
          <p:nvPr/>
        </p:nvSpPr>
        <p:spPr>
          <a:xfrm>
            <a:off x="4064924" y="4159099"/>
            <a:ext cx="7835512" cy="255454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1600" b="0" i="0" dirty="0">
                <a:solidFill>
                  <a:srgbClr val="222222"/>
                </a:solidFill>
                <a:effectLst/>
              </a:rPr>
              <a:t>Dans le </a:t>
            </a:r>
            <a:r>
              <a:rPr lang="fr-FR" sz="1600" b="0" i="0" dirty="0" err="1">
                <a:solidFill>
                  <a:srgbClr val="222222"/>
                </a:solidFill>
                <a:effectLst/>
              </a:rPr>
              <a:t>salar</a:t>
            </a:r>
            <a:r>
              <a:rPr lang="fr-FR" sz="1600" b="0" i="0" dirty="0">
                <a:solidFill>
                  <a:srgbClr val="222222"/>
                </a:solidFill>
                <a:effectLst/>
              </a:rPr>
              <a:t> d'Uyuni, en Bolivie, l'extraction de lithium menace le plus grand désert de sel du monde. Pour Future </a:t>
            </a:r>
            <a:r>
              <a:rPr lang="fr-FR" sz="1600" b="0" i="0" dirty="0" err="1">
                <a:solidFill>
                  <a:srgbClr val="222222"/>
                </a:solidFill>
                <a:effectLst/>
              </a:rPr>
              <a:t>Fossil</a:t>
            </a:r>
            <a:r>
              <a:rPr lang="fr-FR" sz="1600" b="0" i="0" dirty="0">
                <a:solidFill>
                  <a:srgbClr val="222222"/>
                </a:solidFill>
                <a:effectLst/>
              </a:rPr>
              <a:t> </a:t>
            </a:r>
            <a:r>
              <a:rPr lang="fr-FR" sz="1600" b="0" i="0" dirty="0" err="1">
                <a:solidFill>
                  <a:srgbClr val="222222"/>
                </a:solidFill>
                <a:effectLst/>
              </a:rPr>
              <a:t>Spaces</a:t>
            </a:r>
            <a:r>
              <a:rPr lang="fr-FR" sz="1600" b="0" i="0" dirty="0">
                <a:solidFill>
                  <a:srgbClr val="222222"/>
                </a:solidFill>
                <a:effectLst/>
              </a:rPr>
              <a:t>, Julian Charrière a récolté et empilé cet « or blanc», aux propriétés prisées dans la production des composants électroniques de nos smartphones. Érigés en hautes tours, ces blocs minéraux rappellent les temples mégalithiques autant qu'ils invoquent le récit géologique d'un temps futur. Curieuse contraction temporelle que l'artiste doit aussi bien à sa connaissance accrue des sciences de la Terre qu'au spectre de l'</a:t>
            </a:r>
            <a:r>
              <a:rPr lang="fr-FR" sz="1600" b="0" i="0" dirty="0" err="1">
                <a:solidFill>
                  <a:srgbClr val="222222"/>
                </a:solidFill>
                <a:effectLst/>
              </a:rPr>
              <a:t>explo-ration</a:t>
            </a:r>
            <a:r>
              <a:rPr lang="fr-FR" sz="1600" b="0" i="0" dirty="0">
                <a:solidFill>
                  <a:srgbClr val="222222"/>
                </a:solidFill>
                <a:effectLst/>
              </a:rPr>
              <a:t> d'un ailleurs porté par la littérature de science-fiction : difficile de ne pas voir de résonance avec le célèbre roman Dune (1965) de Frank Herbert, relatant une guerre des mondes sur fond de quête d'épice en territoire aride. Cette œuvre le démontre, la science-fiction peut être un terreau anticipateur de l'histoire. (S. B.)</a:t>
            </a:r>
            <a:endParaRPr lang="fr-FR" sz="1600" dirty="0"/>
          </a:p>
        </p:txBody>
      </p:sp>
      <p:pic>
        <p:nvPicPr>
          <p:cNvPr id="3" name="Image 2" descr="Une image contenant intérieur, plusieurs&#10;&#10;Description générée automatiquement">
            <a:extLst>
              <a:ext uri="{FF2B5EF4-FFF2-40B4-BE49-F238E27FC236}">
                <a16:creationId xmlns:a16="http://schemas.microsoft.com/office/drawing/2014/main" id="{1B2C2C2C-A414-29AE-357F-1921F4B6B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068" y="144356"/>
            <a:ext cx="8227522" cy="38312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62180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1193</Words>
  <Application>Microsoft Office PowerPoint</Application>
  <PresentationFormat>Grand écran</PresentationFormat>
  <Paragraphs>43</Paragraphs>
  <Slides>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8</vt:i4>
      </vt:variant>
    </vt:vector>
  </HeadingPairs>
  <TitlesOfParts>
    <vt:vector size="12" baseType="lpstr">
      <vt:lpstr>Arial</vt:lpstr>
      <vt:lpstr>Calibri</vt:lpstr>
      <vt:lpstr>Calibri Light</vt:lpstr>
      <vt:lpstr>Thème Office</vt:lpstr>
      <vt:lpstr>Exposition Les portes du possible, Centre Pompidou Metz Lundi 23 janvier 2023</vt:lpstr>
      <vt:lpstr>Présentation PowerPoint</vt:lpstr>
      <vt:lpstr>I. Le meilleur des mondes Dynamiques et manipulations des pouvoirs socio-économiques : le caractère politique de la science-fiction</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Exposition Les portes du possible, Centre Pompidou Metz Lundi 23 janvier 2023</dc:title>
  <dc:creator>ZAOUI Milla</dc:creator>
  <cp:lastModifiedBy>ZAOUI Milla</cp:lastModifiedBy>
  <cp:revision>1</cp:revision>
  <dcterms:created xsi:type="dcterms:W3CDTF">2023-01-29T14:43:18Z</dcterms:created>
  <dcterms:modified xsi:type="dcterms:W3CDTF">2023-01-29T14:47:13Z</dcterms:modified>
</cp:coreProperties>
</file>