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8" r:id="rId10"/>
    <p:sldId id="267" r:id="rId11"/>
    <p:sldId id="269" r:id="rId12"/>
    <p:sldId id="270" r:id="rId13"/>
    <p:sldId id="271" r:id="rId14"/>
    <p:sldId id="272" r:id="rId15"/>
    <p:sldId id="273" r:id="rId16"/>
    <p:sldId id="277" r:id="rId17"/>
    <p:sldId id="276" r:id="rId18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erpetu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/>
    <p:restoredTop sz="94575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CA1A5A-9552-4FE1-9421-6A63714DA27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630A9F4-9B95-4E5C-BB9B-F5F7E3674D42}">
      <dgm:prSet phldrT="[Texte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u="none" dirty="0" smtClean="0"/>
            <a:t>Une bande son (CD)</a:t>
          </a:r>
          <a:endParaRPr lang="fr-FR" u="none" dirty="0"/>
        </a:p>
      </dgm:t>
    </dgm:pt>
    <dgm:pt modelId="{2AC1FB21-4C42-4701-8F49-F0A3E15579DE}" type="parTrans" cxnId="{6733E6AA-3DD6-4643-B392-D9555868614B}">
      <dgm:prSet/>
      <dgm:spPr/>
      <dgm:t>
        <a:bodyPr/>
        <a:lstStyle/>
        <a:p>
          <a:endParaRPr lang="fr-FR"/>
        </a:p>
      </dgm:t>
    </dgm:pt>
    <dgm:pt modelId="{1C662421-87D9-45C9-889F-CF21D50806A7}" type="sibTrans" cxnId="{6733E6AA-3DD6-4643-B392-D9555868614B}">
      <dgm:prSet/>
      <dgm:spPr/>
      <dgm:t>
        <a:bodyPr/>
        <a:lstStyle/>
        <a:p>
          <a:endParaRPr lang="fr-FR"/>
        </a:p>
      </dgm:t>
    </dgm:pt>
    <dgm:pt modelId="{883F3453-F1E6-445D-A551-11498A7BF599}">
      <dgm:prSet phldrT="[Texte]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Des chants</a:t>
          </a:r>
          <a:endParaRPr lang="fr-FR" dirty="0"/>
        </a:p>
      </dgm:t>
    </dgm:pt>
    <dgm:pt modelId="{982BFF55-8925-4D66-8766-4F1AAB8DADFB}" type="parTrans" cxnId="{ECA80032-BA9D-416F-A226-4F68071E4947}">
      <dgm:prSet/>
      <dgm:spPr/>
      <dgm:t>
        <a:bodyPr/>
        <a:lstStyle/>
        <a:p>
          <a:endParaRPr lang="fr-FR"/>
        </a:p>
      </dgm:t>
    </dgm:pt>
    <dgm:pt modelId="{C2D93772-B2D7-4CDB-97AF-FD853BBCBA3D}" type="sibTrans" cxnId="{ECA80032-BA9D-416F-A226-4F68071E4947}">
      <dgm:prSet/>
      <dgm:spPr/>
      <dgm:t>
        <a:bodyPr/>
        <a:lstStyle/>
        <a:p>
          <a:endParaRPr lang="fr-FR"/>
        </a:p>
      </dgm:t>
    </dgm:pt>
    <dgm:pt modelId="{3772CD31-F6C6-4B61-9B4F-C2D228CC6C3C}">
      <dgm:prSet phldrT="[Texte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fr-FR" sz="4400" dirty="0" smtClean="0"/>
            <a:t>Le texte</a:t>
          </a:r>
          <a:endParaRPr lang="fr-FR" sz="4400" dirty="0"/>
        </a:p>
      </dgm:t>
    </dgm:pt>
    <dgm:pt modelId="{944FC41F-84D8-4D59-B4B5-75F5995DF241}" type="parTrans" cxnId="{640604DA-9D6A-47D5-B9EF-C588FCE0947B}">
      <dgm:prSet/>
      <dgm:spPr/>
      <dgm:t>
        <a:bodyPr/>
        <a:lstStyle/>
        <a:p>
          <a:endParaRPr lang="fr-FR"/>
        </a:p>
      </dgm:t>
    </dgm:pt>
    <dgm:pt modelId="{F6DB0D89-820F-4344-97D1-24539E84E2EA}" type="sibTrans" cxnId="{640604DA-9D6A-47D5-B9EF-C588FCE0947B}">
      <dgm:prSet/>
      <dgm:spPr/>
      <dgm:t>
        <a:bodyPr/>
        <a:lstStyle/>
        <a:p>
          <a:endParaRPr lang="fr-FR"/>
        </a:p>
      </dgm:t>
    </dgm:pt>
    <dgm:pt modelId="{B289719A-91B1-42AC-A276-1A44CE477604}">
      <dgm:prSet phldrT="[Texte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Des extraits de  musique sélectionnés par les élèves</a:t>
          </a:r>
          <a:endParaRPr lang="fr-FR" dirty="0"/>
        </a:p>
      </dgm:t>
    </dgm:pt>
    <dgm:pt modelId="{CA4DC2BF-7F05-4E29-8E96-8710206CFAB3}" type="parTrans" cxnId="{804B046A-39EC-4BE4-B8F2-CF734E40181E}">
      <dgm:prSet/>
      <dgm:spPr/>
      <dgm:t>
        <a:bodyPr/>
        <a:lstStyle/>
        <a:p>
          <a:endParaRPr lang="fr-FR"/>
        </a:p>
      </dgm:t>
    </dgm:pt>
    <dgm:pt modelId="{556ABEEA-6414-4F73-90D0-82E868E991A9}" type="sibTrans" cxnId="{804B046A-39EC-4BE4-B8F2-CF734E40181E}">
      <dgm:prSet/>
      <dgm:spPr/>
      <dgm:t>
        <a:bodyPr/>
        <a:lstStyle/>
        <a:p>
          <a:endParaRPr lang="fr-FR"/>
        </a:p>
      </dgm:t>
    </dgm:pt>
    <dgm:pt modelId="{6CBFBAE4-5A98-427A-9933-438782B10629}">
      <dgm:prSet phldrT="[Texte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</a:rPr>
            <a:t>Des bruitages</a:t>
          </a:r>
          <a:endParaRPr lang="fr-FR" dirty="0">
            <a:effectLst/>
          </a:endParaRPr>
        </a:p>
      </dgm:t>
    </dgm:pt>
    <dgm:pt modelId="{37190B4F-87F9-43CB-A3DD-2647F4E556CC}" type="parTrans" cxnId="{D2FBD82C-C109-4E41-B867-BBB4C5C5F659}">
      <dgm:prSet/>
      <dgm:spPr/>
      <dgm:t>
        <a:bodyPr/>
        <a:lstStyle/>
        <a:p>
          <a:endParaRPr lang="fr-FR"/>
        </a:p>
      </dgm:t>
    </dgm:pt>
    <dgm:pt modelId="{F82286CA-2E3E-4686-84E8-D46078E5AF95}" type="sibTrans" cxnId="{D2FBD82C-C109-4E41-B867-BBB4C5C5F659}">
      <dgm:prSet/>
      <dgm:spPr/>
      <dgm:t>
        <a:bodyPr/>
        <a:lstStyle/>
        <a:p>
          <a:endParaRPr lang="fr-FR"/>
        </a:p>
      </dgm:t>
    </dgm:pt>
    <dgm:pt modelId="{1982F7CD-F696-4569-B799-1C5AD5AB61A7}">
      <dgm:prSet phldrT="[Texte]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Des ambiances sonores</a:t>
          </a:r>
          <a:endParaRPr lang="fr-FR" dirty="0"/>
        </a:p>
      </dgm:t>
    </dgm:pt>
    <dgm:pt modelId="{5024BF84-472E-40FD-A87C-860C5BB8EB32}" type="parTrans" cxnId="{8C022518-E5DD-41A8-93BE-B4E189E40C45}">
      <dgm:prSet/>
      <dgm:spPr/>
      <dgm:t>
        <a:bodyPr/>
        <a:lstStyle/>
        <a:p>
          <a:endParaRPr lang="fr-FR"/>
        </a:p>
      </dgm:t>
    </dgm:pt>
    <dgm:pt modelId="{3A7E7E75-9AED-4A60-9427-98F1E8ED4967}" type="sibTrans" cxnId="{8C022518-E5DD-41A8-93BE-B4E189E40C45}">
      <dgm:prSet/>
      <dgm:spPr/>
      <dgm:t>
        <a:bodyPr/>
        <a:lstStyle/>
        <a:p>
          <a:endParaRPr lang="fr-FR"/>
        </a:p>
      </dgm:t>
    </dgm:pt>
    <dgm:pt modelId="{34B46D78-33FC-46F3-816A-2E7D7C7B10B9}" type="pres">
      <dgm:prSet presAssocID="{02CA1A5A-9552-4FE1-9421-6A63714DA27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D72199E-C2F0-4024-BE57-3047C2F5CF7B}" type="pres">
      <dgm:prSet presAssocID="{7630A9F4-9B95-4E5C-BB9B-F5F7E3674D42}" presName="centerShape" presStyleLbl="node0" presStyleIdx="0" presStyleCnt="1"/>
      <dgm:spPr/>
      <dgm:t>
        <a:bodyPr/>
        <a:lstStyle/>
        <a:p>
          <a:endParaRPr lang="fr-FR"/>
        </a:p>
      </dgm:t>
    </dgm:pt>
    <dgm:pt modelId="{9C8B8B49-EC5A-434A-9E3D-289CBAC9C017}" type="pres">
      <dgm:prSet presAssocID="{982BFF55-8925-4D66-8766-4F1AAB8DADFB}" presName="parTrans" presStyleLbl="bgSibTrans2D1" presStyleIdx="0" presStyleCnt="5"/>
      <dgm:spPr/>
      <dgm:t>
        <a:bodyPr/>
        <a:lstStyle/>
        <a:p>
          <a:endParaRPr lang="fr-FR"/>
        </a:p>
      </dgm:t>
    </dgm:pt>
    <dgm:pt modelId="{EFA1F684-B4C4-4694-98A5-20CDFCB44C59}" type="pres">
      <dgm:prSet presAssocID="{883F3453-F1E6-445D-A551-11498A7BF59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9149BD-14DF-4FE5-8DF0-29ADF06B96C1}" type="pres">
      <dgm:prSet presAssocID="{37190B4F-87F9-43CB-A3DD-2647F4E556CC}" presName="parTrans" presStyleLbl="bgSibTrans2D1" presStyleIdx="1" presStyleCnt="5"/>
      <dgm:spPr/>
      <dgm:t>
        <a:bodyPr/>
        <a:lstStyle/>
        <a:p>
          <a:endParaRPr lang="fr-FR"/>
        </a:p>
      </dgm:t>
    </dgm:pt>
    <dgm:pt modelId="{FAC6B39D-C799-4D2A-8260-711F575384A6}" type="pres">
      <dgm:prSet presAssocID="{6CBFBAE4-5A98-427A-9933-438782B1062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18B9D3E-228C-48BA-8E80-0E8D339A1BC7}" type="pres">
      <dgm:prSet presAssocID="{944FC41F-84D8-4D59-B4B5-75F5995DF241}" presName="parTrans" presStyleLbl="bgSibTrans2D1" presStyleIdx="2" presStyleCnt="5"/>
      <dgm:spPr/>
      <dgm:t>
        <a:bodyPr/>
        <a:lstStyle/>
        <a:p>
          <a:endParaRPr lang="fr-FR"/>
        </a:p>
      </dgm:t>
    </dgm:pt>
    <dgm:pt modelId="{4EB04409-E5B5-4645-9A6F-E100910C86FE}" type="pres">
      <dgm:prSet presAssocID="{3772CD31-F6C6-4B61-9B4F-C2D228CC6C3C}" presName="node" presStyleLbl="node1" presStyleIdx="2" presStyleCnt="5" custRadScaleRad="100065" custRadScaleInc="123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68B50C-24B2-4596-9F1E-C899AB607F49}" type="pres">
      <dgm:prSet presAssocID="{5024BF84-472E-40FD-A87C-860C5BB8EB32}" presName="parTrans" presStyleLbl="bgSibTrans2D1" presStyleIdx="3" presStyleCnt="5"/>
      <dgm:spPr/>
      <dgm:t>
        <a:bodyPr/>
        <a:lstStyle/>
        <a:p>
          <a:endParaRPr lang="fr-FR"/>
        </a:p>
      </dgm:t>
    </dgm:pt>
    <dgm:pt modelId="{67B1C35D-E2F0-4D2F-8F27-C2E7A2F0F82E}" type="pres">
      <dgm:prSet presAssocID="{1982F7CD-F696-4569-B799-1C5AD5AB61A7}" presName="node" presStyleLbl="node1" presStyleIdx="3" presStyleCnt="5" custRadScaleRad="100065" custRadScaleInc="123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2FBFEB-4060-4FEB-9549-779F030692C0}" type="pres">
      <dgm:prSet presAssocID="{CA4DC2BF-7F05-4E29-8E96-8710206CFAB3}" presName="parTrans" presStyleLbl="bgSibTrans2D1" presStyleIdx="4" presStyleCnt="5"/>
      <dgm:spPr/>
      <dgm:t>
        <a:bodyPr/>
        <a:lstStyle/>
        <a:p>
          <a:endParaRPr lang="fr-FR"/>
        </a:p>
      </dgm:t>
    </dgm:pt>
    <dgm:pt modelId="{0C5229CC-8AD8-45DD-A5B0-048B3A9164BF}" type="pres">
      <dgm:prSet presAssocID="{B289719A-91B1-42AC-A276-1A44CE47760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8C46FA-34AE-E449-A5ED-2AACEE551B5A}" type="presOf" srcId="{37190B4F-87F9-43CB-A3DD-2647F4E556CC}" destId="{369149BD-14DF-4FE5-8DF0-29ADF06B96C1}" srcOrd="0" destOrd="0" presId="urn:microsoft.com/office/officeart/2005/8/layout/radial4"/>
    <dgm:cxn modelId="{ECA80032-BA9D-416F-A226-4F68071E4947}" srcId="{7630A9F4-9B95-4E5C-BB9B-F5F7E3674D42}" destId="{883F3453-F1E6-445D-A551-11498A7BF599}" srcOrd="0" destOrd="0" parTransId="{982BFF55-8925-4D66-8766-4F1AAB8DADFB}" sibTransId="{C2D93772-B2D7-4CDB-97AF-FD853BBCBA3D}"/>
    <dgm:cxn modelId="{8C022518-E5DD-41A8-93BE-B4E189E40C45}" srcId="{7630A9F4-9B95-4E5C-BB9B-F5F7E3674D42}" destId="{1982F7CD-F696-4569-B799-1C5AD5AB61A7}" srcOrd="3" destOrd="0" parTransId="{5024BF84-472E-40FD-A87C-860C5BB8EB32}" sibTransId="{3A7E7E75-9AED-4A60-9427-98F1E8ED4967}"/>
    <dgm:cxn modelId="{D2123C45-E1DB-8145-933B-D5BEE97036FA}" type="presOf" srcId="{1982F7CD-F696-4569-B799-1C5AD5AB61A7}" destId="{67B1C35D-E2F0-4D2F-8F27-C2E7A2F0F82E}" srcOrd="0" destOrd="0" presId="urn:microsoft.com/office/officeart/2005/8/layout/radial4"/>
    <dgm:cxn modelId="{76B98634-8936-9348-81B5-5D31D4233E2B}" type="presOf" srcId="{CA4DC2BF-7F05-4E29-8E96-8710206CFAB3}" destId="{BF2FBFEB-4060-4FEB-9549-779F030692C0}" srcOrd="0" destOrd="0" presId="urn:microsoft.com/office/officeart/2005/8/layout/radial4"/>
    <dgm:cxn modelId="{3B347D03-13CC-4145-ACC5-04FEE1FB2642}" type="presOf" srcId="{B289719A-91B1-42AC-A276-1A44CE477604}" destId="{0C5229CC-8AD8-45DD-A5B0-048B3A9164BF}" srcOrd="0" destOrd="0" presId="urn:microsoft.com/office/officeart/2005/8/layout/radial4"/>
    <dgm:cxn modelId="{804B046A-39EC-4BE4-B8F2-CF734E40181E}" srcId="{7630A9F4-9B95-4E5C-BB9B-F5F7E3674D42}" destId="{B289719A-91B1-42AC-A276-1A44CE477604}" srcOrd="4" destOrd="0" parTransId="{CA4DC2BF-7F05-4E29-8E96-8710206CFAB3}" sibTransId="{556ABEEA-6414-4F73-90D0-82E868E991A9}"/>
    <dgm:cxn modelId="{D533D8AE-0E22-424F-B505-359367DD168D}" type="presOf" srcId="{6CBFBAE4-5A98-427A-9933-438782B10629}" destId="{FAC6B39D-C799-4D2A-8260-711F575384A6}" srcOrd="0" destOrd="0" presId="urn:microsoft.com/office/officeart/2005/8/layout/radial4"/>
    <dgm:cxn modelId="{6C79954D-11BF-B64D-939B-F75AE2C666B0}" type="presOf" srcId="{7630A9F4-9B95-4E5C-BB9B-F5F7E3674D42}" destId="{8D72199E-C2F0-4024-BE57-3047C2F5CF7B}" srcOrd="0" destOrd="0" presId="urn:microsoft.com/office/officeart/2005/8/layout/radial4"/>
    <dgm:cxn modelId="{1C2B9FCA-829A-9741-A6AA-C59107B5600C}" type="presOf" srcId="{5024BF84-472E-40FD-A87C-860C5BB8EB32}" destId="{4668B50C-24B2-4596-9F1E-C899AB607F49}" srcOrd="0" destOrd="0" presId="urn:microsoft.com/office/officeart/2005/8/layout/radial4"/>
    <dgm:cxn modelId="{E7D451EE-DE70-0644-9EEA-E0CCEE4ADC84}" type="presOf" srcId="{3772CD31-F6C6-4B61-9B4F-C2D228CC6C3C}" destId="{4EB04409-E5B5-4645-9A6F-E100910C86FE}" srcOrd="0" destOrd="0" presId="urn:microsoft.com/office/officeart/2005/8/layout/radial4"/>
    <dgm:cxn modelId="{6733E6AA-3DD6-4643-B392-D9555868614B}" srcId="{02CA1A5A-9552-4FE1-9421-6A63714DA27D}" destId="{7630A9F4-9B95-4E5C-BB9B-F5F7E3674D42}" srcOrd="0" destOrd="0" parTransId="{2AC1FB21-4C42-4701-8F49-F0A3E15579DE}" sibTransId="{1C662421-87D9-45C9-889F-CF21D50806A7}"/>
    <dgm:cxn modelId="{FA54043B-B835-BA4E-B466-CE05AF5681CF}" type="presOf" srcId="{982BFF55-8925-4D66-8766-4F1AAB8DADFB}" destId="{9C8B8B49-EC5A-434A-9E3D-289CBAC9C017}" srcOrd="0" destOrd="0" presId="urn:microsoft.com/office/officeart/2005/8/layout/radial4"/>
    <dgm:cxn modelId="{98C5F90D-836C-004B-B507-EE5C84095D1B}" type="presOf" srcId="{944FC41F-84D8-4D59-B4B5-75F5995DF241}" destId="{D18B9D3E-228C-48BA-8E80-0E8D339A1BC7}" srcOrd="0" destOrd="0" presId="urn:microsoft.com/office/officeart/2005/8/layout/radial4"/>
    <dgm:cxn modelId="{2B4FDF2B-335E-494F-97CE-B4B117CDF894}" type="presOf" srcId="{883F3453-F1E6-445D-A551-11498A7BF599}" destId="{EFA1F684-B4C4-4694-98A5-20CDFCB44C59}" srcOrd="0" destOrd="0" presId="urn:microsoft.com/office/officeart/2005/8/layout/radial4"/>
    <dgm:cxn modelId="{D2FBD82C-C109-4E41-B867-BBB4C5C5F659}" srcId="{7630A9F4-9B95-4E5C-BB9B-F5F7E3674D42}" destId="{6CBFBAE4-5A98-427A-9933-438782B10629}" srcOrd="1" destOrd="0" parTransId="{37190B4F-87F9-43CB-A3DD-2647F4E556CC}" sibTransId="{F82286CA-2E3E-4686-84E8-D46078E5AF95}"/>
    <dgm:cxn modelId="{8B8716CF-4DEA-1343-9C1A-AA86F12514B1}" type="presOf" srcId="{02CA1A5A-9552-4FE1-9421-6A63714DA27D}" destId="{34B46D78-33FC-46F3-816A-2E7D7C7B10B9}" srcOrd="0" destOrd="0" presId="urn:microsoft.com/office/officeart/2005/8/layout/radial4"/>
    <dgm:cxn modelId="{640604DA-9D6A-47D5-B9EF-C588FCE0947B}" srcId="{7630A9F4-9B95-4E5C-BB9B-F5F7E3674D42}" destId="{3772CD31-F6C6-4B61-9B4F-C2D228CC6C3C}" srcOrd="2" destOrd="0" parTransId="{944FC41F-84D8-4D59-B4B5-75F5995DF241}" sibTransId="{F6DB0D89-820F-4344-97D1-24539E84E2EA}"/>
    <dgm:cxn modelId="{21C5CE46-0600-0243-9B65-120404E57D8E}" type="presParOf" srcId="{34B46D78-33FC-46F3-816A-2E7D7C7B10B9}" destId="{8D72199E-C2F0-4024-BE57-3047C2F5CF7B}" srcOrd="0" destOrd="0" presId="urn:microsoft.com/office/officeart/2005/8/layout/radial4"/>
    <dgm:cxn modelId="{20727CDE-84B6-D343-B830-566DBE9789D1}" type="presParOf" srcId="{34B46D78-33FC-46F3-816A-2E7D7C7B10B9}" destId="{9C8B8B49-EC5A-434A-9E3D-289CBAC9C017}" srcOrd="1" destOrd="0" presId="urn:microsoft.com/office/officeart/2005/8/layout/radial4"/>
    <dgm:cxn modelId="{A9B80CEE-4D60-D649-9F19-47F22DB955AE}" type="presParOf" srcId="{34B46D78-33FC-46F3-816A-2E7D7C7B10B9}" destId="{EFA1F684-B4C4-4694-98A5-20CDFCB44C59}" srcOrd="2" destOrd="0" presId="urn:microsoft.com/office/officeart/2005/8/layout/radial4"/>
    <dgm:cxn modelId="{F5D5C492-F03E-8843-A60B-6B9130D58606}" type="presParOf" srcId="{34B46D78-33FC-46F3-816A-2E7D7C7B10B9}" destId="{369149BD-14DF-4FE5-8DF0-29ADF06B96C1}" srcOrd="3" destOrd="0" presId="urn:microsoft.com/office/officeart/2005/8/layout/radial4"/>
    <dgm:cxn modelId="{167DC56B-78CF-2147-B351-078E54E80B04}" type="presParOf" srcId="{34B46D78-33FC-46F3-816A-2E7D7C7B10B9}" destId="{FAC6B39D-C799-4D2A-8260-711F575384A6}" srcOrd="4" destOrd="0" presId="urn:microsoft.com/office/officeart/2005/8/layout/radial4"/>
    <dgm:cxn modelId="{E1E99BFD-D6D0-9846-9D37-1DC66EB4ED21}" type="presParOf" srcId="{34B46D78-33FC-46F3-816A-2E7D7C7B10B9}" destId="{D18B9D3E-228C-48BA-8E80-0E8D339A1BC7}" srcOrd="5" destOrd="0" presId="urn:microsoft.com/office/officeart/2005/8/layout/radial4"/>
    <dgm:cxn modelId="{14E504E4-ECD8-DB4D-9311-95A3F74CEC74}" type="presParOf" srcId="{34B46D78-33FC-46F3-816A-2E7D7C7B10B9}" destId="{4EB04409-E5B5-4645-9A6F-E100910C86FE}" srcOrd="6" destOrd="0" presId="urn:microsoft.com/office/officeart/2005/8/layout/radial4"/>
    <dgm:cxn modelId="{96F08407-39FD-2947-A690-3966701535B2}" type="presParOf" srcId="{34B46D78-33FC-46F3-816A-2E7D7C7B10B9}" destId="{4668B50C-24B2-4596-9F1E-C899AB607F49}" srcOrd="7" destOrd="0" presId="urn:microsoft.com/office/officeart/2005/8/layout/radial4"/>
    <dgm:cxn modelId="{406BF4D3-47F6-A64D-B41E-E206783E7592}" type="presParOf" srcId="{34B46D78-33FC-46F3-816A-2E7D7C7B10B9}" destId="{67B1C35D-E2F0-4D2F-8F27-C2E7A2F0F82E}" srcOrd="8" destOrd="0" presId="urn:microsoft.com/office/officeart/2005/8/layout/radial4"/>
    <dgm:cxn modelId="{14E8E7E3-50B3-AB44-94F9-9924E9E1685F}" type="presParOf" srcId="{34B46D78-33FC-46F3-816A-2E7D7C7B10B9}" destId="{BF2FBFEB-4060-4FEB-9549-779F030692C0}" srcOrd="9" destOrd="0" presId="urn:microsoft.com/office/officeart/2005/8/layout/radial4"/>
    <dgm:cxn modelId="{48B3A710-2447-B144-A98E-C18E13AC58B4}" type="presParOf" srcId="{34B46D78-33FC-46F3-816A-2E7D7C7B10B9}" destId="{0C5229CC-8AD8-45DD-A5B0-048B3A9164BF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72199E-C2F0-4024-BE57-3047C2F5CF7B}">
      <dsp:nvSpPr>
        <dsp:cNvPr id="0" name=""/>
        <dsp:cNvSpPr/>
      </dsp:nvSpPr>
      <dsp:spPr>
        <a:xfrm>
          <a:off x="3048199" y="3427525"/>
          <a:ext cx="2112512" cy="2112512"/>
        </a:xfrm>
        <a:prstGeom prst="ellipse">
          <a:avLst/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u="none" kern="1200" dirty="0" smtClean="0"/>
            <a:t>Une bande son (CD)</a:t>
          </a:r>
          <a:endParaRPr lang="fr-FR" sz="3300" u="none" kern="1200" dirty="0"/>
        </a:p>
      </dsp:txBody>
      <dsp:txXfrm>
        <a:off x="3048199" y="3427525"/>
        <a:ext cx="2112512" cy="2112512"/>
      </dsp:txXfrm>
    </dsp:sp>
    <dsp:sp modelId="{9C8B8B49-EC5A-434A-9E3D-289CBAC9C017}">
      <dsp:nvSpPr>
        <dsp:cNvPr id="0" name=""/>
        <dsp:cNvSpPr/>
      </dsp:nvSpPr>
      <dsp:spPr>
        <a:xfrm rot="10800000">
          <a:off x="1004071" y="4182748"/>
          <a:ext cx="1931701" cy="60206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A1F684-B4C4-4694-98A5-20CDFCB44C59}">
      <dsp:nvSpPr>
        <dsp:cNvPr id="0" name=""/>
        <dsp:cNvSpPr/>
      </dsp:nvSpPr>
      <dsp:spPr>
        <a:xfrm>
          <a:off x="628" y="3681026"/>
          <a:ext cx="2006886" cy="1605509"/>
        </a:xfrm>
        <a:prstGeom prst="roundRect">
          <a:avLst>
            <a:gd name="adj" fmla="val 10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Des chants</a:t>
          </a:r>
          <a:endParaRPr lang="fr-FR" sz="2600" kern="1200" dirty="0"/>
        </a:p>
      </dsp:txBody>
      <dsp:txXfrm>
        <a:off x="628" y="3681026"/>
        <a:ext cx="2006886" cy="1605509"/>
      </dsp:txXfrm>
    </dsp:sp>
    <dsp:sp modelId="{369149BD-14DF-4FE5-8DF0-29ADF06B96C1}">
      <dsp:nvSpPr>
        <dsp:cNvPr id="0" name=""/>
        <dsp:cNvSpPr/>
      </dsp:nvSpPr>
      <dsp:spPr>
        <a:xfrm rot="13500000">
          <a:off x="1629262" y="2673405"/>
          <a:ext cx="1931701" cy="60206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C6B39D-C799-4D2A-8260-711F575384A6}">
      <dsp:nvSpPr>
        <dsp:cNvPr id="0" name=""/>
        <dsp:cNvSpPr/>
      </dsp:nvSpPr>
      <dsp:spPr>
        <a:xfrm>
          <a:off x="908709" y="1488724"/>
          <a:ext cx="2006886" cy="1605509"/>
        </a:xfrm>
        <a:prstGeom prst="roundRect">
          <a:avLst>
            <a:gd name="adj" fmla="val 10000"/>
          </a:avLst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</a:rPr>
            <a:t>Des bruitages</a:t>
          </a:r>
          <a:endParaRPr lang="fr-FR" sz="2600" kern="1200" dirty="0">
            <a:effectLst/>
          </a:endParaRPr>
        </a:p>
      </dsp:txBody>
      <dsp:txXfrm>
        <a:off x="908709" y="1488724"/>
        <a:ext cx="2006886" cy="1605509"/>
      </dsp:txXfrm>
    </dsp:sp>
    <dsp:sp modelId="{D18B9D3E-228C-48BA-8E80-0E8D339A1BC7}">
      <dsp:nvSpPr>
        <dsp:cNvPr id="0" name=""/>
        <dsp:cNvSpPr/>
      </dsp:nvSpPr>
      <dsp:spPr>
        <a:xfrm rot="16226590">
          <a:off x="3154171" y="2047215"/>
          <a:ext cx="1933605" cy="60206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04409-E5B5-4645-9A6F-E100910C86FE}">
      <dsp:nvSpPr>
        <dsp:cNvPr id="0" name=""/>
        <dsp:cNvSpPr/>
      </dsp:nvSpPr>
      <dsp:spPr>
        <a:xfrm>
          <a:off x="3125008" y="578720"/>
          <a:ext cx="2006886" cy="1605509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400" kern="1200" dirty="0" smtClean="0"/>
            <a:t>Le texte</a:t>
          </a:r>
          <a:endParaRPr lang="fr-FR" sz="4400" kern="1200" dirty="0"/>
        </a:p>
      </dsp:txBody>
      <dsp:txXfrm>
        <a:off x="3125008" y="578720"/>
        <a:ext cx="2006886" cy="1605509"/>
      </dsp:txXfrm>
    </dsp:sp>
    <dsp:sp modelId="{4668B50C-24B2-4596-9F1E-C899AB607F49}">
      <dsp:nvSpPr>
        <dsp:cNvPr id="0" name=""/>
        <dsp:cNvSpPr/>
      </dsp:nvSpPr>
      <dsp:spPr>
        <a:xfrm rot="18926590">
          <a:off x="4659382" y="2684378"/>
          <a:ext cx="1933605" cy="60206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1C35D-E2F0-4D2F-8F27-C2E7A2F0F82E}">
      <dsp:nvSpPr>
        <dsp:cNvPr id="0" name=""/>
        <dsp:cNvSpPr/>
      </dsp:nvSpPr>
      <dsp:spPr>
        <a:xfrm>
          <a:off x="5311642" y="1504332"/>
          <a:ext cx="2006886" cy="1605509"/>
        </a:xfrm>
        <a:prstGeom prst="roundRect">
          <a:avLst>
            <a:gd name="adj" fmla="val 10000"/>
          </a:avLst>
        </a:prstGeom>
        <a:solidFill>
          <a:schemeClr val="accent6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Des ambiances sonores</a:t>
          </a:r>
          <a:endParaRPr lang="fr-FR" sz="2600" kern="1200" dirty="0"/>
        </a:p>
      </dsp:txBody>
      <dsp:txXfrm>
        <a:off x="5311642" y="1504332"/>
        <a:ext cx="2006886" cy="1605509"/>
      </dsp:txXfrm>
    </dsp:sp>
    <dsp:sp modelId="{BF2FBFEB-4060-4FEB-9549-779F030692C0}">
      <dsp:nvSpPr>
        <dsp:cNvPr id="0" name=""/>
        <dsp:cNvSpPr/>
      </dsp:nvSpPr>
      <dsp:spPr>
        <a:xfrm>
          <a:off x="5273139" y="4182748"/>
          <a:ext cx="1931701" cy="602065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229CC-8AD8-45DD-A5B0-048B3A9164BF}">
      <dsp:nvSpPr>
        <dsp:cNvPr id="0" name=""/>
        <dsp:cNvSpPr/>
      </dsp:nvSpPr>
      <dsp:spPr>
        <a:xfrm>
          <a:off x="6201396" y="3681026"/>
          <a:ext cx="2006886" cy="1605509"/>
        </a:xfrm>
        <a:prstGeom prst="roundRect">
          <a:avLst>
            <a:gd name="adj" fmla="val 10000"/>
          </a:avLst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Des extraits de  musique sélectionnés par les élèves</a:t>
          </a:r>
          <a:endParaRPr lang="fr-FR" sz="2600" kern="1200" dirty="0"/>
        </a:p>
      </dsp:txBody>
      <dsp:txXfrm>
        <a:off x="6201396" y="3681026"/>
        <a:ext cx="2006886" cy="1605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346B6B63-F4F8-4517-9087-9EECD2A03453}" type="datetimeFigureOut">
              <a:rPr lang="fr-FR"/>
              <a:pPr/>
              <a:t>19/11/2019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Marie-Pierre Lecolley, CPDEM14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FB23EEF-E869-4BE3-837A-B179AF8E303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80C6FD6-D0BD-4557-87E0-2A3C43BC5CC3}" type="datetimeFigureOut">
              <a:rPr lang="fr-FR"/>
              <a:pPr/>
              <a:t>19/11/2019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Marie-Pierre Lecolley, CPDEM14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D7D2533E-9BE9-47D8-B5F2-E7C3FD2BFAF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6880905-7B18-44AD-B84C-0836D5F0A906}" type="slidenum">
              <a:rPr lang="fr-FR" altLang="fr-FR"/>
              <a:pPr/>
              <a:t>1</a:t>
            </a:fld>
            <a:endParaRPr lang="fr-FR" altLang="fr-FR"/>
          </a:p>
        </p:txBody>
      </p:sp>
      <p:sp>
        <p:nvSpPr>
          <p:cNvPr id="24581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481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DA2F6-3177-4229-A243-6E376FE5F1F5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33797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686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F905A9-F0B3-4B4F-87C1-373402AF66EF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34821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891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FA833E2-EDAB-4DD0-982C-5576247B6830}" type="slidenum">
              <a:rPr lang="fr-FR" altLang="fr-FR"/>
              <a:pPr/>
              <a:t>12</a:t>
            </a:fld>
            <a:endParaRPr lang="fr-FR" altLang="fr-FR"/>
          </a:p>
        </p:txBody>
      </p:sp>
      <p:sp>
        <p:nvSpPr>
          <p:cNvPr id="35845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4096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053286-F956-4FAB-A15F-735725D5F05D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36869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4301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B640359-340D-4311-A613-17E5DF9F9817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37893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4505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EF7602B-1DE3-48A2-B798-0F6D1E820CAE}" type="slidenum">
              <a:rPr lang="fr-FR" altLang="fr-FR"/>
              <a:pPr/>
              <a:t>15</a:t>
            </a:fld>
            <a:endParaRPr lang="fr-FR" altLang="fr-FR"/>
          </a:p>
        </p:txBody>
      </p:sp>
      <p:sp>
        <p:nvSpPr>
          <p:cNvPr id="38917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4710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8999CA-C96B-4D60-AFDD-105F982E269C}" type="slidenum">
              <a:rPr lang="fr-FR" altLang="fr-FR"/>
              <a:pPr/>
              <a:t>16</a:t>
            </a:fld>
            <a:endParaRPr lang="fr-FR" altLang="fr-FR"/>
          </a:p>
        </p:txBody>
      </p:sp>
      <p:sp>
        <p:nvSpPr>
          <p:cNvPr id="39941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4915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0AF01E6-37E9-4EC5-A71D-4A26866771D2}" type="slidenum">
              <a:rPr lang="fr-FR" altLang="fr-FR"/>
              <a:pPr/>
              <a:t>17</a:t>
            </a:fld>
            <a:endParaRPr lang="fr-FR" altLang="fr-FR"/>
          </a:p>
        </p:txBody>
      </p:sp>
      <p:sp>
        <p:nvSpPr>
          <p:cNvPr id="40965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7D2EE-7F74-4BF4-AAE3-5EC3642C4024}" type="slidenum">
              <a:rPr lang="fr-FR" altLang="fr-FR"/>
              <a:pPr/>
              <a:t>2</a:t>
            </a:fld>
            <a:endParaRPr lang="fr-FR" altLang="fr-FR"/>
          </a:p>
        </p:txBody>
      </p:sp>
      <p:sp>
        <p:nvSpPr>
          <p:cNvPr id="25605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C719B4-E686-4FF5-97FF-13CC16B8F7E2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26629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F95D6F-67A2-4BD5-8463-76339315995D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27653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457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73E296-9843-4A5C-8EB5-D96869312801}" type="slidenum">
              <a:rPr lang="fr-FR" altLang="fr-FR"/>
              <a:pPr/>
              <a:t>5</a:t>
            </a:fld>
            <a:endParaRPr lang="fr-FR" altLang="fr-FR"/>
          </a:p>
        </p:txBody>
      </p:sp>
      <p:sp>
        <p:nvSpPr>
          <p:cNvPr id="28677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662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BF1531-4E98-4660-A080-6ACAEF1E76F2}" type="slidenum">
              <a:rPr lang="fr-FR" altLang="fr-FR"/>
              <a:pPr/>
              <a:t>6</a:t>
            </a:fld>
            <a:endParaRPr lang="fr-FR" altLang="fr-FR"/>
          </a:p>
        </p:txBody>
      </p:sp>
      <p:sp>
        <p:nvSpPr>
          <p:cNvPr id="29701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650807-CED0-435C-9F67-D39E2D2491EC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30725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072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5B43A04-CFC3-440C-AF53-06C1534B9848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31749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277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2CB3D16-D351-45A8-8198-B63D455E226B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32773" name="Espace réservé du pied de page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latin typeface="Calibri" charset="0"/>
              </a:rPr>
              <a:t>Marie-Pierre Lecolley, CPDEM14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5" name="Rectangle à coins arrondis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1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9FD19D-9776-4C77-9CF5-217FF5FFD230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12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13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F5DC9-C66F-4A0E-8E2C-C81145D8E244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1A805B-4221-4C4D-A996-C709C1EA46E9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33881-80AA-4530-ABC6-C4376D2F9BE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8973F6-0E6D-4052-B452-05C09D48A70D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5FB93-FF64-441C-83DF-ABD7B4DD24D4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60FF8C-D9FF-4C6E-A7F0-0789B5014219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96EDD-0A45-49B1-853C-414DA104C0D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5" name="Rectangle à coins arrondis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469590-8AFE-471A-988C-8CD727BF26F5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085953E-53D8-42E0-9596-6F75C56BBE9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61F7C5-264D-4E99-83D0-1F8AE7AEF98D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33186-287A-405D-A436-1C15F215971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13412-199E-4FB4-B1F3-A220E36F525A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08378-02EB-4EB8-90BD-AB2091391B6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E6826-0B6E-480F-AA8F-FFA5EA125615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6458A-AE6F-4A8D-A0E2-EBAA07820D2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756731-2DB6-42D1-BE32-76858C27A4CF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B2C2E-A37B-4208-BCE3-90C3ECC7082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6" name="Rectangle à coins arrondis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A817B3-9E5D-46F5-949A-75E2BA7FB94B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3F48A-1EAC-4162-BCD7-2491F78569A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E40D19-1B1E-487F-BD6E-0F6656F7850A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EB6B3373-0BAC-46D5-AD1A-21E6D67E02AC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8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  <a:endParaRPr lang="en-US" altLang="fr-FR" smtClean="0"/>
          </a:p>
        </p:txBody>
      </p:sp>
      <p:sp>
        <p:nvSpPr>
          <p:cNvPr id="1029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2"/>
                </a:solidFill>
              </a:defRPr>
            </a:lvl1pPr>
          </a:lstStyle>
          <a:p>
            <a:fld id="{4BCE6FE5-1D11-4579-BA10-D2D3C3F57483}" type="datetime1">
              <a:rPr lang="fr-FR"/>
              <a:pPr/>
              <a:t>19/11/2019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Marie-Pierre Lecolley, CPDEM 14</a:t>
            </a: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itchFamily="34" charset="0"/>
              </a:defRPr>
            </a:lvl1pPr>
          </a:lstStyle>
          <a:p>
            <a:fld id="{5594AF35-43F1-478B-98DC-BC3B33BD6BB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0" r:id="rId2"/>
    <p:sldLayoutId id="2147483988" r:id="rId3"/>
    <p:sldLayoutId id="2147483981" r:id="rId4"/>
    <p:sldLayoutId id="2147483982" r:id="rId5"/>
    <p:sldLayoutId id="2147483983" r:id="rId6"/>
    <p:sldLayoutId id="2147483984" r:id="rId7"/>
    <p:sldLayoutId id="2147483989" r:id="rId8"/>
    <p:sldLayoutId id="2147483990" r:id="rId9"/>
    <p:sldLayoutId id="2147483985" r:id="rId10"/>
    <p:sldLayoutId id="2147483986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C0E5AF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FEB80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FEB80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ED%20NAT\CPEM\Animations\sonorisation%20d'album\Falaise%202010%202011\aller\Marais%20-%20Alcione%20Temp&#234;te%20(Jordi%20Savall.wav" TargetMode="External"/><Relationship Id="rId1" Type="http://schemas.openxmlformats.org/officeDocument/2006/relationships/audio" Target="file:///D:\ED%20NAT\CPEM\Animations\sonorisation%20d'album\Falaise%202010%202011\aller\Paysage%20sonore%20temp&#234;te.wav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und-fishing.net/bruitages.html" TargetMode="External"/><Relationship Id="rId7" Type="http://schemas.openxmlformats.org/officeDocument/2006/relationships/hyperlink" Target="http://www.aix-mrs.iufm.fr/formations/filieres/em/newfiles/discope1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ole.lambda.free.fr/spip.php?rubrique39" TargetMode="External"/><Relationship Id="rId5" Type="http://schemas.openxmlformats.org/officeDocument/2006/relationships/hyperlink" Target="http://www.dinosoria.com/bruitages.htm" TargetMode="External"/><Relationship Id="rId4" Type="http://schemas.openxmlformats.org/officeDocument/2006/relationships/hyperlink" Target="http://www.universal-soundbank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re 1"/>
          <p:cNvSpPr>
            <a:spLocks noGrp="1"/>
          </p:cNvSpPr>
          <p:nvPr>
            <p:ph type="ctrTitle"/>
          </p:nvPr>
        </p:nvSpPr>
        <p:spPr>
          <a:xfrm>
            <a:off x="755650" y="14128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LA SONORISATION D’ALBUM</a:t>
            </a:r>
          </a:p>
        </p:txBody>
      </p:sp>
      <p:pic>
        <p:nvPicPr>
          <p:cNvPr id="15362" name="Picture 4" descr="http://pedagogie21.ac-dijon.fr/sites/pedagogie21.ac-dijon.fr/local/cache-vignettes/L300xH300/sonorisation_album-ee9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3500438"/>
            <a:ext cx="3097213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003800" y="6237288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re 1"/>
          <p:cNvSpPr>
            <a:spLocks noGrp="1"/>
          </p:cNvSpPr>
          <p:nvPr>
            <p:ph type="title"/>
          </p:nvPr>
        </p:nvSpPr>
        <p:spPr>
          <a:xfrm>
            <a:off x="395288" y="0"/>
            <a:ext cx="7772400" cy="1584325"/>
          </a:xfrm>
        </p:spPr>
        <p:txBody>
          <a:bodyPr/>
          <a:lstStyle/>
          <a:p>
            <a:pPr eaLnBrk="1" hangingPunct="1"/>
            <a:r>
              <a:rPr lang="fr-FR" altLang="fr-FR" smtClean="0"/>
              <a:t>Sacs à sons et objets sonores</a:t>
            </a:r>
            <a:br>
              <a:rPr lang="fr-FR" altLang="fr-FR" smtClean="0"/>
            </a:br>
            <a:endParaRPr lang="fr-FR" altLang="fr-FR" smtClean="0"/>
          </a:p>
        </p:txBody>
      </p:sp>
      <p:sp>
        <p:nvSpPr>
          <p:cNvPr id="3379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188" y="1447800"/>
            <a:ext cx="8075612" cy="5076825"/>
          </a:xfrm>
        </p:spPr>
        <p:txBody>
          <a:bodyPr/>
          <a:lstStyle/>
          <a:p>
            <a:pPr eaLnBrk="1" hangingPunct="1"/>
            <a:r>
              <a:rPr lang="fr-FR" altLang="fr-FR" smtClean="0"/>
              <a:t>L’exploration du monde sonore passe par la discrimination des timbres, des hauteurs, des intensités, des durées.</a:t>
            </a:r>
          </a:p>
          <a:p>
            <a:pPr eaLnBrk="1" hangingPunct="1">
              <a:buFont typeface="Wingdings 2" pitchFamily="18" charset="2"/>
              <a:buNone/>
            </a:pPr>
            <a:endParaRPr lang="fr-FR" altLang="fr-FR" smtClean="0"/>
          </a:p>
          <a:p>
            <a:pPr eaLnBrk="1" hangingPunct="1"/>
            <a:r>
              <a:rPr lang="fr-FR" altLang="fr-FR" smtClean="0"/>
              <a:t>1</a:t>
            </a:r>
            <a:r>
              <a:rPr lang="fr-FR" altLang="fr-FR" baseline="30000" smtClean="0"/>
              <a:t>er</a:t>
            </a:r>
            <a:r>
              <a:rPr lang="fr-FR" altLang="fr-FR" smtClean="0"/>
              <a:t> temps : écoute et reproduction des bruits de l’environnement proche</a:t>
            </a:r>
          </a:p>
          <a:p>
            <a:pPr eaLnBrk="1" hangingPunct="1"/>
            <a:r>
              <a:rPr lang="fr-FR" altLang="fr-FR" smtClean="0"/>
              <a:t>2</a:t>
            </a:r>
            <a:r>
              <a:rPr lang="fr-FR" altLang="fr-FR" baseline="30000" smtClean="0"/>
              <a:t>ème</a:t>
            </a:r>
            <a:r>
              <a:rPr lang="fr-FR" altLang="fr-FR" smtClean="0"/>
              <a:t> temps : écoute organisée autour des sacs à sons : </a:t>
            </a:r>
          </a:p>
          <a:p>
            <a:pPr lvl="1" eaLnBrk="1" hangingPunct="1"/>
            <a:r>
              <a:rPr lang="fr-FR" altLang="fr-FR" smtClean="0"/>
              <a:t>Collecte d’objets sonores</a:t>
            </a:r>
          </a:p>
          <a:p>
            <a:pPr lvl="1" eaLnBrk="1" hangingPunct="1"/>
            <a:r>
              <a:rPr lang="fr-FR" altLang="fr-FR" smtClean="0"/>
              <a:t>Manipulation</a:t>
            </a:r>
          </a:p>
          <a:p>
            <a:pPr lvl="1" eaLnBrk="1" hangingPunct="1"/>
            <a:r>
              <a:rPr lang="fr-FR" altLang="fr-FR" smtClean="0"/>
              <a:t>Tris en fonction des matériaux (papier, métaux, bois…), du geste inducteur de son, des sonorités évoquées…</a:t>
            </a:r>
          </a:p>
          <a:p>
            <a:pPr lvl="1" eaLnBrk="1" hangingPunct="1"/>
            <a:r>
              <a:rPr lang="fr-FR" altLang="fr-FR" smtClean="0"/>
              <a:t>Utilisation des objets sonores pour une création musicale</a:t>
            </a:r>
          </a:p>
        </p:txBody>
      </p:sp>
      <p:sp>
        <p:nvSpPr>
          <p:cNvPr id="15364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308725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re 1"/>
          <p:cNvSpPr>
            <a:spLocks noGrp="1"/>
          </p:cNvSpPr>
          <p:nvPr>
            <p:ph type="title"/>
          </p:nvPr>
        </p:nvSpPr>
        <p:spPr>
          <a:xfrm>
            <a:off x="179388" y="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Paysages sonores</a:t>
            </a:r>
          </a:p>
        </p:txBody>
      </p:sp>
      <p:sp>
        <p:nvSpPr>
          <p:cNvPr id="35842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4213" y="1125538"/>
            <a:ext cx="7772400" cy="1079500"/>
          </a:xfrm>
        </p:spPr>
        <p:txBody>
          <a:bodyPr/>
          <a:lstStyle/>
          <a:p>
            <a:pPr eaLnBrk="1" hangingPunct="1"/>
            <a:r>
              <a:rPr lang="fr-FR" altLang="fr-FR" smtClean="0"/>
              <a:t>Mise en situation à partir de l’album « La Tempête » de Claude Ponti. </a:t>
            </a:r>
          </a:p>
        </p:txBody>
      </p:sp>
      <p:pic>
        <p:nvPicPr>
          <p:cNvPr id="35843" name="Image 4" descr="la tempête.jpg"/>
          <p:cNvPicPr>
            <a:picLocks noChangeAspect="1"/>
          </p:cNvPicPr>
          <p:nvPr/>
        </p:nvPicPr>
        <p:blipFill>
          <a:blip r:embed="rId5" cstate="print"/>
          <a:srcRect b="2618"/>
          <a:stretch>
            <a:fillRect/>
          </a:stretch>
        </p:blipFill>
        <p:spPr bwMode="auto">
          <a:xfrm>
            <a:off x="3348038" y="1989138"/>
            <a:ext cx="5567362" cy="456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aysage sonore tempête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6375" y="2997200"/>
            <a:ext cx="663575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ZoneTexte 6"/>
          <p:cNvSpPr txBox="1">
            <a:spLocks noChangeArrowheads="1"/>
          </p:cNvSpPr>
          <p:nvPr/>
        </p:nvSpPr>
        <p:spPr bwMode="auto">
          <a:xfrm>
            <a:off x="179388" y="2420938"/>
            <a:ext cx="3162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2000"/>
              <a:t>Une tempête (ambiance sonore)</a:t>
            </a:r>
          </a:p>
        </p:txBody>
      </p:sp>
      <p:sp>
        <p:nvSpPr>
          <p:cNvPr id="35846" name="ZoneTexte 8"/>
          <p:cNvSpPr txBox="1">
            <a:spLocks noChangeArrowheads="1"/>
          </p:cNvSpPr>
          <p:nvPr/>
        </p:nvSpPr>
        <p:spPr bwMode="auto">
          <a:xfrm>
            <a:off x="323850" y="4508500"/>
            <a:ext cx="2909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2000"/>
              <a:t>Extrait d’ « Alcyone » :</a:t>
            </a:r>
          </a:p>
          <a:p>
            <a:pPr eaLnBrk="1" hangingPunct="1"/>
            <a:r>
              <a:rPr lang="fr-FR" altLang="fr-FR" sz="2000"/>
              <a:t>« La tempête », Marin Marais</a:t>
            </a:r>
          </a:p>
        </p:txBody>
      </p:sp>
      <p:pic>
        <p:nvPicPr>
          <p:cNvPr id="11" name="Marais - Alcione Tempête (Jordi Savall.wav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03350" y="5445125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Espace réservé du pied de page 7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re 1"/>
          <p:cNvSpPr>
            <a:spLocks noGrp="1"/>
          </p:cNvSpPr>
          <p:nvPr>
            <p:ph type="title"/>
          </p:nvPr>
        </p:nvSpPr>
        <p:spPr>
          <a:xfrm>
            <a:off x="323850" y="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Les pratiques d’écoutes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288" y="1447800"/>
            <a:ext cx="8291512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r-FR" b="1" smtClean="0"/>
              <a:t>2 pôles </a:t>
            </a:r>
            <a:r>
              <a:rPr lang="fr-FR" smtClean="0"/>
              <a:t>: </a:t>
            </a:r>
          </a:p>
          <a:p>
            <a:pPr eaLnBrk="1" hangingPunct="1">
              <a:lnSpc>
                <a:spcPct val="90000"/>
              </a:lnSpc>
            </a:pPr>
            <a:endParaRPr lang="fr-FR" smtClean="0"/>
          </a:p>
          <a:p>
            <a:pPr lvl="1" eaLnBrk="1" hangingPunct="1">
              <a:lnSpc>
                <a:spcPct val="90000"/>
              </a:lnSpc>
            </a:pPr>
            <a:r>
              <a:rPr lang="fr-FR" b="1" smtClean="0"/>
              <a:t>Des temps d’écoute « plaisir » et non précisément finalisés </a:t>
            </a:r>
            <a:r>
              <a:rPr lang="fr-FR" smtClean="0"/>
              <a:t>(suite du conte, retour au calme, ponctuation entre activités) ; écoute en concerts, rencontres, spectacles, découverte de musiques nouvelles.</a:t>
            </a:r>
          </a:p>
          <a:p>
            <a:pPr lvl="1" eaLnBrk="1" hangingPunct="1">
              <a:lnSpc>
                <a:spcPct val="90000"/>
              </a:lnSpc>
            </a:pPr>
            <a:endParaRPr lang="fr-FR" smtClean="0"/>
          </a:p>
          <a:p>
            <a:pPr lvl="1" eaLnBrk="1" hangingPunct="1">
              <a:lnSpc>
                <a:spcPct val="90000"/>
              </a:lnSpc>
            </a:pPr>
            <a:r>
              <a:rPr lang="fr-FR" b="1" smtClean="0"/>
              <a:t>Des temps d'écoute répétés et intégrés à toute séance d’éducation musicale </a:t>
            </a:r>
            <a:r>
              <a:rPr lang="fr-FR" smtClean="0"/>
              <a:t>: elles vont permettre d’articuler écoute et production dans un enrichissement mutuel : écouter, chanter, jouer, reproduire, évoluer, inventer, etc. </a:t>
            </a:r>
            <a:br>
              <a:rPr lang="fr-FR" smtClean="0"/>
            </a:br>
            <a:endParaRPr lang="fr-FR" smtClean="0"/>
          </a:p>
        </p:txBody>
      </p:sp>
      <p:sp>
        <p:nvSpPr>
          <p:cNvPr id="17412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165850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re 1"/>
          <p:cNvSpPr>
            <a:spLocks noGrp="1"/>
          </p:cNvSpPr>
          <p:nvPr>
            <p:ph type="title"/>
          </p:nvPr>
        </p:nvSpPr>
        <p:spPr>
          <a:xfrm>
            <a:off x="250825" y="0"/>
            <a:ext cx="8893175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Les activités de codage et de décodage</a:t>
            </a:r>
          </a:p>
        </p:txBody>
      </p:sp>
      <p:sp>
        <p:nvSpPr>
          <p:cNvPr id="39938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288" y="1916113"/>
            <a:ext cx="8291512" cy="4572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fr-FR" altLang="fr-FR" smtClean="0"/>
              <a:t>Il s’agit de transcrire graphiquement des éléments musicaux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altLang="fr-FR" smtClean="0"/>
              <a:t>Ainsi, après une écoute ou après une réalisation sonore, on peut :</a:t>
            </a:r>
          </a:p>
          <a:p>
            <a:pPr eaLnBrk="1" hangingPunct="1"/>
            <a:r>
              <a:rPr lang="fr-FR" altLang="fr-FR" smtClean="0"/>
              <a:t>symboliser un objet sonore, un instrument (ou photo, image..)</a:t>
            </a:r>
          </a:p>
          <a:p>
            <a:pPr eaLnBrk="1" hangingPunct="1"/>
            <a:r>
              <a:rPr lang="fr-FR" altLang="fr-FR" smtClean="0"/>
              <a:t>symboliser un son</a:t>
            </a:r>
          </a:p>
          <a:p>
            <a:pPr eaLnBrk="1" hangingPunct="1"/>
            <a:r>
              <a:rPr lang="fr-FR" altLang="fr-FR" smtClean="0"/>
              <a:t>coder les matériaux sonores d’un enregistrement </a:t>
            </a:r>
          </a:p>
          <a:p>
            <a:pPr eaLnBrk="1" hangingPunct="1"/>
            <a:r>
              <a:rPr lang="fr-FR" altLang="fr-FR" smtClean="0"/>
              <a:t>coder la structure d’un chant : couplet/refrain, introduction, pont instrumental, coda (final).</a:t>
            </a:r>
          </a:p>
          <a:p>
            <a:pPr eaLnBrk="1" hangingPunct="1"/>
            <a:r>
              <a:rPr lang="fr-FR" altLang="fr-FR" smtClean="0"/>
              <a:t>coder le déroulement d’un extrait d’œuvre écouté :</a:t>
            </a:r>
          </a:p>
          <a:p>
            <a:pPr eaLnBrk="1" hangingPunct="1"/>
            <a:r>
              <a:rPr lang="fr-FR" altLang="fr-FR" smtClean="0"/>
              <a:t>coder une partition</a:t>
            </a:r>
          </a:p>
          <a:p>
            <a:pPr eaLnBrk="1" hangingPunct="1">
              <a:buFont typeface="Wingdings 2" pitchFamily="18" charset="2"/>
              <a:buNone/>
            </a:pPr>
            <a:endParaRPr lang="fr-FR" altLang="fr-FR" smtClean="0"/>
          </a:p>
        </p:txBody>
      </p:sp>
      <p:sp>
        <p:nvSpPr>
          <p:cNvPr id="18436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237288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re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36295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Mise en voix de texte</a:t>
            </a:r>
          </a:p>
        </p:txBody>
      </p:sp>
      <p:sp>
        <p:nvSpPr>
          <p:cNvPr id="41986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00113" y="2420938"/>
            <a:ext cx="7772400" cy="1584325"/>
          </a:xfrm>
        </p:spPr>
        <p:txBody>
          <a:bodyPr/>
          <a:lstStyle/>
          <a:p>
            <a:pPr eaLnBrk="1" hangingPunct="1"/>
            <a:r>
              <a:rPr lang="fr-FR" altLang="fr-FR" smtClean="0"/>
              <a:t>Mise en situation à partir de l’album « Les petits riens » d’Elisabeth Brami et Philippe Bertrand</a:t>
            </a:r>
          </a:p>
        </p:txBody>
      </p:sp>
      <p:sp>
        <p:nvSpPr>
          <p:cNvPr id="19460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76838" y="6372225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re 1"/>
          <p:cNvSpPr>
            <a:spLocks noGrp="1"/>
          </p:cNvSpPr>
          <p:nvPr>
            <p:ph type="title"/>
          </p:nvPr>
        </p:nvSpPr>
        <p:spPr>
          <a:xfrm>
            <a:off x="179388" y="-242888"/>
            <a:ext cx="7772400" cy="1143001"/>
          </a:xfrm>
        </p:spPr>
        <p:txBody>
          <a:bodyPr/>
          <a:lstStyle/>
          <a:p>
            <a:pPr eaLnBrk="1" hangingPunct="1"/>
            <a:r>
              <a:rPr lang="fr-FR" altLang="fr-FR" smtClean="0"/>
              <a:t>Jouer avec sa propre voix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468313" y="1125538"/>
            <a:ext cx="8218487" cy="518318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1800" b="1" smtClean="0"/>
              <a:t>Varier : </a:t>
            </a:r>
            <a:endParaRPr lang="fr-FR" sz="2000" smtClean="0"/>
          </a:p>
          <a:p>
            <a:pPr eaLnBrk="1" hangingPunct="1">
              <a:lnSpc>
                <a:spcPct val="80000"/>
              </a:lnSpc>
            </a:pPr>
            <a:r>
              <a:rPr lang="fr-FR" sz="1800" b="1" smtClean="0"/>
              <a:t>La hauteur : </a:t>
            </a:r>
            <a:endParaRPr lang="fr-FR" sz="20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Jouer sur la mélodie de la phrase dite à des hauteurs différentes, en montant, en descendant, en alternant...</a:t>
            </a:r>
            <a:endParaRPr lang="fr-FR" sz="2000" smtClean="0"/>
          </a:p>
          <a:p>
            <a:pPr eaLnBrk="1" hangingPunct="1">
              <a:lnSpc>
                <a:spcPct val="80000"/>
              </a:lnSpc>
            </a:pPr>
            <a:r>
              <a:rPr lang="fr-FR" sz="1800" b="1" smtClean="0"/>
              <a:t>La durée (tempo, vitesse de diction) : </a:t>
            </a:r>
            <a:endParaRPr lang="fr-FR" sz="20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Dire avec précipitation, avec lenteur, inclure des silences, ralentir, accélérer...</a:t>
            </a:r>
            <a:endParaRPr lang="fr-FR" sz="18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Etirer les syllabes, les mots : chaque syllabe est étirée ou ralentie avec des hauteurs « glissantes » sur le ralenti ou l’étirement</a:t>
            </a:r>
            <a:endParaRPr lang="fr-FR" sz="18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Dire sur une pulsation, un rythme</a:t>
            </a:r>
            <a:endParaRPr lang="fr-FR" sz="2000" smtClean="0"/>
          </a:p>
          <a:p>
            <a:pPr eaLnBrk="1" hangingPunct="1">
              <a:lnSpc>
                <a:spcPct val="80000"/>
              </a:lnSpc>
            </a:pPr>
            <a:r>
              <a:rPr lang="fr-FR" sz="1800" b="1" smtClean="0"/>
              <a:t>L’intensité : </a:t>
            </a:r>
            <a:endParaRPr lang="fr-FR" sz="20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Dire en chuchotant, dire fort (piano, forte)</a:t>
            </a:r>
            <a:endParaRPr lang="fr-FR" sz="18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Jouer sur les nuances : dire comme quelqu'un qui s’éloigne (decrescendo), comme quelqu'un qui s'approche (crescendo) </a:t>
            </a:r>
            <a:endParaRPr lang="fr-FR" sz="18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Dire fort et lentement, fort et rapidement, piano et lentement (confidence), piano et rapidement...</a:t>
            </a:r>
            <a:endParaRPr lang="fr-FR" sz="2000" smtClean="0"/>
          </a:p>
          <a:p>
            <a:pPr eaLnBrk="1" hangingPunct="1">
              <a:lnSpc>
                <a:spcPct val="80000"/>
              </a:lnSpc>
            </a:pPr>
            <a:r>
              <a:rPr lang="fr-FR" sz="1800" b="1" smtClean="0"/>
              <a:t>Le timbre : </a:t>
            </a:r>
            <a:endParaRPr lang="fr-FR" sz="20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Dire en parlant du nez, avec la bouche en avant, avec la gorge, </a:t>
            </a:r>
            <a:endParaRPr lang="fr-FR" sz="18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Jouer sur des déformations de prononciation (à la manière d'un bébé, en zozotant, avec la voix « enrhubée », en chuintant, à la manière d'un chat...)</a:t>
            </a:r>
            <a:endParaRPr lang="fr-FR" sz="2000" smtClean="0"/>
          </a:p>
          <a:p>
            <a:pPr eaLnBrk="1" hangingPunct="1">
              <a:lnSpc>
                <a:spcPct val="80000"/>
              </a:lnSpc>
            </a:pPr>
            <a:r>
              <a:rPr lang="fr-FR" sz="1800" b="1" smtClean="0"/>
              <a:t>Les « sentiments » :</a:t>
            </a:r>
            <a:endParaRPr lang="fr-FR" sz="2000" smtClean="0"/>
          </a:p>
          <a:p>
            <a:pPr lvl="1" eaLnBrk="1" hangingPunct="1">
              <a:lnSpc>
                <a:spcPct val="80000"/>
              </a:lnSpc>
            </a:pPr>
            <a:r>
              <a:rPr lang="fr-FR" sz="1500" smtClean="0"/>
              <a:t>Dire d’un ton coléreux, offusqué, furieux, énervé, impatient, triste, ennuyé, vexé, rêveur, songeur, lointain, absent, séducteur, joyeux, surpris…</a:t>
            </a:r>
            <a:endParaRPr lang="fr-FR" sz="18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fr-FR" sz="1600" smtClean="0"/>
          </a:p>
        </p:txBody>
      </p:sp>
      <p:sp>
        <p:nvSpPr>
          <p:cNvPr id="20484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308725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825" y="404813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fr-FR" sz="3600" smtClean="0"/>
              <a:t>Jouer avec sa voix et celle des autres</a:t>
            </a:r>
            <a:br>
              <a:rPr lang="fr-FR" sz="3600" smtClean="0"/>
            </a:br>
            <a:endParaRPr lang="fr-FR" sz="360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188" y="1268413"/>
            <a:ext cx="8075612" cy="4751387"/>
          </a:xfrm>
        </p:spPr>
        <p:txBody>
          <a:bodyPr>
            <a:normAutofit/>
          </a:bodyPr>
          <a:lstStyle/>
          <a:p>
            <a:pPr eaLnBrk="1" hangingPunct="1"/>
            <a:endParaRPr lang="fr-FR" sz="2400" smtClean="0"/>
          </a:p>
          <a:p>
            <a:pPr eaLnBrk="1" hangingPunct="1"/>
            <a:r>
              <a:rPr lang="fr-FR" sz="2400" smtClean="0"/>
              <a:t>Dire un texte sur une trame sonore établie par un groupe (ostinato, son tenu…)</a:t>
            </a:r>
          </a:p>
          <a:p>
            <a:pPr eaLnBrk="1" hangingPunct="1"/>
            <a:r>
              <a:rPr lang="fr-FR" sz="2400" smtClean="0"/>
              <a:t>Dire le texte en trois groupes : un groupe chuchoté, un groupe avec des étirements de syllabes, un groupe avec précipitations</a:t>
            </a:r>
          </a:p>
          <a:p>
            <a:pPr eaLnBrk="1" hangingPunct="1"/>
            <a:r>
              <a:rPr lang="fr-FR" sz="2400" smtClean="0"/>
              <a:t>Dire le texte en accumulant petit à petit le nombre de participants </a:t>
            </a:r>
          </a:p>
          <a:p>
            <a:pPr eaLnBrk="1" hangingPunct="1"/>
            <a:r>
              <a:rPr lang="fr-FR" sz="2400" smtClean="0"/>
              <a:t>Utiliser les départs simultanés, décalés, les silences</a:t>
            </a:r>
          </a:p>
          <a:p>
            <a:pPr eaLnBrk="1" hangingPunct="1"/>
            <a:r>
              <a:rPr lang="fr-FR" sz="2400" smtClean="0"/>
              <a:t>Dire sur des tempi différents</a:t>
            </a:r>
          </a:p>
          <a:p>
            <a:pPr eaLnBrk="1" hangingPunct="1"/>
            <a:r>
              <a:rPr lang="fr-FR" sz="2400" smtClean="0"/>
              <a:t>Dire sur des rythmes différents</a:t>
            </a:r>
          </a:p>
          <a:p>
            <a:pPr eaLnBrk="1" hangingPunct="1"/>
            <a:r>
              <a:rPr lang="fr-FR" sz="2400" smtClean="0"/>
              <a:t>Dire sur une pulsation commune, intérioriser certaines syllabes, n’en prononcer que quelques unes.</a:t>
            </a:r>
          </a:p>
          <a:p>
            <a:pPr eaLnBrk="1" hangingPunct="1"/>
            <a:endParaRPr lang="fr-FR" sz="2400" smtClean="0"/>
          </a:p>
        </p:txBody>
      </p:sp>
      <p:sp>
        <p:nvSpPr>
          <p:cNvPr id="21508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46675" y="6375400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re 1"/>
          <p:cNvSpPr>
            <a:spLocks noGrp="1"/>
          </p:cNvSpPr>
          <p:nvPr>
            <p:ph type="title"/>
          </p:nvPr>
        </p:nvSpPr>
        <p:spPr>
          <a:xfrm>
            <a:off x="179388" y="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Ressources</a:t>
            </a:r>
          </a:p>
        </p:txBody>
      </p:sp>
      <p:sp>
        <p:nvSpPr>
          <p:cNvPr id="4813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088" y="1125538"/>
            <a:ext cx="7993062" cy="5256212"/>
          </a:xfrm>
        </p:spPr>
        <p:txBody>
          <a:bodyPr/>
          <a:lstStyle/>
          <a:p>
            <a:pPr eaLnBrk="1" hangingPunct="1"/>
            <a:r>
              <a:rPr lang="fr-FR" altLang="fr-FR" sz="2000" smtClean="0"/>
              <a:t>Des sites : </a:t>
            </a:r>
          </a:p>
          <a:p>
            <a:pPr lvl="1" eaLnBrk="1" hangingPunct="1"/>
            <a:r>
              <a:rPr lang="fr-FR" altLang="fr-FR" sz="2000" smtClean="0"/>
              <a:t>Banques de bruitages 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altLang="fr-FR" sz="2000" smtClean="0">
                <a:hlinkClick r:id="rId3"/>
              </a:rPr>
              <a:t>www.sound-fishing.net/</a:t>
            </a:r>
            <a:r>
              <a:rPr lang="fr-FR" altLang="fr-FR" sz="2000" b="1" smtClean="0">
                <a:hlinkClick r:id="rId3"/>
              </a:rPr>
              <a:t>bruitages</a:t>
            </a:r>
            <a:r>
              <a:rPr lang="fr-FR" altLang="fr-FR" sz="2000" smtClean="0">
                <a:hlinkClick r:id="rId3"/>
              </a:rPr>
              <a:t>.html</a:t>
            </a:r>
            <a:endParaRPr lang="fr-FR" altLang="fr-FR" sz="2000" smtClean="0"/>
          </a:p>
          <a:p>
            <a:pPr eaLnBrk="1" hangingPunct="1">
              <a:buFont typeface="Wingdings 2" pitchFamily="18" charset="2"/>
              <a:buNone/>
            </a:pPr>
            <a:r>
              <a:rPr lang="fr-FR" altLang="fr-FR" sz="2000" smtClean="0">
                <a:hlinkClick r:id="rId4"/>
              </a:rPr>
              <a:t>www.universal-soundbank.com</a:t>
            </a:r>
            <a:endParaRPr lang="fr-FR" altLang="fr-FR" sz="2000" smtClean="0"/>
          </a:p>
          <a:p>
            <a:pPr eaLnBrk="1" hangingPunct="1">
              <a:buFont typeface="Wingdings 2" pitchFamily="18" charset="2"/>
              <a:buNone/>
            </a:pPr>
            <a:r>
              <a:rPr lang="fr-FR" altLang="fr-FR" sz="2000" smtClean="0">
                <a:hlinkClick r:id="rId5"/>
              </a:rPr>
              <a:t>http://www.dinosoria.com/bruitages.htm</a:t>
            </a:r>
            <a:endParaRPr lang="fr-FR" altLang="fr-FR" sz="2000" smtClean="0"/>
          </a:p>
          <a:p>
            <a:pPr lvl="1" eaLnBrk="1" hangingPunct="1"/>
            <a:r>
              <a:rPr lang="fr-FR" altLang="fr-FR" sz="2000" smtClean="0"/>
              <a:t>Des œuvres classées par thèmes 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altLang="fr-FR" sz="2000" smtClean="0">
                <a:hlinkClick r:id="rId6"/>
              </a:rPr>
              <a:t>http://ecole.lambda.free.fr/spip.php?rubrique39</a:t>
            </a:r>
            <a:endParaRPr lang="fr-FR" altLang="fr-FR" sz="2000" smtClean="0"/>
          </a:p>
          <a:p>
            <a:pPr eaLnBrk="1" hangingPunct="1">
              <a:buFont typeface="Wingdings 2" pitchFamily="18" charset="2"/>
              <a:buNone/>
            </a:pPr>
            <a:r>
              <a:rPr lang="fr-FR" altLang="fr-FR" sz="2000" smtClean="0">
                <a:hlinkClick r:id="rId7"/>
              </a:rPr>
              <a:t>http://www.aix-mrs.iufm.fr/formations/filieres/em/newfiles/discope1.html#top</a:t>
            </a:r>
            <a:endParaRPr lang="fr-FR" altLang="fr-FR" sz="2000" smtClean="0"/>
          </a:p>
          <a:p>
            <a:pPr eaLnBrk="1" hangingPunct="1"/>
            <a:r>
              <a:rPr lang="fr-FR" altLang="fr-FR" sz="2000" smtClean="0"/>
              <a:t>A télécharger sur le site musique de l’Inspection académique du Calvados</a:t>
            </a:r>
          </a:p>
          <a:p>
            <a:pPr lvl="1" eaLnBrk="1" hangingPunct="1"/>
            <a:r>
              <a:rPr lang="fr-FR" altLang="fr-FR" sz="1800" smtClean="0"/>
              <a:t>Dossier «  La sonorisation d’albums »</a:t>
            </a:r>
          </a:p>
          <a:p>
            <a:pPr lvl="1" eaLnBrk="1" hangingPunct="1"/>
            <a:r>
              <a:rPr lang="fr-FR" altLang="fr-FR" sz="1800" smtClean="0"/>
              <a:t>Des pistes pour la mise en voix de textes</a:t>
            </a:r>
          </a:p>
          <a:p>
            <a:pPr eaLnBrk="1" hangingPunct="1"/>
            <a:r>
              <a:rPr lang="fr-FR" altLang="fr-FR" sz="2000" smtClean="0"/>
              <a:t>Des ouvrages, CD, DVD</a:t>
            </a:r>
          </a:p>
          <a:p>
            <a:pPr lvl="1" eaLnBrk="1" hangingPunct="1"/>
            <a:r>
              <a:rPr lang="fr-FR" altLang="fr-FR" sz="1800" smtClean="0"/>
              <a:t>« Petites voix » cycle 1 et 2 Ed CRDP de Paris</a:t>
            </a:r>
          </a:p>
          <a:p>
            <a:pPr lvl="1" eaLnBrk="1" hangingPunct="1"/>
            <a:r>
              <a:rPr lang="fr-FR" altLang="fr-FR" sz="1800" smtClean="0"/>
              <a:t>Musique au quotidien PEP CRDP de Bourgogne</a:t>
            </a:r>
          </a:p>
          <a:p>
            <a:pPr eaLnBrk="1" hangingPunct="1"/>
            <a:endParaRPr lang="fr-FR" altLang="fr-FR" sz="2000" smtClean="0"/>
          </a:p>
          <a:p>
            <a:pPr eaLnBrk="1" hangingPunct="1"/>
            <a:endParaRPr lang="fr-FR" altLang="fr-FR" sz="2000" smtClean="0"/>
          </a:p>
          <a:p>
            <a:pPr lvl="1" eaLnBrk="1" hangingPunct="1">
              <a:buFont typeface="Wingdings 2" pitchFamily="18" charset="2"/>
              <a:buNone/>
            </a:pPr>
            <a:endParaRPr lang="fr-FR" altLang="fr-FR" sz="1800" smtClean="0"/>
          </a:p>
          <a:p>
            <a:pPr lvl="1" eaLnBrk="1" hangingPunct="1"/>
            <a:endParaRPr lang="fr-FR" altLang="fr-FR" sz="1800" smtClean="0"/>
          </a:p>
          <a:p>
            <a:pPr lvl="1" eaLnBrk="1" hangingPunct="1"/>
            <a:endParaRPr lang="fr-FR" altLang="fr-FR" sz="1800" smtClean="0"/>
          </a:p>
          <a:p>
            <a:pPr lvl="1" eaLnBrk="1" hangingPunct="1"/>
            <a:endParaRPr lang="fr-FR" altLang="fr-FR" sz="1800" smtClean="0"/>
          </a:p>
          <a:p>
            <a:pPr lvl="1" eaLnBrk="1" hangingPunct="1">
              <a:buFont typeface="Wingdings 2" pitchFamily="18" charset="2"/>
              <a:buNone/>
            </a:pPr>
            <a:endParaRPr lang="fr-FR" altLang="fr-FR" sz="1800" smtClean="0"/>
          </a:p>
          <a:p>
            <a:pPr lvl="1" eaLnBrk="1" hangingPunct="1">
              <a:buFont typeface="Wingdings 2" pitchFamily="18" charset="2"/>
              <a:buNone/>
            </a:pPr>
            <a:endParaRPr lang="fr-FR" altLang="fr-FR" sz="1800" smtClean="0"/>
          </a:p>
          <a:p>
            <a:pPr lvl="1" eaLnBrk="1" hangingPunct="1">
              <a:buFont typeface="Wingdings 2" pitchFamily="18" charset="2"/>
              <a:buNone/>
            </a:pPr>
            <a:endParaRPr lang="fr-FR" altLang="fr-FR" sz="1800" smtClean="0"/>
          </a:p>
          <a:p>
            <a:pPr eaLnBrk="1" hangingPunct="1">
              <a:buFont typeface="Wingdings 2" pitchFamily="18" charset="2"/>
              <a:buNone/>
            </a:pPr>
            <a:endParaRPr lang="fr-FR" altLang="fr-FR" smtClean="0"/>
          </a:p>
          <a:p>
            <a:pPr eaLnBrk="1" hangingPunct="1">
              <a:buFont typeface="Wingdings 2" pitchFamily="18" charset="2"/>
              <a:buNone/>
            </a:pPr>
            <a:endParaRPr lang="fr-FR" altLang="fr-FR" smtClean="0"/>
          </a:p>
          <a:p>
            <a:pPr eaLnBrk="1" hangingPunct="1">
              <a:buFont typeface="Wingdings 2" pitchFamily="18" charset="2"/>
              <a:buNone/>
            </a:pPr>
            <a:endParaRPr lang="fr-FR" altLang="fr-FR" smtClean="0"/>
          </a:p>
          <a:p>
            <a:pPr eaLnBrk="1" hangingPunct="1">
              <a:buFont typeface="Wingdings 2" pitchFamily="18" charset="2"/>
              <a:buNone/>
            </a:pPr>
            <a:endParaRPr lang="fr-FR" altLang="fr-FR" smtClean="0"/>
          </a:p>
        </p:txBody>
      </p:sp>
      <p:sp>
        <p:nvSpPr>
          <p:cNvPr id="22532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6363" y="6237288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>
          <a:xfrm>
            <a:off x="179388" y="0"/>
            <a:ext cx="8964612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Qu’est ce que c’est ? </a:t>
            </a:r>
          </a:p>
        </p:txBody>
      </p:sp>
      <p:sp>
        <p:nvSpPr>
          <p:cNvPr id="17410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8313" y="1844675"/>
            <a:ext cx="8218487" cy="34559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fr-FR" altLang="fr-FR" smtClean="0"/>
              <a:t>	La plupart des histoires qui mettent en œuvre un texte restreint et des images sous-entendent un univers sonore qui ne demande qu'à être créé.</a:t>
            </a:r>
          </a:p>
          <a:p>
            <a:pPr eaLnBrk="1" hangingPunct="1">
              <a:buFont typeface="Wingdings 2" pitchFamily="18" charset="2"/>
              <a:buNone/>
            </a:pPr>
            <a:endParaRPr lang="fr-FR" altLang="fr-FR" b="1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fr-FR" altLang="fr-FR" b="1" smtClean="0"/>
              <a:t>Sonoriser un album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fr-FR" altLang="fr-FR" b="1" smtClean="0"/>
              <a:t>c’est rendre sonore ce qui n’était que visuel ou implicite.</a:t>
            </a:r>
          </a:p>
          <a:p>
            <a:pPr algn="ctr" eaLnBrk="1" hangingPunct="1">
              <a:buFont typeface="Wingdings 2" pitchFamily="18" charset="2"/>
              <a:buNone/>
            </a:pPr>
            <a:endParaRPr lang="fr-FR" altLang="fr-FR" b="1" smtClean="0"/>
          </a:p>
        </p:txBody>
      </p:sp>
      <p:sp>
        <p:nvSpPr>
          <p:cNvPr id="7172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003800" y="6237288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me 10"/>
          <p:cNvGraphicFramePr/>
          <p:nvPr/>
        </p:nvGraphicFramePr>
        <p:xfrm>
          <a:off x="467544" y="332656"/>
          <a:ext cx="8208912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195" name="Espace réservé du pied de page 2"/>
          <p:cNvSpPr>
            <a:spLocks noGrp="1"/>
          </p:cNvSpPr>
          <p:nvPr>
            <p:ph type="ftr" sz="quarter" idx="11"/>
          </p:nvPr>
        </p:nvSpPr>
        <p:spPr bwMode="auto">
          <a:xfrm>
            <a:off x="5076825" y="6165850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D72199E-C2F0-4024-BE57-3047C2F5CF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graphicEl>
                                              <a:dgm id="{8D72199E-C2F0-4024-BE57-3047C2F5CF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C8B8B49-EC5A-434A-9E3D-289CBAC9C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graphicEl>
                                              <a:dgm id="{9C8B8B49-EC5A-434A-9E3D-289CBAC9C0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FA1F684-B4C4-4694-98A5-20CDFCB44C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>
                                            <p:graphicEl>
                                              <a:dgm id="{EFA1F684-B4C4-4694-98A5-20CDFCB44C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69149BD-14DF-4FE5-8DF0-29ADF06B96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>
                                            <p:graphicEl>
                                              <a:dgm id="{369149BD-14DF-4FE5-8DF0-29ADF06B96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AC6B39D-C799-4D2A-8260-711F57538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>
                                            <p:graphicEl>
                                              <a:dgm id="{FAC6B39D-C799-4D2A-8260-711F575384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18B9D3E-228C-48BA-8E80-0E8D339A1B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graphicEl>
                                              <a:dgm id="{D18B9D3E-228C-48BA-8E80-0E8D339A1B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EB04409-E5B5-4645-9A6F-E100910C86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graphicEl>
                                              <a:dgm id="{4EB04409-E5B5-4645-9A6F-E100910C86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4668B50C-24B2-4596-9F1E-C899AB607F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>
                                            <p:graphicEl>
                                              <a:dgm id="{4668B50C-24B2-4596-9F1E-C899AB607F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67B1C35D-E2F0-4D2F-8F27-C2E7A2F0F8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>
                                            <p:graphicEl>
                                              <a:dgm id="{67B1C35D-E2F0-4D2F-8F27-C2E7A2F0F8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F2FBFEB-4060-4FEB-9549-779F03069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>
                                            <p:graphicEl>
                                              <a:dgm id="{BF2FBFEB-4060-4FEB-9549-779F03069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0C5229CC-8AD8-45DD-A5B0-048B3A9164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>
                                            <p:graphicEl>
                                              <a:dgm id="{0C5229CC-8AD8-45DD-A5B0-048B3A9164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 bld="lvlAtOnc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>
          <a:xfrm>
            <a:off x="250825" y="0"/>
            <a:ext cx="77724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Pourquoi ?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00113" y="1196975"/>
            <a:ext cx="7772400" cy="54006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200" b="1" smtClean="0"/>
              <a:t>Les textes officiels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000" b="1" smtClean="0"/>
              <a:t>S’approprier le langage : 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Comprendre un texte lu en mettant en relation des images, des textes et des sons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Prendre conscience des réalités sonores de la langue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Eduquer l’oreille aux réalités phonologiques et accentuelles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Faire correspondre le sonore et l’écrit (codage et décodage)</a:t>
            </a:r>
          </a:p>
          <a:p>
            <a:pPr eaLnBrk="1" hangingPunct="1">
              <a:lnSpc>
                <a:spcPct val="80000"/>
              </a:lnSpc>
            </a:pPr>
            <a:endParaRPr lang="fr-FR" sz="20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000" b="1" smtClean="0"/>
              <a:t>Percevoir, sentir, imaginer, créer : 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Activités vocales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Acquisition d’un répertoire de comptines et de chansons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Jeux vocaux</a:t>
            </a:r>
          </a:p>
          <a:p>
            <a:pPr lvl="1" eaLnBrk="1" hangingPunct="1">
              <a:lnSpc>
                <a:spcPct val="80000"/>
              </a:lnSpc>
            </a:pPr>
            <a:r>
              <a:rPr lang="fr-FR" sz="1900" smtClean="0"/>
              <a:t>Invention de chants et productions vocales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Activités d’écoute : doter les élèves d’une culture musicale par l’écoute et l’analyse d’œuvres diversifiées</a:t>
            </a:r>
          </a:p>
          <a:p>
            <a:pPr eaLnBrk="1" hangingPunct="1">
              <a:lnSpc>
                <a:spcPct val="80000"/>
              </a:lnSpc>
            </a:pPr>
            <a:r>
              <a:rPr lang="fr-FR" sz="2000" smtClean="0"/>
              <a:t>Activités avec les instruments : Faire acquérir des techniques de production sonore et les mettre au service de la créativité</a:t>
            </a:r>
          </a:p>
          <a:p>
            <a:pPr eaLnBrk="1" hangingPunct="1">
              <a:lnSpc>
                <a:spcPct val="80000"/>
              </a:lnSpc>
            </a:pPr>
            <a:endParaRPr lang="fr-FR" sz="2000" smtClean="0"/>
          </a:p>
          <a:p>
            <a:pPr eaLnBrk="1" hangingPunct="1">
              <a:lnSpc>
                <a:spcPct val="80000"/>
              </a:lnSpc>
            </a:pPr>
            <a:endParaRPr lang="fr-FR" sz="2000" smtClean="0"/>
          </a:p>
        </p:txBody>
      </p:sp>
      <p:sp>
        <p:nvSpPr>
          <p:cNvPr id="9220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308725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re 1"/>
          <p:cNvSpPr>
            <a:spLocks noGrp="1"/>
          </p:cNvSpPr>
          <p:nvPr>
            <p:ph type="title"/>
          </p:nvPr>
        </p:nvSpPr>
        <p:spPr>
          <a:xfrm>
            <a:off x="250825" y="0"/>
            <a:ext cx="8348663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Une démarche de projet</a:t>
            </a:r>
          </a:p>
        </p:txBody>
      </p:sp>
      <p:grpSp>
        <p:nvGrpSpPr>
          <p:cNvPr id="5" name="Groupe 4"/>
          <p:cNvGrpSpPr>
            <a:grpSpLocks/>
          </p:cNvGrpSpPr>
          <p:nvPr/>
        </p:nvGrpSpPr>
        <p:grpSpPr bwMode="auto">
          <a:xfrm>
            <a:off x="250825" y="1557338"/>
            <a:ext cx="8713788" cy="1223962"/>
            <a:chOff x="0" y="2847"/>
            <a:chExt cx="1659064" cy="1879661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0" y="2847"/>
              <a:ext cx="1659064" cy="187966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80989" y="83835"/>
              <a:ext cx="1536941" cy="17176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9530" tIns="24765" rIns="49530" bIns="24765" spcCol="1270" anchor="ctr"/>
            <a:lstStyle/>
            <a:p>
              <a:pPr algn="ctr" defTabSz="57785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3200" dirty="0"/>
                <a:t>1. </a:t>
              </a:r>
              <a:r>
                <a:rPr lang="fr-FR" sz="3200" u="sng" dirty="0"/>
                <a:t>Projet d’activité </a:t>
              </a:r>
              <a:r>
                <a:rPr lang="fr-FR" sz="3200" dirty="0"/>
                <a:t>(finalisation): Pour négocier une adhésion</a:t>
              </a:r>
            </a:p>
          </p:txBody>
        </p:sp>
      </p:grpSp>
      <p:sp>
        <p:nvSpPr>
          <p:cNvPr id="11" name="Rectangle à coins arrondis 10"/>
          <p:cNvSpPr/>
          <p:nvPr/>
        </p:nvSpPr>
        <p:spPr>
          <a:xfrm>
            <a:off x="4139952" y="4005064"/>
            <a:ext cx="4752528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buFont typeface="Wingdings 2" pitchFamily="18" charset="2"/>
              <a:buNone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Réaliser la sonorisation d’un album pour en faire une présentation sous forme de CD audio, diaporama…</a:t>
            </a:r>
          </a:p>
        </p:txBody>
      </p:sp>
      <p:grpSp>
        <p:nvGrpSpPr>
          <p:cNvPr id="16" name="Groupe 7"/>
          <p:cNvGrpSpPr>
            <a:grpSpLocks/>
          </p:cNvGrpSpPr>
          <p:nvPr/>
        </p:nvGrpSpPr>
        <p:grpSpPr bwMode="auto">
          <a:xfrm>
            <a:off x="179388" y="3500438"/>
            <a:ext cx="3744912" cy="2736850"/>
            <a:chOff x="1659064" y="190815"/>
            <a:chExt cx="2949447" cy="1503729"/>
          </a:xfrm>
        </p:grpSpPr>
        <p:sp>
          <p:nvSpPr>
            <p:cNvPr id="17" name="Arrondir un rectangle avec un coin du même côté 16"/>
            <p:cNvSpPr/>
            <p:nvPr/>
          </p:nvSpPr>
          <p:spPr>
            <a:xfrm rot="5400000">
              <a:off x="2381923" y="-532044"/>
              <a:ext cx="1503729" cy="2949447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Arrondir un rectangle avec un coin du même côté 4"/>
            <p:cNvSpPr>
              <a:spLocks noChangeArrowheads="1"/>
            </p:cNvSpPr>
            <p:nvPr/>
          </p:nvSpPr>
          <p:spPr bwMode="auto">
            <a:xfrm>
              <a:off x="1659064" y="264221"/>
              <a:ext cx="2876041" cy="135691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25400" dir="5400000" algn="t" rotWithShape="0">
                <a:srgbClr val="808080">
                  <a:alpha val="50000"/>
                </a:srgbClr>
              </a:outerShdw>
            </a:effectLst>
          </p:spPr>
          <p:txBody>
            <a:bodyPr lIns="53340" tIns="26670" rIns="53340" bIns="26670" anchor="ctr"/>
            <a:lstStyle/>
            <a:p>
              <a:pPr eaLnBrk="1" hangingPunct="1">
                <a:buFont typeface="Arial" charset="0"/>
                <a:buChar char="•"/>
              </a:pPr>
              <a:r>
                <a:rPr lang="fr-FR" altLang="fr-FR" sz="2800"/>
                <a:t>Identifier et organiser les tâches (chronologie)</a:t>
              </a:r>
            </a:p>
            <a:p>
              <a:pPr eaLnBrk="1" hangingPunct="1">
                <a:buFont typeface="Arial" charset="0"/>
                <a:buChar char="•"/>
              </a:pPr>
              <a:endParaRPr lang="fr-FR" altLang="fr-FR" sz="2800"/>
            </a:p>
            <a:p>
              <a:pPr eaLnBrk="1" hangingPunct="1">
                <a:buFont typeface="Arial" charset="0"/>
                <a:buChar char="•"/>
              </a:pPr>
              <a:r>
                <a:rPr lang="fr-FR" altLang="fr-FR" sz="2800"/>
                <a:t>Réaliser une production</a:t>
              </a:r>
            </a:p>
            <a:p>
              <a:pPr eaLnBrk="1" hangingPunct="1">
                <a:buFont typeface="Arial" charset="0"/>
                <a:buChar char="•"/>
              </a:pPr>
              <a:endParaRPr lang="fr-FR" altLang="fr-FR" sz="2800"/>
            </a:p>
          </p:txBody>
        </p:sp>
      </p:grpSp>
      <p:sp>
        <p:nvSpPr>
          <p:cNvPr id="10248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256338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4"/>
          <p:cNvGrpSpPr>
            <a:grpSpLocks/>
          </p:cNvGrpSpPr>
          <p:nvPr/>
        </p:nvGrpSpPr>
        <p:grpSpPr bwMode="auto">
          <a:xfrm>
            <a:off x="250825" y="188913"/>
            <a:ext cx="8713788" cy="1223962"/>
            <a:chOff x="0" y="-2097951"/>
            <a:chExt cx="1659064" cy="1879661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0" y="-2097951"/>
              <a:ext cx="1659064" cy="187966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82268" y="-1987383"/>
              <a:ext cx="1536941" cy="17176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9530" tIns="24765" rIns="49530" bIns="24765" spcCol="1270" anchor="ctr"/>
            <a:lstStyle/>
            <a:p>
              <a:pPr algn="ctr" defTabSz="577850" eaLnBrk="1" fontAlgn="auto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r-FR" sz="2800" dirty="0"/>
                <a:t>2</a:t>
              </a:r>
              <a:r>
                <a:rPr lang="fr-FR" sz="3200" dirty="0"/>
                <a:t>. Projet d’apprentissage : </a:t>
              </a:r>
              <a:r>
                <a:rPr lang="fr-FR" sz="2800" dirty="0"/>
                <a:t>Pour construire un rapport positif au savoir, rendre l’élève conscient de ce qu’il faudra apprendre pour réaliser le produit fini.</a:t>
              </a:r>
            </a:p>
          </p:txBody>
        </p:sp>
      </p:grpSp>
      <p:grpSp>
        <p:nvGrpSpPr>
          <p:cNvPr id="4" name="Groupe 7"/>
          <p:cNvGrpSpPr>
            <a:grpSpLocks/>
          </p:cNvGrpSpPr>
          <p:nvPr/>
        </p:nvGrpSpPr>
        <p:grpSpPr bwMode="auto">
          <a:xfrm>
            <a:off x="179388" y="2205038"/>
            <a:ext cx="3744912" cy="3455987"/>
            <a:chOff x="1659064" y="190815"/>
            <a:chExt cx="2949447" cy="1503729"/>
          </a:xfrm>
        </p:grpSpPr>
        <p:sp>
          <p:nvSpPr>
            <p:cNvPr id="9" name="Arrondir un rectangle avec un coin du même côté 8"/>
            <p:cNvSpPr/>
            <p:nvPr/>
          </p:nvSpPr>
          <p:spPr>
            <a:xfrm rot="5400000">
              <a:off x="2381923" y="-532044"/>
              <a:ext cx="1503729" cy="2949447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Arrondir un rectangle avec un coin du même côté 4"/>
            <p:cNvSpPr>
              <a:spLocks noChangeArrowheads="1"/>
            </p:cNvSpPr>
            <p:nvPr/>
          </p:nvSpPr>
          <p:spPr bwMode="auto">
            <a:xfrm>
              <a:off x="1659064" y="264221"/>
              <a:ext cx="2876041" cy="135691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25400" dir="5400000" algn="t" rotWithShape="0">
                <a:srgbClr val="808080">
                  <a:alpha val="50000"/>
                </a:srgbClr>
              </a:outerShdw>
            </a:effectLst>
          </p:spPr>
          <p:txBody>
            <a:bodyPr lIns="53340" tIns="26670" rIns="53340" bIns="26670" anchor="ctr"/>
            <a:lstStyle/>
            <a:p>
              <a:pPr eaLnBrk="1" hangingPunct="1">
                <a:buFont typeface="Arial" charset="0"/>
                <a:buChar char="•"/>
              </a:pPr>
              <a:r>
                <a:rPr lang="fr-FR" altLang="fr-FR" sz="2800"/>
                <a:t>se lancer un défi</a:t>
              </a:r>
            </a:p>
            <a:p>
              <a:pPr eaLnBrk="1" hangingPunct="1">
                <a:buFont typeface="Arial" charset="0"/>
                <a:buChar char="•"/>
              </a:pPr>
              <a:endParaRPr lang="fr-FR" altLang="fr-FR" sz="2800"/>
            </a:p>
            <a:p>
              <a:pPr eaLnBrk="1" hangingPunct="1">
                <a:buFont typeface="Arial" charset="0"/>
                <a:buChar char="•"/>
              </a:pPr>
              <a:r>
                <a:rPr lang="fr-FR" altLang="fr-FR" sz="2800"/>
                <a:t>percevoir l’utilité du savoir</a:t>
              </a:r>
            </a:p>
            <a:p>
              <a:pPr eaLnBrk="1" hangingPunct="1">
                <a:buFont typeface="Arial" charset="0"/>
                <a:buChar char="•"/>
              </a:pPr>
              <a:endParaRPr lang="fr-FR" altLang="fr-FR" sz="2800"/>
            </a:p>
            <a:p>
              <a:pPr eaLnBrk="1" hangingPunct="1">
                <a:buFont typeface="Arial" charset="0"/>
                <a:buChar char="•"/>
              </a:pPr>
              <a:r>
                <a:rPr lang="fr-FR" altLang="fr-FR" sz="2800"/>
                <a:t>négocier un contrat de progrès </a:t>
              </a:r>
            </a:p>
          </p:txBody>
        </p:sp>
      </p:grpSp>
      <p:sp>
        <p:nvSpPr>
          <p:cNvPr id="11" name="Rectangle à coins arrondis 10"/>
          <p:cNvSpPr/>
          <p:nvPr/>
        </p:nvSpPr>
        <p:spPr>
          <a:xfrm>
            <a:off x="4139952" y="1844824"/>
            <a:ext cx="4824536" cy="46805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jouer avec sa voix</a:t>
            </a:r>
          </a:p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produire ou à reproduire un son avec sa voix, son corps</a:t>
            </a:r>
          </a:p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écouter</a:t>
            </a:r>
          </a:p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exprimer ses émotions suite à l’écoute d’une œuvre musicale</a:t>
            </a:r>
          </a:p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lire une partition codée</a:t>
            </a:r>
          </a:p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dire une comptine ou un court texte par cœur</a:t>
            </a:r>
          </a:p>
          <a:p>
            <a:pPr eaLnBrk="1" hangingPunct="1">
              <a:buFont typeface="Arial" charset="0"/>
              <a:buChar char="•"/>
            </a:pPr>
            <a:r>
              <a:rPr lang="fr-FR" sz="2400">
                <a:solidFill>
                  <a:srgbClr val="000000"/>
                </a:solidFill>
                <a:cs typeface="Arial" charset="0"/>
              </a:rPr>
              <a:t>Apprendre à fabriquer un objet sonore.</a:t>
            </a:r>
          </a:p>
        </p:txBody>
      </p:sp>
      <p:sp>
        <p:nvSpPr>
          <p:cNvPr id="1127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4"/>
          <p:cNvGrpSpPr>
            <a:grpSpLocks/>
          </p:cNvGrpSpPr>
          <p:nvPr/>
        </p:nvGrpSpPr>
        <p:grpSpPr bwMode="auto">
          <a:xfrm>
            <a:off x="250825" y="188913"/>
            <a:ext cx="8713788" cy="719137"/>
            <a:chOff x="0" y="2847"/>
            <a:chExt cx="1659064" cy="1879661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0" y="2847"/>
              <a:ext cx="1659064" cy="1879661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80989" y="83835"/>
              <a:ext cx="1536941" cy="171768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49530" tIns="24765" rIns="49530" bIns="24765" anchor="ctr"/>
            <a:lstStyle/>
            <a:p>
              <a:pPr algn="ctr" defTabSz="577850" eaLnBrk="1" hangingPunct="1">
                <a:lnSpc>
                  <a:spcPct val="90000"/>
                </a:lnSpc>
                <a:spcAft>
                  <a:spcPct val="35000"/>
                </a:spcAft>
              </a:pPr>
              <a:r>
                <a:rPr lang="fr-FR" sz="2800">
                  <a:solidFill>
                    <a:srgbClr val="FFFFFF"/>
                  </a:solidFill>
                  <a:cs typeface="Arial" charset="0"/>
                </a:rPr>
                <a:t>3. </a:t>
              </a:r>
              <a:r>
                <a:rPr lang="fr-FR" sz="3200" u="sng">
                  <a:solidFill>
                    <a:srgbClr val="FFFFFF"/>
                  </a:solidFill>
                  <a:cs typeface="Arial" charset="0"/>
                </a:rPr>
                <a:t>Projet d’enseignement </a:t>
              </a:r>
              <a:r>
                <a:rPr lang="fr-FR" sz="2800">
                  <a:solidFill>
                    <a:srgbClr val="FFFFFF"/>
                  </a:solidFill>
                  <a:cs typeface="Arial" charset="0"/>
                </a:rPr>
                <a:t>:</a:t>
              </a:r>
            </a:p>
          </p:txBody>
        </p:sp>
      </p:grpSp>
      <p:grpSp>
        <p:nvGrpSpPr>
          <p:cNvPr id="4" name="Groupe 7"/>
          <p:cNvGrpSpPr>
            <a:grpSpLocks/>
          </p:cNvGrpSpPr>
          <p:nvPr/>
        </p:nvGrpSpPr>
        <p:grpSpPr bwMode="auto">
          <a:xfrm>
            <a:off x="179388" y="1268413"/>
            <a:ext cx="3744912" cy="4824412"/>
            <a:chOff x="1659064" y="190815"/>
            <a:chExt cx="2949447" cy="1503729"/>
          </a:xfrm>
        </p:grpSpPr>
        <p:sp>
          <p:nvSpPr>
            <p:cNvPr id="9" name="Arrondir un rectangle avec un coin du même côté 8"/>
            <p:cNvSpPr/>
            <p:nvPr/>
          </p:nvSpPr>
          <p:spPr>
            <a:xfrm rot="5400000">
              <a:off x="2381923" y="-532044"/>
              <a:ext cx="1503729" cy="2949447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Arrondir un rectangle avec un coin du même côté 4"/>
            <p:cNvSpPr>
              <a:spLocks noChangeArrowheads="1"/>
            </p:cNvSpPr>
            <p:nvPr/>
          </p:nvSpPr>
          <p:spPr bwMode="auto">
            <a:xfrm>
              <a:off x="1659064" y="264221"/>
              <a:ext cx="2876041" cy="135691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>
              <a:outerShdw dist="25400" dir="5400000" algn="t" rotWithShape="0">
                <a:srgbClr val="808080">
                  <a:alpha val="50000"/>
                </a:srgbClr>
              </a:outerShdw>
            </a:effectLst>
          </p:spPr>
          <p:txBody>
            <a:bodyPr lIns="53340" tIns="26670" rIns="53340" bIns="26670" anchor="ctr"/>
            <a:lstStyle/>
            <a:p>
              <a:pPr eaLnBrk="1" hangingPunct="1">
                <a:buFont typeface="Arial" charset="0"/>
                <a:buChar char="•"/>
              </a:pPr>
              <a:endParaRPr lang="fr-FR" altLang="fr-FR">
                <a:solidFill>
                  <a:srgbClr val="FFFFFF"/>
                </a:solidFill>
              </a:endParaRPr>
            </a:p>
          </p:txBody>
        </p:sp>
      </p:grpSp>
      <p:sp>
        <p:nvSpPr>
          <p:cNvPr id="11" name="Rectangle à coins arrondis 10"/>
          <p:cNvSpPr/>
          <p:nvPr/>
        </p:nvSpPr>
        <p:spPr>
          <a:xfrm>
            <a:off x="4067944" y="1628800"/>
            <a:ext cx="4824536" cy="17281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buFont typeface="Wingdings 2" pitchFamily="18" charset="2"/>
              <a:buNone/>
            </a:pPr>
            <a:r>
              <a:rPr lang="fr-FR" sz="2000" b="1">
                <a:solidFill>
                  <a:srgbClr val="000000"/>
                </a:solidFill>
                <a:cs typeface="Arial" charset="0"/>
              </a:rPr>
              <a:t>Compétences</a:t>
            </a:r>
            <a:r>
              <a:rPr lang="fr-FR" sz="2000">
                <a:solidFill>
                  <a:srgbClr val="000000"/>
                </a:solidFill>
                <a:cs typeface="Arial" charset="0"/>
              </a:rPr>
              <a:t> </a:t>
            </a:r>
            <a:r>
              <a:rPr lang="fr-FR" sz="2000" b="1">
                <a:solidFill>
                  <a:srgbClr val="000000"/>
                </a:solidFill>
                <a:cs typeface="Arial" charset="0"/>
              </a:rPr>
              <a:t>travaillées :</a:t>
            </a:r>
          </a:p>
          <a:p>
            <a:pPr eaLnBrk="1" hangingPunct="1"/>
            <a:r>
              <a:rPr lang="fr-FR" sz="2000" b="1">
                <a:solidFill>
                  <a:srgbClr val="000000"/>
                </a:solidFill>
                <a:cs typeface="Arial" charset="0"/>
              </a:rPr>
              <a:t>Echanger, s’exprimer</a:t>
            </a:r>
            <a:r>
              <a:rPr lang="fr-FR" sz="2000">
                <a:solidFill>
                  <a:srgbClr val="000000"/>
                </a:solidFill>
                <a:cs typeface="Arial" charset="0"/>
              </a:rPr>
              <a:t> :</a:t>
            </a:r>
          </a:p>
          <a:p>
            <a:pPr eaLnBrk="1" hangingPunct="1">
              <a:buFont typeface="Arial" charset="0"/>
              <a:buChar char="•"/>
            </a:pPr>
            <a:r>
              <a:rPr lang="fr-FR" sz="2000">
                <a:solidFill>
                  <a:srgbClr val="000000"/>
                </a:solidFill>
                <a:cs typeface="Arial" charset="0"/>
              </a:rPr>
              <a:t> Redire des comptines de manière expressive.</a:t>
            </a:r>
          </a:p>
          <a:p>
            <a:pPr eaLnBrk="1" hangingPunct="1">
              <a:buFont typeface="Arial" charset="0"/>
              <a:buChar char="•"/>
            </a:pPr>
            <a:r>
              <a:rPr lang="fr-FR" sz="2000">
                <a:solidFill>
                  <a:srgbClr val="000000"/>
                </a:solidFill>
                <a:cs typeface="Arial" charset="0"/>
                <a:sym typeface="Wingdings" pitchFamily="2" charset="2"/>
              </a:rPr>
              <a:t> </a:t>
            </a:r>
            <a:r>
              <a:rPr lang="fr-FR" sz="2000">
                <a:solidFill>
                  <a:srgbClr val="000000"/>
                </a:solidFill>
                <a:cs typeface="Arial" charset="0"/>
              </a:rPr>
              <a:t>Interpréter des chants mémorisés.</a:t>
            </a:r>
            <a:endParaRPr lang="fr-FR" sz="2000" b="1">
              <a:solidFill>
                <a:srgbClr val="000000"/>
              </a:solidFill>
              <a:cs typeface="Arial" charset="0"/>
            </a:endParaRPr>
          </a:p>
          <a:p>
            <a:pPr eaLnBrk="1" hangingPunct="1"/>
            <a:r>
              <a:rPr lang="fr-FR" sz="2000" b="1">
                <a:solidFill>
                  <a:srgbClr val="000000"/>
                </a:solidFill>
                <a:cs typeface="Arial" charset="0"/>
              </a:rPr>
              <a:t>Comprendre</a:t>
            </a:r>
            <a:r>
              <a:rPr lang="fr-FR" sz="2000">
                <a:solidFill>
                  <a:srgbClr val="000000"/>
                </a:solidFill>
                <a:cs typeface="Arial" charset="0"/>
              </a:rPr>
              <a:t> des récits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50825" y="1412875"/>
            <a:ext cx="33845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Arial" charset="0"/>
              <a:buChar char="•"/>
            </a:pPr>
            <a:endParaRPr lang="fr-FR" altLang="fr-FR" sz="2800"/>
          </a:p>
          <a:p>
            <a:pPr eaLnBrk="1" hangingPunct="1">
              <a:buFont typeface="Arial" charset="0"/>
              <a:buChar char="•"/>
            </a:pPr>
            <a:r>
              <a:rPr lang="fr-FR" altLang="fr-FR" sz="2800"/>
              <a:t>Concevoir des situations différenciées pour permettre une mise en relation de l’élève avec des problèmes signifiants.</a:t>
            </a:r>
          </a:p>
          <a:p>
            <a:pPr eaLnBrk="1" hangingPunct="1">
              <a:buFont typeface="Arial" charset="0"/>
              <a:buChar char="•"/>
            </a:pPr>
            <a:r>
              <a:rPr lang="fr-FR" altLang="fr-FR" sz="2800"/>
              <a:t>Proposer des situations susceptibles d’aider à surmonter les obstacles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4211638" y="1052513"/>
            <a:ext cx="4608512" cy="3603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Exemple : domaine de la langue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4067944" y="3501008"/>
            <a:ext cx="4824536" cy="30243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buFont typeface="Wingdings 2" pitchFamily="18" charset="2"/>
              <a:buNone/>
            </a:pPr>
            <a:endParaRPr lang="fr-FR" sz="200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fr-FR" sz="2000" b="1">
                <a:solidFill>
                  <a:srgbClr val="000000"/>
                </a:solidFill>
                <a:cs typeface="Arial" charset="0"/>
              </a:rPr>
              <a:t>Situations scolaires : </a:t>
            </a:r>
          </a:p>
          <a:p>
            <a:pPr eaLnBrk="1" hangingPunct="1">
              <a:buFont typeface="Arial" charset="0"/>
              <a:buChar char="•"/>
            </a:pPr>
            <a:r>
              <a:rPr lang="fr-FR" sz="2000">
                <a:solidFill>
                  <a:srgbClr val="000000"/>
                </a:solidFill>
                <a:cs typeface="Arial" charset="0"/>
              </a:rPr>
              <a:t>Mémoriser des textes et des séquences sonores par les sens et/ ou par différents modes de codage</a:t>
            </a:r>
          </a:p>
          <a:p>
            <a:pPr eaLnBrk="1" hangingPunct="1">
              <a:buFont typeface="Arial" charset="0"/>
              <a:buChar char="•"/>
            </a:pPr>
            <a:r>
              <a:rPr lang="fr-FR" sz="2000">
                <a:solidFill>
                  <a:srgbClr val="000000"/>
                </a:solidFill>
                <a:cs typeface="Arial" charset="0"/>
              </a:rPr>
              <a:t>Pour aider à la mémorisation, les dire collectivement et quotidiennement, organiser des jeux : trouver le mot oublié, finir la phrase quand l’enseignant commence…</a:t>
            </a:r>
          </a:p>
          <a:p>
            <a:pPr eaLnBrk="1" hangingPunct="1">
              <a:buFont typeface="Arial" charset="0"/>
              <a:buChar char="•"/>
            </a:pPr>
            <a:r>
              <a:rPr lang="fr-FR" sz="2000">
                <a:solidFill>
                  <a:srgbClr val="000000"/>
                </a:solidFill>
                <a:cs typeface="Arial" charset="0"/>
              </a:rPr>
              <a:t>Pratiquer des jeux vocaux </a:t>
            </a:r>
          </a:p>
          <a:p>
            <a:pPr eaLnBrk="1" hangingPunct="1"/>
            <a:endParaRPr lang="fr-FR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300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437313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re 1"/>
          <p:cNvSpPr>
            <a:spLocks noGrp="1"/>
          </p:cNvSpPr>
          <p:nvPr>
            <p:ph type="title"/>
          </p:nvPr>
        </p:nvSpPr>
        <p:spPr>
          <a:xfrm>
            <a:off x="539750" y="-242888"/>
            <a:ext cx="7772400" cy="1143001"/>
          </a:xfrm>
        </p:spPr>
        <p:txBody>
          <a:bodyPr/>
          <a:lstStyle/>
          <a:p>
            <a:pPr eaLnBrk="1" hangingPunct="1"/>
            <a:r>
              <a:rPr lang="fr-FR" altLang="fr-FR" smtClean="0"/>
              <a:t>Une programmation</a:t>
            </a:r>
          </a:p>
        </p:txBody>
      </p:sp>
      <p:sp>
        <p:nvSpPr>
          <p:cNvPr id="5" name="Flèche vers le bas 4"/>
          <p:cNvSpPr/>
          <p:nvPr/>
        </p:nvSpPr>
        <p:spPr>
          <a:xfrm>
            <a:off x="468313" y="1844675"/>
            <a:ext cx="503237" cy="4248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cs typeface="Arial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250825" y="1125538"/>
          <a:ext cx="8713788" cy="5545137"/>
        </p:xfrm>
        <a:graphic>
          <a:graphicData uri="http://schemas.openxmlformats.org/drawingml/2006/table">
            <a:tbl>
              <a:tblPr/>
              <a:tblGrid>
                <a:gridCol w="1008063"/>
                <a:gridCol w="6192837"/>
                <a:gridCol w="1512888"/>
              </a:tblGrid>
              <a:tr h="282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Septembre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E3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On travaille régulièrement et en parallèle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Les pratiques vocales (chants et jeux vocaux)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Les pratiques d’écoute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Les pratiques instrumentales (objets sonores)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Les activités de codage et de décodage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E3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Essais de </a:t>
                      </a:r>
                      <a:r>
                        <a:rPr kumimoji="0" lang="fr-FR" alt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créations sonores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à partir de supports variés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(affiches, poèmes, images, publicité, extraits d’albums…)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E389"/>
                    </a:solidFill>
                  </a:tcPr>
                </a:tc>
              </a:tr>
              <a:tr h="2722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Février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Juin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SONORISATION D’UN ALBUM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Choix de l’album et présentation du projet de sonorisation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aux enfants de la classe.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 “Découpage“ de l’album et prévision des diverses interventions sonores.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Travail avec les enfants en fonction de l’album.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alt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erpetua" pitchFamily="18" charset="0"/>
                          <a:cs typeface="Arial" charset="0"/>
                        </a:rPr>
                        <a:t>Enregistrement, écoute et choix des “prises“, montage informatique, réalisation du CD audio.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erpetu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ECE"/>
                    </a:solidFill>
                  </a:tcPr>
                </a:tc>
              </a:tr>
            </a:tbl>
          </a:graphicData>
        </a:graphic>
      </p:graphicFrame>
      <p:sp>
        <p:nvSpPr>
          <p:cNvPr id="7" name="Flèche vers le bas 6"/>
          <p:cNvSpPr/>
          <p:nvPr/>
        </p:nvSpPr>
        <p:spPr>
          <a:xfrm>
            <a:off x="539750" y="1484313"/>
            <a:ext cx="431800" cy="23764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539750" y="4292600"/>
            <a:ext cx="431800" cy="20891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332" name="Espace réservé du pied de page 5"/>
          <p:cNvSpPr>
            <a:spLocks noGrp="1"/>
          </p:cNvSpPr>
          <p:nvPr>
            <p:ph type="ftr" sz="quarter" idx="11"/>
          </p:nvPr>
        </p:nvSpPr>
        <p:spPr bwMode="auto">
          <a:xfrm>
            <a:off x="5181600" y="6405563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re 1"/>
          <p:cNvSpPr>
            <a:spLocks noGrp="1"/>
          </p:cNvSpPr>
          <p:nvPr>
            <p:ph type="title"/>
          </p:nvPr>
        </p:nvSpPr>
        <p:spPr>
          <a:xfrm>
            <a:off x="323850" y="0"/>
            <a:ext cx="86868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Bruitages</a:t>
            </a:r>
          </a:p>
        </p:txBody>
      </p:sp>
      <p:sp>
        <p:nvSpPr>
          <p:cNvPr id="31746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3141663"/>
            <a:ext cx="7772400" cy="2878137"/>
          </a:xfrm>
        </p:spPr>
        <p:txBody>
          <a:bodyPr/>
          <a:lstStyle/>
          <a:p>
            <a:pPr eaLnBrk="1" hangingPunct="1"/>
            <a:r>
              <a:rPr lang="fr-FR" altLang="fr-FR" smtClean="0"/>
              <a:t>Mise en situation à partir de l’album « Les trois brigands »</a:t>
            </a:r>
          </a:p>
        </p:txBody>
      </p:sp>
      <p:sp>
        <p:nvSpPr>
          <p:cNvPr id="14340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5165725" y="6237288"/>
            <a:ext cx="3962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Perpetu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chemeClr val="tx2"/>
                </a:solidFill>
              </a:rPr>
              <a:t>Marie-Pierre Lecolley, CPDEM 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</TotalTime>
  <Words>975</Words>
  <Application>Microsoft Office PowerPoint</Application>
  <PresentationFormat>Affichage à l'écran (4:3)</PresentationFormat>
  <Paragraphs>232</Paragraphs>
  <Slides>17</Slides>
  <Notes>17</Notes>
  <HiddenSlides>0</HiddenSlides>
  <MMClips>2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Perpetua</vt:lpstr>
      <vt:lpstr>Arial</vt:lpstr>
      <vt:lpstr>Franklin Gothic Book</vt:lpstr>
      <vt:lpstr>Wingdings 2</vt:lpstr>
      <vt:lpstr>Calibri</vt:lpstr>
      <vt:lpstr>Wingdings</vt:lpstr>
      <vt:lpstr>Capitaux</vt:lpstr>
      <vt:lpstr>LA SONORISATION D’ALBUM</vt:lpstr>
      <vt:lpstr>Qu’est ce que c’est ? </vt:lpstr>
      <vt:lpstr>Diapositive 3</vt:lpstr>
      <vt:lpstr>Pourquoi ? </vt:lpstr>
      <vt:lpstr>Une démarche de projet</vt:lpstr>
      <vt:lpstr>Diapositive 6</vt:lpstr>
      <vt:lpstr>Diapositive 7</vt:lpstr>
      <vt:lpstr>Une programmation</vt:lpstr>
      <vt:lpstr>Bruitages</vt:lpstr>
      <vt:lpstr>Sacs à sons et objets sonores </vt:lpstr>
      <vt:lpstr>Paysages sonores</vt:lpstr>
      <vt:lpstr>Les pratiques d’écoutes</vt:lpstr>
      <vt:lpstr>Les activités de codage et de décodage</vt:lpstr>
      <vt:lpstr>Mise en voix de texte</vt:lpstr>
      <vt:lpstr>Jouer avec sa propre voix</vt:lpstr>
      <vt:lpstr>Jouer avec sa voix et celle des autres </vt:lpstr>
      <vt:lpstr>Ressources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SONORISATION D’ALBUM</dc:title>
  <dc:creator>bazzani-roger maryse</dc:creator>
  <cp:lastModifiedBy>villedin</cp:lastModifiedBy>
  <cp:revision>1</cp:revision>
  <dcterms:created xsi:type="dcterms:W3CDTF">2017-11-07T18:43:55Z</dcterms:created>
  <dcterms:modified xsi:type="dcterms:W3CDTF">2019-11-19T14:32:11Z</dcterms:modified>
</cp:coreProperties>
</file>