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rgbClr val="9BA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6A945-16C6-47E3-B0C2-C884947ECF4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600200" y="2386739"/>
            <a:ext cx="8991596" cy="1645920"/>
          </a:xfrm>
          <a:ln w="38103" cap="sq">
            <a:solidFill>
              <a:srgbClr val="404040"/>
            </a:solidFill>
            <a:prstDash val="solid"/>
            <a:miter/>
          </a:ln>
        </p:spPr>
        <p:txBody>
          <a:bodyPr lIns="274320" rIns="274320"/>
          <a:lstStyle>
            <a:lvl1pPr>
              <a:defRPr sz="3800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210D1-A234-4607-8286-B86F2CE160E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08" cy="1239889"/>
          </a:xfrm>
        </p:spPr>
        <p:txBody>
          <a:bodyPr anchorCtr="1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0F977D86-C497-4F38-86B0-C4853FC724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FDBD69E6-36C7-4ADC-A656-01134E8BB2AB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C06E20D1-BCB8-4855-AAD8-308E20BD0A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984BC795-A472-4409-B76A-63140B0302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C6007F-8620-48B7-90E0-60B14AD39BB9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6387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572C6-7746-404C-8780-3305556316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EB405-22E3-4DBB-94D1-CF8D77A13D2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E5378-FA81-4B7E-AD64-B04821530A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60AB06-20FD-45F2-BFC1-5BB826DF5710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39954-2438-4911-9BEA-DDD909FCD2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49629-5E71-4F70-B077-4E286D6126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BDEB09-ED25-486F-9AE5-96051038FC61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3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8692DD-0B50-4BC6-B339-5417F2A6024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653113" y="937259"/>
            <a:ext cx="1298603" cy="498348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9F298-BB7C-4636-B02E-967C3BE47DE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2231136" y="937259"/>
            <a:ext cx="6198489" cy="498348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DC53A-4B67-4EEC-972A-996750AD9E7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19F4C4-BEA0-42AA-B8E1-9D039AA50827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84D37-F027-42D6-9099-ACDFE5779C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C30FE-DD58-462B-B26A-A91F8AB64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D037A9-3FFF-43C9-82C5-3BD1D218C464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0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8F2A4-162E-468F-8DE0-38E2880D718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375F8-A7BC-4624-A449-991DD1A96BD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8E55DEFF-C00B-45C2-82C6-7FB90EDA8E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9B86E2-00F4-41C0-88FF-A055C4F62CCB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CD6B225E-07C8-43BF-BB95-D6731DC158C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D592F4A9-0FCA-4786-B628-C31107B204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5C32D2-2BF8-40E3-941C-4BF07FB57D6E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9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rgbClr val="F6A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1AA1E-ADF0-4CFB-A341-54B5C5C019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00200" y="2386739"/>
            <a:ext cx="8991596" cy="1645920"/>
          </a:xfrm>
          <a:ln w="38103" cap="sq">
            <a:solidFill>
              <a:srgbClr val="404040"/>
            </a:solidFill>
            <a:prstDash val="solid"/>
            <a:miter/>
          </a:ln>
        </p:spPr>
        <p:txBody>
          <a:bodyPr lIns="274320" rIns="274320"/>
          <a:lstStyle>
            <a:lvl1pPr>
              <a:defRPr sz="3800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76D46-6A5D-4EB4-8507-114638C491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695194" y="4352461"/>
            <a:ext cx="6801608" cy="1265081"/>
          </a:xfrm>
        </p:spPr>
        <p:txBody>
          <a:bodyPr anchorCtr="1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B31BA2E3-90B7-4A15-B6F0-4EED508E57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36C5B1DF-6185-4F12-B560-545D5103430B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A260D04-AD75-438B-96B4-CDBA98AEF40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698B04BD-F02E-4C9D-AD33-3D8EF2AE06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16AB68-E5CB-430C-A745-2AA7939C211A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2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D174E-3B22-430F-8862-C93F503A014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216E1-5D0C-42DD-A8D2-A13E2DD8751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81912" y="2638044"/>
            <a:ext cx="4271775" cy="31019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49EC4B-8DC9-45D9-A6E2-AC75BA2E9C0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38319" y="2638044"/>
            <a:ext cx="4270248" cy="31019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99ED79C-D4F5-4131-87F0-9C09360224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94199A-C6B1-4667-BD0A-CE1662227C9C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FCE63DA-8D63-4658-A0F4-DA79B46B8BF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993A4CCA-BCF0-49DA-8957-BF50812F33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4CC02D-6EB1-440C-89D8-BDB8ED0E5EE1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39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E99BC82-150E-44BD-B2F2-97FD679A9C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83439" y="2313432"/>
            <a:ext cx="4270248" cy="704088"/>
          </a:xfrm>
        </p:spPr>
        <p:txBody>
          <a:bodyPr anchor="b" anchorCtr="1"/>
          <a:lstStyle>
            <a:lvl1pPr marL="0" indent="0" algn="ctr">
              <a:buNone/>
              <a:defRPr sz="1900" cap="all" spc="100">
                <a:solidFill>
                  <a:srgbClr val="6B8891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2DF5018-F7D2-4CA4-AFD8-CA343139F9F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583439" y="3143250"/>
            <a:ext cx="4270248" cy="25967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C1E1FCCB-D278-4C83-838B-8A96042F827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38319" y="3143250"/>
            <a:ext cx="4253487" cy="25967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DC226-24E9-4612-BFAD-DC66B1B9A29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38319" y="2313432"/>
            <a:ext cx="4270248" cy="704088"/>
          </a:xfrm>
        </p:spPr>
        <p:txBody>
          <a:bodyPr anchor="b" anchorCtr="1"/>
          <a:lstStyle>
            <a:lvl1pPr marL="0" indent="0" algn="ctr">
              <a:buNone/>
              <a:defRPr sz="1900" cap="all" spc="100">
                <a:solidFill>
                  <a:srgbClr val="6B8891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CDFD8FE0-1E48-4357-A421-A1012DB5130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861C04-27A0-4562-A824-1DEAAA008AEB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5C781E4A-3F26-4DE3-BA2F-98B1502641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D8390F5C-C3E5-4DAE-AB47-FDA2D722CE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4E41DA-A4DF-415D-84A7-A37757FFACBA}" type="slidenum">
              <a:t>‹N›</a:t>
            </a:fld>
            <a:endParaRPr lang="en-US"/>
          </a:p>
        </p:txBody>
      </p:sp>
      <p:sp>
        <p:nvSpPr>
          <p:cNvPr id="9" name="Title 9">
            <a:extLst>
              <a:ext uri="{FF2B5EF4-FFF2-40B4-BE49-F238E27FC236}">
                <a16:creationId xmlns:a16="http://schemas.microsoft.com/office/drawing/2014/main" id="{5837ACF5-FC9D-491A-AAFC-9E8CDCB09D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6789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233FD-9544-4609-9B5A-686293C10F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F6148B-68B9-4B26-BE22-80E456291E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6622F3-2644-49C3-9B81-9DF9C34606D4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1BB466-DA22-4B87-83B4-6010588D752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C6CD50-E81A-4B1B-8916-7AF5248E8C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963F36-34C4-4565-9272-290FAB1BD5CC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597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19AAA8-899B-4E7F-AD32-88F7B69B8F0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A0B1EF-DF4E-4AF7-99DC-3F28C599996C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8E7A62-C99C-4320-AC47-9F9A4C9131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7A001-4E4E-4B38-9A50-3C066280B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F911C0-C64C-4B13-934F-E322FAD340A2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73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>
            <a:extLst>
              <a:ext uri="{FF2B5EF4-FFF2-40B4-BE49-F238E27FC236}">
                <a16:creationId xmlns:a16="http://schemas.microsoft.com/office/drawing/2014/main" id="{CB11D929-D044-4AE7-8945-558BB5DFA5DE}"/>
              </a:ext>
            </a:extLst>
          </p:cNvPr>
          <p:cNvSpPr/>
          <p:nvPr/>
        </p:nvSpPr>
        <p:spPr>
          <a:xfrm>
            <a:off x="0" y="0"/>
            <a:ext cx="6096003" cy="6858000"/>
          </a:xfrm>
          <a:prstGeom prst="rect">
            <a:avLst/>
          </a:prstGeom>
          <a:solidFill>
            <a:srgbClr val="9BAFB5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36028F1-C806-4A84-B874-4132F0A23A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4672" y="2243827"/>
            <a:ext cx="4486659" cy="11415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E9E178-8A74-447D-9C45-7B59652405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6083" y="804672"/>
            <a:ext cx="4815843" cy="5248656"/>
          </a:xfrm>
        </p:spPr>
        <p:txBody>
          <a:bodyPr/>
          <a:lstStyle>
            <a:lvl1pPr>
              <a:defRPr sz="1900"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6B17F5C-D3F6-46B9-BDB5-59E698F27B9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115568" y="3549920"/>
            <a:ext cx="3794759" cy="2194038"/>
          </a:xfrm>
        </p:spPr>
        <p:txBody>
          <a:bodyPr anchorCtr="1"/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F4CE3581-1974-4EBC-98FD-68AC86A0946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D15E74-93DF-4AB8-969D-D2996493B39C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6D92F720-4181-4070-9071-56448B1F72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804672" y="6236207"/>
            <a:ext cx="5124800" cy="32004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66E39382-2BB1-4B58-A169-C4F011D211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4269B0-B624-42FF-B9BC-DDBD454627AF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8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F5DB3A50-BE3F-4C70-AE01-949FD40687A2}"/>
              </a:ext>
            </a:extLst>
          </p:cNvPr>
          <p:cNvSpPr/>
          <p:nvPr/>
        </p:nvSpPr>
        <p:spPr>
          <a:xfrm>
            <a:off x="0" y="0"/>
            <a:ext cx="6096003" cy="6858000"/>
          </a:xfrm>
          <a:prstGeom prst="rect">
            <a:avLst/>
          </a:prstGeom>
          <a:solidFill>
            <a:srgbClr val="9BAFB5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7D904E2-4F39-4C06-9D8B-4BFD1F73E0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8521" y="2243827"/>
            <a:ext cx="4494998" cy="1134642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0D6DEA5-7B4D-49F2-8B0C-10EEA26820A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6096003" y="0"/>
            <a:ext cx="6102092" cy="6858000"/>
          </a:xfrm>
          <a:solidFill>
            <a:srgbClr val="BFBFBF"/>
          </a:solidFill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DD09F10-D7A4-4B2D-9882-F987EAE52F1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115568" y="3549920"/>
            <a:ext cx="3794759" cy="2194038"/>
          </a:xfrm>
        </p:spPr>
        <p:txBody>
          <a:bodyPr anchorCtr="1"/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A7D4602A-B010-496A-A1CB-41162051B8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</a:defRPr>
            </a:lvl1pPr>
          </a:lstStyle>
          <a:p>
            <a:pPr lvl="0"/>
            <a:fld id="{5CC3B11D-312A-483B-A694-8A44873639E3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A9D39190-CA15-4341-82FD-D0615A9554F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804672" y="6236207"/>
            <a:ext cx="5124800" cy="32004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CA8419B1-CAB6-47BD-9E2B-DA7AB3489E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C637E9-4A27-4E19-91BF-583DB5D90819}" type="slidenum"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1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C824B8-C605-4648-B61F-5B683913AA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4" cy="1188720"/>
          </a:xfrm>
          <a:prstGeom prst="rect">
            <a:avLst/>
          </a:prstGeom>
          <a:solidFill>
            <a:srgbClr val="FFFFFF"/>
          </a:solidFill>
          <a:ln w="31747" cap="sq">
            <a:solidFill>
              <a:srgbClr val="404040"/>
            </a:solidFill>
            <a:prstDash val="solid"/>
            <a:miter/>
          </a:ln>
        </p:spPr>
        <p:txBody>
          <a:bodyPr vert="horz" wrap="square" lIns="182880" tIns="182880" rIns="182880" bIns="182880" anchor="ctr" anchorCtr="1" compatLnSpc="1">
            <a:normAutofit/>
          </a:bodyPr>
          <a:lstStyle/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3C43C-0080-402E-AE5F-B443429FA1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4" cy="31019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0A3CF-62DE-41D6-80F7-13EED17C6B0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821430" y="6238814"/>
            <a:ext cx="2753743" cy="3239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000000"/>
                </a:solidFill>
                <a:uFillTx/>
                <a:latin typeface="Gill Sans MT"/>
              </a:defRPr>
            </a:lvl1pPr>
          </a:lstStyle>
          <a:p>
            <a:pPr lvl="0"/>
            <a:fld id="{1CD46A08-9D3E-4813-A04C-FFA588E1DA18}" type="datetime1">
              <a:rPr lang="en-US"/>
              <a:pPr lvl="0"/>
              <a:t>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2CFBE-1CC9-434E-9477-CA65BDDCB94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600200" y="6236207"/>
            <a:ext cx="5901190" cy="3200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000000"/>
                </a:solidFill>
                <a:uFillTx/>
                <a:latin typeface="Gill Sans MT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862D8-EED1-4F49-A86D-938EFF7045C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758921" y="6217920"/>
            <a:ext cx="365760" cy="36576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vert="horz" wrap="square" lIns="18288" tIns="45720" rIns="18288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100" b="0" i="0" u="none" strike="noStrike" kern="1200" cap="none" spc="0" baseline="0">
                <a:solidFill>
                  <a:srgbClr val="FFFFFF"/>
                </a:solidFill>
                <a:uFillTx/>
                <a:latin typeface="Gill Sans MT"/>
              </a:defRPr>
            </a:lvl1pPr>
          </a:lstStyle>
          <a:p>
            <a:pPr lvl="0"/>
            <a:fld id="{072E0A66-9658-4BA0-BD80-F7E75E839099}" type="slidenum"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it-IT" sz="2800" b="0" i="0" u="none" strike="noStrike" kern="1200" cap="all" spc="200" baseline="0">
          <a:solidFill>
            <a:srgbClr val="262626"/>
          </a:solidFill>
          <a:uFillTx/>
          <a:latin typeface="Gill Sans MT"/>
        </a:defRPr>
      </a:lvl1pPr>
    </p:titleStyle>
    <p:bodyStyle>
      <a:lvl1pPr marL="228600" marR="0" lvl="0" indent="-228600" algn="l" defTabSz="9144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BAFB5"/>
        </a:buClr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262626"/>
          </a:solidFill>
          <a:uFillTx/>
          <a:latin typeface="Gill Sans MT"/>
        </a:defRPr>
      </a:lvl1pPr>
      <a:lvl2pPr marL="457200" marR="0" lvl="1" indent="-228600" algn="l" defTabSz="9144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BAFB5"/>
        </a:buClr>
        <a:buSzPct val="100000"/>
        <a:buFont typeface="Arial" pitchFamily="34"/>
        <a:buChar char="•"/>
        <a:tabLst/>
        <a:defRPr lang="it-IT" sz="1600" b="0" i="0" u="none" strike="noStrike" kern="1200" cap="none" spc="0" baseline="0">
          <a:solidFill>
            <a:srgbClr val="262626"/>
          </a:solidFill>
          <a:uFillTx/>
          <a:latin typeface="Gill Sans MT"/>
        </a:defRPr>
      </a:lvl2pPr>
      <a:lvl3pPr marL="685800" marR="0" lvl="2" indent="-228600" algn="l" defTabSz="9144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BAFB5"/>
        </a:buClr>
        <a:buSzPct val="100000"/>
        <a:buFont typeface="Arial" pitchFamily="34"/>
        <a:buChar char="•"/>
        <a:tabLst/>
        <a:defRPr lang="it-IT" sz="1600" b="0" i="0" u="none" strike="noStrike" kern="1200" cap="none" spc="0" baseline="0">
          <a:solidFill>
            <a:srgbClr val="262626"/>
          </a:solidFill>
          <a:uFillTx/>
          <a:latin typeface="Gill Sans MT"/>
        </a:defRPr>
      </a:lvl3pPr>
      <a:lvl4pPr marL="914400" marR="0" lvl="3" indent="-228600" algn="l" defTabSz="9144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BAFB5"/>
        </a:buClr>
        <a:buSzPct val="100000"/>
        <a:buFont typeface="Arial" pitchFamily="34"/>
        <a:buChar char="•"/>
        <a:tabLst/>
        <a:defRPr lang="it-IT" sz="1600" b="0" i="0" u="none" strike="noStrike" kern="1200" cap="none" spc="0" baseline="0">
          <a:solidFill>
            <a:srgbClr val="262626"/>
          </a:solidFill>
          <a:uFillTx/>
          <a:latin typeface="Gill Sans MT"/>
        </a:defRPr>
      </a:lvl4pPr>
      <a:lvl5pPr marL="1143000" marR="0" lvl="4" indent="-228600" algn="l" defTabSz="9144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9BAFB5"/>
        </a:buClr>
        <a:buSzPct val="100000"/>
        <a:buFont typeface="Arial" pitchFamily="34"/>
        <a:buChar char="•"/>
        <a:tabLst/>
        <a:defRPr lang="it-IT" sz="1600" b="0" i="0" u="none" strike="noStrike" kern="1200" cap="none" spc="0" baseline="0">
          <a:solidFill>
            <a:srgbClr val="262626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76FF62-EC7D-4CD5-8672-2417D0D14592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it-IT" sz="4400"/>
              <a:t>O.M.s</a:t>
            </a:r>
            <a:br>
              <a:rPr lang="it-IT"/>
            </a:br>
            <a:r>
              <a:rPr lang="it-IT" sz="2800" cap="none"/>
              <a:t>Organizzazione Mondiale della Sanità</a:t>
            </a:r>
            <a:endParaRPr lang="it-IT" sz="280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E1FAD3-9277-4988-8D22-6E8A07980F3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095993" y="6238055"/>
            <a:ext cx="6801608" cy="1239889"/>
          </a:xfrm>
        </p:spPr>
        <p:txBody>
          <a:bodyPr/>
          <a:lstStyle/>
          <a:p>
            <a:pPr lvl="0"/>
            <a:r>
              <a:rPr lang="it-IT">
                <a:solidFill>
                  <a:srgbClr val="262626"/>
                </a:solidFill>
              </a:rPr>
              <a:t>Created by Beatrice Cristinelli,  Angelica Marella</a:t>
            </a: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EDEAB3DF-00BD-44B4-9DA4-640A5098B4C6}"/>
              </a:ext>
            </a:extLst>
          </p:cNvPr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3" name="Segnaposto contenuto 7">
            <a:extLst>
              <a:ext uri="{FF2B5EF4-FFF2-40B4-BE49-F238E27FC236}">
                <a16:creationId xmlns:a16="http://schemas.microsoft.com/office/drawing/2014/main" id="{FF2B06DE-4163-446F-AC6F-2D18C2005012}"/>
              </a:ext>
            </a:extLst>
          </p:cNvPr>
          <p:cNvPicPr>
            <a:picLocks noGrp="1" noChangeAspect="1"/>
          </p:cNvPicPr>
          <p:nvPr>
            <p:ph idx="2"/>
          </p:nvPr>
        </p:nvPicPr>
        <p:blipFill>
          <a:blip r:embed="rId2"/>
          <a:stretch>
            <a:fillRect/>
          </a:stretch>
        </p:blipFill>
        <p:spPr>
          <a:xfrm>
            <a:off x="1804248" y="2890555"/>
            <a:ext cx="3462869" cy="2597152"/>
          </a:xfrm>
        </p:spPr>
      </p:pic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494452-62A7-4404-9C5A-D3E15A40FB6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38319" y="3143250"/>
            <a:ext cx="4253487" cy="2596777"/>
          </a:xfrm>
        </p:spPr>
        <p:txBody>
          <a:bodyPr anchor="t" anchorCtr="0"/>
          <a:lstStyle/>
          <a:p>
            <a:pPr marL="228600" lvl="0" indent="-228600" algn="l">
              <a:buChar char="•"/>
            </a:pPr>
            <a:r>
              <a:rPr lang="it-IT" sz="1800" cap="none" spc="0">
                <a:solidFill>
                  <a:srgbClr val="262626"/>
                </a:solidFill>
              </a:rPr>
              <a:t>Il logo dell’oms rappresenta il bastone di Asclepio</a:t>
            </a:r>
            <a:r>
              <a:rPr lang="it-IT" sz="1800" cap="none" spc="0">
                <a:solidFill>
                  <a:srgbClr val="000000"/>
                </a:solidFill>
              </a:rPr>
              <a:t> </a:t>
            </a:r>
            <a:r>
              <a:rPr lang="it-IT" sz="1800" cap="none" spc="0">
                <a:solidFill>
                  <a:srgbClr val="262626"/>
                </a:solidFill>
              </a:rPr>
              <a:t>che è un antico simbolo greco associato alla medicina.</a:t>
            </a:r>
          </a:p>
          <a:p>
            <a:pPr marL="228600" lvl="0" indent="-228600" algn="l">
              <a:buChar char="•"/>
            </a:pPr>
            <a:r>
              <a:rPr lang="it-IT" sz="1800" cap="none" spc="0">
                <a:solidFill>
                  <a:srgbClr val="262626"/>
                </a:solidFill>
              </a:rPr>
              <a:t>Consiste in un serpente attorcigliato ad una verga</a:t>
            </a:r>
          </a:p>
          <a:p>
            <a:pPr marL="228600" lvl="0" indent="-228600" algn="l">
              <a:buChar char="•"/>
            </a:pPr>
            <a:r>
              <a:rPr lang="it-IT" sz="1800" cap="none" spc="0">
                <a:solidFill>
                  <a:srgbClr val="262626"/>
                </a:solidFill>
              </a:rPr>
              <a:t>Asclepio era il dio della salute.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CEA602C-E8A4-4715-B6E0-A2506D4D81B6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38319" y="2313432"/>
            <a:ext cx="4270248" cy="704088"/>
          </a:xfrm>
        </p:spPr>
        <p:txBody>
          <a:bodyPr anchor="b" anchorCtr="1"/>
          <a:lstStyle/>
          <a:p>
            <a:endParaRPr lang="it-IT"/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0C4A9EEB-6841-457E-B249-9DB4620425C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LOGO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A91278-B0C3-4109-BDF5-15BEDBE244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STORIA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F70A94D-A3A7-46B9-B756-8CBBC80347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4142" y="2771336"/>
            <a:ext cx="3527343" cy="2645505"/>
          </a:xfrm>
        </p:spPr>
      </p:pic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E5101E8-F389-4F66-8527-42B749F93972}"/>
              </a:ext>
            </a:extLst>
          </p:cNvPr>
          <p:cNvSpPr txBox="1">
            <a:spLocks noGrp="1"/>
          </p:cNvSpPr>
          <p:nvPr>
            <p:ph idx="2"/>
          </p:nvPr>
        </p:nvSpPr>
        <p:spPr/>
        <p:txBody>
          <a:bodyPr/>
          <a:lstStyle/>
          <a:p>
            <a:pPr lvl="0"/>
            <a:r>
              <a:rPr lang="it-IT"/>
              <a:t>L’Organizzazione Mondiale della Sanità fu istituita con il trattato adottato a New York nel 1946, entrato in vigore nel 1948.</a:t>
            </a:r>
          </a:p>
          <a:p>
            <a:pPr lvl="0"/>
            <a:r>
              <a:rPr lang="it-IT"/>
              <a:t>L’oms è organizzata in  sei strutture regionali: Europa, Americhe, Africa, Mediterraneo Orientale, Sud Est Asiatico, Pacifico Occidentale.</a:t>
            </a:r>
          </a:p>
          <a:p>
            <a:pPr lvl="0"/>
            <a:endParaRPr lang="it-IT"/>
          </a:p>
        </p:txBody>
      </p:sp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1EF99B-E179-4F53-895E-376214890F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SCOPO</a:t>
            </a:r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ADAAC373-FDB8-49A0-B7B2-0DDA787D49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0296" y="2496805"/>
            <a:ext cx="3304531" cy="2923245"/>
          </a:xfrm>
        </p:spPr>
      </p:pic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8A6A1D-FF52-41F5-ACF4-C29726C3FA2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72052" y="2677802"/>
            <a:ext cx="4270248" cy="3101983"/>
          </a:xfrm>
        </p:spPr>
        <p:txBody>
          <a:bodyPr/>
          <a:lstStyle/>
          <a:p>
            <a:pPr lvl="0"/>
            <a:r>
              <a:rPr lang="it-IT"/>
              <a:t>Lo scopo dell’o.m.s è il raggiungimento da parte della popolazione del più alto livello possibile di salute dal punto di vista fisico, mondiale e sociale.</a:t>
            </a:r>
          </a:p>
          <a:p>
            <a:pPr lvl="0"/>
            <a:endParaRPr lang="it-IT"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372654-C8D3-480E-9F57-CB0D01374C8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SEDE</a:t>
            </a:r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4B8FC512-49A9-45D8-BA31-4318C0BF15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9744" y="2362087"/>
            <a:ext cx="2842348" cy="2133816"/>
          </a:xfrm>
        </p:spPr>
      </p:pic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4155CF-3F1D-4734-9348-34E5A351441C}"/>
              </a:ext>
            </a:extLst>
          </p:cNvPr>
          <p:cNvSpPr txBox="1">
            <a:spLocks noGrp="1"/>
          </p:cNvSpPr>
          <p:nvPr>
            <p:ph idx="2"/>
          </p:nvPr>
        </p:nvSpPr>
        <p:spPr/>
        <p:txBody>
          <a:bodyPr/>
          <a:lstStyle/>
          <a:p>
            <a:pPr lvl="0"/>
            <a:r>
              <a:rPr lang="it-IT"/>
              <a:t>La sede dell’oms è la sede di Ginevra che si trova in Svizzera.</a:t>
            </a:r>
          </a:p>
        </p:txBody>
      </p:sp>
      <p:pic>
        <p:nvPicPr>
          <p:cNvPr id="5" name="Immagine 5">
            <a:extLst>
              <a:ext uri="{FF2B5EF4-FFF2-40B4-BE49-F238E27FC236}">
                <a16:creationId xmlns:a16="http://schemas.microsoft.com/office/drawing/2014/main" id="{58B98B76-94C9-464C-BD97-448CF6E7D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1136" y="4146319"/>
            <a:ext cx="2925385" cy="232096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021909-790B-47B6-A385-B42341E651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28698" y="2501944"/>
            <a:ext cx="7729724" cy="1188720"/>
          </a:xfrm>
        </p:spPr>
        <p:txBody>
          <a:bodyPr/>
          <a:lstStyle/>
          <a:p>
            <a:pPr lvl="0"/>
            <a:r>
              <a:rPr lang="it-IT"/>
              <a:t>GEAZIE PER L’ATTENZIONE</a:t>
            </a:r>
          </a:p>
        </p:txBody>
      </p:sp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Pac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TM10001115%5b%5bfn=Pacco%5d%5d</Template>
  <TotalTime>152</TotalTime>
  <Words>148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Pacco</vt:lpstr>
      <vt:lpstr>O.M.s Organizzazione Mondiale della Sanità</vt:lpstr>
      <vt:lpstr>LOGO</vt:lpstr>
      <vt:lpstr>STORIA</vt:lpstr>
      <vt:lpstr>SCOPO</vt:lpstr>
      <vt:lpstr>SEDE</vt:lpstr>
      <vt:lpstr>GEAZIE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O.M.G</dc:title>
  <dc:creator>beatrice cristinelli</dc:creator>
  <cp:lastModifiedBy>Daniele Visani</cp:lastModifiedBy>
  <cp:revision>9</cp:revision>
  <dcterms:created xsi:type="dcterms:W3CDTF">2019-12-14T16:40:28Z</dcterms:created>
  <dcterms:modified xsi:type="dcterms:W3CDTF">2020-01-12T15:26:34Z</dcterms:modified>
</cp:coreProperties>
</file>