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it-IT"/>
              <a:t>Fare clic per modificare lo stile del titolo dello schema</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it-IT"/>
              <a:t>Fare clic sull'icona per inserire un'immagine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18C79C5D-2A6F-F04D-97DA-BEF2467B64E4}" type="datetimeFigureOut">
              <a:rPr lang="en-US" dirty="0"/>
              <a:pPr/>
              <a:t>12/15/2019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DFA1846-DA80-1C48-A609-854EA85C59AD}"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it-IT"/>
              <a:t>Fare clic per modificare lo stile del titolo dello schema</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it-IT"/>
              <a:t>Fare clic per modificare gli stili del testo dello schema</a:t>
            </a:r>
          </a:p>
        </p:txBody>
      </p:sp>
      <p:sp>
        <p:nvSpPr>
          <p:cNvPr id="2" name="Date Placeholder 1"/>
          <p:cNvSpPr>
            <a:spLocks noGrp="1"/>
          </p:cNvSpPr>
          <p:nvPr>
            <p:ph type="dt" sz="half" idx="10"/>
          </p:nvPr>
        </p:nvSpPr>
        <p:spPr/>
        <p:txBody>
          <a:bodyPr/>
          <a:lstStyle/>
          <a:p>
            <a:fld id="{FBF54567-0DE4-3F47-BF90-CB84690072F9}" type="datetimeFigureOut">
              <a:rPr lang="en-US" dirty="0"/>
              <a:pPr/>
              <a:t>12/15/2019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DFA1846-DA80-1C48-A609-854EA85C59AD}"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12/15/2019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12/15/2019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12/15/2019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12/15/2019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it-IT"/>
              <a:t>Fare clic per modificare lo stile del titolo dello schema</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0DF5E60-9974-AC48-9591-99C2BB44B7CF}" type="datetimeFigureOut">
              <a:rPr lang="en-US" dirty="0"/>
              <a:pPr/>
              <a:t>12/15/2019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it-IT"/>
              <a:t>Fare clic per modificare lo stile del titolo dello schema</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it-IT"/>
              <a:t>Fare clic sull'icona per inserire un'immagine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12/15/2019</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12/15/2019</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isultati immagini per fao">
            <a:extLst>
              <a:ext uri="{FF2B5EF4-FFF2-40B4-BE49-F238E27FC236}">
                <a16:creationId xmlns:a16="http://schemas.microsoft.com/office/drawing/2014/main" id="{BE034000-DCE7-476E-9561-AE38784FDB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53879" y="489971"/>
            <a:ext cx="5679178" cy="3731445"/>
          </a:xfrm>
          <a:prstGeom prst="rect">
            <a:avLst/>
          </a:prstGeom>
          <a:noFill/>
          <a:extLst>
            <a:ext uri="{909E8E84-426E-40DD-AFC4-6F175D3DCCD1}">
              <a14:hiddenFill xmlns:a14="http://schemas.microsoft.com/office/drawing/2010/main">
                <a:solidFill>
                  <a:srgbClr val="FFFFFF"/>
                </a:solidFill>
              </a14:hiddenFill>
            </a:ext>
          </a:extLst>
        </p:spPr>
      </p:pic>
      <p:sp>
        <p:nvSpPr>
          <p:cNvPr id="2" name="Titolo 1">
            <a:extLst>
              <a:ext uri="{FF2B5EF4-FFF2-40B4-BE49-F238E27FC236}">
                <a16:creationId xmlns:a16="http://schemas.microsoft.com/office/drawing/2014/main" id="{314A78A8-0228-4C9D-A7E7-ED5EB2482176}"/>
              </a:ext>
            </a:extLst>
          </p:cNvPr>
          <p:cNvSpPr>
            <a:spLocks noGrp="1"/>
          </p:cNvSpPr>
          <p:nvPr>
            <p:ph type="ctrTitle"/>
          </p:nvPr>
        </p:nvSpPr>
        <p:spPr>
          <a:xfrm>
            <a:off x="332923" y="3220278"/>
            <a:ext cx="3019877" cy="1199920"/>
          </a:xfrm>
        </p:spPr>
        <p:txBody>
          <a:bodyPr/>
          <a:lstStyle/>
          <a:p>
            <a:r>
              <a:rPr lang="it-IT" sz="7200" dirty="0">
                <a:solidFill>
                  <a:srgbClr val="FF0000"/>
                </a:solidFill>
              </a:rPr>
              <a:t>F.A.O.</a:t>
            </a:r>
          </a:p>
        </p:txBody>
      </p:sp>
      <p:sp>
        <p:nvSpPr>
          <p:cNvPr id="3" name="Sottotitolo 2">
            <a:extLst>
              <a:ext uri="{FF2B5EF4-FFF2-40B4-BE49-F238E27FC236}">
                <a16:creationId xmlns:a16="http://schemas.microsoft.com/office/drawing/2014/main" id="{07161BEF-5FA4-4D2C-B786-82219D6E6F45}"/>
              </a:ext>
            </a:extLst>
          </p:cNvPr>
          <p:cNvSpPr>
            <a:spLocks noGrp="1"/>
          </p:cNvSpPr>
          <p:nvPr>
            <p:ph type="subTitle" idx="1"/>
          </p:nvPr>
        </p:nvSpPr>
        <p:spPr>
          <a:xfrm>
            <a:off x="810000" y="5227838"/>
            <a:ext cx="10572000" cy="434974"/>
          </a:xfrm>
        </p:spPr>
        <p:txBody>
          <a:bodyPr/>
          <a:lstStyle/>
          <a:p>
            <a:r>
              <a:rPr lang="it-IT" dirty="0"/>
              <a:t>Food and agricolture </a:t>
            </a:r>
            <a:r>
              <a:rPr lang="it-IT" dirty="0" err="1"/>
              <a:t>organizations</a:t>
            </a:r>
            <a:r>
              <a:rPr lang="it-IT" dirty="0"/>
              <a:t> of the </a:t>
            </a:r>
            <a:r>
              <a:rPr lang="it-IT" dirty="0" err="1"/>
              <a:t>united</a:t>
            </a:r>
            <a:r>
              <a:rPr lang="it-IT" dirty="0"/>
              <a:t> </a:t>
            </a:r>
            <a:r>
              <a:rPr lang="it-IT" dirty="0" err="1"/>
              <a:t>nations</a:t>
            </a:r>
            <a:endParaRPr lang="it-IT" dirty="0"/>
          </a:p>
        </p:txBody>
      </p:sp>
    </p:spTree>
    <p:extLst>
      <p:ext uri="{BB962C8B-B14F-4D97-AF65-F5344CB8AC3E}">
        <p14:creationId xmlns:p14="http://schemas.microsoft.com/office/powerpoint/2010/main" val="2488140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1000" fill="hold"/>
                                        <p:tgtEl>
                                          <p:spTgt spid="1026"/>
                                        </p:tgtEl>
                                        <p:attrNameLst>
                                          <p:attrName>ppt_w</p:attrName>
                                        </p:attrNameLst>
                                      </p:cBhvr>
                                      <p:tavLst>
                                        <p:tav tm="0">
                                          <p:val>
                                            <p:fltVal val="0"/>
                                          </p:val>
                                        </p:tav>
                                        <p:tav tm="100000">
                                          <p:val>
                                            <p:strVal val="#ppt_w"/>
                                          </p:val>
                                        </p:tav>
                                      </p:tavLst>
                                    </p:anim>
                                    <p:anim calcmode="lin" valueType="num">
                                      <p:cBhvr>
                                        <p:cTn id="8" dur="1000" fill="hold"/>
                                        <p:tgtEl>
                                          <p:spTgt spid="1026"/>
                                        </p:tgtEl>
                                        <p:attrNameLst>
                                          <p:attrName>ppt_h</p:attrName>
                                        </p:attrNameLst>
                                      </p:cBhvr>
                                      <p:tavLst>
                                        <p:tav tm="0">
                                          <p:val>
                                            <p:fltVal val="0"/>
                                          </p:val>
                                        </p:tav>
                                        <p:tav tm="100000">
                                          <p:val>
                                            <p:strVal val="#ppt_h"/>
                                          </p:val>
                                        </p:tav>
                                      </p:tavLst>
                                    </p:anim>
                                    <p:anim calcmode="lin" valueType="num">
                                      <p:cBhvr>
                                        <p:cTn id="9" dur="1000" fill="hold"/>
                                        <p:tgtEl>
                                          <p:spTgt spid="1026"/>
                                        </p:tgtEl>
                                        <p:attrNameLst>
                                          <p:attrName>style.rotation</p:attrName>
                                        </p:attrNameLst>
                                      </p:cBhvr>
                                      <p:tavLst>
                                        <p:tav tm="0">
                                          <p:val>
                                            <p:fltVal val="90"/>
                                          </p:val>
                                        </p:tav>
                                        <p:tav tm="100000">
                                          <p:val>
                                            <p:fltVal val="0"/>
                                          </p:val>
                                        </p:tav>
                                      </p:tavLst>
                                    </p:anim>
                                    <p:animEffect transition="in" filter="fade">
                                      <p:cBhvr>
                                        <p:cTn id="10" dur="10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C35493-017F-40D0-A791-372AB1605511}"/>
              </a:ext>
            </a:extLst>
          </p:cNvPr>
          <p:cNvSpPr>
            <a:spLocks noGrp="1"/>
          </p:cNvSpPr>
          <p:nvPr>
            <p:ph type="title"/>
          </p:nvPr>
        </p:nvSpPr>
        <p:spPr/>
        <p:txBody>
          <a:bodyPr/>
          <a:lstStyle/>
          <a:p>
            <a:r>
              <a:rPr lang="it-IT" dirty="0">
                <a:solidFill>
                  <a:srgbClr val="FF0000"/>
                </a:solidFill>
              </a:rPr>
              <a:t>IL LOGO</a:t>
            </a:r>
          </a:p>
        </p:txBody>
      </p:sp>
      <p:sp>
        <p:nvSpPr>
          <p:cNvPr id="3" name="Segnaposto contenuto 2">
            <a:extLst>
              <a:ext uri="{FF2B5EF4-FFF2-40B4-BE49-F238E27FC236}">
                <a16:creationId xmlns:a16="http://schemas.microsoft.com/office/drawing/2014/main" id="{46F57739-7550-4905-BAF1-0059F2EDB0A1}"/>
              </a:ext>
            </a:extLst>
          </p:cNvPr>
          <p:cNvSpPr>
            <a:spLocks noGrp="1"/>
          </p:cNvSpPr>
          <p:nvPr>
            <p:ph idx="1"/>
          </p:nvPr>
        </p:nvSpPr>
        <p:spPr>
          <a:xfrm>
            <a:off x="371062" y="2222287"/>
            <a:ext cx="4465982" cy="3636511"/>
          </a:xfrm>
        </p:spPr>
        <p:txBody>
          <a:bodyPr>
            <a:normAutofit/>
          </a:bodyPr>
          <a:lstStyle/>
          <a:p>
            <a:r>
              <a:rPr lang="it-IT" sz="2000" dirty="0"/>
              <a:t> FAO è la sigla di Food and </a:t>
            </a:r>
            <a:r>
              <a:rPr lang="it-IT" sz="2000" dirty="0" err="1"/>
              <a:t>agriculture</a:t>
            </a:r>
            <a:r>
              <a:rPr lang="it-IT" sz="2000" dirty="0"/>
              <a:t> </a:t>
            </a:r>
            <a:r>
              <a:rPr lang="it-IT" sz="2000" dirty="0" err="1"/>
              <a:t>organization</a:t>
            </a:r>
            <a:r>
              <a:rPr lang="it-IT" sz="2000" dirty="0"/>
              <a:t> ("Organizzazione per l'alimentazione e l'agricoltura"), l'agenzia delle Nazioni Unite in prima linea nella lotta contro la fame. La FAO, il cui motto latino è </a:t>
            </a:r>
            <a:r>
              <a:rPr lang="it-IT" sz="2000" i="1" dirty="0"/>
              <a:t>Fiat </a:t>
            </a:r>
            <a:r>
              <a:rPr lang="it-IT" sz="2000" i="1" dirty="0" err="1"/>
              <a:t>panis</a:t>
            </a:r>
            <a:r>
              <a:rPr lang="it-IT" sz="2000" dirty="0"/>
              <a:t> («che ci sia il pane»)</a:t>
            </a:r>
          </a:p>
        </p:txBody>
      </p:sp>
      <p:pic>
        <p:nvPicPr>
          <p:cNvPr id="2050" name="Picture 2" descr="Risultati immagini per fao">
            <a:extLst>
              <a:ext uri="{FF2B5EF4-FFF2-40B4-BE49-F238E27FC236}">
                <a16:creationId xmlns:a16="http://schemas.microsoft.com/office/drawing/2014/main" id="{804A514E-3276-4D85-AA28-62778B5B06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8192" y="2333638"/>
            <a:ext cx="5988435" cy="39346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5477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2050"/>
                                        </p:tgtEl>
                                        <p:attrNameLst>
                                          <p:attrName>style.visibility</p:attrName>
                                        </p:attrNameLst>
                                      </p:cBhvr>
                                      <p:to>
                                        <p:strVal val="visible"/>
                                      </p:to>
                                    </p:set>
                                    <p:animEffect transition="in" filter="wipe(down)">
                                      <p:cBhvr>
                                        <p:cTn id="25" dur="580">
                                          <p:stCondLst>
                                            <p:cond delay="0"/>
                                          </p:stCondLst>
                                        </p:cTn>
                                        <p:tgtEl>
                                          <p:spTgt spid="2050"/>
                                        </p:tgtEl>
                                      </p:cBhvr>
                                    </p:animEffect>
                                    <p:anim calcmode="lin" valueType="num">
                                      <p:cBhvr>
                                        <p:cTn id="26" dur="1822" tmFilter="0,0; 0.14,0.36; 0.43,0.73; 0.71,0.91; 1.0,1.0">
                                          <p:stCondLst>
                                            <p:cond delay="0"/>
                                          </p:stCondLst>
                                        </p:cTn>
                                        <p:tgtEl>
                                          <p:spTgt spid="2050"/>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2050"/>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2050"/>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2050"/>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2050"/>
                                        </p:tgtEl>
                                        <p:attrNameLst>
                                          <p:attrName>ppt_y</p:attrName>
                                        </p:attrNameLst>
                                      </p:cBhvr>
                                      <p:tavLst>
                                        <p:tav tm="0" fmla="#ppt_y-sin(pi*$)/81">
                                          <p:val>
                                            <p:fltVal val="0"/>
                                          </p:val>
                                        </p:tav>
                                        <p:tav tm="100000">
                                          <p:val>
                                            <p:fltVal val="1"/>
                                          </p:val>
                                        </p:tav>
                                      </p:tavLst>
                                    </p:anim>
                                    <p:animScale>
                                      <p:cBhvr>
                                        <p:cTn id="31" dur="26">
                                          <p:stCondLst>
                                            <p:cond delay="650"/>
                                          </p:stCondLst>
                                        </p:cTn>
                                        <p:tgtEl>
                                          <p:spTgt spid="2050"/>
                                        </p:tgtEl>
                                      </p:cBhvr>
                                      <p:to x="100000" y="60000"/>
                                    </p:animScale>
                                    <p:animScale>
                                      <p:cBhvr>
                                        <p:cTn id="32" dur="166" decel="50000">
                                          <p:stCondLst>
                                            <p:cond delay="676"/>
                                          </p:stCondLst>
                                        </p:cTn>
                                        <p:tgtEl>
                                          <p:spTgt spid="2050"/>
                                        </p:tgtEl>
                                      </p:cBhvr>
                                      <p:to x="100000" y="100000"/>
                                    </p:animScale>
                                    <p:animScale>
                                      <p:cBhvr>
                                        <p:cTn id="33" dur="26">
                                          <p:stCondLst>
                                            <p:cond delay="1312"/>
                                          </p:stCondLst>
                                        </p:cTn>
                                        <p:tgtEl>
                                          <p:spTgt spid="2050"/>
                                        </p:tgtEl>
                                      </p:cBhvr>
                                      <p:to x="100000" y="80000"/>
                                    </p:animScale>
                                    <p:animScale>
                                      <p:cBhvr>
                                        <p:cTn id="34" dur="166" decel="50000">
                                          <p:stCondLst>
                                            <p:cond delay="1338"/>
                                          </p:stCondLst>
                                        </p:cTn>
                                        <p:tgtEl>
                                          <p:spTgt spid="2050"/>
                                        </p:tgtEl>
                                      </p:cBhvr>
                                      <p:to x="100000" y="100000"/>
                                    </p:animScale>
                                    <p:animScale>
                                      <p:cBhvr>
                                        <p:cTn id="35" dur="26">
                                          <p:stCondLst>
                                            <p:cond delay="1642"/>
                                          </p:stCondLst>
                                        </p:cTn>
                                        <p:tgtEl>
                                          <p:spTgt spid="2050"/>
                                        </p:tgtEl>
                                      </p:cBhvr>
                                      <p:to x="100000" y="90000"/>
                                    </p:animScale>
                                    <p:animScale>
                                      <p:cBhvr>
                                        <p:cTn id="36" dur="166" decel="50000">
                                          <p:stCondLst>
                                            <p:cond delay="1668"/>
                                          </p:stCondLst>
                                        </p:cTn>
                                        <p:tgtEl>
                                          <p:spTgt spid="2050"/>
                                        </p:tgtEl>
                                      </p:cBhvr>
                                      <p:to x="100000" y="100000"/>
                                    </p:animScale>
                                    <p:animScale>
                                      <p:cBhvr>
                                        <p:cTn id="37" dur="26">
                                          <p:stCondLst>
                                            <p:cond delay="1808"/>
                                          </p:stCondLst>
                                        </p:cTn>
                                        <p:tgtEl>
                                          <p:spTgt spid="2050"/>
                                        </p:tgtEl>
                                      </p:cBhvr>
                                      <p:to x="100000" y="95000"/>
                                    </p:animScale>
                                    <p:animScale>
                                      <p:cBhvr>
                                        <p:cTn id="38" dur="166" decel="50000">
                                          <p:stCondLst>
                                            <p:cond delay="1834"/>
                                          </p:stCondLst>
                                        </p:cTn>
                                        <p:tgtEl>
                                          <p:spTgt spid="205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D54CA2-B022-472F-A161-11953FEDA6C2}"/>
              </a:ext>
            </a:extLst>
          </p:cNvPr>
          <p:cNvSpPr>
            <a:spLocks noGrp="1"/>
          </p:cNvSpPr>
          <p:nvPr>
            <p:ph type="title"/>
          </p:nvPr>
        </p:nvSpPr>
        <p:spPr>
          <a:xfrm>
            <a:off x="810000" y="447188"/>
            <a:ext cx="2741583" cy="970450"/>
          </a:xfrm>
        </p:spPr>
        <p:txBody>
          <a:bodyPr/>
          <a:lstStyle/>
          <a:p>
            <a:r>
              <a:rPr lang="it-IT" dirty="0">
                <a:solidFill>
                  <a:srgbClr val="FF0000"/>
                </a:solidFill>
              </a:rPr>
              <a:t>LA STORIA </a:t>
            </a:r>
          </a:p>
        </p:txBody>
      </p:sp>
      <p:sp>
        <p:nvSpPr>
          <p:cNvPr id="3" name="Segnaposto contenuto 2">
            <a:extLst>
              <a:ext uri="{FF2B5EF4-FFF2-40B4-BE49-F238E27FC236}">
                <a16:creationId xmlns:a16="http://schemas.microsoft.com/office/drawing/2014/main" id="{789EC6CE-A4A7-4E0D-8862-66B9D12FFC43}"/>
              </a:ext>
            </a:extLst>
          </p:cNvPr>
          <p:cNvSpPr>
            <a:spLocks noGrp="1"/>
          </p:cNvSpPr>
          <p:nvPr>
            <p:ph idx="1"/>
          </p:nvPr>
        </p:nvSpPr>
        <p:spPr/>
        <p:txBody>
          <a:bodyPr/>
          <a:lstStyle/>
          <a:p>
            <a:r>
              <a:rPr lang="it-IT" dirty="0"/>
              <a:t>Fondata il 16 ottobre 1945 a Québec, nel Canada, da novembre 2007 ne sono membri 194 Paesi più l'Unione europea.</a:t>
            </a:r>
          </a:p>
          <a:p>
            <a:r>
              <a:rPr lang="it-IT" dirty="0"/>
              <a:t>Un primo tentativo di creazione di un ente sul piano internazionale per la cooperazione in materia agricola agli inizi del ventesimo secolo si ebbe ad opera di Vittorio Emanuele III, il quale, insieme ai delegati di settantaquattro Stati partecipanti, sottoscrisse il 27 giugno 1904 la convenzione istitutiva dell'Istituto internazionale di agricoltura.</a:t>
            </a:r>
          </a:p>
          <a:p>
            <a:r>
              <a:rPr lang="it-IT" dirty="0"/>
              <a:t>Grazie agli sforzi di Frank </a:t>
            </a:r>
            <a:r>
              <a:rPr lang="it-IT" dirty="0" err="1"/>
              <a:t>McDonegall</a:t>
            </a:r>
            <a:r>
              <a:rPr lang="it-IT" dirty="0"/>
              <a:t>,</a:t>
            </a:r>
          </a:p>
        </p:txBody>
      </p:sp>
      <p:pic>
        <p:nvPicPr>
          <p:cNvPr id="1026" name="Picture 2" descr="Risultati immagini per frank mcdonegall fao">
            <a:extLst>
              <a:ext uri="{FF2B5EF4-FFF2-40B4-BE49-F238E27FC236}">
                <a16:creationId xmlns:a16="http://schemas.microsoft.com/office/drawing/2014/main" id="{814C010F-C158-4730-8A72-9ECE8E3038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96500" y="4315930"/>
            <a:ext cx="1777448" cy="236723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isultati immagini per stati fao">
            <a:extLst>
              <a:ext uri="{FF2B5EF4-FFF2-40B4-BE49-F238E27FC236}">
                <a16:creationId xmlns:a16="http://schemas.microsoft.com/office/drawing/2014/main" id="{C9A770BF-8EF8-4CF0-8A2B-26D5204AB8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65586" y="0"/>
            <a:ext cx="4408362" cy="2914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6661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1026"/>
                                        </p:tgtEl>
                                        <p:attrNameLst>
                                          <p:attrName>style.visibility</p:attrName>
                                        </p:attrNameLst>
                                      </p:cBhvr>
                                      <p:to>
                                        <p:strVal val="visible"/>
                                      </p:to>
                                    </p:set>
                                    <p:animEffect transition="in" filter="wipe(down)">
                                      <p:cBhvr>
                                        <p:cTn id="61" dur="580">
                                          <p:stCondLst>
                                            <p:cond delay="0"/>
                                          </p:stCondLst>
                                        </p:cTn>
                                        <p:tgtEl>
                                          <p:spTgt spid="1026"/>
                                        </p:tgtEl>
                                      </p:cBhvr>
                                    </p:animEffect>
                                    <p:anim calcmode="lin" valueType="num">
                                      <p:cBhvr>
                                        <p:cTn id="62" dur="1822" tmFilter="0,0; 0.14,0.36; 0.43,0.73; 0.71,0.91; 1.0,1.0">
                                          <p:stCondLst>
                                            <p:cond delay="0"/>
                                          </p:stCondLst>
                                        </p:cTn>
                                        <p:tgtEl>
                                          <p:spTgt spid="1026"/>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1026"/>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1026"/>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1026"/>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1026"/>
                                        </p:tgtEl>
                                        <p:attrNameLst>
                                          <p:attrName>ppt_y</p:attrName>
                                        </p:attrNameLst>
                                      </p:cBhvr>
                                      <p:tavLst>
                                        <p:tav tm="0" fmla="#ppt_y-sin(pi*$)/81">
                                          <p:val>
                                            <p:fltVal val="0"/>
                                          </p:val>
                                        </p:tav>
                                        <p:tav tm="100000">
                                          <p:val>
                                            <p:fltVal val="1"/>
                                          </p:val>
                                        </p:tav>
                                      </p:tavLst>
                                    </p:anim>
                                    <p:animScale>
                                      <p:cBhvr>
                                        <p:cTn id="67" dur="26">
                                          <p:stCondLst>
                                            <p:cond delay="650"/>
                                          </p:stCondLst>
                                        </p:cTn>
                                        <p:tgtEl>
                                          <p:spTgt spid="1026"/>
                                        </p:tgtEl>
                                      </p:cBhvr>
                                      <p:to x="100000" y="60000"/>
                                    </p:animScale>
                                    <p:animScale>
                                      <p:cBhvr>
                                        <p:cTn id="68" dur="166" decel="50000">
                                          <p:stCondLst>
                                            <p:cond delay="676"/>
                                          </p:stCondLst>
                                        </p:cTn>
                                        <p:tgtEl>
                                          <p:spTgt spid="1026"/>
                                        </p:tgtEl>
                                      </p:cBhvr>
                                      <p:to x="100000" y="100000"/>
                                    </p:animScale>
                                    <p:animScale>
                                      <p:cBhvr>
                                        <p:cTn id="69" dur="26">
                                          <p:stCondLst>
                                            <p:cond delay="1312"/>
                                          </p:stCondLst>
                                        </p:cTn>
                                        <p:tgtEl>
                                          <p:spTgt spid="1026"/>
                                        </p:tgtEl>
                                      </p:cBhvr>
                                      <p:to x="100000" y="80000"/>
                                    </p:animScale>
                                    <p:animScale>
                                      <p:cBhvr>
                                        <p:cTn id="70" dur="166" decel="50000">
                                          <p:stCondLst>
                                            <p:cond delay="1338"/>
                                          </p:stCondLst>
                                        </p:cTn>
                                        <p:tgtEl>
                                          <p:spTgt spid="1026"/>
                                        </p:tgtEl>
                                      </p:cBhvr>
                                      <p:to x="100000" y="100000"/>
                                    </p:animScale>
                                    <p:animScale>
                                      <p:cBhvr>
                                        <p:cTn id="71" dur="26">
                                          <p:stCondLst>
                                            <p:cond delay="1642"/>
                                          </p:stCondLst>
                                        </p:cTn>
                                        <p:tgtEl>
                                          <p:spTgt spid="1026"/>
                                        </p:tgtEl>
                                      </p:cBhvr>
                                      <p:to x="100000" y="90000"/>
                                    </p:animScale>
                                    <p:animScale>
                                      <p:cBhvr>
                                        <p:cTn id="72" dur="166" decel="50000">
                                          <p:stCondLst>
                                            <p:cond delay="1668"/>
                                          </p:stCondLst>
                                        </p:cTn>
                                        <p:tgtEl>
                                          <p:spTgt spid="1026"/>
                                        </p:tgtEl>
                                      </p:cBhvr>
                                      <p:to x="100000" y="100000"/>
                                    </p:animScale>
                                    <p:animScale>
                                      <p:cBhvr>
                                        <p:cTn id="73" dur="26">
                                          <p:stCondLst>
                                            <p:cond delay="1808"/>
                                          </p:stCondLst>
                                        </p:cTn>
                                        <p:tgtEl>
                                          <p:spTgt spid="1026"/>
                                        </p:tgtEl>
                                      </p:cBhvr>
                                      <p:to x="100000" y="95000"/>
                                    </p:animScale>
                                    <p:animScale>
                                      <p:cBhvr>
                                        <p:cTn id="74" dur="166" decel="50000">
                                          <p:stCondLst>
                                            <p:cond delay="1834"/>
                                          </p:stCondLst>
                                        </p:cTn>
                                        <p:tgtEl>
                                          <p:spTgt spid="1026"/>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1028"/>
                                        </p:tgtEl>
                                        <p:attrNameLst>
                                          <p:attrName>style.visibility</p:attrName>
                                        </p:attrNameLst>
                                      </p:cBhvr>
                                      <p:to>
                                        <p:strVal val="visible"/>
                                      </p:to>
                                    </p:set>
                                    <p:animEffect transition="in" filter="wipe(down)">
                                      <p:cBhvr>
                                        <p:cTn id="79" dur="580">
                                          <p:stCondLst>
                                            <p:cond delay="0"/>
                                          </p:stCondLst>
                                        </p:cTn>
                                        <p:tgtEl>
                                          <p:spTgt spid="1028"/>
                                        </p:tgtEl>
                                      </p:cBhvr>
                                    </p:animEffect>
                                    <p:anim calcmode="lin" valueType="num">
                                      <p:cBhvr>
                                        <p:cTn id="80" dur="1822" tmFilter="0,0; 0.14,0.36; 0.43,0.73; 0.71,0.91; 1.0,1.0">
                                          <p:stCondLst>
                                            <p:cond delay="0"/>
                                          </p:stCondLst>
                                        </p:cTn>
                                        <p:tgtEl>
                                          <p:spTgt spid="1028"/>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1028"/>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1028"/>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1028"/>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1028"/>
                                        </p:tgtEl>
                                        <p:attrNameLst>
                                          <p:attrName>ppt_y</p:attrName>
                                        </p:attrNameLst>
                                      </p:cBhvr>
                                      <p:tavLst>
                                        <p:tav tm="0" fmla="#ppt_y-sin(pi*$)/81">
                                          <p:val>
                                            <p:fltVal val="0"/>
                                          </p:val>
                                        </p:tav>
                                        <p:tav tm="100000">
                                          <p:val>
                                            <p:fltVal val="1"/>
                                          </p:val>
                                        </p:tav>
                                      </p:tavLst>
                                    </p:anim>
                                    <p:animScale>
                                      <p:cBhvr>
                                        <p:cTn id="85" dur="26">
                                          <p:stCondLst>
                                            <p:cond delay="650"/>
                                          </p:stCondLst>
                                        </p:cTn>
                                        <p:tgtEl>
                                          <p:spTgt spid="1028"/>
                                        </p:tgtEl>
                                      </p:cBhvr>
                                      <p:to x="100000" y="60000"/>
                                    </p:animScale>
                                    <p:animScale>
                                      <p:cBhvr>
                                        <p:cTn id="86" dur="166" decel="50000">
                                          <p:stCondLst>
                                            <p:cond delay="676"/>
                                          </p:stCondLst>
                                        </p:cTn>
                                        <p:tgtEl>
                                          <p:spTgt spid="1028"/>
                                        </p:tgtEl>
                                      </p:cBhvr>
                                      <p:to x="100000" y="100000"/>
                                    </p:animScale>
                                    <p:animScale>
                                      <p:cBhvr>
                                        <p:cTn id="87" dur="26">
                                          <p:stCondLst>
                                            <p:cond delay="1312"/>
                                          </p:stCondLst>
                                        </p:cTn>
                                        <p:tgtEl>
                                          <p:spTgt spid="1028"/>
                                        </p:tgtEl>
                                      </p:cBhvr>
                                      <p:to x="100000" y="80000"/>
                                    </p:animScale>
                                    <p:animScale>
                                      <p:cBhvr>
                                        <p:cTn id="88" dur="166" decel="50000">
                                          <p:stCondLst>
                                            <p:cond delay="1338"/>
                                          </p:stCondLst>
                                        </p:cTn>
                                        <p:tgtEl>
                                          <p:spTgt spid="1028"/>
                                        </p:tgtEl>
                                      </p:cBhvr>
                                      <p:to x="100000" y="100000"/>
                                    </p:animScale>
                                    <p:animScale>
                                      <p:cBhvr>
                                        <p:cTn id="89" dur="26">
                                          <p:stCondLst>
                                            <p:cond delay="1642"/>
                                          </p:stCondLst>
                                        </p:cTn>
                                        <p:tgtEl>
                                          <p:spTgt spid="1028"/>
                                        </p:tgtEl>
                                      </p:cBhvr>
                                      <p:to x="100000" y="90000"/>
                                    </p:animScale>
                                    <p:animScale>
                                      <p:cBhvr>
                                        <p:cTn id="90" dur="166" decel="50000">
                                          <p:stCondLst>
                                            <p:cond delay="1668"/>
                                          </p:stCondLst>
                                        </p:cTn>
                                        <p:tgtEl>
                                          <p:spTgt spid="1028"/>
                                        </p:tgtEl>
                                      </p:cBhvr>
                                      <p:to x="100000" y="100000"/>
                                    </p:animScale>
                                    <p:animScale>
                                      <p:cBhvr>
                                        <p:cTn id="91" dur="26">
                                          <p:stCondLst>
                                            <p:cond delay="1808"/>
                                          </p:stCondLst>
                                        </p:cTn>
                                        <p:tgtEl>
                                          <p:spTgt spid="1028"/>
                                        </p:tgtEl>
                                      </p:cBhvr>
                                      <p:to x="100000" y="95000"/>
                                    </p:animScale>
                                    <p:animScale>
                                      <p:cBhvr>
                                        <p:cTn id="92" dur="166" decel="50000">
                                          <p:stCondLst>
                                            <p:cond delay="1834"/>
                                          </p:stCondLst>
                                        </p:cTn>
                                        <p:tgtEl>
                                          <p:spTgt spid="102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BF40FD4-77BC-4092-B6A3-1FFE2E3FA727}"/>
              </a:ext>
            </a:extLst>
          </p:cNvPr>
          <p:cNvSpPr>
            <a:spLocks noGrp="1"/>
          </p:cNvSpPr>
          <p:nvPr>
            <p:ph type="title"/>
          </p:nvPr>
        </p:nvSpPr>
        <p:spPr/>
        <p:txBody>
          <a:bodyPr/>
          <a:lstStyle/>
          <a:p>
            <a:r>
              <a:rPr lang="it-IT" dirty="0">
                <a:solidFill>
                  <a:srgbClr val="FF0000"/>
                </a:solidFill>
              </a:rPr>
              <a:t>Di cosa si occupa la </a:t>
            </a:r>
            <a:r>
              <a:rPr lang="it-IT" dirty="0" err="1">
                <a:solidFill>
                  <a:srgbClr val="FF0000"/>
                </a:solidFill>
              </a:rPr>
              <a:t>f.a.o</a:t>
            </a:r>
            <a:endParaRPr lang="it-IT" dirty="0"/>
          </a:p>
        </p:txBody>
      </p:sp>
      <p:sp>
        <p:nvSpPr>
          <p:cNvPr id="3" name="Segnaposto contenuto 2">
            <a:extLst>
              <a:ext uri="{FF2B5EF4-FFF2-40B4-BE49-F238E27FC236}">
                <a16:creationId xmlns:a16="http://schemas.microsoft.com/office/drawing/2014/main" id="{4747E987-F1DD-43BE-8223-44CCEBD468F0}"/>
              </a:ext>
            </a:extLst>
          </p:cNvPr>
          <p:cNvSpPr>
            <a:spLocks noGrp="1"/>
          </p:cNvSpPr>
          <p:nvPr>
            <p:ph idx="1"/>
          </p:nvPr>
        </p:nvSpPr>
        <p:spPr>
          <a:xfrm>
            <a:off x="818712" y="2222287"/>
            <a:ext cx="3514749" cy="3636511"/>
          </a:xfrm>
        </p:spPr>
        <p:txBody>
          <a:bodyPr/>
          <a:lstStyle/>
          <a:p>
            <a:r>
              <a:rPr lang="it-IT" dirty="0">
                <a:solidFill>
                  <a:srgbClr val="FFFFFF"/>
                </a:solidFill>
              </a:rPr>
              <a:t>E un’agenzia  specializzata dei Stati Uniti  d’America che contribuisce a sviluppare i livelli di nutrizione migliorare la vita delle popolazioni rurali , contribuire alla crescita economica  mondiale</a:t>
            </a:r>
            <a:endParaRPr lang="it-IT" dirty="0"/>
          </a:p>
        </p:txBody>
      </p:sp>
      <p:pic>
        <p:nvPicPr>
          <p:cNvPr id="4" name="Immagine 4">
            <a:extLst>
              <a:ext uri="{FF2B5EF4-FFF2-40B4-BE49-F238E27FC236}">
                <a16:creationId xmlns:a16="http://schemas.microsoft.com/office/drawing/2014/main" id="{2C77BD05-C582-4283-A0DE-76A16D862DA0}"/>
              </a:ext>
            </a:extLst>
          </p:cNvPr>
          <p:cNvPicPr>
            <a:picLocks noChangeAspect="1"/>
          </p:cNvPicPr>
          <p:nvPr/>
        </p:nvPicPr>
        <p:blipFill>
          <a:blip r:embed="rId2"/>
          <a:stretch>
            <a:fillRect/>
          </a:stretch>
        </p:blipFill>
        <p:spPr>
          <a:xfrm>
            <a:off x="6095999" y="2586454"/>
            <a:ext cx="5164339" cy="2908176"/>
          </a:xfrm>
          <a:prstGeom prst="rect">
            <a:avLst/>
          </a:prstGeom>
          <a:noFill/>
          <a:ln cap="rnd">
            <a:noFill/>
          </a:ln>
        </p:spPr>
      </p:pic>
    </p:spTree>
    <p:extLst>
      <p:ext uri="{BB962C8B-B14F-4D97-AF65-F5344CB8AC3E}">
        <p14:creationId xmlns:p14="http://schemas.microsoft.com/office/powerpoint/2010/main" val="3003661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down)">
                                      <p:cBhvr>
                                        <p:cTn id="25" dur="580">
                                          <p:stCondLst>
                                            <p:cond delay="0"/>
                                          </p:stCondLst>
                                        </p:cTn>
                                        <p:tgtEl>
                                          <p:spTgt spid="4"/>
                                        </p:tgtEl>
                                      </p:cBhvr>
                                    </p:animEffect>
                                    <p:anim calcmode="lin" valueType="num">
                                      <p:cBhvr>
                                        <p:cTn id="26"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1" dur="26">
                                          <p:stCondLst>
                                            <p:cond delay="650"/>
                                          </p:stCondLst>
                                        </p:cTn>
                                        <p:tgtEl>
                                          <p:spTgt spid="4"/>
                                        </p:tgtEl>
                                      </p:cBhvr>
                                      <p:to x="100000" y="60000"/>
                                    </p:animScale>
                                    <p:animScale>
                                      <p:cBhvr>
                                        <p:cTn id="32" dur="166" decel="50000">
                                          <p:stCondLst>
                                            <p:cond delay="676"/>
                                          </p:stCondLst>
                                        </p:cTn>
                                        <p:tgtEl>
                                          <p:spTgt spid="4"/>
                                        </p:tgtEl>
                                      </p:cBhvr>
                                      <p:to x="100000" y="100000"/>
                                    </p:animScale>
                                    <p:animScale>
                                      <p:cBhvr>
                                        <p:cTn id="33" dur="26">
                                          <p:stCondLst>
                                            <p:cond delay="1312"/>
                                          </p:stCondLst>
                                        </p:cTn>
                                        <p:tgtEl>
                                          <p:spTgt spid="4"/>
                                        </p:tgtEl>
                                      </p:cBhvr>
                                      <p:to x="100000" y="80000"/>
                                    </p:animScale>
                                    <p:animScale>
                                      <p:cBhvr>
                                        <p:cTn id="34" dur="166" decel="50000">
                                          <p:stCondLst>
                                            <p:cond delay="1338"/>
                                          </p:stCondLst>
                                        </p:cTn>
                                        <p:tgtEl>
                                          <p:spTgt spid="4"/>
                                        </p:tgtEl>
                                      </p:cBhvr>
                                      <p:to x="100000" y="100000"/>
                                    </p:animScale>
                                    <p:animScale>
                                      <p:cBhvr>
                                        <p:cTn id="35" dur="26">
                                          <p:stCondLst>
                                            <p:cond delay="1642"/>
                                          </p:stCondLst>
                                        </p:cTn>
                                        <p:tgtEl>
                                          <p:spTgt spid="4"/>
                                        </p:tgtEl>
                                      </p:cBhvr>
                                      <p:to x="100000" y="90000"/>
                                    </p:animScale>
                                    <p:animScale>
                                      <p:cBhvr>
                                        <p:cTn id="36" dur="166" decel="50000">
                                          <p:stCondLst>
                                            <p:cond delay="1668"/>
                                          </p:stCondLst>
                                        </p:cTn>
                                        <p:tgtEl>
                                          <p:spTgt spid="4"/>
                                        </p:tgtEl>
                                      </p:cBhvr>
                                      <p:to x="100000" y="100000"/>
                                    </p:animScale>
                                    <p:animScale>
                                      <p:cBhvr>
                                        <p:cTn id="37" dur="26">
                                          <p:stCondLst>
                                            <p:cond delay="1808"/>
                                          </p:stCondLst>
                                        </p:cTn>
                                        <p:tgtEl>
                                          <p:spTgt spid="4"/>
                                        </p:tgtEl>
                                      </p:cBhvr>
                                      <p:to x="100000" y="95000"/>
                                    </p:animScale>
                                    <p:animScale>
                                      <p:cBhvr>
                                        <p:cTn id="38"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8553DC-F835-4590-84C1-572C351C997C}"/>
              </a:ext>
            </a:extLst>
          </p:cNvPr>
          <p:cNvSpPr>
            <a:spLocks noGrp="1"/>
          </p:cNvSpPr>
          <p:nvPr>
            <p:ph type="title"/>
          </p:nvPr>
        </p:nvSpPr>
        <p:spPr/>
        <p:txBody>
          <a:bodyPr/>
          <a:lstStyle/>
          <a:p>
            <a:r>
              <a:rPr lang="it-IT" dirty="0">
                <a:solidFill>
                  <a:srgbClr val="FF0000"/>
                </a:solidFill>
              </a:rPr>
              <a:t>La sede principale</a:t>
            </a:r>
            <a:endParaRPr lang="it-IT" dirty="0"/>
          </a:p>
        </p:txBody>
      </p:sp>
      <p:sp>
        <p:nvSpPr>
          <p:cNvPr id="3" name="Segnaposto contenuto 2">
            <a:extLst>
              <a:ext uri="{FF2B5EF4-FFF2-40B4-BE49-F238E27FC236}">
                <a16:creationId xmlns:a16="http://schemas.microsoft.com/office/drawing/2014/main" id="{B5018C24-0FE4-4A5C-8F1D-4215DEBC6C45}"/>
              </a:ext>
            </a:extLst>
          </p:cNvPr>
          <p:cNvSpPr>
            <a:spLocks noGrp="1"/>
          </p:cNvSpPr>
          <p:nvPr>
            <p:ph idx="1"/>
          </p:nvPr>
        </p:nvSpPr>
        <p:spPr>
          <a:xfrm>
            <a:off x="818712" y="2222287"/>
            <a:ext cx="3050923" cy="3636511"/>
          </a:xfrm>
        </p:spPr>
        <p:txBody>
          <a:bodyPr/>
          <a:lstStyle/>
          <a:p>
            <a:r>
              <a:rPr lang="it-IT" dirty="0">
                <a:solidFill>
                  <a:srgbClr val="FFFFFF"/>
                </a:solidFill>
              </a:rPr>
              <a:t>La sede principale e situata  a Roma e non c’è un vero motivo per il quale e li.</a:t>
            </a:r>
          </a:p>
          <a:p>
            <a:endParaRPr lang="it-IT" dirty="0"/>
          </a:p>
        </p:txBody>
      </p:sp>
      <p:pic>
        <p:nvPicPr>
          <p:cNvPr id="4" name="Immagine 6">
            <a:extLst>
              <a:ext uri="{FF2B5EF4-FFF2-40B4-BE49-F238E27FC236}">
                <a16:creationId xmlns:a16="http://schemas.microsoft.com/office/drawing/2014/main" id="{FE1742D1-F249-4714-8F19-7D408721FA12}"/>
              </a:ext>
            </a:extLst>
          </p:cNvPr>
          <p:cNvPicPr>
            <a:picLocks noChangeAspect="1"/>
          </p:cNvPicPr>
          <p:nvPr/>
        </p:nvPicPr>
        <p:blipFill>
          <a:blip r:embed="rId2"/>
          <a:stretch>
            <a:fillRect/>
          </a:stretch>
        </p:blipFill>
        <p:spPr>
          <a:xfrm>
            <a:off x="5849075" y="2649730"/>
            <a:ext cx="4946583" cy="3209068"/>
          </a:xfrm>
          <a:prstGeom prst="rect">
            <a:avLst/>
          </a:prstGeom>
          <a:noFill/>
          <a:ln cap="rnd">
            <a:noFill/>
          </a:ln>
        </p:spPr>
      </p:pic>
    </p:spTree>
    <p:extLst>
      <p:ext uri="{BB962C8B-B14F-4D97-AF65-F5344CB8AC3E}">
        <p14:creationId xmlns:p14="http://schemas.microsoft.com/office/powerpoint/2010/main" val="264767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down)">
                                      <p:cBhvr>
                                        <p:cTn id="25" dur="580">
                                          <p:stCondLst>
                                            <p:cond delay="0"/>
                                          </p:stCondLst>
                                        </p:cTn>
                                        <p:tgtEl>
                                          <p:spTgt spid="4"/>
                                        </p:tgtEl>
                                      </p:cBhvr>
                                    </p:animEffect>
                                    <p:anim calcmode="lin" valueType="num">
                                      <p:cBhvr>
                                        <p:cTn id="26"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1" dur="26">
                                          <p:stCondLst>
                                            <p:cond delay="650"/>
                                          </p:stCondLst>
                                        </p:cTn>
                                        <p:tgtEl>
                                          <p:spTgt spid="4"/>
                                        </p:tgtEl>
                                      </p:cBhvr>
                                      <p:to x="100000" y="60000"/>
                                    </p:animScale>
                                    <p:animScale>
                                      <p:cBhvr>
                                        <p:cTn id="32" dur="166" decel="50000">
                                          <p:stCondLst>
                                            <p:cond delay="676"/>
                                          </p:stCondLst>
                                        </p:cTn>
                                        <p:tgtEl>
                                          <p:spTgt spid="4"/>
                                        </p:tgtEl>
                                      </p:cBhvr>
                                      <p:to x="100000" y="100000"/>
                                    </p:animScale>
                                    <p:animScale>
                                      <p:cBhvr>
                                        <p:cTn id="33" dur="26">
                                          <p:stCondLst>
                                            <p:cond delay="1312"/>
                                          </p:stCondLst>
                                        </p:cTn>
                                        <p:tgtEl>
                                          <p:spTgt spid="4"/>
                                        </p:tgtEl>
                                      </p:cBhvr>
                                      <p:to x="100000" y="80000"/>
                                    </p:animScale>
                                    <p:animScale>
                                      <p:cBhvr>
                                        <p:cTn id="34" dur="166" decel="50000">
                                          <p:stCondLst>
                                            <p:cond delay="1338"/>
                                          </p:stCondLst>
                                        </p:cTn>
                                        <p:tgtEl>
                                          <p:spTgt spid="4"/>
                                        </p:tgtEl>
                                      </p:cBhvr>
                                      <p:to x="100000" y="100000"/>
                                    </p:animScale>
                                    <p:animScale>
                                      <p:cBhvr>
                                        <p:cTn id="35" dur="26">
                                          <p:stCondLst>
                                            <p:cond delay="1642"/>
                                          </p:stCondLst>
                                        </p:cTn>
                                        <p:tgtEl>
                                          <p:spTgt spid="4"/>
                                        </p:tgtEl>
                                      </p:cBhvr>
                                      <p:to x="100000" y="90000"/>
                                    </p:animScale>
                                    <p:animScale>
                                      <p:cBhvr>
                                        <p:cTn id="36" dur="166" decel="50000">
                                          <p:stCondLst>
                                            <p:cond delay="1668"/>
                                          </p:stCondLst>
                                        </p:cTn>
                                        <p:tgtEl>
                                          <p:spTgt spid="4"/>
                                        </p:tgtEl>
                                      </p:cBhvr>
                                      <p:to x="100000" y="100000"/>
                                    </p:animScale>
                                    <p:animScale>
                                      <p:cBhvr>
                                        <p:cTn id="37" dur="26">
                                          <p:stCondLst>
                                            <p:cond delay="1808"/>
                                          </p:stCondLst>
                                        </p:cTn>
                                        <p:tgtEl>
                                          <p:spTgt spid="4"/>
                                        </p:tgtEl>
                                      </p:cBhvr>
                                      <p:to x="100000" y="95000"/>
                                    </p:animScale>
                                    <p:animScale>
                                      <p:cBhvr>
                                        <p:cTn id="38"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tazion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TM03457503[[fn=Citazione]]</Template>
  <TotalTime>64</TotalTime>
  <Words>209</Words>
  <Application>Microsoft Office PowerPoint</Application>
  <PresentationFormat>Widescreen</PresentationFormat>
  <Paragraphs>12</Paragraphs>
  <Slides>5</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5</vt:i4>
      </vt:variant>
    </vt:vector>
  </HeadingPairs>
  <TitlesOfParts>
    <vt:vector size="8" baseType="lpstr">
      <vt:lpstr>Century Gothic</vt:lpstr>
      <vt:lpstr>Wingdings 2</vt:lpstr>
      <vt:lpstr>Citazione</vt:lpstr>
      <vt:lpstr>F.A.O.</vt:lpstr>
      <vt:lpstr>IL LOGO</vt:lpstr>
      <vt:lpstr>LA STORIA </vt:lpstr>
      <vt:lpstr>Di cosa si occupa la f.a.o</vt:lpstr>
      <vt:lpstr>La sede principale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F.A.O.</dc:title>
  <dc:creator>Gaia Marina Andrea Pasini</dc:creator>
  <cp:lastModifiedBy>Matteo Bonomi</cp:lastModifiedBy>
  <cp:revision>9</cp:revision>
  <dcterms:created xsi:type="dcterms:W3CDTF">2019-12-09T08:35:30Z</dcterms:created>
  <dcterms:modified xsi:type="dcterms:W3CDTF">2019-12-15T12:29:39Z</dcterms:modified>
</cp:coreProperties>
</file>