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8" r:id="rId4"/>
    <p:sldId id="269" r:id="rId5"/>
    <p:sldId id="270" r:id="rId6"/>
    <p:sldId id="271" r:id="rId7"/>
    <p:sldId id="265" r:id="rId8"/>
    <p:sldId id="267" r:id="rId9"/>
    <p:sldId id="272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5A01D3C-208D-4985-8F7B-758BEDAD6034}" type="datetimeFigureOut">
              <a:rPr lang="it-IT" smtClean="0"/>
              <a:t>03/12/2019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D2E1B69-8C49-4C51-A768-795B396EF1B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menicocapasso.altervista.org/img/storia/citta_ner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41" y="620688"/>
            <a:ext cx="3992885" cy="2450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1.bp.blogspot.com/_tqeqaTJ_1Ng/TC7cUGSYH8I/AAAAAAAABIM/Y-fJWpWGBNI/s320/ford-model-t-e-la-catena-di-montaggi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8138">
            <a:off x="5321136" y="1343230"/>
            <a:ext cx="304800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1941229" y="4797152"/>
            <a:ext cx="4903907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sz="2400" dirty="0"/>
              <a:t>La seconda rivoluzione industriale</a:t>
            </a:r>
          </a:p>
          <a:p>
            <a:pPr algn="ctr"/>
            <a:r>
              <a:rPr lang="it-IT" sz="1600" dirty="0"/>
              <a:t>(seconda metà del XIX° sec)</a:t>
            </a:r>
          </a:p>
        </p:txBody>
      </p:sp>
    </p:spTree>
    <p:extLst>
      <p:ext uri="{BB962C8B-B14F-4D97-AF65-F5344CB8AC3E}">
        <p14:creationId xmlns:p14="http://schemas.microsoft.com/office/powerpoint/2010/main" val="192764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99792" y="340557"/>
            <a:ext cx="3437159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Seconda rivoluzione industriale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142880"/>
            <a:ext cx="259878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/>
              <a:t>nuove fonti energetiche</a:t>
            </a:r>
          </a:p>
          <a:p>
            <a:pPr algn="ctr"/>
            <a:r>
              <a:rPr lang="it-IT" sz="1600" dirty="0"/>
              <a:t>(petrolio 1880 – elettricità)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940152" y="1268760"/>
            <a:ext cx="281840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/>
              <a:t>Inghilterra e</a:t>
            </a:r>
          </a:p>
          <a:p>
            <a:pPr algn="ctr"/>
            <a:r>
              <a:rPr lang="it-IT" dirty="0"/>
              <a:t>nuove potenze industriali</a:t>
            </a:r>
          </a:p>
          <a:p>
            <a:pPr algn="ctr"/>
            <a:r>
              <a:rPr lang="it-IT" sz="1600" dirty="0"/>
              <a:t>(USA e Germania)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813860" y="2258035"/>
            <a:ext cx="320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numerose invenzioni e scoperte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93124" y="4333688"/>
            <a:ext cx="40575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/>
              <a:t>Catena di montaggio (inizio ‘900)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39507" y="2204864"/>
            <a:ext cx="17668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/>
              <a:t>industria chimica</a:t>
            </a:r>
          </a:p>
          <a:p>
            <a:pPr algn="ctr"/>
            <a:r>
              <a:rPr lang="it-IT" sz="1600" dirty="0"/>
              <a:t>(plastica)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319352" y="5675814"/>
            <a:ext cx="1749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Taylor (invenzione)</a:t>
            </a:r>
          </a:p>
          <a:p>
            <a:r>
              <a:rPr lang="it-IT" sz="1400" dirty="0"/>
              <a:t>Ford (applicazione)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508104" y="5378845"/>
            <a:ext cx="17652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divisione del lavoro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490251" y="6124412"/>
            <a:ext cx="23615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portare il lavoro agli operai</a:t>
            </a:r>
          </a:p>
          <a:p>
            <a:pPr algn="ctr"/>
            <a:r>
              <a:rPr lang="it-IT" sz="1400" dirty="0"/>
              <a:t>(e non viceversa)</a:t>
            </a:r>
          </a:p>
        </p:txBody>
      </p:sp>
      <p:cxnSp>
        <p:nvCxnSpPr>
          <p:cNvPr id="12" name="Connettore 2 11"/>
          <p:cNvCxnSpPr>
            <a:stCxn id="2" idx="2"/>
            <a:endCxn id="3" idx="0"/>
          </p:cNvCxnSpPr>
          <p:nvPr/>
        </p:nvCxnSpPr>
        <p:spPr>
          <a:xfrm flipH="1">
            <a:off x="1622922" y="709889"/>
            <a:ext cx="2795450" cy="432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2" idx="2"/>
            <a:endCxn id="4" idx="0"/>
          </p:cNvCxnSpPr>
          <p:nvPr/>
        </p:nvCxnSpPr>
        <p:spPr>
          <a:xfrm>
            <a:off x="4418372" y="709889"/>
            <a:ext cx="2930980" cy="5588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cxnSpLocks/>
            <a:stCxn id="2" idx="2"/>
            <a:endCxn id="5" idx="0"/>
          </p:cNvCxnSpPr>
          <p:nvPr/>
        </p:nvCxnSpPr>
        <p:spPr>
          <a:xfrm>
            <a:off x="4418372" y="709889"/>
            <a:ext cx="0" cy="1548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3" idx="2"/>
            <a:endCxn id="7" idx="0"/>
          </p:cNvCxnSpPr>
          <p:nvPr/>
        </p:nvCxnSpPr>
        <p:spPr>
          <a:xfrm>
            <a:off x="1622922" y="1758433"/>
            <a:ext cx="0" cy="4464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cxnSpLocks/>
            <a:stCxn id="5" idx="2"/>
          </p:cNvCxnSpPr>
          <p:nvPr/>
        </p:nvCxnSpPr>
        <p:spPr>
          <a:xfrm>
            <a:off x="4418372" y="2904366"/>
            <a:ext cx="0" cy="12423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cxnSpLocks/>
          </p:cNvCxnSpPr>
          <p:nvPr/>
        </p:nvCxnSpPr>
        <p:spPr>
          <a:xfrm>
            <a:off x="4067944" y="4869160"/>
            <a:ext cx="0" cy="806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8" idx="3"/>
            <a:endCxn id="9" idx="1"/>
          </p:cNvCxnSpPr>
          <p:nvPr/>
        </p:nvCxnSpPr>
        <p:spPr>
          <a:xfrm flipV="1">
            <a:off x="5068549" y="5532734"/>
            <a:ext cx="439555" cy="404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8" idx="3"/>
            <a:endCxn id="10" idx="1"/>
          </p:cNvCxnSpPr>
          <p:nvPr/>
        </p:nvCxnSpPr>
        <p:spPr>
          <a:xfrm>
            <a:off x="5068549" y="5937424"/>
            <a:ext cx="421702" cy="4485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vanti o successivo 10">
            <a:hlinkClick r:id="rId2" action="ppaction://hlinksldjump" highlightClick="1"/>
          </p:cNvPr>
          <p:cNvSpPr/>
          <p:nvPr/>
        </p:nvSpPr>
        <p:spPr>
          <a:xfrm>
            <a:off x="8758552" y="6647632"/>
            <a:ext cx="277944" cy="165744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77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18045" y="332655"/>
            <a:ext cx="4089582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L’unione della scienza e della tecnica</a:t>
            </a:r>
          </a:p>
          <a:p>
            <a:pPr algn="ctr"/>
            <a:r>
              <a:rPr lang="it-IT" b="1" dirty="0"/>
              <a:t>porta alla soluzione dei problemi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761614" y="1318188"/>
            <a:ext cx="5402441" cy="33855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sz="1600" dirty="0"/>
              <a:t>Grande entusiasmo per le capacità della scienza applicata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438223" y="2054744"/>
            <a:ext cx="1691489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POSITIVISMO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7344084" y="1130260"/>
            <a:ext cx="17732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la figura dell’ingegnere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77862" y="3926328"/>
            <a:ext cx="304282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Lo sviluppo venne facilitato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318819" y="3068960"/>
            <a:ext cx="2941831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finanziamenti delle banche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4346245" y="3717032"/>
            <a:ext cx="252505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creazione delle </a:t>
            </a:r>
            <a:r>
              <a:rPr lang="it-IT" dirty="0" err="1"/>
              <a:t>S.p.A</a:t>
            </a:r>
            <a:r>
              <a:rPr lang="it-IT" dirty="0"/>
              <a:t> =</a:t>
            </a:r>
          </a:p>
          <a:p>
            <a:r>
              <a:rPr lang="it-IT" dirty="0"/>
              <a:t>Società per Azioni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7673829" y="3717032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Borsa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4380800" y="4468470"/>
            <a:ext cx="2383986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intervento dello Stato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7452614" y="4499247"/>
            <a:ext cx="1199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agevolazioni</a:t>
            </a:r>
          </a:p>
        </p:txBody>
      </p:sp>
      <p:cxnSp>
        <p:nvCxnSpPr>
          <p:cNvPr id="14" name="Connettore 2 13"/>
          <p:cNvCxnSpPr>
            <a:stCxn id="7" idx="3"/>
            <a:endCxn id="8" idx="1"/>
          </p:cNvCxnSpPr>
          <p:nvPr/>
        </p:nvCxnSpPr>
        <p:spPr>
          <a:xfrm flipV="1">
            <a:off x="3620683" y="3253626"/>
            <a:ext cx="698136" cy="857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cxnSpLocks/>
            <a:stCxn id="7" idx="3"/>
            <a:endCxn id="9" idx="1"/>
          </p:cNvCxnSpPr>
          <p:nvPr/>
        </p:nvCxnSpPr>
        <p:spPr>
          <a:xfrm flipV="1">
            <a:off x="3620683" y="4040198"/>
            <a:ext cx="725562" cy="707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7" idx="3"/>
            <a:endCxn id="11" idx="1"/>
          </p:cNvCxnSpPr>
          <p:nvPr/>
        </p:nvCxnSpPr>
        <p:spPr>
          <a:xfrm>
            <a:off x="3620683" y="4110994"/>
            <a:ext cx="760117" cy="5421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cxnSpLocks/>
            <a:stCxn id="9" idx="3"/>
            <a:endCxn id="10" idx="1"/>
          </p:cNvCxnSpPr>
          <p:nvPr/>
        </p:nvCxnSpPr>
        <p:spPr>
          <a:xfrm flipV="1">
            <a:off x="6871295" y="3901698"/>
            <a:ext cx="802534" cy="138500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>
            <a:off x="6764786" y="4653136"/>
            <a:ext cx="648072" cy="0"/>
          </a:xfrm>
          <a:prstGeom prst="straightConnector1">
            <a:avLst/>
          </a:prstGeom>
          <a:ln w="95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ccia in giù 22"/>
          <p:cNvSpPr/>
          <p:nvPr/>
        </p:nvSpPr>
        <p:spPr>
          <a:xfrm>
            <a:off x="4139952" y="1011938"/>
            <a:ext cx="144016" cy="2897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Freccia in giù 23"/>
          <p:cNvSpPr/>
          <p:nvPr/>
        </p:nvSpPr>
        <p:spPr>
          <a:xfrm>
            <a:off x="4139952" y="1710194"/>
            <a:ext cx="144016" cy="2897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6" name="Connettore 2 25"/>
          <p:cNvCxnSpPr>
            <a:stCxn id="3" idx="3"/>
            <a:endCxn id="5" idx="1"/>
          </p:cNvCxnSpPr>
          <p:nvPr/>
        </p:nvCxnSpPr>
        <p:spPr>
          <a:xfrm flipV="1">
            <a:off x="7164055" y="1268760"/>
            <a:ext cx="180029" cy="218705"/>
          </a:xfrm>
          <a:prstGeom prst="straightConnector1">
            <a:avLst/>
          </a:prstGeom>
          <a:ln w="31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4462835" y="5157498"/>
            <a:ext cx="206819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spirito d’iniziativa</a:t>
            </a:r>
          </a:p>
        </p:txBody>
      </p:sp>
      <p:cxnSp>
        <p:nvCxnSpPr>
          <p:cNvPr id="34" name="Connettore 2 33"/>
          <p:cNvCxnSpPr>
            <a:stCxn id="7" idx="3"/>
            <a:endCxn id="29" idx="1"/>
          </p:cNvCxnSpPr>
          <p:nvPr/>
        </p:nvCxnSpPr>
        <p:spPr>
          <a:xfrm>
            <a:off x="3620683" y="4110994"/>
            <a:ext cx="842152" cy="12311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683567" y="6021288"/>
            <a:ext cx="86594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Rischi: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2032229" y="6021288"/>
            <a:ext cx="281198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concentrazioni industriali</a:t>
            </a:r>
          </a:p>
        </p:txBody>
      </p:sp>
      <p:sp>
        <p:nvSpPr>
          <p:cNvPr id="41" name="CasellaDiTesto 40"/>
          <p:cNvSpPr txBox="1"/>
          <p:nvPr/>
        </p:nvSpPr>
        <p:spPr>
          <a:xfrm>
            <a:off x="5227468" y="5774413"/>
            <a:ext cx="130356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monopolio</a:t>
            </a:r>
          </a:p>
        </p:txBody>
      </p:sp>
      <p:sp>
        <p:nvSpPr>
          <p:cNvPr id="42" name="CasellaDiTesto 41"/>
          <p:cNvSpPr txBox="1"/>
          <p:nvPr/>
        </p:nvSpPr>
        <p:spPr>
          <a:xfrm>
            <a:off x="5227468" y="6390620"/>
            <a:ext cx="122822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oligopolio</a:t>
            </a:r>
          </a:p>
        </p:txBody>
      </p:sp>
      <p:sp>
        <p:nvSpPr>
          <p:cNvPr id="43" name="CasellaDiTesto 42"/>
          <p:cNvSpPr txBox="1"/>
          <p:nvPr/>
        </p:nvSpPr>
        <p:spPr>
          <a:xfrm>
            <a:off x="7024394" y="6093296"/>
            <a:ext cx="161614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leggi antitrust</a:t>
            </a:r>
          </a:p>
        </p:txBody>
      </p:sp>
      <p:cxnSp>
        <p:nvCxnSpPr>
          <p:cNvPr id="45" name="Connettore 2 44"/>
          <p:cNvCxnSpPr>
            <a:stCxn id="40" idx="3"/>
            <a:endCxn id="41" idx="1"/>
          </p:cNvCxnSpPr>
          <p:nvPr/>
        </p:nvCxnSpPr>
        <p:spPr>
          <a:xfrm flipV="1">
            <a:off x="4844217" y="5959079"/>
            <a:ext cx="383251" cy="246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40" idx="3"/>
            <a:endCxn id="42" idx="1"/>
          </p:cNvCxnSpPr>
          <p:nvPr/>
        </p:nvCxnSpPr>
        <p:spPr>
          <a:xfrm>
            <a:off x="4844217" y="6205954"/>
            <a:ext cx="383251" cy="369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reccia bidirezionale orizzontale 47"/>
          <p:cNvSpPr/>
          <p:nvPr/>
        </p:nvSpPr>
        <p:spPr>
          <a:xfrm>
            <a:off x="6531030" y="6205954"/>
            <a:ext cx="460412" cy="184666"/>
          </a:xfrm>
          <a:prstGeom prst="left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93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7" grpId="0" animBg="1"/>
      <p:bldP spid="8" grpId="0" animBg="1"/>
      <p:bldP spid="9" grpId="0" animBg="1"/>
      <p:bldP spid="10" grpId="0"/>
      <p:bldP spid="11" grpId="0" animBg="1"/>
      <p:bldP spid="12" grpId="0"/>
      <p:bldP spid="23" grpId="0" animBg="1"/>
      <p:bldP spid="24" grpId="0" animBg="1"/>
      <p:bldP spid="29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63688" y="260648"/>
            <a:ext cx="529984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Conseguenze sociali della rivoluzione industriale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635196" y="1223083"/>
            <a:ext cx="3443571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dirty="0"/>
              <a:t>1) BORGHESIA INDUSTRIALE</a:t>
            </a:r>
          </a:p>
        </p:txBody>
      </p:sp>
      <p:sp>
        <p:nvSpPr>
          <p:cNvPr id="4" name="Callout 1 3"/>
          <p:cNvSpPr/>
          <p:nvPr/>
        </p:nvSpPr>
        <p:spPr>
          <a:xfrm>
            <a:off x="6732240" y="899918"/>
            <a:ext cx="2088232" cy="323165"/>
          </a:xfrm>
          <a:prstGeom prst="borderCallout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Proprietari delle fabbriche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885562"/>
            <a:ext cx="16738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stile di vita ricco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059832" y="1845643"/>
            <a:ext cx="1297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nuovi valori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497979" y="2420888"/>
            <a:ext cx="24593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impegno nel lavoro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spirito di iniziativa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tendenza al risparmio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sforzo individuale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6010363" y="2697887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si imporranno come valori</a:t>
            </a:r>
          </a:p>
          <a:p>
            <a:pPr algn="ctr"/>
            <a:r>
              <a:rPr lang="it-IT" sz="1400" dirty="0"/>
              <a:t>dominanti nell’800 e nel ‘900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671112" y="3933056"/>
            <a:ext cx="3956532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2) MEDIA E PICCOLA BORGHESIA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2691826" y="4721769"/>
            <a:ext cx="2414444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3) CLASSE OPERAIA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6300192" y="4739733"/>
            <a:ext cx="12522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proletariato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37325" y="5391837"/>
            <a:ext cx="20040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lavoro dequalificato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2529659" y="5379825"/>
            <a:ext cx="18004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/>
              <a:t>lavoro estenuante</a:t>
            </a:r>
          </a:p>
          <a:p>
            <a:pPr algn="ctr"/>
            <a:r>
              <a:rPr lang="it-IT" sz="1600" dirty="0"/>
              <a:t>e pericoloso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957307" y="5498637"/>
            <a:ext cx="15696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salario da fame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6876256" y="5391837"/>
            <a:ext cx="20746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/>
              <a:t>vita e lavoro</a:t>
            </a:r>
          </a:p>
          <a:p>
            <a:pPr algn="ctr"/>
            <a:r>
              <a:rPr lang="it-IT" sz="1600" dirty="0"/>
              <a:t>in ambienti insalubri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2691826" y="6165304"/>
            <a:ext cx="1693092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4) ARTIGIANI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2842405" y="715252"/>
            <a:ext cx="2975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dirty="0"/>
              <a:t>Formazione di nuove classi</a:t>
            </a:r>
          </a:p>
        </p:txBody>
      </p:sp>
      <p:cxnSp>
        <p:nvCxnSpPr>
          <p:cNvPr id="20" name="Connettore 2 19"/>
          <p:cNvCxnSpPr>
            <a:stCxn id="3" idx="2"/>
            <a:endCxn id="5" idx="0"/>
          </p:cNvCxnSpPr>
          <p:nvPr/>
        </p:nvCxnSpPr>
        <p:spPr>
          <a:xfrm flipH="1">
            <a:off x="1304472" y="1592415"/>
            <a:ext cx="3052510" cy="2931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endCxn id="6" idx="0"/>
          </p:cNvCxnSpPr>
          <p:nvPr/>
        </p:nvCxnSpPr>
        <p:spPr>
          <a:xfrm flipH="1">
            <a:off x="3708407" y="1592415"/>
            <a:ext cx="648574" cy="253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ccia in giù 22"/>
          <p:cNvSpPr/>
          <p:nvPr/>
        </p:nvSpPr>
        <p:spPr>
          <a:xfrm>
            <a:off x="3635896" y="2184197"/>
            <a:ext cx="144016" cy="236691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2 24"/>
          <p:cNvCxnSpPr>
            <a:stCxn id="7" idx="3"/>
            <a:endCxn id="8" idx="1"/>
          </p:cNvCxnSpPr>
          <p:nvPr/>
        </p:nvCxnSpPr>
        <p:spPr>
          <a:xfrm>
            <a:off x="4957307" y="2959497"/>
            <a:ext cx="1053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1" idx="3"/>
            <a:endCxn id="12" idx="1"/>
          </p:cNvCxnSpPr>
          <p:nvPr/>
        </p:nvCxnSpPr>
        <p:spPr>
          <a:xfrm>
            <a:off x="5106270" y="4906435"/>
            <a:ext cx="1193922" cy="2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endCxn id="13" idx="0"/>
          </p:cNvCxnSpPr>
          <p:nvPr/>
        </p:nvCxnSpPr>
        <p:spPr>
          <a:xfrm flipH="1">
            <a:off x="1139363" y="5091101"/>
            <a:ext cx="2759685" cy="300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1" idx="2"/>
            <a:endCxn id="14" idx="0"/>
          </p:cNvCxnSpPr>
          <p:nvPr/>
        </p:nvCxnSpPr>
        <p:spPr>
          <a:xfrm flipH="1">
            <a:off x="3429906" y="5091101"/>
            <a:ext cx="469142" cy="288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endCxn id="15" idx="0"/>
          </p:cNvCxnSpPr>
          <p:nvPr/>
        </p:nvCxnSpPr>
        <p:spPr>
          <a:xfrm>
            <a:off x="3899048" y="5091101"/>
            <a:ext cx="1843089" cy="407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1" idx="2"/>
            <a:endCxn id="16" idx="0"/>
          </p:cNvCxnSpPr>
          <p:nvPr/>
        </p:nvCxnSpPr>
        <p:spPr>
          <a:xfrm>
            <a:off x="3899048" y="5091101"/>
            <a:ext cx="4014511" cy="300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1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77675" y="147699"/>
            <a:ext cx="426270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/>
                </a:solidFill>
                <a:latin typeface="Century Gothic" panose="020B0502020202020204" pitchFamily="34" charset="0"/>
              </a:rPr>
              <a:t>Le ideologie della società industriale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72573" y="2342305"/>
            <a:ext cx="1749197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SOCIALISMO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776023" y="1048416"/>
            <a:ext cx="3337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maggiori tutele per i lavoratori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800439" y="1637974"/>
            <a:ext cx="2063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salario più elevato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810811" y="2187190"/>
            <a:ext cx="21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uguaglianza sociale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80298" y="2740954"/>
            <a:ext cx="2196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ideologia del proletariato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816915" y="2790102"/>
            <a:ext cx="3029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critica al diritto di proprietà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855971" y="3415594"/>
            <a:ext cx="3496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intervento dello Stato necessario</a:t>
            </a:r>
          </a:p>
        </p:txBody>
      </p:sp>
      <p:cxnSp>
        <p:nvCxnSpPr>
          <p:cNvPr id="12" name="Connettore 2 11"/>
          <p:cNvCxnSpPr>
            <a:endCxn id="4" idx="1"/>
          </p:cNvCxnSpPr>
          <p:nvPr/>
        </p:nvCxnSpPr>
        <p:spPr>
          <a:xfrm flipV="1">
            <a:off x="2228980" y="1233082"/>
            <a:ext cx="547043" cy="12938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3" idx="3"/>
            <a:endCxn id="5" idx="1"/>
          </p:cNvCxnSpPr>
          <p:nvPr/>
        </p:nvCxnSpPr>
        <p:spPr>
          <a:xfrm flipV="1">
            <a:off x="2221770" y="1822640"/>
            <a:ext cx="578669" cy="704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endCxn id="6" idx="1"/>
          </p:cNvCxnSpPr>
          <p:nvPr/>
        </p:nvCxnSpPr>
        <p:spPr>
          <a:xfrm flipV="1">
            <a:off x="2228980" y="2371856"/>
            <a:ext cx="581831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endCxn id="9" idx="1"/>
          </p:cNvCxnSpPr>
          <p:nvPr/>
        </p:nvCxnSpPr>
        <p:spPr>
          <a:xfrm>
            <a:off x="2228980" y="2556522"/>
            <a:ext cx="587935" cy="4182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endCxn id="10" idx="1"/>
          </p:cNvCxnSpPr>
          <p:nvPr/>
        </p:nvCxnSpPr>
        <p:spPr>
          <a:xfrm>
            <a:off x="2228980" y="2556522"/>
            <a:ext cx="626991" cy="1043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497287" y="4705293"/>
            <a:ext cx="1718740" cy="3693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COMUNISMO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2855971" y="4363533"/>
            <a:ext cx="3720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abolizione della proprietà privata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2855971" y="5013176"/>
            <a:ext cx="2844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/>
              <a:t>rivoluzione per eliminare </a:t>
            </a:r>
          </a:p>
          <a:p>
            <a:pPr algn="ctr"/>
            <a:r>
              <a:rPr lang="it-IT" dirty="0"/>
              <a:t>il capitalismo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7092280" y="4828510"/>
            <a:ext cx="122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Karl </a:t>
            </a:r>
            <a:r>
              <a:rPr lang="it-IT" dirty="0" err="1"/>
              <a:t>Marx</a:t>
            </a:r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6943996" y="5659507"/>
            <a:ext cx="1560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lotta di classe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2936338" y="6218379"/>
            <a:ext cx="2906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borghesia         proletariato</a:t>
            </a:r>
          </a:p>
        </p:txBody>
      </p:sp>
      <p:cxnSp>
        <p:nvCxnSpPr>
          <p:cNvPr id="28" name="Connettore 2 27"/>
          <p:cNvCxnSpPr>
            <a:endCxn id="22" idx="1"/>
          </p:cNvCxnSpPr>
          <p:nvPr/>
        </p:nvCxnSpPr>
        <p:spPr>
          <a:xfrm flipV="1">
            <a:off x="2216027" y="4548199"/>
            <a:ext cx="639944" cy="341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21" idx="3"/>
            <a:endCxn id="23" idx="1"/>
          </p:cNvCxnSpPr>
          <p:nvPr/>
        </p:nvCxnSpPr>
        <p:spPr>
          <a:xfrm>
            <a:off x="2216027" y="4889959"/>
            <a:ext cx="639944" cy="4463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22" idx="3"/>
            <a:endCxn id="24" idx="1"/>
          </p:cNvCxnSpPr>
          <p:nvPr/>
        </p:nvCxnSpPr>
        <p:spPr>
          <a:xfrm>
            <a:off x="6576861" y="4548199"/>
            <a:ext cx="515419" cy="464977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23" idx="3"/>
            <a:endCxn id="24" idx="1"/>
          </p:cNvCxnSpPr>
          <p:nvPr/>
        </p:nvCxnSpPr>
        <p:spPr>
          <a:xfrm flipV="1">
            <a:off x="5700019" y="5013176"/>
            <a:ext cx="1392261" cy="323166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24" idx="2"/>
            <a:endCxn id="25" idx="0"/>
          </p:cNvCxnSpPr>
          <p:nvPr/>
        </p:nvCxnSpPr>
        <p:spPr>
          <a:xfrm>
            <a:off x="7706391" y="5197842"/>
            <a:ext cx="17626" cy="461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ccia bidirezionale orizzontale 36"/>
          <p:cNvSpPr/>
          <p:nvPr/>
        </p:nvSpPr>
        <p:spPr>
          <a:xfrm>
            <a:off x="4100896" y="6342272"/>
            <a:ext cx="376965" cy="1440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9" name="Connettore 1 38"/>
          <p:cNvCxnSpPr>
            <a:stCxn id="25" idx="2"/>
          </p:cNvCxnSpPr>
          <p:nvPr/>
        </p:nvCxnSpPr>
        <p:spPr>
          <a:xfrm>
            <a:off x="7724017" y="6028839"/>
            <a:ext cx="0" cy="4574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 flipH="1">
            <a:off x="5940152" y="6486288"/>
            <a:ext cx="17838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e 41"/>
          <p:cNvSpPr/>
          <p:nvPr/>
        </p:nvSpPr>
        <p:spPr>
          <a:xfrm>
            <a:off x="6187681" y="147990"/>
            <a:ext cx="307791" cy="328682"/>
          </a:xfrm>
          <a:prstGeom prst="ellips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4" name="CasellaDiTesto 43"/>
          <p:cNvSpPr txBox="1"/>
          <p:nvPr/>
        </p:nvSpPr>
        <p:spPr>
          <a:xfrm>
            <a:off x="6195390" y="131514"/>
            <a:ext cx="314510" cy="369332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074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  <p:bldP spid="10" grpId="0"/>
      <p:bldP spid="21" grpId="0" animBg="1"/>
      <p:bldP spid="22" grpId="0"/>
      <p:bldP spid="23" grpId="0"/>
      <p:bldP spid="24" grpId="0"/>
      <p:bldP spid="25" grpId="0"/>
      <p:bldP spid="26" grpId="0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11760" y="940570"/>
            <a:ext cx="3550972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dei sindacati (in USA ed Europa)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7308302" y="657507"/>
            <a:ext cx="8531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sciopero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7308303" y="1180727"/>
            <a:ext cx="726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serrata</a:t>
            </a:r>
          </a:p>
        </p:txBody>
      </p:sp>
      <p:sp>
        <p:nvSpPr>
          <p:cNvPr id="5" name="Freccia bidirezionale verticale 4"/>
          <p:cNvSpPr/>
          <p:nvPr/>
        </p:nvSpPr>
        <p:spPr>
          <a:xfrm>
            <a:off x="7601134" y="940570"/>
            <a:ext cx="140817" cy="31939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" name="Connettore 2 6"/>
          <p:cNvCxnSpPr>
            <a:stCxn id="2" idx="3"/>
          </p:cNvCxnSpPr>
          <p:nvPr/>
        </p:nvCxnSpPr>
        <p:spPr>
          <a:xfrm>
            <a:off x="5962732" y="1125236"/>
            <a:ext cx="11238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955921" y="116632"/>
            <a:ext cx="434285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it-IT" dirty="0"/>
              <a:t>Alla fine del XIX° sec. i lavoratori </a:t>
            </a:r>
          </a:p>
          <a:p>
            <a:pPr algn="r"/>
            <a:r>
              <a:rPr lang="it-IT" dirty="0"/>
              <a:t>diventano oggetto di attenzione da parte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411760" y="1995786"/>
            <a:ext cx="2135521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dei partiti socialisti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127470" y="1826509"/>
            <a:ext cx="26965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Prima Internazionale (1864)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173155" y="2387236"/>
            <a:ext cx="29049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Seconda Internazionale (1889)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5990474" y="3068960"/>
            <a:ext cx="1316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massimalisti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7717339" y="3068960"/>
            <a:ext cx="1085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comunisti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5227541" y="4378730"/>
            <a:ext cx="22124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rivoluzione spontanea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7784759" y="3617580"/>
            <a:ext cx="968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socialisti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2498963" y="4364154"/>
            <a:ext cx="1688283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degli anarchici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6128763" y="3617580"/>
            <a:ext cx="10422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riformisti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498963" y="5229200"/>
            <a:ext cx="1433406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della Chiesa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519093" y="5152256"/>
            <a:ext cx="1428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Leone XIII° e la</a:t>
            </a:r>
          </a:p>
          <a:p>
            <a:pPr algn="ctr"/>
            <a:r>
              <a:rPr lang="it-IT" sz="1400" i="1" dirty="0"/>
              <a:t>Rerum </a:t>
            </a:r>
            <a:r>
              <a:rPr lang="it-IT" sz="1400" i="1" dirty="0" err="1"/>
              <a:t>Novarum</a:t>
            </a:r>
            <a:endParaRPr lang="it-IT" sz="1400" i="1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5227541" y="5244589"/>
            <a:ext cx="30171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cooperazione tra le parti sociali</a:t>
            </a:r>
          </a:p>
        </p:txBody>
      </p:sp>
      <p:cxnSp>
        <p:nvCxnSpPr>
          <p:cNvPr id="23" name="Connettore 2 22"/>
          <p:cNvCxnSpPr>
            <a:stCxn id="10" idx="3"/>
            <a:endCxn id="11" idx="1"/>
          </p:cNvCxnSpPr>
          <p:nvPr/>
        </p:nvCxnSpPr>
        <p:spPr>
          <a:xfrm flipV="1">
            <a:off x="4547281" y="1995786"/>
            <a:ext cx="580189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0" idx="3"/>
            <a:endCxn id="12" idx="1"/>
          </p:cNvCxnSpPr>
          <p:nvPr/>
        </p:nvCxnSpPr>
        <p:spPr>
          <a:xfrm>
            <a:off x="4547281" y="2180452"/>
            <a:ext cx="625874" cy="376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endCxn id="13" idx="0"/>
          </p:cNvCxnSpPr>
          <p:nvPr/>
        </p:nvCxnSpPr>
        <p:spPr>
          <a:xfrm>
            <a:off x="6637151" y="2725790"/>
            <a:ext cx="11516" cy="34317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3" idx="2"/>
            <a:endCxn id="18" idx="0"/>
          </p:cNvCxnSpPr>
          <p:nvPr/>
        </p:nvCxnSpPr>
        <p:spPr>
          <a:xfrm>
            <a:off x="6648667" y="3407514"/>
            <a:ext cx="1233" cy="21006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13" idx="3"/>
            <a:endCxn id="14" idx="1"/>
          </p:cNvCxnSpPr>
          <p:nvPr/>
        </p:nvCxnSpPr>
        <p:spPr>
          <a:xfrm>
            <a:off x="7306860" y="3238237"/>
            <a:ext cx="4104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8" idx="3"/>
            <a:endCxn id="16" idx="1"/>
          </p:cNvCxnSpPr>
          <p:nvPr/>
        </p:nvCxnSpPr>
        <p:spPr>
          <a:xfrm>
            <a:off x="7171036" y="3786857"/>
            <a:ext cx="61372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7" idx="3"/>
            <a:endCxn id="15" idx="1"/>
          </p:cNvCxnSpPr>
          <p:nvPr/>
        </p:nvCxnSpPr>
        <p:spPr>
          <a:xfrm flipV="1">
            <a:off x="4187246" y="4548007"/>
            <a:ext cx="1040295" cy="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9" idx="3"/>
            <a:endCxn id="21" idx="1"/>
          </p:cNvCxnSpPr>
          <p:nvPr/>
        </p:nvCxnSpPr>
        <p:spPr>
          <a:xfrm>
            <a:off x="3932369" y="5413866"/>
            <a:ext cx="12951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stCxn id="19" idx="1"/>
            <a:endCxn id="20" idx="3"/>
          </p:cNvCxnSpPr>
          <p:nvPr/>
        </p:nvCxnSpPr>
        <p:spPr>
          <a:xfrm flipH="1">
            <a:off x="1947689" y="5413866"/>
            <a:ext cx="551274" cy="0"/>
          </a:xfrm>
          <a:prstGeom prst="straightConnector1">
            <a:avLst/>
          </a:prstGeom>
          <a:ln w="6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reccia in giù 46"/>
          <p:cNvSpPr/>
          <p:nvPr/>
        </p:nvSpPr>
        <p:spPr>
          <a:xfrm>
            <a:off x="3343104" y="1488504"/>
            <a:ext cx="136416" cy="338005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8" name="Freccia in giù 47"/>
          <p:cNvSpPr/>
          <p:nvPr/>
        </p:nvSpPr>
        <p:spPr>
          <a:xfrm>
            <a:off x="3364054" y="2559370"/>
            <a:ext cx="115466" cy="1517702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9" name="Freccia in giù 48"/>
          <p:cNvSpPr/>
          <p:nvPr/>
        </p:nvSpPr>
        <p:spPr>
          <a:xfrm>
            <a:off x="3353579" y="4840645"/>
            <a:ext cx="136416" cy="338005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80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 animBg="1"/>
      <p:bldP spid="20" grpId="0"/>
      <p:bldP spid="21" grpId="0"/>
      <p:bldP spid="47" grpId="0" animBg="1"/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77675" y="147699"/>
            <a:ext cx="4262705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/>
                </a:solidFill>
                <a:latin typeface="Century Gothic" panose="020B0502020202020204" pitchFamily="34" charset="0"/>
              </a:rPr>
              <a:t>Le ideologie della società industriale</a:t>
            </a:r>
          </a:p>
        </p:txBody>
      </p:sp>
      <p:sp>
        <p:nvSpPr>
          <p:cNvPr id="5" name="Ovale 4"/>
          <p:cNvSpPr/>
          <p:nvPr/>
        </p:nvSpPr>
        <p:spPr>
          <a:xfrm>
            <a:off x="6187681" y="147990"/>
            <a:ext cx="307791" cy="328682"/>
          </a:xfrm>
          <a:prstGeom prst="ellips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6195390" y="131514"/>
            <a:ext cx="314510" cy="369332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747636" y="1052736"/>
            <a:ext cx="2024913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/>
              <a:t>Piccola borghesia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051820" y="1052736"/>
            <a:ext cx="168026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Alta borghesia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068326" y="1628800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democratici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49141" y="2276872"/>
            <a:ext cx="2226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suffragio universale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267626" y="2884294"/>
            <a:ext cx="2989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volontà sovrana del popolo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09679" y="3573016"/>
            <a:ext cx="2505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istruzione obbligatoria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99556" y="4221088"/>
            <a:ext cx="2510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tasse secondo giustizia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5442151" y="158983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liberali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5322895" y="2132856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liberismo</a:t>
            </a:r>
          </a:p>
        </p:txBody>
      </p:sp>
      <p:sp>
        <p:nvSpPr>
          <p:cNvPr id="16" name="Callout 1 15"/>
          <p:cNvSpPr/>
          <p:nvPr/>
        </p:nvSpPr>
        <p:spPr>
          <a:xfrm>
            <a:off x="6715785" y="1774497"/>
            <a:ext cx="1512168" cy="358359"/>
          </a:xfrm>
          <a:prstGeom prst="borderCallout1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massima libertà in economia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6509517" y="2646204"/>
            <a:ext cx="196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400" dirty="0"/>
              <a:t>lo Stato non deve</a:t>
            </a:r>
          </a:p>
          <a:p>
            <a:pPr algn="ctr"/>
            <a:r>
              <a:rPr lang="it-IT" sz="1400" dirty="0"/>
              <a:t>occuparsi di economia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150851" y="3570810"/>
            <a:ext cx="1515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Stato liberale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7069458" y="3451647"/>
            <a:ext cx="10615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potere:</a:t>
            </a:r>
          </a:p>
          <a:p>
            <a:r>
              <a:rPr lang="it-IT" sz="1400" dirty="0"/>
              <a:t>legislativo</a:t>
            </a:r>
          </a:p>
          <a:p>
            <a:r>
              <a:rPr lang="it-IT" sz="1400" dirty="0"/>
              <a:t>esecutivo</a:t>
            </a:r>
          </a:p>
          <a:p>
            <a:r>
              <a:rPr lang="it-IT" sz="1400" dirty="0"/>
              <a:t>giudiziario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4843414" y="4725144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suffragio censitario</a:t>
            </a:r>
          </a:p>
        </p:txBody>
      </p:sp>
      <p:cxnSp>
        <p:nvCxnSpPr>
          <p:cNvPr id="22" name="Connettore 2 21"/>
          <p:cNvCxnSpPr>
            <a:stCxn id="7" idx="2"/>
            <a:endCxn id="9" idx="0"/>
          </p:cNvCxnSpPr>
          <p:nvPr/>
        </p:nvCxnSpPr>
        <p:spPr>
          <a:xfrm>
            <a:off x="1760093" y="1422068"/>
            <a:ext cx="2494" cy="2067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9" idx="2"/>
            <a:endCxn id="10" idx="0"/>
          </p:cNvCxnSpPr>
          <p:nvPr/>
        </p:nvCxnSpPr>
        <p:spPr>
          <a:xfrm>
            <a:off x="1762587" y="1998132"/>
            <a:ext cx="0" cy="2787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0" idx="2"/>
            <a:endCxn id="11" idx="0"/>
          </p:cNvCxnSpPr>
          <p:nvPr/>
        </p:nvCxnSpPr>
        <p:spPr>
          <a:xfrm>
            <a:off x="1762587" y="2646204"/>
            <a:ext cx="0" cy="238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1" idx="2"/>
            <a:endCxn id="12" idx="0"/>
          </p:cNvCxnSpPr>
          <p:nvPr/>
        </p:nvCxnSpPr>
        <p:spPr>
          <a:xfrm flipH="1">
            <a:off x="1762586" y="3253626"/>
            <a:ext cx="1" cy="319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2" idx="2"/>
            <a:endCxn id="13" idx="0"/>
          </p:cNvCxnSpPr>
          <p:nvPr/>
        </p:nvCxnSpPr>
        <p:spPr>
          <a:xfrm flipH="1">
            <a:off x="1754868" y="3942348"/>
            <a:ext cx="7718" cy="2787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8" idx="2"/>
            <a:endCxn id="14" idx="0"/>
          </p:cNvCxnSpPr>
          <p:nvPr/>
        </p:nvCxnSpPr>
        <p:spPr>
          <a:xfrm>
            <a:off x="5891954" y="1422068"/>
            <a:ext cx="0" cy="167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4" idx="2"/>
            <a:endCxn id="15" idx="0"/>
          </p:cNvCxnSpPr>
          <p:nvPr/>
        </p:nvCxnSpPr>
        <p:spPr>
          <a:xfrm>
            <a:off x="5891954" y="1959163"/>
            <a:ext cx="3374" cy="1736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6" idx="1"/>
            <a:endCxn id="17" idx="0"/>
          </p:cNvCxnSpPr>
          <p:nvPr/>
        </p:nvCxnSpPr>
        <p:spPr>
          <a:xfrm>
            <a:off x="7471869" y="2132856"/>
            <a:ext cx="21251" cy="5133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8" idx="3"/>
          </p:cNvCxnSpPr>
          <p:nvPr/>
        </p:nvCxnSpPr>
        <p:spPr>
          <a:xfrm>
            <a:off x="6666009" y="3755476"/>
            <a:ext cx="419925" cy="2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15" idx="2"/>
            <a:endCxn id="18" idx="0"/>
          </p:cNvCxnSpPr>
          <p:nvPr/>
        </p:nvCxnSpPr>
        <p:spPr>
          <a:xfrm>
            <a:off x="5895328" y="2502188"/>
            <a:ext cx="13102" cy="10686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8" idx="2"/>
            <a:endCxn id="20" idx="0"/>
          </p:cNvCxnSpPr>
          <p:nvPr/>
        </p:nvCxnSpPr>
        <p:spPr>
          <a:xfrm>
            <a:off x="5908430" y="3940142"/>
            <a:ext cx="10760" cy="7850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42"/>
          <p:cNvSpPr txBox="1"/>
          <p:nvPr/>
        </p:nvSpPr>
        <p:spPr>
          <a:xfrm>
            <a:off x="3131840" y="5360710"/>
            <a:ext cx="243528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</a:rPr>
              <a:t>Questione femminile</a:t>
            </a:r>
          </a:p>
        </p:txBody>
      </p:sp>
      <p:sp>
        <p:nvSpPr>
          <p:cNvPr id="44" name="CasellaDiTesto 43"/>
          <p:cNvSpPr txBox="1"/>
          <p:nvPr/>
        </p:nvSpPr>
        <p:spPr>
          <a:xfrm>
            <a:off x="3339927" y="5880671"/>
            <a:ext cx="1997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suffragio universale</a:t>
            </a:r>
          </a:p>
        </p:txBody>
      </p:sp>
      <p:sp>
        <p:nvSpPr>
          <p:cNvPr id="45" name="CasellaDiTesto 44"/>
          <p:cNvSpPr txBox="1"/>
          <p:nvPr/>
        </p:nvSpPr>
        <p:spPr>
          <a:xfrm>
            <a:off x="3561141" y="6381328"/>
            <a:ext cx="15552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emancipazione</a:t>
            </a:r>
          </a:p>
        </p:txBody>
      </p:sp>
      <p:sp>
        <p:nvSpPr>
          <p:cNvPr id="46" name="CasellaDiTesto 45"/>
          <p:cNvSpPr txBox="1"/>
          <p:nvPr/>
        </p:nvSpPr>
        <p:spPr>
          <a:xfrm>
            <a:off x="5868144" y="5897147"/>
            <a:ext cx="1039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suffragette</a:t>
            </a:r>
          </a:p>
        </p:txBody>
      </p:sp>
      <p:cxnSp>
        <p:nvCxnSpPr>
          <p:cNvPr id="48" name="Connettore 2 47"/>
          <p:cNvCxnSpPr>
            <a:stCxn id="43" idx="2"/>
            <a:endCxn id="44" idx="0"/>
          </p:cNvCxnSpPr>
          <p:nvPr/>
        </p:nvCxnSpPr>
        <p:spPr>
          <a:xfrm flipH="1">
            <a:off x="4338759" y="5730042"/>
            <a:ext cx="10722" cy="150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44" idx="2"/>
            <a:endCxn id="45" idx="0"/>
          </p:cNvCxnSpPr>
          <p:nvPr/>
        </p:nvCxnSpPr>
        <p:spPr>
          <a:xfrm flipH="1">
            <a:off x="4338758" y="6219225"/>
            <a:ext cx="1" cy="1621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2 52"/>
          <p:cNvCxnSpPr>
            <a:stCxn id="44" idx="3"/>
            <a:endCxn id="46" idx="1"/>
          </p:cNvCxnSpPr>
          <p:nvPr/>
        </p:nvCxnSpPr>
        <p:spPr>
          <a:xfrm>
            <a:off x="5337590" y="6049948"/>
            <a:ext cx="530554" cy="1088"/>
          </a:xfrm>
          <a:prstGeom prst="straightConnector1">
            <a:avLst/>
          </a:prstGeom>
          <a:ln w="6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69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  <p:bldP spid="20" grpId="0"/>
      <p:bldP spid="43" grpId="0" animBg="1"/>
      <p:bldP spid="44" grpId="0"/>
      <p:bldP spid="45" grpId="0"/>
      <p:bldP spid="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75856" y="188640"/>
            <a:ext cx="2191626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/>
              <a:t>La società di massa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260011" y="1093386"/>
            <a:ext cx="233108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produzione di massa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728274" y="1093386"/>
            <a:ext cx="176202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dirty="0"/>
              <a:t>urbanizzazione</a:t>
            </a:r>
          </a:p>
        </p:txBody>
      </p:sp>
      <p:sp>
        <p:nvSpPr>
          <p:cNvPr id="5" name="Callout 1 4"/>
          <p:cNvSpPr/>
          <p:nvPr/>
        </p:nvSpPr>
        <p:spPr>
          <a:xfrm>
            <a:off x="6156176" y="141602"/>
            <a:ext cx="2808312" cy="695109"/>
          </a:xfrm>
          <a:prstGeom prst="borderCallout1">
            <a:avLst>
              <a:gd name="adj1" fmla="val 18750"/>
              <a:gd name="adj2" fmla="val -8333"/>
              <a:gd name="adj3" fmla="val 31912"/>
              <a:gd name="adj4" fmla="val -21992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200" b="1" dirty="0">
                <a:solidFill>
                  <a:schemeClr val="tx1"/>
                </a:solidFill>
              </a:rPr>
              <a:t>insieme di persone con caratteristiche comuni, che agiscono, consumano e pensano allo stesso modo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516159" y="1844824"/>
            <a:ext cx="2186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società dei consumi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971600" y="2420888"/>
            <a:ext cx="1806905" cy="36933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/>
              <a:t>aspetti negativi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3068960"/>
            <a:ext cx="39950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appiattimento dell’individuo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annullamento delle singole personalità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pericolo per le libertà personali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940152" y="2428090"/>
            <a:ext cx="1755609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/>
              <a:t>aspetti positivi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702976" y="3053769"/>
            <a:ext cx="29979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it-IT" sz="1600" dirty="0"/>
              <a:t>benessere economico</a:t>
            </a:r>
          </a:p>
          <a:p>
            <a:pPr marL="285750" indent="-285750">
              <a:buBlip>
                <a:blip r:embed="rId3"/>
              </a:buBlip>
            </a:pPr>
            <a:r>
              <a:rPr lang="it-IT" sz="1600" dirty="0"/>
              <a:t>diffusione della cultura</a:t>
            </a:r>
          </a:p>
          <a:p>
            <a:pPr marL="285750" indent="-285750">
              <a:buBlip>
                <a:blip r:embed="rId3"/>
              </a:buBlip>
            </a:pPr>
            <a:r>
              <a:rPr lang="it-IT" sz="1600" dirty="0"/>
              <a:t>diffusione della democrazia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718024" y="4221088"/>
            <a:ext cx="34692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it-IT" sz="1600" dirty="0"/>
              <a:t>maggiore diffusione delle notizie</a:t>
            </a:r>
          </a:p>
          <a:p>
            <a:pPr marL="285750" indent="-285750">
              <a:buBlip>
                <a:blip r:embed="rId3"/>
              </a:buBlip>
            </a:pPr>
            <a:r>
              <a:rPr lang="it-IT" sz="1600" dirty="0"/>
              <a:t>maggiore istruzione e cultura</a:t>
            </a:r>
          </a:p>
          <a:p>
            <a:pPr marL="285750" indent="-285750">
              <a:buBlip>
                <a:blip r:embed="rId3"/>
              </a:buBlip>
            </a:pPr>
            <a:r>
              <a:rPr lang="it-IT" sz="1600" dirty="0"/>
              <a:t>partecipazione alla vita politica</a:t>
            </a:r>
          </a:p>
          <a:p>
            <a:pPr marL="285750" indent="-285750">
              <a:buBlip>
                <a:blip r:embed="rId3"/>
              </a:buBlip>
            </a:pPr>
            <a:r>
              <a:rPr lang="it-IT" sz="1600" dirty="0"/>
              <a:t>suffragio universale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971600" y="4293096"/>
            <a:ext cx="24561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politica estera aggressiva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971600" y="4941168"/>
            <a:ext cx="19030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protezionismo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imperi coloniali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066979" y="5830525"/>
            <a:ext cx="1616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tra le cause delle due</a:t>
            </a:r>
          </a:p>
          <a:p>
            <a:pPr algn="ctr"/>
            <a:r>
              <a:rPr lang="it-IT" sz="1200" dirty="0"/>
              <a:t>guerre mondiali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261622" y="5661248"/>
            <a:ext cx="1592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partiti di massa</a:t>
            </a:r>
          </a:p>
        </p:txBody>
      </p:sp>
      <p:cxnSp>
        <p:nvCxnSpPr>
          <p:cNvPr id="17" name="Connettore 2 16"/>
          <p:cNvCxnSpPr>
            <a:stCxn id="2" idx="2"/>
            <a:endCxn id="3" idx="0"/>
          </p:cNvCxnSpPr>
          <p:nvPr/>
        </p:nvCxnSpPr>
        <p:spPr>
          <a:xfrm flipH="1">
            <a:off x="2425555" y="557972"/>
            <a:ext cx="1946114" cy="535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2" idx="2"/>
            <a:endCxn id="4" idx="0"/>
          </p:cNvCxnSpPr>
          <p:nvPr/>
        </p:nvCxnSpPr>
        <p:spPr>
          <a:xfrm>
            <a:off x="4371669" y="557972"/>
            <a:ext cx="2237616" cy="535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3" idx="2"/>
            <a:endCxn id="6" idx="0"/>
          </p:cNvCxnSpPr>
          <p:nvPr/>
        </p:nvCxnSpPr>
        <p:spPr>
          <a:xfrm>
            <a:off x="2425555" y="1462718"/>
            <a:ext cx="2184013" cy="382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7" idx="2"/>
          </p:cNvCxnSpPr>
          <p:nvPr/>
        </p:nvCxnSpPr>
        <p:spPr>
          <a:xfrm flipH="1">
            <a:off x="1875052" y="2790220"/>
            <a:ext cx="1" cy="3507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9" idx="2"/>
          </p:cNvCxnSpPr>
          <p:nvPr/>
        </p:nvCxnSpPr>
        <p:spPr>
          <a:xfrm flipH="1">
            <a:off x="6817956" y="2797422"/>
            <a:ext cx="1" cy="3435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1875053" y="3930734"/>
            <a:ext cx="0" cy="3623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flipH="1">
            <a:off x="6817957" y="3789040"/>
            <a:ext cx="778379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1875052" y="4631650"/>
            <a:ext cx="1" cy="3815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6948264" y="5233555"/>
            <a:ext cx="0" cy="4276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1875052" y="5447401"/>
            <a:ext cx="0" cy="383124"/>
          </a:xfrm>
          <a:prstGeom prst="straightConnector1">
            <a:avLst/>
          </a:prstGeom>
          <a:ln w="6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77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7" grpId="0" animBg="1"/>
      <p:bldP spid="8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uppo 52"/>
          <p:cNvGrpSpPr/>
          <p:nvPr/>
        </p:nvGrpSpPr>
        <p:grpSpPr>
          <a:xfrm>
            <a:off x="652097" y="2946405"/>
            <a:ext cx="5706069" cy="3311792"/>
            <a:chOff x="652097" y="2946405"/>
            <a:chExt cx="5706069" cy="3311792"/>
          </a:xfrm>
        </p:grpSpPr>
        <p:cxnSp>
          <p:nvCxnSpPr>
            <p:cNvPr id="52" name="Connettore 2 51"/>
            <p:cNvCxnSpPr>
              <a:endCxn id="19" idx="0"/>
            </p:cNvCxnSpPr>
            <p:nvPr/>
          </p:nvCxnSpPr>
          <p:spPr>
            <a:xfrm>
              <a:off x="652097" y="3212976"/>
              <a:ext cx="1" cy="30452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Connettore 1 47"/>
            <p:cNvCxnSpPr>
              <a:stCxn id="9" idx="2"/>
            </p:cNvCxnSpPr>
            <p:nvPr/>
          </p:nvCxnSpPr>
          <p:spPr>
            <a:xfrm>
              <a:off x="6351317" y="2946405"/>
              <a:ext cx="6849" cy="266571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Connettore 1 49"/>
            <p:cNvCxnSpPr/>
            <p:nvPr/>
          </p:nvCxnSpPr>
          <p:spPr>
            <a:xfrm flipH="1">
              <a:off x="652097" y="3212976"/>
              <a:ext cx="57060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CasellaDiTesto 1"/>
          <p:cNvSpPr txBox="1"/>
          <p:nvPr/>
        </p:nvSpPr>
        <p:spPr>
          <a:xfrm>
            <a:off x="2714911" y="116632"/>
            <a:ext cx="2640466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b="1" dirty="0"/>
              <a:t>L’età dell’imperialismo</a:t>
            </a:r>
          </a:p>
          <a:p>
            <a:pPr algn="ctr"/>
            <a:r>
              <a:rPr lang="it-IT" b="1" dirty="0"/>
              <a:t>1870 - 1914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848881"/>
            <a:ext cx="2257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sviluppo industriale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131840" y="848881"/>
            <a:ext cx="3988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creazione di nuovi bisogni economici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712977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ricerca di nuovi mercati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538882" y="1712977"/>
            <a:ext cx="148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colonialismo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724128" y="1710100"/>
            <a:ext cx="3087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aumento della competizione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67544" y="2577073"/>
            <a:ext cx="4307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necessità di un proprio impero coloniale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580112" y="2577073"/>
            <a:ext cx="154241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it-IT" dirty="0"/>
              <a:t>imperialismo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93941" y="4483329"/>
            <a:ext cx="825867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/>
                </a:solidFill>
              </a:rPr>
              <a:t>Cause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1741717" y="3403209"/>
            <a:ext cx="140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economiche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3949106" y="3289423"/>
            <a:ext cx="28520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necessità di materie prime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controllo del commercio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741717" y="4347654"/>
            <a:ext cx="1075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politiche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977546" y="4231067"/>
            <a:ext cx="4761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esasperazione del nazionalismo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la conquista di colonie simbolo di nazione forte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1741717" y="498264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sociali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4012138" y="4863187"/>
            <a:ext cx="3786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ricerca di nuove terre per i contadini</a:t>
            </a:r>
          </a:p>
          <a:p>
            <a:pPr marL="285750" indent="-285750">
              <a:buBlip>
                <a:blip r:embed="rId2"/>
              </a:buBlip>
            </a:pPr>
            <a:r>
              <a:rPr lang="it-IT" sz="1600" dirty="0"/>
              <a:t>ricerca di consenso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773350" y="5627995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culturali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4037522" y="5516618"/>
            <a:ext cx="42098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t-IT" sz="1600" dirty="0"/>
              <a:t>l’uomo bianco deve dominare il mondo e</a:t>
            </a:r>
          </a:p>
          <a:p>
            <a:r>
              <a:rPr lang="it-IT" sz="1600" dirty="0"/>
              <a:t>      portare la civiltà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26340" y="6258197"/>
            <a:ext cx="851515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/>
                </a:solidFill>
              </a:rPr>
              <a:t>Effetti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4037522" y="6150476"/>
            <a:ext cx="4511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la conflittualità tra i diversi Paesi viene spostata</a:t>
            </a:r>
          </a:p>
          <a:p>
            <a:r>
              <a:rPr lang="it-IT" sz="1600" dirty="0"/>
              <a:t>al di fuori dell’Europa</a:t>
            </a:r>
          </a:p>
        </p:txBody>
      </p:sp>
      <p:sp>
        <p:nvSpPr>
          <p:cNvPr id="21" name="Freccia a destra 20"/>
          <p:cNvSpPr/>
          <p:nvPr/>
        </p:nvSpPr>
        <p:spPr>
          <a:xfrm>
            <a:off x="2714911" y="971133"/>
            <a:ext cx="364245" cy="12482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circolare a sinistra 21"/>
          <p:cNvSpPr/>
          <p:nvPr/>
        </p:nvSpPr>
        <p:spPr>
          <a:xfrm>
            <a:off x="7122522" y="1033546"/>
            <a:ext cx="257790" cy="235214"/>
          </a:xfrm>
          <a:prstGeom prst="curved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3" name="Freccia circolare a destra 22"/>
          <p:cNvSpPr/>
          <p:nvPr/>
        </p:nvSpPr>
        <p:spPr>
          <a:xfrm>
            <a:off x="195169" y="1721278"/>
            <a:ext cx="273603" cy="278740"/>
          </a:xfrm>
          <a:prstGeom prst="curv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4" name="Freccia a destra 23"/>
          <p:cNvSpPr/>
          <p:nvPr/>
        </p:nvSpPr>
        <p:spPr>
          <a:xfrm>
            <a:off x="3131840" y="1860648"/>
            <a:ext cx="364245" cy="12482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Freccia a destra 24"/>
          <p:cNvSpPr/>
          <p:nvPr/>
        </p:nvSpPr>
        <p:spPr>
          <a:xfrm>
            <a:off x="5205834" y="1859661"/>
            <a:ext cx="364245" cy="12482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Freccia circolare a sinistra 25"/>
          <p:cNvSpPr/>
          <p:nvPr/>
        </p:nvSpPr>
        <p:spPr>
          <a:xfrm>
            <a:off x="8748464" y="1882411"/>
            <a:ext cx="257790" cy="235214"/>
          </a:xfrm>
          <a:prstGeom prst="curved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7" name="Freccia circolare a destra 26"/>
          <p:cNvSpPr/>
          <p:nvPr/>
        </p:nvSpPr>
        <p:spPr>
          <a:xfrm>
            <a:off x="210767" y="2580570"/>
            <a:ext cx="273603" cy="278740"/>
          </a:xfrm>
          <a:prstGeom prst="curv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8" name="Freccia a destra 27"/>
          <p:cNvSpPr/>
          <p:nvPr/>
        </p:nvSpPr>
        <p:spPr>
          <a:xfrm>
            <a:off x="4991132" y="2719940"/>
            <a:ext cx="364245" cy="12482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0" name="Connettore 2 29"/>
          <p:cNvCxnSpPr>
            <a:stCxn id="10" idx="3"/>
            <a:endCxn id="11" idx="1"/>
          </p:cNvCxnSpPr>
          <p:nvPr/>
        </p:nvCxnSpPr>
        <p:spPr>
          <a:xfrm flipV="1">
            <a:off x="1019808" y="3587875"/>
            <a:ext cx="721909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0" idx="3"/>
            <a:endCxn id="13" idx="1"/>
          </p:cNvCxnSpPr>
          <p:nvPr/>
        </p:nvCxnSpPr>
        <p:spPr>
          <a:xfrm flipV="1">
            <a:off x="1019808" y="4532320"/>
            <a:ext cx="721909" cy="1356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0" idx="3"/>
            <a:endCxn id="15" idx="1"/>
          </p:cNvCxnSpPr>
          <p:nvPr/>
        </p:nvCxnSpPr>
        <p:spPr>
          <a:xfrm>
            <a:off x="1019808" y="4667995"/>
            <a:ext cx="721909" cy="4993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0" idx="3"/>
            <a:endCxn id="17" idx="1"/>
          </p:cNvCxnSpPr>
          <p:nvPr/>
        </p:nvCxnSpPr>
        <p:spPr>
          <a:xfrm>
            <a:off x="1019808" y="4667995"/>
            <a:ext cx="753542" cy="11446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1" idx="3"/>
            <a:endCxn id="12" idx="1"/>
          </p:cNvCxnSpPr>
          <p:nvPr/>
        </p:nvCxnSpPr>
        <p:spPr>
          <a:xfrm flipV="1">
            <a:off x="3146269" y="3581811"/>
            <a:ext cx="802837" cy="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13" idx="3"/>
            <a:endCxn id="14" idx="1"/>
          </p:cNvCxnSpPr>
          <p:nvPr/>
        </p:nvCxnSpPr>
        <p:spPr>
          <a:xfrm flipV="1">
            <a:off x="2817653" y="4523455"/>
            <a:ext cx="1159893" cy="8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5" idx="3"/>
            <a:endCxn id="16" idx="1"/>
          </p:cNvCxnSpPr>
          <p:nvPr/>
        </p:nvCxnSpPr>
        <p:spPr>
          <a:xfrm flipV="1">
            <a:off x="2570790" y="5155575"/>
            <a:ext cx="1441348" cy="117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7" idx="3"/>
            <a:endCxn id="18" idx="1"/>
          </p:cNvCxnSpPr>
          <p:nvPr/>
        </p:nvCxnSpPr>
        <p:spPr>
          <a:xfrm flipV="1">
            <a:off x="2823638" y="5809006"/>
            <a:ext cx="1213884" cy="36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stCxn id="19" idx="3"/>
            <a:endCxn id="20" idx="1"/>
          </p:cNvCxnSpPr>
          <p:nvPr/>
        </p:nvCxnSpPr>
        <p:spPr>
          <a:xfrm>
            <a:off x="1077855" y="6442863"/>
            <a:ext cx="295966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415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pertina">
  <a:themeElements>
    <a:clrScheme name="Copertin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opertin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pertin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705</TotalTime>
  <Words>520</Words>
  <Application>Microsoft Office PowerPoint</Application>
  <PresentationFormat>Presentazione su schermo (4:3)</PresentationFormat>
  <Paragraphs>163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Book Antiqua</vt:lpstr>
      <vt:lpstr>Century Gothic</vt:lpstr>
      <vt:lpstr>Wingdings</vt:lpstr>
      <vt:lpstr>Copertina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</dc:creator>
  <cp:lastModifiedBy>Daniele Visani</cp:lastModifiedBy>
  <cp:revision>49</cp:revision>
  <dcterms:created xsi:type="dcterms:W3CDTF">2013-09-18T15:54:48Z</dcterms:created>
  <dcterms:modified xsi:type="dcterms:W3CDTF">2019-12-03T09:43:35Z</dcterms:modified>
</cp:coreProperties>
</file>