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</p:sldIdLst>
  <p:sldSz cx="10693400" cy="7562850"/>
  <p:notesSz cx="10693400" cy="75628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32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74319" y="1535959"/>
            <a:ext cx="9744075" cy="5506720"/>
          </a:xfrm>
          <a:custGeom>
            <a:avLst/>
            <a:gdLst/>
            <a:ahLst/>
            <a:cxnLst/>
            <a:rect l="l" t="t" r="r" b="b"/>
            <a:pathLst>
              <a:path w="9744075" h="5506720">
                <a:moveTo>
                  <a:pt x="0" y="5506170"/>
                </a:moveTo>
                <a:lnTo>
                  <a:pt x="9743744" y="5506170"/>
                </a:lnTo>
                <a:lnTo>
                  <a:pt x="9743744" y="0"/>
                </a:lnTo>
                <a:lnTo>
                  <a:pt x="0" y="0"/>
                </a:lnTo>
                <a:lnTo>
                  <a:pt x="0" y="5506170"/>
                </a:lnTo>
                <a:close/>
              </a:path>
            </a:pathLst>
          </a:custGeom>
          <a:solidFill>
            <a:srgbClr val="CFDA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74319" y="7383371"/>
            <a:ext cx="9744075" cy="8890"/>
          </a:xfrm>
          <a:custGeom>
            <a:avLst/>
            <a:gdLst/>
            <a:ahLst/>
            <a:cxnLst/>
            <a:rect l="l" t="t" r="r" b="b"/>
            <a:pathLst>
              <a:path w="9744075" h="8890">
                <a:moveTo>
                  <a:pt x="0" y="8435"/>
                </a:moveTo>
                <a:lnTo>
                  <a:pt x="9743744" y="8435"/>
                </a:lnTo>
                <a:lnTo>
                  <a:pt x="9743744" y="0"/>
                </a:lnTo>
                <a:lnTo>
                  <a:pt x="0" y="0"/>
                </a:lnTo>
                <a:lnTo>
                  <a:pt x="0" y="8435"/>
                </a:lnTo>
                <a:close/>
              </a:path>
            </a:pathLst>
          </a:custGeom>
          <a:solidFill>
            <a:srgbClr val="CFDA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70959" y="7042129"/>
            <a:ext cx="9737090" cy="341630"/>
          </a:xfrm>
          <a:custGeom>
            <a:avLst/>
            <a:gdLst/>
            <a:ahLst/>
            <a:cxnLst/>
            <a:rect l="l" t="t" r="r" b="b"/>
            <a:pathLst>
              <a:path w="9737090" h="341629">
                <a:moveTo>
                  <a:pt x="0" y="341241"/>
                </a:moveTo>
                <a:lnTo>
                  <a:pt x="9737023" y="341241"/>
                </a:lnTo>
                <a:lnTo>
                  <a:pt x="9737023" y="0"/>
                </a:lnTo>
                <a:lnTo>
                  <a:pt x="0" y="0"/>
                </a:lnTo>
                <a:lnTo>
                  <a:pt x="0" y="341241"/>
                </a:lnTo>
                <a:close/>
              </a:path>
            </a:pathLst>
          </a:custGeom>
          <a:solidFill>
            <a:srgbClr val="9DBB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74319" y="171354"/>
            <a:ext cx="9737090" cy="7217409"/>
          </a:xfrm>
          <a:custGeom>
            <a:avLst/>
            <a:gdLst/>
            <a:ahLst/>
            <a:cxnLst/>
            <a:rect l="l" t="t" r="r" b="b"/>
            <a:pathLst>
              <a:path w="9737090" h="7217409">
                <a:moveTo>
                  <a:pt x="0" y="0"/>
                </a:moveTo>
                <a:lnTo>
                  <a:pt x="9737025" y="0"/>
                </a:lnTo>
                <a:lnTo>
                  <a:pt x="9737025" y="7217091"/>
                </a:lnTo>
                <a:lnTo>
                  <a:pt x="0" y="7217091"/>
                </a:lnTo>
                <a:lnTo>
                  <a:pt x="0" y="0"/>
                </a:lnTo>
                <a:close/>
              </a:path>
            </a:pathLst>
          </a:custGeom>
          <a:ln w="13999">
            <a:solidFill>
              <a:srgbClr val="8D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74319" y="1407396"/>
            <a:ext cx="9737090" cy="0"/>
          </a:xfrm>
          <a:custGeom>
            <a:avLst/>
            <a:gdLst/>
            <a:ahLst/>
            <a:cxnLst/>
            <a:rect l="l" t="t" r="r" b="b"/>
            <a:pathLst>
              <a:path w="9737090">
                <a:moveTo>
                  <a:pt x="0" y="0"/>
                </a:moveTo>
                <a:lnTo>
                  <a:pt x="9737025" y="0"/>
                </a:lnTo>
              </a:path>
            </a:pathLst>
          </a:custGeom>
          <a:ln w="13999">
            <a:solidFill>
              <a:srgbClr val="8D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010200" y="1053871"/>
            <a:ext cx="672465" cy="672465"/>
          </a:xfrm>
          <a:custGeom>
            <a:avLst/>
            <a:gdLst/>
            <a:ahLst/>
            <a:cxnLst/>
            <a:rect l="l" t="t" r="r" b="b"/>
            <a:pathLst>
              <a:path w="672464" h="672464">
                <a:moveTo>
                  <a:pt x="335991" y="0"/>
                </a:moveTo>
                <a:lnTo>
                  <a:pt x="286340" y="3642"/>
                </a:lnTo>
                <a:lnTo>
                  <a:pt x="238952" y="14225"/>
                </a:lnTo>
                <a:lnTo>
                  <a:pt x="194345" y="31227"/>
                </a:lnTo>
                <a:lnTo>
                  <a:pt x="153040" y="54130"/>
                </a:lnTo>
                <a:lnTo>
                  <a:pt x="115556" y="82412"/>
                </a:lnTo>
                <a:lnTo>
                  <a:pt x="82412" y="115555"/>
                </a:lnTo>
                <a:lnTo>
                  <a:pt x="54130" y="153039"/>
                </a:lnTo>
                <a:lnTo>
                  <a:pt x="31227" y="194344"/>
                </a:lnTo>
                <a:lnTo>
                  <a:pt x="14225" y="238951"/>
                </a:lnTo>
                <a:lnTo>
                  <a:pt x="3642" y="286339"/>
                </a:lnTo>
                <a:lnTo>
                  <a:pt x="0" y="335989"/>
                </a:lnTo>
                <a:lnTo>
                  <a:pt x="3642" y="385640"/>
                </a:lnTo>
                <a:lnTo>
                  <a:pt x="14225" y="433028"/>
                </a:lnTo>
                <a:lnTo>
                  <a:pt x="31227" y="477635"/>
                </a:lnTo>
                <a:lnTo>
                  <a:pt x="54130" y="518940"/>
                </a:lnTo>
                <a:lnTo>
                  <a:pt x="82412" y="556425"/>
                </a:lnTo>
                <a:lnTo>
                  <a:pt x="115556" y="589568"/>
                </a:lnTo>
                <a:lnTo>
                  <a:pt x="153040" y="617851"/>
                </a:lnTo>
                <a:lnTo>
                  <a:pt x="194345" y="640753"/>
                </a:lnTo>
                <a:lnTo>
                  <a:pt x="238952" y="657755"/>
                </a:lnTo>
                <a:lnTo>
                  <a:pt x="286340" y="668338"/>
                </a:lnTo>
                <a:lnTo>
                  <a:pt x="335991" y="671981"/>
                </a:lnTo>
                <a:lnTo>
                  <a:pt x="385641" y="668338"/>
                </a:lnTo>
                <a:lnTo>
                  <a:pt x="433029" y="657755"/>
                </a:lnTo>
                <a:lnTo>
                  <a:pt x="477636" y="640753"/>
                </a:lnTo>
                <a:lnTo>
                  <a:pt x="518941" y="617851"/>
                </a:lnTo>
                <a:lnTo>
                  <a:pt x="556425" y="589568"/>
                </a:lnTo>
                <a:lnTo>
                  <a:pt x="589569" y="556425"/>
                </a:lnTo>
                <a:lnTo>
                  <a:pt x="617851" y="518940"/>
                </a:lnTo>
                <a:lnTo>
                  <a:pt x="640754" y="477635"/>
                </a:lnTo>
                <a:lnTo>
                  <a:pt x="657756" y="433028"/>
                </a:lnTo>
                <a:lnTo>
                  <a:pt x="668339" y="385640"/>
                </a:lnTo>
                <a:lnTo>
                  <a:pt x="671982" y="335989"/>
                </a:lnTo>
                <a:lnTo>
                  <a:pt x="668339" y="286339"/>
                </a:lnTo>
                <a:lnTo>
                  <a:pt x="657756" y="238951"/>
                </a:lnTo>
                <a:lnTo>
                  <a:pt x="640754" y="194344"/>
                </a:lnTo>
                <a:lnTo>
                  <a:pt x="617851" y="153039"/>
                </a:lnTo>
                <a:lnTo>
                  <a:pt x="589569" y="115555"/>
                </a:lnTo>
                <a:lnTo>
                  <a:pt x="556425" y="82412"/>
                </a:lnTo>
                <a:lnTo>
                  <a:pt x="518941" y="54130"/>
                </a:lnTo>
                <a:lnTo>
                  <a:pt x="477636" y="31227"/>
                </a:lnTo>
                <a:lnTo>
                  <a:pt x="433029" y="14225"/>
                </a:lnTo>
                <a:lnTo>
                  <a:pt x="385641" y="3642"/>
                </a:lnTo>
                <a:lnTo>
                  <a:pt x="335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114358" y="1158027"/>
            <a:ext cx="464184" cy="464184"/>
          </a:xfrm>
          <a:custGeom>
            <a:avLst/>
            <a:gdLst/>
            <a:ahLst/>
            <a:cxnLst/>
            <a:rect l="l" t="t" r="r" b="b"/>
            <a:pathLst>
              <a:path w="464185" h="464184">
                <a:moveTo>
                  <a:pt x="231833" y="0"/>
                </a:moveTo>
                <a:lnTo>
                  <a:pt x="185110" y="4710"/>
                </a:lnTo>
                <a:lnTo>
                  <a:pt x="141593" y="18218"/>
                </a:lnTo>
                <a:lnTo>
                  <a:pt x="102212" y="39593"/>
                </a:lnTo>
                <a:lnTo>
                  <a:pt x="67902" y="67902"/>
                </a:lnTo>
                <a:lnTo>
                  <a:pt x="39593" y="102213"/>
                </a:lnTo>
                <a:lnTo>
                  <a:pt x="18218" y="141593"/>
                </a:lnTo>
                <a:lnTo>
                  <a:pt x="4709" y="185111"/>
                </a:lnTo>
                <a:lnTo>
                  <a:pt x="0" y="231833"/>
                </a:lnTo>
                <a:lnTo>
                  <a:pt x="4709" y="278556"/>
                </a:lnTo>
                <a:lnTo>
                  <a:pt x="18218" y="322073"/>
                </a:lnTo>
                <a:lnTo>
                  <a:pt x="39593" y="361454"/>
                </a:lnTo>
                <a:lnTo>
                  <a:pt x="67902" y="395765"/>
                </a:lnTo>
                <a:lnTo>
                  <a:pt x="102212" y="424074"/>
                </a:lnTo>
                <a:lnTo>
                  <a:pt x="141593" y="445449"/>
                </a:lnTo>
                <a:lnTo>
                  <a:pt x="185110" y="458958"/>
                </a:lnTo>
                <a:lnTo>
                  <a:pt x="231833" y="463668"/>
                </a:lnTo>
                <a:lnTo>
                  <a:pt x="278555" y="458958"/>
                </a:lnTo>
                <a:lnTo>
                  <a:pt x="322073" y="445449"/>
                </a:lnTo>
                <a:lnTo>
                  <a:pt x="361453" y="424074"/>
                </a:lnTo>
                <a:lnTo>
                  <a:pt x="395764" y="395765"/>
                </a:lnTo>
                <a:lnTo>
                  <a:pt x="424073" y="361454"/>
                </a:lnTo>
                <a:lnTo>
                  <a:pt x="445448" y="322073"/>
                </a:lnTo>
                <a:lnTo>
                  <a:pt x="458956" y="278556"/>
                </a:lnTo>
                <a:lnTo>
                  <a:pt x="463666" y="231833"/>
                </a:lnTo>
                <a:lnTo>
                  <a:pt x="458956" y="185111"/>
                </a:lnTo>
                <a:lnTo>
                  <a:pt x="445448" y="141593"/>
                </a:lnTo>
                <a:lnTo>
                  <a:pt x="424073" y="102213"/>
                </a:lnTo>
                <a:lnTo>
                  <a:pt x="395764" y="67902"/>
                </a:lnTo>
                <a:lnTo>
                  <a:pt x="361453" y="39593"/>
                </a:lnTo>
                <a:lnTo>
                  <a:pt x="322073" y="18218"/>
                </a:lnTo>
                <a:lnTo>
                  <a:pt x="278555" y="4710"/>
                </a:lnTo>
                <a:lnTo>
                  <a:pt x="2318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093369" y="1139212"/>
            <a:ext cx="506095" cy="499745"/>
          </a:xfrm>
          <a:custGeom>
            <a:avLst/>
            <a:gdLst/>
            <a:ahLst/>
            <a:cxnLst/>
            <a:rect l="l" t="t" r="r" b="b"/>
            <a:pathLst>
              <a:path w="506095" h="499744">
                <a:moveTo>
                  <a:pt x="4049" y="231672"/>
                </a:moveTo>
                <a:lnTo>
                  <a:pt x="21685" y="152818"/>
                </a:lnTo>
                <a:lnTo>
                  <a:pt x="44911" y="110667"/>
                </a:lnTo>
                <a:lnTo>
                  <a:pt x="75710" y="73879"/>
                </a:lnTo>
                <a:lnTo>
                  <a:pt x="112497" y="43081"/>
                </a:lnTo>
                <a:lnTo>
                  <a:pt x="154649" y="19854"/>
                </a:lnTo>
                <a:lnTo>
                  <a:pt x="201905" y="5248"/>
                </a:lnTo>
                <a:lnTo>
                  <a:pt x="250106" y="346"/>
                </a:lnTo>
                <a:lnTo>
                  <a:pt x="252356" y="0"/>
                </a:lnTo>
                <a:lnTo>
                  <a:pt x="303057" y="5253"/>
                </a:lnTo>
                <a:lnTo>
                  <a:pt x="350220" y="19830"/>
                </a:lnTo>
                <a:lnTo>
                  <a:pt x="393181" y="43029"/>
                </a:lnTo>
                <a:lnTo>
                  <a:pt x="430030" y="73879"/>
                </a:lnTo>
                <a:lnTo>
                  <a:pt x="460829" y="110667"/>
                </a:lnTo>
                <a:lnTo>
                  <a:pt x="484055" y="152819"/>
                </a:lnTo>
                <a:lnTo>
                  <a:pt x="498662" y="200074"/>
                </a:lnTo>
                <a:lnTo>
                  <a:pt x="505674" y="269031"/>
                </a:lnTo>
                <a:lnTo>
                  <a:pt x="501680" y="269085"/>
                </a:lnTo>
                <a:lnTo>
                  <a:pt x="498684" y="301137"/>
                </a:lnTo>
                <a:lnTo>
                  <a:pt x="484055" y="348466"/>
                </a:lnTo>
                <a:lnTo>
                  <a:pt x="460829" y="390618"/>
                </a:lnTo>
                <a:lnTo>
                  <a:pt x="430030" y="427406"/>
                </a:lnTo>
                <a:lnTo>
                  <a:pt x="393181" y="458256"/>
                </a:lnTo>
                <a:lnTo>
                  <a:pt x="350220" y="481455"/>
                </a:lnTo>
                <a:lnTo>
                  <a:pt x="303041" y="496037"/>
                </a:lnTo>
                <a:lnTo>
                  <a:pt x="272932" y="499100"/>
                </a:lnTo>
                <a:lnTo>
                  <a:pt x="274209" y="467438"/>
                </a:lnTo>
                <a:lnTo>
                  <a:pt x="237843" y="460745"/>
                </a:lnTo>
                <a:lnTo>
                  <a:pt x="232353" y="499151"/>
                </a:lnTo>
                <a:lnTo>
                  <a:pt x="201898" y="496036"/>
                </a:lnTo>
                <a:lnTo>
                  <a:pt x="154649" y="481431"/>
                </a:lnTo>
                <a:lnTo>
                  <a:pt x="112497" y="458204"/>
                </a:lnTo>
                <a:lnTo>
                  <a:pt x="75710" y="427406"/>
                </a:lnTo>
                <a:lnTo>
                  <a:pt x="44911" y="390618"/>
                </a:lnTo>
                <a:lnTo>
                  <a:pt x="21685" y="348467"/>
                </a:lnTo>
                <a:lnTo>
                  <a:pt x="7078" y="301211"/>
                </a:lnTo>
                <a:lnTo>
                  <a:pt x="0" y="231600"/>
                </a:lnTo>
                <a:lnTo>
                  <a:pt x="4049" y="231672"/>
                </a:lnTo>
                <a:close/>
              </a:path>
            </a:pathLst>
          </a:custGeom>
          <a:ln w="18666">
            <a:solidFill>
              <a:srgbClr val="8D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5131296" y="1176602"/>
            <a:ext cx="429895" cy="467359"/>
          </a:xfrm>
          <a:custGeom>
            <a:avLst/>
            <a:gdLst/>
            <a:ahLst/>
            <a:cxnLst/>
            <a:rect l="l" t="t" r="r" b="b"/>
            <a:pathLst>
              <a:path w="429895" h="467360">
                <a:moveTo>
                  <a:pt x="0" y="232232"/>
                </a:moveTo>
                <a:lnTo>
                  <a:pt x="5932" y="170103"/>
                </a:lnTo>
                <a:lnTo>
                  <a:pt x="18297" y="130101"/>
                </a:lnTo>
                <a:lnTo>
                  <a:pt x="37933" y="94466"/>
                </a:lnTo>
                <a:lnTo>
                  <a:pt x="64284" y="62991"/>
                </a:lnTo>
                <a:lnTo>
                  <a:pt x="95759" y="36640"/>
                </a:lnTo>
                <a:lnTo>
                  <a:pt x="131394" y="17004"/>
                </a:lnTo>
                <a:lnTo>
                  <a:pt x="171452" y="4623"/>
                </a:lnTo>
                <a:lnTo>
                  <a:pt x="216912" y="0"/>
                </a:lnTo>
                <a:lnTo>
                  <a:pt x="215361" y="239"/>
                </a:lnTo>
                <a:lnTo>
                  <a:pt x="257624" y="4617"/>
                </a:lnTo>
                <a:lnTo>
                  <a:pt x="297773" y="17027"/>
                </a:lnTo>
                <a:lnTo>
                  <a:pt x="334188" y="36691"/>
                </a:lnTo>
                <a:lnTo>
                  <a:pt x="365602" y="62991"/>
                </a:lnTo>
                <a:lnTo>
                  <a:pt x="391953" y="94466"/>
                </a:lnTo>
                <a:lnTo>
                  <a:pt x="411589" y="130101"/>
                </a:lnTo>
                <a:lnTo>
                  <a:pt x="423970" y="170158"/>
                </a:lnTo>
                <a:lnTo>
                  <a:pt x="426482" y="194864"/>
                </a:lnTo>
                <a:lnTo>
                  <a:pt x="429704" y="194821"/>
                </a:lnTo>
                <a:lnTo>
                  <a:pt x="423947" y="256420"/>
                </a:lnTo>
                <a:lnTo>
                  <a:pt x="411589" y="296404"/>
                </a:lnTo>
                <a:lnTo>
                  <a:pt x="391953" y="332040"/>
                </a:lnTo>
                <a:lnTo>
                  <a:pt x="365602" y="363515"/>
                </a:lnTo>
                <a:lnTo>
                  <a:pt x="334188" y="389814"/>
                </a:lnTo>
                <a:lnTo>
                  <a:pt x="297773" y="409478"/>
                </a:lnTo>
                <a:lnTo>
                  <a:pt x="257640" y="421882"/>
                </a:lnTo>
                <a:lnTo>
                  <a:pt x="194087" y="428345"/>
                </a:lnTo>
                <a:lnTo>
                  <a:pt x="192810" y="460007"/>
                </a:lnTo>
                <a:lnTo>
                  <a:pt x="229873" y="466828"/>
                </a:lnTo>
                <a:lnTo>
                  <a:pt x="235364" y="428422"/>
                </a:lnTo>
                <a:lnTo>
                  <a:pt x="171456" y="421885"/>
                </a:lnTo>
                <a:lnTo>
                  <a:pt x="131394" y="409502"/>
                </a:lnTo>
                <a:lnTo>
                  <a:pt x="95759" y="389865"/>
                </a:lnTo>
                <a:lnTo>
                  <a:pt x="64284" y="363515"/>
                </a:lnTo>
                <a:lnTo>
                  <a:pt x="37933" y="332040"/>
                </a:lnTo>
                <a:lnTo>
                  <a:pt x="18297" y="296404"/>
                </a:lnTo>
                <a:lnTo>
                  <a:pt x="5916" y="256347"/>
                </a:lnTo>
                <a:lnTo>
                  <a:pt x="3470" y="232295"/>
                </a:lnTo>
                <a:lnTo>
                  <a:pt x="0" y="232232"/>
                </a:lnTo>
                <a:close/>
              </a:path>
            </a:pathLst>
          </a:custGeom>
          <a:ln w="18666">
            <a:solidFill>
              <a:srgbClr val="8D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8DA8A9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8DA8A9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8DA8A9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67599" y="7045735"/>
            <a:ext cx="9737090" cy="341630"/>
          </a:xfrm>
          <a:custGeom>
            <a:avLst/>
            <a:gdLst/>
            <a:ahLst/>
            <a:cxnLst/>
            <a:rect l="l" t="t" r="r" b="b"/>
            <a:pathLst>
              <a:path w="9737090" h="341629">
                <a:moveTo>
                  <a:pt x="0" y="341241"/>
                </a:moveTo>
                <a:lnTo>
                  <a:pt x="9737023" y="341241"/>
                </a:lnTo>
                <a:lnTo>
                  <a:pt x="9737023" y="0"/>
                </a:lnTo>
                <a:lnTo>
                  <a:pt x="0" y="0"/>
                </a:lnTo>
                <a:lnTo>
                  <a:pt x="0" y="341241"/>
                </a:lnTo>
                <a:close/>
              </a:path>
            </a:pathLst>
          </a:custGeom>
          <a:solidFill>
            <a:srgbClr val="9DBB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74319" y="174715"/>
            <a:ext cx="9737090" cy="7217409"/>
          </a:xfrm>
          <a:custGeom>
            <a:avLst/>
            <a:gdLst/>
            <a:ahLst/>
            <a:cxnLst/>
            <a:rect l="l" t="t" r="r" b="b"/>
            <a:pathLst>
              <a:path w="9737090" h="7217409">
                <a:moveTo>
                  <a:pt x="0" y="0"/>
                </a:moveTo>
                <a:lnTo>
                  <a:pt x="9737025" y="0"/>
                </a:lnTo>
                <a:lnTo>
                  <a:pt x="9737025" y="7217091"/>
                </a:lnTo>
                <a:lnTo>
                  <a:pt x="0" y="7217091"/>
                </a:lnTo>
                <a:lnTo>
                  <a:pt x="0" y="0"/>
                </a:lnTo>
                <a:close/>
              </a:path>
            </a:pathLst>
          </a:custGeom>
          <a:ln w="13999">
            <a:solidFill>
              <a:srgbClr val="8D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26700" y="471126"/>
            <a:ext cx="1639999" cy="580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8DA8A9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7052" y="1721014"/>
            <a:ext cx="9239294" cy="2573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94B072-5D80-48C5-AE2F-8AF43F28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2950428"/>
            <a:ext cx="9067800" cy="1661993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dirty="0">
                <a:latin typeface="Arial Black" panose="020B0A04020102020204" pitchFamily="34" charset="0"/>
              </a:rPr>
              <a:t>Tutte le </a:t>
            </a:r>
            <a:br>
              <a:rPr lang="it-IT" dirty="0">
                <a:latin typeface="Arial Black" panose="020B0A04020102020204" pitchFamily="34" charset="0"/>
              </a:rPr>
            </a:br>
            <a:r>
              <a:rPr lang="it-IT" dirty="0">
                <a:latin typeface="Arial Black" panose="020B0A04020102020204" pitchFamily="34" charset="0"/>
              </a:rPr>
              <a:t>invenzioni della seconda rivoluzione industriale</a:t>
            </a:r>
          </a:p>
        </p:txBody>
      </p:sp>
    </p:spTree>
    <p:extLst>
      <p:ext uri="{BB962C8B-B14F-4D97-AF65-F5344CB8AC3E}">
        <p14:creationId xmlns:p14="http://schemas.microsoft.com/office/powerpoint/2010/main" val="203231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2252" y="471126"/>
            <a:ext cx="4275455" cy="5803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L’elettromagnetismo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7052" y="1653816"/>
            <a:ext cx="9189085" cy="83185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14960" indent="-302895">
              <a:lnSpc>
                <a:spcPct val="100000"/>
              </a:lnSpc>
              <a:spcBef>
                <a:spcPts val="630"/>
              </a:spcBef>
              <a:buClr>
                <a:srgbClr val="DB795B"/>
              </a:buClr>
              <a:buSzPct val="84090"/>
              <a:buFont typeface="Wingdings 2"/>
              <a:buChar char=""/>
              <a:tabLst>
                <a:tab pos="314960" algn="l"/>
                <a:tab pos="315595" algn="l"/>
              </a:tabLst>
            </a:pPr>
            <a:r>
              <a:rPr sz="2200" dirty="0">
                <a:latin typeface="Georgia"/>
                <a:cs typeface="Georgia"/>
              </a:rPr>
              <a:t>1895: </a:t>
            </a:r>
            <a:r>
              <a:rPr sz="2200" spc="-5" dirty="0">
                <a:latin typeface="Georgia"/>
                <a:cs typeface="Georgia"/>
              </a:rPr>
              <a:t>G. Marconi </a:t>
            </a:r>
            <a:r>
              <a:rPr sz="2200" dirty="0">
                <a:latin typeface="Georgia"/>
                <a:cs typeface="Georgia"/>
              </a:rPr>
              <a:t>inventa il </a:t>
            </a:r>
            <a:r>
              <a:rPr sz="2200" b="1" spc="-5" dirty="0">
                <a:solidFill>
                  <a:srgbClr val="FF7C00"/>
                </a:solidFill>
                <a:latin typeface="Georgia"/>
                <a:cs typeface="Georgia"/>
              </a:rPr>
              <a:t>telegrafo </a:t>
            </a:r>
            <a:r>
              <a:rPr sz="2200" b="1" dirty="0">
                <a:solidFill>
                  <a:srgbClr val="FF7C00"/>
                </a:solidFill>
                <a:latin typeface="Georgia"/>
                <a:cs typeface="Georgia"/>
              </a:rPr>
              <a:t>senza</a:t>
            </a:r>
            <a:r>
              <a:rPr sz="2200" b="1" spc="5" dirty="0">
                <a:solidFill>
                  <a:srgbClr val="FF7C00"/>
                </a:solidFill>
                <a:latin typeface="Georgia"/>
                <a:cs typeface="Georgia"/>
              </a:rPr>
              <a:t> </a:t>
            </a:r>
            <a:r>
              <a:rPr sz="2200" b="1" dirty="0">
                <a:solidFill>
                  <a:srgbClr val="FF7C00"/>
                </a:solidFill>
                <a:latin typeface="Georgia"/>
                <a:cs typeface="Georgia"/>
              </a:rPr>
              <a:t>fili</a:t>
            </a:r>
            <a:r>
              <a:rPr sz="2200" dirty="0">
                <a:latin typeface="Georgia"/>
                <a:cs typeface="Georgia"/>
              </a:rPr>
              <a:t>.</a:t>
            </a:r>
            <a:endParaRPr sz="2200">
              <a:latin typeface="Georgia"/>
              <a:cs typeface="Georgia"/>
            </a:endParaRPr>
          </a:p>
          <a:p>
            <a:pPr marL="314960" indent="-302895">
              <a:lnSpc>
                <a:spcPct val="100000"/>
              </a:lnSpc>
              <a:spcBef>
                <a:spcPts val="535"/>
              </a:spcBef>
              <a:buClr>
                <a:srgbClr val="DB795B"/>
              </a:buClr>
              <a:buSzPct val="84090"/>
              <a:buFont typeface="Wingdings 2"/>
              <a:buChar char=""/>
              <a:tabLst>
                <a:tab pos="314960" algn="l"/>
                <a:tab pos="315595" algn="l"/>
              </a:tabLst>
            </a:pPr>
            <a:r>
              <a:rPr sz="2200" dirty="0">
                <a:latin typeface="Georgia"/>
                <a:cs typeface="Georgia"/>
              </a:rPr>
              <a:t>1895: W. </a:t>
            </a:r>
            <a:r>
              <a:rPr sz="2200" spc="-5" dirty="0">
                <a:latin typeface="Georgia"/>
                <a:cs typeface="Georgia"/>
              </a:rPr>
              <a:t>C. </a:t>
            </a:r>
            <a:r>
              <a:rPr sz="2200" dirty="0">
                <a:latin typeface="Georgia"/>
                <a:cs typeface="Georgia"/>
              </a:rPr>
              <a:t>Rontgen </a:t>
            </a:r>
            <a:r>
              <a:rPr sz="2200" spc="-5" dirty="0">
                <a:latin typeface="Georgia"/>
                <a:cs typeface="Georgia"/>
              </a:rPr>
              <a:t>scopre </a:t>
            </a:r>
            <a:r>
              <a:rPr sz="2200" dirty="0">
                <a:latin typeface="Georgia"/>
                <a:cs typeface="Georgia"/>
              </a:rPr>
              <a:t>i </a:t>
            </a:r>
            <a:r>
              <a:rPr sz="2200" b="1" spc="-5" dirty="0">
                <a:solidFill>
                  <a:srgbClr val="FF7C00"/>
                </a:solidFill>
                <a:latin typeface="Georgia"/>
                <a:cs typeface="Georgia"/>
              </a:rPr>
              <a:t>raggi </a:t>
            </a:r>
            <a:r>
              <a:rPr sz="2200" b="1" dirty="0">
                <a:solidFill>
                  <a:srgbClr val="FF7C00"/>
                </a:solidFill>
                <a:latin typeface="Georgia"/>
                <a:cs typeface="Georgia"/>
              </a:rPr>
              <a:t>X</a:t>
            </a:r>
            <a:r>
              <a:rPr sz="2200" dirty="0">
                <a:latin typeface="Georgia"/>
                <a:cs typeface="Georgia"/>
              </a:rPr>
              <a:t>, </a:t>
            </a:r>
            <a:r>
              <a:rPr sz="2200" spc="-5" dirty="0">
                <a:latin typeface="Georgia"/>
                <a:cs typeface="Georgia"/>
              </a:rPr>
              <a:t>utilizzati poi per le</a:t>
            </a:r>
            <a:r>
              <a:rPr sz="2200" spc="80" dirty="0">
                <a:latin typeface="Georgia"/>
                <a:cs typeface="Georgia"/>
              </a:rPr>
              <a:t> </a:t>
            </a:r>
            <a:r>
              <a:rPr sz="2200" b="1" dirty="0">
                <a:solidFill>
                  <a:srgbClr val="FF7C00"/>
                </a:solidFill>
                <a:latin typeface="Georgia"/>
                <a:cs typeface="Georgia"/>
              </a:rPr>
              <a:t>radiografie</a:t>
            </a:r>
            <a:r>
              <a:rPr sz="2200" dirty="0">
                <a:latin typeface="Georgia"/>
                <a:cs typeface="Georgia"/>
              </a:rPr>
              <a:t>.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7013" y="471126"/>
            <a:ext cx="4660900" cy="5803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L’industria</a:t>
            </a:r>
            <a:r>
              <a:rPr spc="-45" dirty="0"/>
              <a:t> </a:t>
            </a:r>
            <a:r>
              <a:rPr spc="10" dirty="0"/>
              <a:t>siderurgica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7052" y="1721014"/>
            <a:ext cx="9124315" cy="1845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0675" marR="73025" indent="-308610">
              <a:lnSpc>
                <a:spcPct val="100000"/>
              </a:lnSpc>
              <a:spcBef>
                <a:spcPts val="105"/>
              </a:spcBef>
            </a:pPr>
            <a:r>
              <a:rPr sz="2200" spc="-5" dirty="0">
                <a:latin typeface="Georgia"/>
                <a:cs typeface="Georgia"/>
              </a:rPr>
              <a:t>Nasce </a:t>
            </a:r>
            <a:r>
              <a:rPr sz="2200" dirty="0">
                <a:latin typeface="Georgia"/>
                <a:cs typeface="Georgia"/>
              </a:rPr>
              <a:t>l’</a:t>
            </a:r>
            <a:r>
              <a:rPr sz="2200" b="1" dirty="0">
                <a:latin typeface="Georgia"/>
                <a:cs typeface="Georgia"/>
              </a:rPr>
              <a:t>industria </a:t>
            </a:r>
            <a:r>
              <a:rPr sz="2200" b="1" spc="-5" dirty="0">
                <a:latin typeface="Georgia"/>
                <a:cs typeface="Georgia"/>
              </a:rPr>
              <a:t>siderurgica</a:t>
            </a:r>
            <a:r>
              <a:rPr sz="2200" spc="-5" dirty="0">
                <a:latin typeface="Georgia"/>
                <a:cs typeface="Georgia"/>
              </a:rPr>
              <a:t>, </a:t>
            </a:r>
            <a:r>
              <a:rPr sz="2200" dirty="0">
                <a:latin typeface="Georgia"/>
                <a:cs typeface="Georgia"/>
              </a:rPr>
              <a:t>il </a:t>
            </a:r>
            <a:r>
              <a:rPr sz="2200" spc="-5" dirty="0">
                <a:latin typeface="Georgia"/>
                <a:cs typeface="Georgia"/>
              </a:rPr>
              <a:t>cui prodotto finito </a:t>
            </a:r>
            <a:r>
              <a:rPr sz="2200" dirty="0">
                <a:latin typeface="Georgia"/>
                <a:cs typeface="Georgia"/>
              </a:rPr>
              <a:t>è l’</a:t>
            </a:r>
            <a:r>
              <a:rPr sz="2200" b="1" dirty="0">
                <a:solidFill>
                  <a:srgbClr val="FF7C00"/>
                </a:solidFill>
                <a:latin typeface="Georgia"/>
                <a:cs typeface="Georgia"/>
              </a:rPr>
              <a:t>acciaio </a:t>
            </a:r>
            <a:r>
              <a:rPr sz="2200" dirty="0">
                <a:latin typeface="Georgia"/>
                <a:cs typeface="Georgia"/>
              </a:rPr>
              <a:t>(lega </a:t>
            </a:r>
            <a:r>
              <a:rPr sz="2200" spc="-5" dirty="0">
                <a:latin typeface="Georgia"/>
                <a:cs typeface="Georgia"/>
              </a:rPr>
              <a:t>di  ferro </a:t>
            </a:r>
            <a:r>
              <a:rPr sz="2200" dirty="0">
                <a:latin typeface="Georgia"/>
                <a:cs typeface="Georgia"/>
              </a:rPr>
              <a:t>e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carbonio).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00">
              <a:latin typeface="Times New Roman"/>
              <a:cs typeface="Times New Roman"/>
            </a:endParaRPr>
          </a:p>
          <a:p>
            <a:pPr marL="320675" marR="5080" indent="-308610">
              <a:lnSpc>
                <a:spcPct val="101000"/>
              </a:lnSpc>
            </a:pPr>
            <a:r>
              <a:rPr sz="2200" spc="-5" dirty="0">
                <a:latin typeface="Georgia"/>
                <a:cs typeface="Georgia"/>
              </a:rPr>
              <a:t>Esso </a:t>
            </a:r>
            <a:r>
              <a:rPr sz="2200" dirty="0">
                <a:latin typeface="Georgia"/>
                <a:cs typeface="Georgia"/>
              </a:rPr>
              <a:t>viene impiegato quindi anche nell’</a:t>
            </a:r>
            <a:r>
              <a:rPr sz="2200" b="1" dirty="0">
                <a:solidFill>
                  <a:srgbClr val="FF7C00"/>
                </a:solidFill>
                <a:latin typeface="Georgia"/>
                <a:cs typeface="Georgia"/>
              </a:rPr>
              <a:t>industria metalmeccanica </a:t>
            </a:r>
            <a:r>
              <a:rPr sz="2200" spc="-5" dirty="0">
                <a:latin typeface="Georgia"/>
                <a:cs typeface="Georgia"/>
              </a:rPr>
              <a:t>per  produrre </a:t>
            </a:r>
            <a:r>
              <a:rPr sz="2200" dirty="0">
                <a:latin typeface="Georgia"/>
                <a:cs typeface="Georgia"/>
              </a:rPr>
              <a:t>macchine industriali, navi, </a:t>
            </a:r>
            <a:r>
              <a:rPr sz="2200" spc="-5" dirty="0">
                <a:latin typeface="Georgia"/>
                <a:cs typeface="Georgia"/>
              </a:rPr>
              <a:t>ferrovie, oggetti di uso</a:t>
            </a:r>
            <a:r>
              <a:rPr sz="2200" spc="6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quotidiano.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8091" y="471126"/>
            <a:ext cx="3979545" cy="5803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L’industria</a:t>
            </a:r>
            <a:r>
              <a:rPr spc="-40" dirty="0"/>
              <a:t> </a:t>
            </a:r>
            <a:r>
              <a:rPr spc="10" dirty="0"/>
              <a:t>chimica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7052" y="1721014"/>
            <a:ext cx="9177655" cy="3453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5" dirty="0">
                <a:latin typeface="Georgia"/>
                <a:cs typeface="Georgia"/>
              </a:rPr>
              <a:t>Nasce </a:t>
            </a:r>
            <a:r>
              <a:rPr sz="2200" dirty="0">
                <a:latin typeface="Georgia"/>
                <a:cs typeface="Georgia"/>
              </a:rPr>
              <a:t>l’</a:t>
            </a:r>
            <a:r>
              <a:rPr sz="2200" b="1" dirty="0">
                <a:latin typeface="Georgia"/>
                <a:cs typeface="Georgia"/>
              </a:rPr>
              <a:t>industria </a:t>
            </a:r>
            <a:r>
              <a:rPr sz="2200" b="1" spc="-5" dirty="0">
                <a:latin typeface="Georgia"/>
                <a:cs typeface="Georgia"/>
              </a:rPr>
              <a:t>chimica</a:t>
            </a:r>
            <a:r>
              <a:rPr sz="2200" spc="-5" dirty="0">
                <a:latin typeface="Georgia"/>
                <a:cs typeface="Georgia"/>
              </a:rPr>
              <a:t>: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200">
              <a:latin typeface="Times New Roman"/>
              <a:cs typeface="Times New Roman"/>
            </a:endParaRPr>
          </a:p>
          <a:p>
            <a:pPr marL="314960" indent="-302895">
              <a:lnSpc>
                <a:spcPct val="100000"/>
              </a:lnSpc>
              <a:buClr>
                <a:srgbClr val="DB795B"/>
              </a:buClr>
              <a:buSzPct val="84090"/>
              <a:buFont typeface="Wingdings 2"/>
              <a:buChar char=""/>
              <a:tabLst>
                <a:tab pos="314960" algn="l"/>
                <a:tab pos="315595" algn="l"/>
              </a:tabLst>
            </a:pPr>
            <a:r>
              <a:rPr sz="2200" dirty="0">
                <a:latin typeface="Georgia"/>
                <a:cs typeface="Georgia"/>
              </a:rPr>
              <a:t>1826: </a:t>
            </a:r>
            <a:r>
              <a:rPr sz="2200" spc="-5" dirty="0">
                <a:latin typeface="Georgia"/>
                <a:cs typeface="Georgia"/>
              </a:rPr>
              <a:t>prime </a:t>
            </a:r>
            <a:r>
              <a:rPr sz="2200" b="1" dirty="0">
                <a:solidFill>
                  <a:srgbClr val="FF7C00"/>
                </a:solidFill>
                <a:latin typeface="Georgia"/>
                <a:cs typeface="Georgia"/>
              </a:rPr>
              <a:t>pellicole </a:t>
            </a:r>
            <a:r>
              <a:rPr sz="2200" dirty="0">
                <a:latin typeface="Georgia"/>
                <a:cs typeface="Georgia"/>
              </a:rPr>
              <a:t>e </a:t>
            </a:r>
            <a:r>
              <a:rPr sz="2200" b="1" dirty="0">
                <a:solidFill>
                  <a:srgbClr val="FF7C00"/>
                </a:solidFill>
                <a:latin typeface="Georgia"/>
                <a:cs typeface="Georgia"/>
              </a:rPr>
              <a:t>stampe</a:t>
            </a:r>
            <a:r>
              <a:rPr sz="2200" b="1" spc="-15" dirty="0">
                <a:solidFill>
                  <a:srgbClr val="FF7C00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FF7C00"/>
                </a:solidFill>
                <a:latin typeface="Georgia"/>
                <a:cs typeface="Georgia"/>
              </a:rPr>
              <a:t>fotografiche</a:t>
            </a:r>
            <a:r>
              <a:rPr sz="2200" spc="-5" dirty="0">
                <a:latin typeface="Georgia"/>
                <a:cs typeface="Georgia"/>
              </a:rPr>
              <a:t>.</a:t>
            </a:r>
            <a:endParaRPr sz="2200">
              <a:latin typeface="Georgia"/>
              <a:cs typeface="Georgia"/>
            </a:endParaRPr>
          </a:p>
          <a:p>
            <a:pPr marL="320675" marR="5080" indent="-308610">
              <a:lnSpc>
                <a:spcPct val="98500"/>
              </a:lnSpc>
              <a:spcBef>
                <a:spcPts val="595"/>
              </a:spcBef>
              <a:buClr>
                <a:srgbClr val="DB795B"/>
              </a:buClr>
              <a:buSzPct val="84090"/>
              <a:buFont typeface="Wingdings 2"/>
              <a:buChar char=""/>
              <a:tabLst>
                <a:tab pos="314960" algn="l"/>
                <a:tab pos="315595" algn="l"/>
              </a:tabLst>
            </a:pPr>
            <a:r>
              <a:rPr sz="2200" dirty="0">
                <a:latin typeface="Georgia"/>
                <a:cs typeface="Georgia"/>
              </a:rPr>
              <a:t>1826: </a:t>
            </a:r>
            <a:r>
              <a:rPr sz="2200" b="1" dirty="0">
                <a:solidFill>
                  <a:srgbClr val="FF7C00"/>
                </a:solidFill>
                <a:latin typeface="Georgia"/>
                <a:cs typeface="Georgia"/>
              </a:rPr>
              <a:t>anilina </a:t>
            </a:r>
            <a:r>
              <a:rPr sz="2200" spc="-5" dirty="0">
                <a:latin typeface="Georgia"/>
                <a:cs typeface="Georgia"/>
              </a:rPr>
              <a:t>(</a:t>
            </a:r>
            <a:r>
              <a:rPr sz="2200" b="1" spc="-5" dirty="0">
                <a:solidFill>
                  <a:srgbClr val="FF7C00"/>
                </a:solidFill>
                <a:latin typeface="Georgia"/>
                <a:cs typeface="Georgia"/>
              </a:rPr>
              <a:t>colorante </a:t>
            </a:r>
            <a:r>
              <a:rPr sz="2200" spc="-5" dirty="0">
                <a:latin typeface="Georgia"/>
                <a:cs typeface="Georgia"/>
              </a:rPr>
              <a:t>derivato dal catrame). Essa </a:t>
            </a:r>
            <a:r>
              <a:rPr sz="2200" dirty="0">
                <a:latin typeface="Georgia"/>
                <a:cs typeface="Georgia"/>
              </a:rPr>
              <a:t>rivoluziona  l’</a:t>
            </a:r>
            <a:r>
              <a:rPr sz="2200" b="1" dirty="0">
                <a:latin typeface="Georgia"/>
                <a:cs typeface="Georgia"/>
              </a:rPr>
              <a:t>industria </a:t>
            </a:r>
            <a:r>
              <a:rPr sz="2200" b="1" spc="-5" dirty="0">
                <a:latin typeface="Georgia"/>
                <a:cs typeface="Georgia"/>
              </a:rPr>
              <a:t>tessile</a:t>
            </a:r>
            <a:r>
              <a:rPr sz="2200" spc="-5" dirty="0">
                <a:latin typeface="Georgia"/>
                <a:cs typeface="Georgia"/>
              </a:rPr>
              <a:t>; </a:t>
            </a:r>
            <a:r>
              <a:rPr sz="2200" dirty="0">
                <a:latin typeface="Georgia"/>
                <a:cs typeface="Georgia"/>
              </a:rPr>
              <a:t>inoltre, </a:t>
            </a:r>
            <a:r>
              <a:rPr sz="2200" spc="-5" dirty="0">
                <a:latin typeface="Georgia"/>
                <a:cs typeface="Georgia"/>
              </a:rPr>
              <a:t>permette di “tingere” </a:t>
            </a:r>
            <a:r>
              <a:rPr sz="2200" dirty="0">
                <a:latin typeface="Georgia"/>
                <a:cs typeface="Georgia"/>
              </a:rPr>
              <a:t>e individuare i </a:t>
            </a:r>
            <a:r>
              <a:rPr sz="2200" spc="-5" dirty="0">
                <a:latin typeface="Georgia"/>
                <a:cs typeface="Georgia"/>
              </a:rPr>
              <a:t>bacilli  di tubercolosi </a:t>
            </a:r>
            <a:r>
              <a:rPr sz="2200" dirty="0">
                <a:latin typeface="Georgia"/>
                <a:cs typeface="Georgia"/>
              </a:rPr>
              <a:t>e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colera.</a:t>
            </a:r>
            <a:endParaRPr sz="2200">
              <a:latin typeface="Georgia"/>
              <a:cs typeface="Georgia"/>
            </a:endParaRPr>
          </a:p>
          <a:p>
            <a:pPr marL="314960" indent="-302895">
              <a:lnSpc>
                <a:spcPct val="100000"/>
              </a:lnSpc>
              <a:spcBef>
                <a:spcPts val="535"/>
              </a:spcBef>
              <a:buClr>
                <a:srgbClr val="DB795B"/>
              </a:buClr>
              <a:buSzPct val="84090"/>
              <a:buFont typeface="Wingdings 2"/>
              <a:buChar char=""/>
              <a:tabLst>
                <a:tab pos="314960" algn="l"/>
                <a:tab pos="315595" algn="l"/>
              </a:tabLst>
            </a:pPr>
            <a:r>
              <a:rPr sz="2200" dirty="0">
                <a:latin typeface="Georgia"/>
                <a:cs typeface="Georgia"/>
              </a:rPr>
              <a:t>1827: </a:t>
            </a:r>
            <a:r>
              <a:rPr sz="2200" b="1" dirty="0">
                <a:solidFill>
                  <a:srgbClr val="FF7C00"/>
                </a:solidFill>
                <a:latin typeface="Georgia"/>
                <a:cs typeface="Georgia"/>
              </a:rPr>
              <a:t>alluminio </a:t>
            </a:r>
            <a:r>
              <a:rPr sz="2200" dirty="0">
                <a:latin typeface="Georgia"/>
                <a:cs typeface="Georgia"/>
              </a:rPr>
              <a:t>(ricavato </a:t>
            </a:r>
            <a:r>
              <a:rPr sz="2200" spc="-5" dirty="0">
                <a:latin typeface="Georgia"/>
                <a:cs typeface="Georgia"/>
              </a:rPr>
              <a:t>soprattutto dalla</a:t>
            </a:r>
            <a:r>
              <a:rPr sz="2200" spc="-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bauxite),</a:t>
            </a:r>
            <a:endParaRPr sz="2200">
              <a:latin typeface="Georgia"/>
              <a:cs typeface="Georgia"/>
            </a:endParaRPr>
          </a:p>
          <a:p>
            <a:pPr marL="314960" indent="-302895">
              <a:lnSpc>
                <a:spcPct val="100000"/>
              </a:lnSpc>
              <a:spcBef>
                <a:spcPts val="560"/>
              </a:spcBef>
              <a:buClr>
                <a:srgbClr val="DB795B"/>
              </a:buClr>
              <a:buSzPct val="84090"/>
              <a:buFont typeface="Wingdings 2"/>
              <a:buChar char=""/>
              <a:tabLst>
                <a:tab pos="314960" algn="l"/>
                <a:tab pos="315595" algn="l"/>
              </a:tabLst>
            </a:pPr>
            <a:r>
              <a:rPr sz="2200" dirty="0">
                <a:latin typeface="Georgia"/>
                <a:cs typeface="Georgia"/>
              </a:rPr>
              <a:t>1867: A. </a:t>
            </a:r>
            <a:r>
              <a:rPr sz="2200" spc="-5" dirty="0">
                <a:latin typeface="Georgia"/>
                <a:cs typeface="Georgia"/>
              </a:rPr>
              <a:t>Nobel </a:t>
            </a:r>
            <a:r>
              <a:rPr sz="2200" dirty="0">
                <a:latin typeface="Georgia"/>
                <a:cs typeface="Georgia"/>
              </a:rPr>
              <a:t>inventa </a:t>
            </a:r>
            <a:r>
              <a:rPr sz="2200" spc="-5" dirty="0">
                <a:latin typeface="Georgia"/>
                <a:cs typeface="Georgia"/>
              </a:rPr>
              <a:t>la </a:t>
            </a:r>
            <a:r>
              <a:rPr sz="2200" b="1" spc="-5" dirty="0">
                <a:solidFill>
                  <a:srgbClr val="FF7C00"/>
                </a:solidFill>
                <a:latin typeface="Georgia"/>
                <a:cs typeface="Georgia"/>
              </a:rPr>
              <a:t>dinamite</a:t>
            </a:r>
            <a:r>
              <a:rPr sz="2200" spc="-5" dirty="0">
                <a:latin typeface="Georgia"/>
                <a:cs typeface="Georgia"/>
              </a:rPr>
              <a:t>.</a:t>
            </a:r>
            <a:endParaRPr sz="2200">
              <a:latin typeface="Georgia"/>
              <a:cs typeface="Georgia"/>
            </a:endParaRPr>
          </a:p>
          <a:p>
            <a:pPr marL="314960" indent="-302895">
              <a:lnSpc>
                <a:spcPct val="100000"/>
              </a:lnSpc>
              <a:spcBef>
                <a:spcPts val="555"/>
              </a:spcBef>
              <a:buClr>
                <a:srgbClr val="DB795B"/>
              </a:buClr>
              <a:buSzPct val="84090"/>
              <a:buFont typeface="Wingdings 2"/>
              <a:buChar char=""/>
              <a:tabLst>
                <a:tab pos="314960" algn="l"/>
                <a:tab pos="315595" algn="l"/>
              </a:tabLst>
            </a:pPr>
            <a:r>
              <a:rPr sz="2200" dirty="0">
                <a:latin typeface="Georgia"/>
                <a:cs typeface="Georgia"/>
              </a:rPr>
              <a:t>1895: i </a:t>
            </a:r>
            <a:r>
              <a:rPr sz="2200" spc="-5" dirty="0">
                <a:latin typeface="Georgia"/>
                <a:cs typeface="Georgia"/>
              </a:rPr>
              <a:t>f.lli </a:t>
            </a:r>
            <a:r>
              <a:rPr sz="2200" dirty="0">
                <a:latin typeface="Georgia"/>
                <a:cs typeface="Georgia"/>
              </a:rPr>
              <a:t>Lumière </a:t>
            </a:r>
            <a:r>
              <a:rPr sz="2200" spc="-5" dirty="0">
                <a:latin typeface="Georgia"/>
                <a:cs typeface="Georgia"/>
              </a:rPr>
              <a:t>producono </a:t>
            </a:r>
            <a:r>
              <a:rPr sz="2200" dirty="0">
                <a:latin typeface="Georgia"/>
                <a:cs typeface="Georgia"/>
              </a:rPr>
              <a:t>il </a:t>
            </a:r>
            <a:r>
              <a:rPr sz="2200" spc="-5" dirty="0">
                <a:latin typeface="Georgia"/>
                <a:cs typeface="Georgia"/>
              </a:rPr>
              <a:t>primo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FF7C00"/>
                </a:solidFill>
                <a:latin typeface="Georgia"/>
                <a:cs typeface="Georgia"/>
              </a:rPr>
              <a:t>film</a:t>
            </a:r>
            <a:r>
              <a:rPr sz="2200" spc="-5" dirty="0">
                <a:latin typeface="Georgia"/>
                <a:cs typeface="Georgia"/>
              </a:rPr>
              <a:t>.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5026" y="4116382"/>
            <a:ext cx="4756785" cy="294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i="1" spc="5" dirty="0">
                <a:latin typeface="Georgia"/>
                <a:cs typeface="Georgia"/>
              </a:rPr>
              <a:t>Vista </a:t>
            </a:r>
            <a:r>
              <a:rPr sz="1750" i="1" dirty="0">
                <a:latin typeface="Georgia"/>
                <a:cs typeface="Georgia"/>
              </a:rPr>
              <a:t>dalla </a:t>
            </a:r>
            <a:r>
              <a:rPr sz="1750" i="1" spc="5" dirty="0">
                <a:latin typeface="Georgia"/>
                <a:cs typeface="Georgia"/>
              </a:rPr>
              <a:t>finestra a Le </a:t>
            </a:r>
            <a:r>
              <a:rPr sz="1750" i="1" dirty="0">
                <a:latin typeface="Georgia"/>
                <a:cs typeface="Georgia"/>
              </a:rPr>
              <a:t>Gras </a:t>
            </a:r>
            <a:r>
              <a:rPr sz="1750" i="1" spc="5" dirty="0">
                <a:latin typeface="Georgia"/>
                <a:cs typeface="Georgia"/>
              </a:rPr>
              <a:t>(N. </a:t>
            </a:r>
            <a:r>
              <a:rPr sz="1750" i="1" dirty="0">
                <a:latin typeface="Georgia"/>
                <a:cs typeface="Georgia"/>
              </a:rPr>
              <a:t>Nièpce),</a:t>
            </a:r>
            <a:r>
              <a:rPr sz="1750" i="1" spc="-55" dirty="0">
                <a:latin typeface="Georgia"/>
                <a:cs typeface="Georgia"/>
              </a:rPr>
              <a:t> </a:t>
            </a:r>
            <a:r>
              <a:rPr sz="1750" i="1" spc="5" dirty="0">
                <a:latin typeface="Georgia"/>
                <a:cs typeface="Georgia"/>
              </a:rPr>
              <a:t>1826</a:t>
            </a:r>
            <a:endParaRPr sz="175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4759" y="282482"/>
            <a:ext cx="5030000" cy="3497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50177" y="2939922"/>
            <a:ext cx="4220502" cy="32759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315543" y="6421531"/>
            <a:ext cx="1297940" cy="294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i="1" spc="5" dirty="0">
                <a:latin typeface="Georgia"/>
                <a:cs typeface="Georgia"/>
              </a:rPr>
              <a:t>Titanic,</a:t>
            </a:r>
            <a:r>
              <a:rPr sz="1750" i="1" spc="-70" dirty="0">
                <a:latin typeface="Georgia"/>
                <a:cs typeface="Georgia"/>
              </a:rPr>
              <a:t> </a:t>
            </a:r>
            <a:r>
              <a:rPr sz="1750" i="1" spc="5" dirty="0">
                <a:latin typeface="Georgia"/>
                <a:cs typeface="Georgia"/>
              </a:rPr>
              <a:t>1912</a:t>
            </a:r>
            <a:endParaRPr sz="175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3391" y="471126"/>
            <a:ext cx="5027295" cy="5803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L’industria</a:t>
            </a:r>
            <a:r>
              <a:rPr spc="-30" dirty="0"/>
              <a:t> </a:t>
            </a:r>
            <a:r>
              <a:rPr spc="10" dirty="0"/>
              <a:t>farmaceutica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7052" y="1721014"/>
            <a:ext cx="9040495" cy="3453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5" dirty="0">
                <a:latin typeface="Georgia"/>
                <a:cs typeface="Georgia"/>
              </a:rPr>
              <a:t>Dall’industria chimica si origina </a:t>
            </a:r>
            <a:r>
              <a:rPr sz="2200" dirty="0">
                <a:latin typeface="Georgia"/>
                <a:cs typeface="Georgia"/>
              </a:rPr>
              <a:t>l’</a:t>
            </a:r>
            <a:r>
              <a:rPr sz="2200" b="1" dirty="0">
                <a:latin typeface="Georgia"/>
                <a:cs typeface="Georgia"/>
              </a:rPr>
              <a:t>industria</a:t>
            </a:r>
            <a:r>
              <a:rPr sz="2200" b="1" spc="25" dirty="0">
                <a:latin typeface="Georgia"/>
                <a:cs typeface="Georgia"/>
              </a:rPr>
              <a:t> </a:t>
            </a:r>
            <a:r>
              <a:rPr sz="2200" b="1" spc="-5" dirty="0">
                <a:latin typeface="Georgia"/>
                <a:cs typeface="Georgia"/>
              </a:rPr>
              <a:t>farmaceutica</a:t>
            </a:r>
            <a:r>
              <a:rPr sz="2200" spc="-5" dirty="0">
                <a:latin typeface="Georgia"/>
                <a:cs typeface="Georgia"/>
              </a:rPr>
              <a:t>: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200">
              <a:latin typeface="Times New Roman"/>
              <a:cs typeface="Times New Roman"/>
            </a:endParaRPr>
          </a:p>
          <a:p>
            <a:pPr marL="320675" marR="118110" indent="-308610">
              <a:lnSpc>
                <a:spcPct val="101000"/>
              </a:lnSpc>
              <a:buClr>
                <a:srgbClr val="DB795B"/>
              </a:buClr>
              <a:buSzPct val="84090"/>
              <a:buFont typeface="Wingdings 2"/>
              <a:buChar char=""/>
              <a:tabLst>
                <a:tab pos="314960" algn="l"/>
                <a:tab pos="315595" algn="l"/>
              </a:tabLst>
            </a:pPr>
            <a:r>
              <a:rPr sz="2200" dirty="0">
                <a:latin typeface="Georgia"/>
                <a:cs typeface="Georgia"/>
              </a:rPr>
              <a:t>1875: </a:t>
            </a:r>
            <a:r>
              <a:rPr sz="2200" spc="-5" dirty="0">
                <a:latin typeface="Georgia"/>
                <a:cs typeface="Georgia"/>
              </a:rPr>
              <a:t>si diffonde l’uso dell’</a:t>
            </a:r>
            <a:r>
              <a:rPr sz="2200" b="1" spc="-5" dirty="0">
                <a:solidFill>
                  <a:srgbClr val="FF7C00"/>
                </a:solidFill>
                <a:latin typeface="Georgia"/>
                <a:cs typeface="Georgia"/>
              </a:rPr>
              <a:t>Aspirina </a:t>
            </a:r>
            <a:r>
              <a:rPr sz="2200" dirty="0">
                <a:latin typeface="Georgia"/>
                <a:cs typeface="Georgia"/>
              </a:rPr>
              <a:t>(acido acetilsalicilico) </a:t>
            </a:r>
            <a:r>
              <a:rPr sz="2200" spc="-5" dirty="0">
                <a:latin typeface="Georgia"/>
                <a:cs typeface="Georgia"/>
              </a:rPr>
              <a:t>per curare  la febbre.</a:t>
            </a:r>
            <a:endParaRPr sz="2200">
              <a:latin typeface="Georgia"/>
              <a:cs typeface="Georgia"/>
            </a:endParaRPr>
          </a:p>
          <a:p>
            <a:pPr marL="320675" marR="5080" indent="-308610">
              <a:lnSpc>
                <a:spcPts val="2560"/>
              </a:lnSpc>
              <a:spcBef>
                <a:spcPts val="685"/>
              </a:spcBef>
              <a:buClr>
                <a:srgbClr val="DB795B"/>
              </a:buClr>
              <a:buSzPct val="84090"/>
              <a:buFont typeface="Wingdings 2"/>
              <a:buChar char=""/>
              <a:tabLst>
                <a:tab pos="314960" algn="l"/>
                <a:tab pos="315595" algn="l"/>
              </a:tabLst>
            </a:pPr>
            <a:r>
              <a:rPr sz="2200" dirty="0">
                <a:latin typeface="Georgia"/>
                <a:cs typeface="Georgia"/>
              </a:rPr>
              <a:t>1875: </a:t>
            </a:r>
            <a:r>
              <a:rPr sz="2200" spc="-5" dirty="0">
                <a:latin typeface="Georgia"/>
                <a:cs typeface="Georgia"/>
              </a:rPr>
              <a:t>si scopre </a:t>
            </a:r>
            <a:r>
              <a:rPr sz="2200" dirty="0">
                <a:latin typeface="Georgia"/>
                <a:cs typeface="Georgia"/>
              </a:rPr>
              <a:t>il </a:t>
            </a:r>
            <a:r>
              <a:rPr sz="2200" b="1" dirty="0">
                <a:solidFill>
                  <a:srgbClr val="FF7C00"/>
                </a:solidFill>
                <a:latin typeface="Georgia"/>
                <a:cs typeface="Georgia"/>
              </a:rPr>
              <a:t>Ddt</a:t>
            </a:r>
            <a:r>
              <a:rPr sz="2200" dirty="0">
                <a:latin typeface="Georgia"/>
                <a:cs typeface="Georgia"/>
              </a:rPr>
              <a:t>, </a:t>
            </a:r>
            <a:r>
              <a:rPr sz="2200" spc="-5" dirty="0">
                <a:latin typeface="Georgia"/>
                <a:cs typeface="Georgia"/>
              </a:rPr>
              <a:t>potente </a:t>
            </a:r>
            <a:r>
              <a:rPr sz="2200" dirty="0">
                <a:latin typeface="Georgia"/>
                <a:cs typeface="Georgia"/>
              </a:rPr>
              <a:t>insetticida anche </a:t>
            </a:r>
            <a:r>
              <a:rPr sz="2200" spc="-5" dirty="0">
                <a:latin typeface="Georgia"/>
                <a:cs typeface="Georgia"/>
              </a:rPr>
              <a:t>contro le </a:t>
            </a:r>
            <a:r>
              <a:rPr sz="2200" dirty="0">
                <a:latin typeface="Georgia"/>
                <a:cs typeface="Georgia"/>
              </a:rPr>
              <a:t>zanzare </a:t>
            </a:r>
            <a:r>
              <a:rPr sz="2200" spc="-5" dirty="0">
                <a:latin typeface="Georgia"/>
                <a:cs typeface="Georgia"/>
              </a:rPr>
              <a:t>della  </a:t>
            </a:r>
            <a:r>
              <a:rPr sz="2200" dirty="0">
                <a:latin typeface="Georgia"/>
                <a:cs typeface="Georgia"/>
              </a:rPr>
              <a:t>malaria.</a:t>
            </a:r>
            <a:endParaRPr sz="2200">
              <a:latin typeface="Georgia"/>
              <a:cs typeface="Georgia"/>
            </a:endParaRPr>
          </a:p>
          <a:p>
            <a:pPr marL="314960" indent="-302895">
              <a:lnSpc>
                <a:spcPct val="100000"/>
              </a:lnSpc>
              <a:spcBef>
                <a:spcPts val="459"/>
              </a:spcBef>
              <a:buClr>
                <a:srgbClr val="DB795B"/>
              </a:buClr>
              <a:buSzPct val="84090"/>
              <a:buFont typeface="Wingdings 2"/>
              <a:buChar char=""/>
              <a:tabLst>
                <a:tab pos="314960" algn="l"/>
                <a:tab pos="315595" algn="l"/>
              </a:tabLst>
            </a:pPr>
            <a:r>
              <a:rPr sz="2200" dirty="0">
                <a:latin typeface="Georgia"/>
                <a:cs typeface="Georgia"/>
              </a:rPr>
              <a:t>1882-1884: R. </a:t>
            </a:r>
            <a:r>
              <a:rPr sz="2200" spc="-5" dirty="0">
                <a:latin typeface="Georgia"/>
                <a:cs typeface="Georgia"/>
              </a:rPr>
              <a:t>Koch </a:t>
            </a:r>
            <a:r>
              <a:rPr sz="2200" dirty="0">
                <a:latin typeface="Georgia"/>
                <a:cs typeface="Georgia"/>
              </a:rPr>
              <a:t>isola i </a:t>
            </a:r>
            <a:r>
              <a:rPr sz="2200" spc="-5" dirty="0">
                <a:latin typeface="Georgia"/>
                <a:cs typeface="Georgia"/>
              </a:rPr>
              <a:t>bacilli di </a:t>
            </a:r>
            <a:r>
              <a:rPr sz="2200" b="1" spc="-5" dirty="0">
                <a:solidFill>
                  <a:srgbClr val="FF7C00"/>
                </a:solidFill>
                <a:latin typeface="Georgia"/>
                <a:cs typeface="Georgia"/>
              </a:rPr>
              <a:t>tubercolosi </a:t>
            </a:r>
            <a:r>
              <a:rPr sz="2200" dirty="0">
                <a:latin typeface="Georgia"/>
                <a:cs typeface="Georgia"/>
              </a:rPr>
              <a:t>e</a:t>
            </a:r>
            <a:r>
              <a:rPr sz="2200" spc="40" dirty="0"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FF7C00"/>
                </a:solidFill>
                <a:latin typeface="Georgia"/>
                <a:cs typeface="Georgia"/>
              </a:rPr>
              <a:t>colera</a:t>
            </a:r>
            <a:r>
              <a:rPr sz="2200" spc="-5" dirty="0">
                <a:latin typeface="Georgia"/>
                <a:cs typeface="Georgia"/>
              </a:rPr>
              <a:t>.</a:t>
            </a:r>
            <a:endParaRPr sz="2200">
              <a:latin typeface="Georgia"/>
              <a:cs typeface="Georgia"/>
            </a:endParaRPr>
          </a:p>
          <a:p>
            <a:pPr marL="314960" indent="-302895">
              <a:lnSpc>
                <a:spcPct val="100000"/>
              </a:lnSpc>
              <a:spcBef>
                <a:spcPts val="555"/>
              </a:spcBef>
              <a:buClr>
                <a:srgbClr val="DB795B"/>
              </a:buClr>
              <a:buSzPct val="84090"/>
              <a:buFont typeface="Wingdings 2"/>
              <a:buChar char=""/>
              <a:tabLst>
                <a:tab pos="314960" algn="l"/>
                <a:tab pos="315595" algn="l"/>
              </a:tabLst>
            </a:pPr>
            <a:r>
              <a:rPr sz="2200" dirty="0">
                <a:latin typeface="Georgia"/>
                <a:cs typeface="Georgia"/>
              </a:rPr>
              <a:t>1885: L. Pasteur </a:t>
            </a:r>
            <a:r>
              <a:rPr sz="2200" spc="-5" dirty="0">
                <a:latin typeface="Georgia"/>
                <a:cs typeface="Georgia"/>
              </a:rPr>
              <a:t>scopre </a:t>
            </a:r>
            <a:r>
              <a:rPr sz="2200" dirty="0">
                <a:latin typeface="Georgia"/>
                <a:cs typeface="Georgia"/>
              </a:rPr>
              <a:t>il </a:t>
            </a:r>
            <a:r>
              <a:rPr sz="2200" b="1" dirty="0">
                <a:solidFill>
                  <a:srgbClr val="FF7C00"/>
                </a:solidFill>
                <a:latin typeface="Georgia"/>
                <a:cs typeface="Georgia"/>
              </a:rPr>
              <a:t>vaccino </a:t>
            </a:r>
            <a:r>
              <a:rPr sz="2200" spc="-5" dirty="0">
                <a:latin typeface="Georgia"/>
                <a:cs typeface="Georgia"/>
              </a:rPr>
              <a:t>contro la </a:t>
            </a:r>
            <a:r>
              <a:rPr sz="2200" b="1" dirty="0">
                <a:solidFill>
                  <a:srgbClr val="FF7C00"/>
                </a:solidFill>
                <a:latin typeface="Georgia"/>
                <a:cs typeface="Georgia"/>
              </a:rPr>
              <a:t>rabbia</a:t>
            </a:r>
            <a:r>
              <a:rPr sz="2200" dirty="0">
                <a:latin typeface="Georgia"/>
                <a:cs typeface="Georgia"/>
              </a:rPr>
              <a:t>.</a:t>
            </a:r>
            <a:endParaRPr sz="2200">
              <a:latin typeface="Georgia"/>
              <a:cs typeface="Georgia"/>
            </a:endParaRPr>
          </a:p>
          <a:p>
            <a:pPr marL="314960" indent="-302895">
              <a:lnSpc>
                <a:spcPct val="100000"/>
              </a:lnSpc>
              <a:spcBef>
                <a:spcPts val="560"/>
              </a:spcBef>
              <a:buClr>
                <a:srgbClr val="DB795B"/>
              </a:buClr>
              <a:buSzPct val="84090"/>
              <a:buFont typeface="Wingdings 2"/>
              <a:buChar char=""/>
              <a:tabLst>
                <a:tab pos="314960" algn="l"/>
                <a:tab pos="315595" algn="l"/>
              </a:tabLst>
            </a:pPr>
            <a:r>
              <a:rPr sz="2200" dirty="0">
                <a:latin typeface="Georgia"/>
                <a:cs typeface="Georgia"/>
              </a:rPr>
              <a:t>1794: </a:t>
            </a:r>
            <a:r>
              <a:rPr sz="2200" spc="-5" dirty="0">
                <a:latin typeface="Georgia"/>
                <a:cs typeface="Georgia"/>
              </a:rPr>
              <a:t>E. </a:t>
            </a:r>
            <a:r>
              <a:rPr sz="2200" dirty="0">
                <a:latin typeface="Georgia"/>
                <a:cs typeface="Georgia"/>
              </a:rPr>
              <a:t>Jenner </a:t>
            </a:r>
            <a:r>
              <a:rPr sz="2200" spc="-5" dirty="0">
                <a:latin typeface="Georgia"/>
                <a:cs typeface="Georgia"/>
              </a:rPr>
              <a:t>scopre </a:t>
            </a:r>
            <a:r>
              <a:rPr sz="2200" dirty="0">
                <a:latin typeface="Georgia"/>
                <a:cs typeface="Georgia"/>
              </a:rPr>
              <a:t>il </a:t>
            </a:r>
            <a:r>
              <a:rPr sz="2200" b="1" dirty="0">
                <a:solidFill>
                  <a:srgbClr val="FF7C00"/>
                </a:solidFill>
                <a:latin typeface="Georgia"/>
                <a:cs typeface="Georgia"/>
              </a:rPr>
              <a:t>vaccino </a:t>
            </a:r>
            <a:r>
              <a:rPr sz="2200" spc="-5" dirty="0">
                <a:latin typeface="Georgia"/>
                <a:cs typeface="Georgia"/>
              </a:rPr>
              <a:t>contro </a:t>
            </a:r>
            <a:r>
              <a:rPr sz="2200" dirty="0">
                <a:latin typeface="Georgia"/>
                <a:cs typeface="Georgia"/>
              </a:rPr>
              <a:t>il</a:t>
            </a:r>
            <a:r>
              <a:rPr sz="2200" spc="-5" dirty="0">
                <a:latin typeface="Georgia"/>
                <a:cs typeface="Georgia"/>
              </a:rPr>
              <a:t> </a:t>
            </a:r>
            <a:r>
              <a:rPr sz="2200" b="1" dirty="0">
                <a:solidFill>
                  <a:srgbClr val="FF7C00"/>
                </a:solidFill>
                <a:latin typeface="Georgia"/>
                <a:cs typeface="Georgia"/>
              </a:rPr>
              <a:t>vaiolo</a:t>
            </a:r>
            <a:r>
              <a:rPr sz="2200" dirty="0">
                <a:latin typeface="Georgia"/>
                <a:cs typeface="Georgia"/>
              </a:rPr>
              <a:t>.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8317" y="325747"/>
            <a:ext cx="5897782" cy="40421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90156" y="4535880"/>
            <a:ext cx="3359910" cy="22533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6414" y="4573579"/>
            <a:ext cx="5443220" cy="110617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80"/>
              </a:spcBef>
            </a:pPr>
            <a:r>
              <a:rPr sz="1750" i="1" spc="5" dirty="0">
                <a:latin typeface="Georgia"/>
                <a:cs typeface="Georgia"/>
              </a:rPr>
              <a:t>Parigi, 1900: </a:t>
            </a:r>
            <a:r>
              <a:rPr sz="1750" i="1" dirty="0">
                <a:latin typeface="Georgia"/>
                <a:cs typeface="Georgia"/>
              </a:rPr>
              <a:t>si incidono le pustole di </a:t>
            </a:r>
            <a:r>
              <a:rPr sz="1750" i="1" spc="5" dirty="0">
                <a:latin typeface="Georgia"/>
                <a:cs typeface="Georgia"/>
              </a:rPr>
              <a:t>un </a:t>
            </a:r>
            <a:r>
              <a:rPr sz="1750" i="1" dirty="0">
                <a:latin typeface="Georgia"/>
                <a:cs typeface="Georgia"/>
              </a:rPr>
              <a:t>vitello  </a:t>
            </a:r>
            <a:r>
              <a:rPr sz="1750" i="1" spc="5" dirty="0">
                <a:latin typeface="Georgia"/>
                <a:cs typeface="Georgia"/>
              </a:rPr>
              <a:t>ammalato </a:t>
            </a:r>
            <a:r>
              <a:rPr sz="1750" i="1" dirty="0">
                <a:latin typeface="Georgia"/>
                <a:cs typeface="Georgia"/>
              </a:rPr>
              <a:t>di vaiolo vaccino per poi inocularne il siero  </a:t>
            </a:r>
            <a:r>
              <a:rPr sz="1750" i="1" spc="5" dirty="0">
                <a:latin typeface="Georgia"/>
                <a:cs typeface="Georgia"/>
              </a:rPr>
              <a:t>nelle braccia </a:t>
            </a:r>
            <a:r>
              <a:rPr sz="1750" i="1" dirty="0">
                <a:latin typeface="Georgia"/>
                <a:cs typeface="Georgia"/>
              </a:rPr>
              <a:t>dei militari: </a:t>
            </a:r>
            <a:r>
              <a:rPr sz="1750" i="1" spc="5" dirty="0">
                <a:latin typeface="Georgia"/>
                <a:cs typeface="Georgia"/>
              </a:rPr>
              <a:t>ciò bastava a </a:t>
            </a:r>
            <a:r>
              <a:rPr sz="1750" i="1" dirty="0">
                <a:latin typeface="Georgia"/>
                <a:cs typeface="Georgia"/>
              </a:rPr>
              <a:t>procurare  l’immunità.</a:t>
            </a:r>
            <a:endParaRPr sz="175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4319" y="1535959"/>
            <a:ext cx="9744075" cy="5506720"/>
          </a:xfrm>
          <a:custGeom>
            <a:avLst/>
            <a:gdLst/>
            <a:ahLst/>
            <a:cxnLst/>
            <a:rect l="l" t="t" r="r" b="b"/>
            <a:pathLst>
              <a:path w="9744075" h="5506720">
                <a:moveTo>
                  <a:pt x="0" y="5506170"/>
                </a:moveTo>
                <a:lnTo>
                  <a:pt x="9743744" y="5506170"/>
                </a:lnTo>
                <a:lnTo>
                  <a:pt x="9743744" y="0"/>
                </a:lnTo>
                <a:lnTo>
                  <a:pt x="0" y="0"/>
                </a:lnTo>
                <a:lnTo>
                  <a:pt x="0" y="5506170"/>
                </a:lnTo>
                <a:close/>
              </a:path>
            </a:pathLst>
          </a:custGeom>
          <a:solidFill>
            <a:srgbClr val="CFDA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4319" y="7383371"/>
            <a:ext cx="9744075" cy="8890"/>
          </a:xfrm>
          <a:custGeom>
            <a:avLst/>
            <a:gdLst/>
            <a:ahLst/>
            <a:cxnLst/>
            <a:rect l="l" t="t" r="r" b="b"/>
            <a:pathLst>
              <a:path w="9744075" h="8890">
                <a:moveTo>
                  <a:pt x="0" y="8435"/>
                </a:moveTo>
                <a:lnTo>
                  <a:pt x="9743744" y="8435"/>
                </a:lnTo>
                <a:lnTo>
                  <a:pt x="9743744" y="0"/>
                </a:lnTo>
                <a:lnTo>
                  <a:pt x="0" y="0"/>
                </a:lnTo>
                <a:lnTo>
                  <a:pt x="0" y="8435"/>
                </a:lnTo>
                <a:close/>
              </a:path>
            </a:pathLst>
          </a:custGeom>
          <a:solidFill>
            <a:srgbClr val="CFDA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0959" y="7042129"/>
            <a:ext cx="9737090" cy="341630"/>
          </a:xfrm>
          <a:custGeom>
            <a:avLst/>
            <a:gdLst/>
            <a:ahLst/>
            <a:cxnLst/>
            <a:rect l="l" t="t" r="r" b="b"/>
            <a:pathLst>
              <a:path w="9737090" h="341629">
                <a:moveTo>
                  <a:pt x="0" y="341241"/>
                </a:moveTo>
                <a:lnTo>
                  <a:pt x="9737023" y="341241"/>
                </a:lnTo>
                <a:lnTo>
                  <a:pt x="9737023" y="0"/>
                </a:lnTo>
                <a:lnTo>
                  <a:pt x="0" y="0"/>
                </a:lnTo>
                <a:lnTo>
                  <a:pt x="0" y="341241"/>
                </a:lnTo>
                <a:close/>
              </a:path>
            </a:pathLst>
          </a:custGeom>
          <a:solidFill>
            <a:srgbClr val="9DBB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4319" y="171354"/>
            <a:ext cx="9737090" cy="7217409"/>
          </a:xfrm>
          <a:custGeom>
            <a:avLst/>
            <a:gdLst/>
            <a:ahLst/>
            <a:cxnLst/>
            <a:rect l="l" t="t" r="r" b="b"/>
            <a:pathLst>
              <a:path w="9737090" h="7217409">
                <a:moveTo>
                  <a:pt x="0" y="0"/>
                </a:moveTo>
                <a:lnTo>
                  <a:pt x="9737025" y="0"/>
                </a:lnTo>
                <a:lnTo>
                  <a:pt x="9737025" y="7217091"/>
                </a:lnTo>
                <a:lnTo>
                  <a:pt x="0" y="7217091"/>
                </a:lnTo>
                <a:lnTo>
                  <a:pt x="0" y="0"/>
                </a:lnTo>
                <a:close/>
              </a:path>
            </a:pathLst>
          </a:custGeom>
          <a:ln w="13999">
            <a:solidFill>
              <a:srgbClr val="8D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4319" y="1407396"/>
            <a:ext cx="9737090" cy="0"/>
          </a:xfrm>
          <a:custGeom>
            <a:avLst/>
            <a:gdLst/>
            <a:ahLst/>
            <a:cxnLst/>
            <a:rect l="l" t="t" r="r" b="b"/>
            <a:pathLst>
              <a:path w="9737090">
                <a:moveTo>
                  <a:pt x="0" y="0"/>
                </a:moveTo>
                <a:lnTo>
                  <a:pt x="9737025" y="0"/>
                </a:lnTo>
              </a:path>
            </a:pathLst>
          </a:custGeom>
          <a:ln w="13999">
            <a:solidFill>
              <a:srgbClr val="8D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10200" y="1053871"/>
            <a:ext cx="672465" cy="672465"/>
          </a:xfrm>
          <a:custGeom>
            <a:avLst/>
            <a:gdLst/>
            <a:ahLst/>
            <a:cxnLst/>
            <a:rect l="l" t="t" r="r" b="b"/>
            <a:pathLst>
              <a:path w="672464" h="672464">
                <a:moveTo>
                  <a:pt x="335991" y="0"/>
                </a:moveTo>
                <a:lnTo>
                  <a:pt x="286340" y="3642"/>
                </a:lnTo>
                <a:lnTo>
                  <a:pt x="238952" y="14225"/>
                </a:lnTo>
                <a:lnTo>
                  <a:pt x="194345" y="31227"/>
                </a:lnTo>
                <a:lnTo>
                  <a:pt x="153040" y="54130"/>
                </a:lnTo>
                <a:lnTo>
                  <a:pt x="115556" y="82412"/>
                </a:lnTo>
                <a:lnTo>
                  <a:pt x="82412" y="115555"/>
                </a:lnTo>
                <a:lnTo>
                  <a:pt x="54130" y="153039"/>
                </a:lnTo>
                <a:lnTo>
                  <a:pt x="31227" y="194344"/>
                </a:lnTo>
                <a:lnTo>
                  <a:pt x="14225" y="238951"/>
                </a:lnTo>
                <a:lnTo>
                  <a:pt x="3642" y="286339"/>
                </a:lnTo>
                <a:lnTo>
                  <a:pt x="0" y="335989"/>
                </a:lnTo>
                <a:lnTo>
                  <a:pt x="3642" y="385640"/>
                </a:lnTo>
                <a:lnTo>
                  <a:pt x="14225" y="433028"/>
                </a:lnTo>
                <a:lnTo>
                  <a:pt x="31227" y="477635"/>
                </a:lnTo>
                <a:lnTo>
                  <a:pt x="54130" y="518940"/>
                </a:lnTo>
                <a:lnTo>
                  <a:pt x="82412" y="556425"/>
                </a:lnTo>
                <a:lnTo>
                  <a:pt x="115556" y="589568"/>
                </a:lnTo>
                <a:lnTo>
                  <a:pt x="153040" y="617851"/>
                </a:lnTo>
                <a:lnTo>
                  <a:pt x="194345" y="640753"/>
                </a:lnTo>
                <a:lnTo>
                  <a:pt x="238952" y="657755"/>
                </a:lnTo>
                <a:lnTo>
                  <a:pt x="286340" y="668338"/>
                </a:lnTo>
                <a:lnTo>
                  <a:pt x="335991" y="671981"/>
                </a:lnTo>
                <a:lnTo>
                  <a:pt x="385641" y="668338"/>
                </a:lnTo>
                <a:lnTo>
                  <a:pt x="433029" y="657755"/>
                </a:lnTo>
                <a:lnTo>
                  <a:pt x="477636" y="640753"/>
                </a:lnTo>
                <a:lnTo>
                  <a:pt x="518941" y="617851"/>
                </a:lnTo>
                <a:lnTo>
                  <a:pt x="556425" y="589568"/>
                </a:lnTo>
                <a:lnTo>
                  <a:pt x="589569" y="556425"/>
                </a:lnTo>
                <a:lnTo>
                  <a:pt x="617851" y="518940"/>
                </a:lnTo>
                <a:lnTo>
                  <a:pt x="640754" y="477635"/>
                </a:lnTo>
                <a:lnTo>
                  <a:pt x="657756" y="433028"/>
                </a:lnTo>
                <a:lnTo>
                  <a:pt x="668339" y="385640"/>
                </a:lnTo>
                <a:lnTo>
                  <a:pt x="671982" y="335989"/>
                </a:lnTo>
                <a:lnTo>
                  <a:pt x="668339" y="286339"/>
                </a:lnTo>
                <a:lnTo>
                  <a:pt x="657756" y="238951"/>
                </a:lnTo>
                <a:lnTo>
                  <a:pt x="640754" y="194344"/>
                </a:lnTo>
                <a:lnTo>
                  <a:pt x="617851" y="153039"/>
                </a:lnTo>
                <a:lnTo>
                  <a:pt x="589569" y="115555"/>
                </a:lnTo>
                <a:lnTo>
                  <a:pt x="556425" y="82412"/>
                </a:lnTo>
                <a:lnTo>
                  <a:pt x="518941" y="54130"/>
                </a:lnTo>
                <a:lnTo>
                  <a:pt x="477636" y="31227"/>
                </a:lnTo>
                <a:lnTo>
                  <a:pt x="433029" y="14225"/>
                </a:lnTo>
                <a:lnTo>
                  <a:pt x="385641" y="3642"/>
                </a:lnTo>
                <a:lnTo>
                  <a:pt x="335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14358" y="1158027"/>
            <a:ext cx="464184" cy="464184"/>
          </a:xfrm>
          <a:custGeom>
            <a:avLst/>
            <a:gdLst/>
            <a:ahLst/>
            <a:cxnLst/>
            <a:rect l="l" t="t" r="r" b="b"/>
            <a:pathLst>
              <a:path w="464185" h="464184">
                <a:moveTo>
                  <a:pt x="231833" y="0"/>
                </a:moveTo>
                <a:lnTo>
                  <a:pt x="185110" y="4710"/>
                </a:lnTo>
                <a:lnTo>
                  <a:pt x="141593" y="18218"/>
                </a:lnTo>
                <a:lnTo>
                  <a:pt x="102212" y="39593"/>
                </a:lnTo>
                <a:lnTo>
                  <a:pt x="67902" y="67902"/>
                </a:lnTo>
                <a:lnTo>
                  <a:pt x="39593" y="102213"/>
                </a:lnTo>
                <a:lnTo>
                  <a:pt x="18218" y="141593"/>
                </a:lnTo>
                <a:lnTo>
                  <a:pt x="4709" y="185111"/>
                </a:lnTo>
                <a:lnTo>
                  <a:pt x="0" y="231833"/>
                </a:lnTo>
                <a:lnTo>
                  <a:pt x="4709" y="278556"/>
                </a:lnTo>
                <a:lnTo>
                  <a:pt x="18218" y="322073"/>
                </a:lnTo>
                <a:lnTo>
                  <a:pt x="39593" y="361454"/>
                </a:lnTo>
                <a:lnTo>
                  <a:pt x="67902" y="395765"/>
                </a:lnTo>
                <a:lnTo>
                  <a:pt x="102212" y="424074"/>
                </a:lnTo>
                <a:lnTo>
                  <a:pt x="141593" y="445449"/>
                </a:lnTo>
                <a:lnTo>
                  <a:pt x="185110" y="458958"/>
                </a:lnTo>
                <a:lnTo>
                  <a:pt x="231833" y="463668"/>
                </a:lnTo>
                <a:lnTo>
                  <a:pt x="278555" y="458958"/>
                </a:lnTo>
                <a:lnTo>
                  <a:pt x="322073" y="445449"/>
                </a:lnTo>
                <a:lnTo>
                  <a:pt x="361453" y="424074"/>
                </a:lnTo>
                <a:lnTo>
                  <a:pt x="395764" y="395765"/>
                </a:lnTo>
                <a:lnTo>
                  <a:pt x="424073" y="361454"/>
                </a:lnTo>
                <a:lnTo>
                  <a:pt x="445448" y="322073"/>
                </a:lnTo>
                <a:lnTo>
                  <a:pt x="458956" y="278556"/>
                </a:lnTo>
                <a:lnTo>
                  <a:pt x="463666" y="231833"/>
                </a:lnTo>
                <a:lnTo>
                  <a:pt x="458956" y="185111"/>
                </a:lnTo>
                <a:lnTo>
                  <a:pt x="445448" y="141593"/>
                </a:lnTo>
                <a:lnTo>
                  <a:pt x="424073" y="102213"/>
                </a:lnTo>
                <a:lnTo>
                  <a:pt x="395764" y="67902"/>
                </a:lnTo>
                <a:lnTo>
                  <a:pt x="361453" y="39593"/>
                </a:lnTo>
                <a:lnTo>
                  <a:pt x="322073" y="18218"/>
                </a:lnTo>
                <a:lnTo>
                  <a:pt x="278555" y="4710"/>
                </a:lnTo>
                <a:lnTo>
                  <a:pt x="2318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93369" y="1139212"/>
            <a:ext cx="506095" cy="499745"/>
          </a:xfrm>
          <a:custGeom>
            <a:avLst/>
            <a:gdLst/>
            <a:ahLst/>
            <a:cxnLst/>
            <a:rect l="l" t="t" r="r" b="b"/>
            <a:pathLst>
              <a:path w="506095" h="499744">
                <a:moveTo>
                  <a:pt x="4049" y="231672"/>
                </a:moveTo>
                <a:lnTo>
                  <a:pt x="21685" y="152818"/>
                </a:lnTo>
                <a:lnTo>
                  <a:pt x="44911" y="110667"/>
                </a:lnTo>
                <a:lnTo>
                  <a:pt x="75710" y="73879"/>
                </a:lnTo>
                <a:lnTo>
                  <a:pt x="112497" y="43081"/>
                </a:lnTo>
                <a:lnTo>
                  <a:pt x="154649" y="19854"/>
                </a:lnTo>
                <a:lnTo>
                  <a:pt x="201905" y="5248"/>
                </a:lnTo>
                <a:lnTo>
                  <a:pt x="250106" y="346"/>
                </a:lnTo>
                <a:lnTo>
                  <a:pt x="252356" y="0"/>
                </a:lnTo>
                <a:lnTo>
                  <a:pt x="303057" y="5253"/>
                </a:lnTo>
                <a:lnTo>
                  <a:pt x="350220" y="19830"/>
                </a:lnTo>
                <a:lnTo>
                  <a:pt x="393181" y="43029"/>
                </a:lnTo>
                <a:lnTo>
                  <a:pt x="430030" y="73879"/>
                </a:lnTo>
                <a:lnTo>
                  <a:pt x="460829" y="110667"/>
                </a:lnTo>
                <a:lnTo>
                  <a:pt x="484055" y="152819"/>
                </a:lnTo>
                <a:lnTo>
                  <a:pt x="498662" y="200074"/>
                </a:lnTo>
                <a:lnTo>
                  <a:pt x="505674" y="269031"/>
                </a:lnTo>
                <a:lnTo>
                  <a:pt x="501680" y="269085"/>
                </a:lnTo>
                <a:lnTo>
                  <a:pt x="498684" y="301137"/>
                </a:lnTo>
                <a:lnTo>
                  <a:pt x="484055" y="348466"/>
                </a:lnTo>
                <a:lnTo>
                  <a:pt x="460829" y="390618"/>
                </a:lnTo>
                <a:lnTo>
                  <a:pt x="430030" y="427406"/>
                </a:lnTo>
                <a:lnTo>
                  <a:pt x="393181" y="458256"/>
                </a:lnTo>
                <a:lnTo>
                  <a:pt x="350220" y="481455"/>
                </a:lnTo>
                <a:lnTo>
                  <a:pt x="303041" y="496037"/>
                </a:lnTo>
                <a:lnTo>
                  <a:pt x="272932" y="499100"/>
                </a:lnTo>
                <a:lnTo>
                  <a:pt x="274209" y="467438"/>
                </a:lnTo>
                <a:lnTo>
                  <a:pt x="237843" y="460745"/>
                </a:lnTo>
                <a:lnTo>
                  <a:pt x="232353" y="499151"/>
                </a:lnTo>
                <a:lnTo>
                  <a:pt x="201898" y="496036"/>
                </a:lnTo>
                <a:lnTo>
                  <a:pt x="154649" y="481431"/>
                </a:lnTo>
                <a:lnTo>
                  <a:pt x="112497" y="458204"/>
                </a:lnTo>
                <a:lnTo>
                  <a:pt x="75710" y="427406"/>
                </a:lnTo>
                <a:lnTo>
                  <a:pt x="44911" y="390618"/>
                </a:lnTo>
                <a:lnTo>
                  <a:pt x="21685" y="348467"/>
                </a:lnTo>
                <a:lnTo>
                  <a:pt x="7078" y="301211"/>
                </a:lnTo>
                <a:lnTo>
                  <a:pt x="0" y="231600"/>
                </a:lnTo>
                <a:lnTo>
                  <a:pt x="4049" y="231672"/>
                </a:lnTo>
                <a:close/>
              </a:path>
            </a:pathLst>
          </a:custGeom>
          <a:ln w="18666">
            <a:solidFill>
              <a:srgbClr val="8D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31296" y="1176602"/>
            <a:ext cx="429895" cy="467359"/>
          </a:xfrm>
          <a:custGeom>
            <a:avLst/>
            <a:gdLst/>
            <a:ahLst/>
            <a:cxnLst/>
            <a:rect l="l" t="t" r="r" b="b"/>
            <a:pathLst>
              <a:path w="429895" h="467360">
                <a:moveTo>
                  <a:pt x="0" y="232232"/>
                </a:moveTo>
                <a:lnTo>
                  <a:pt x="5932" y="170103"/>
                </a:lnTo>
                <a:lnTo>
                  <a:pt x="18297" y="130101"/>
                </a:lnTo>
                <a:lnTo>
                  <a:pt x="37933" y="94466"/>
                </a:lnTo>
                <a:lnTo>
                  <a:pt x="64284" y="62991"/>
                </a:lnTo>
                <a:lnTo>
                  <a:pt x="95759" y="36640"/>
                </a:lnTo>
                <a:lnTo>
                  <a:pt x="131394" y="17004"/>
                </a:lnTo>
                <a:lnTo>
                  <a:pt x="171452" y="4623"/>
                </a:lnTo>
                <a:lnTo>
                  <a:pt x="216912" y="0"/>
                </a:lnTo>
                <a:lnTo>
                  <a:pt x="215361" y="239"/>
                </a:lnTo>
                <a:lnTo>
                  <a:pt x="257624" y="4617"/>
                </a:lnTo>
                <a:lnTo>
                  <a:pt x="297773" y="17027"/>
                </a:lnTo>
                <a:lnTo>
                  <a:pt x="334188" y="36691"/>
                </a:lnTo>
                <a:lnTo>
                  <a:pt x="365602" y="62991"/>
                </a:lnTo>
                <a:lnTo>
                  <a:pt x="391953" y="94466"/>
                </a:lnTo>
                <a:lnTo>
                  <a:pt x="411589" y="130101"/>
                </a:lnTo>
                <a:lnTo>
                  <a:pt x="423970" y="170158"/>
                </a:lnTo>
                <a:lnTo>
                  <a:pt x="426482" y="194864"/>
                </a:lnTo>
                <a:lnTo>
                  <a:pt x="429704" y="194821"/>
                </a:lnTo>
                <a:lnTo>
                  <a:pt x="423947" y="256420"/>
                </a:lnTo>
                <a:lnTo>
                  <a:pt x="411589" y="296404"/>
                </a:lnTo>
                <a:lnTo>
                  <a:pt x="391953" y="332040"/>
                </a:lnTo>
                <a:lnTo>
                  <a:pt x="365602" y="363515"/>
                </a:lnTo>
                <a:lnTo>
                  <a:pt x="334188" y="389814"/>
                </a:lnTo>
                <a:lnTo>
                  <a:pt x="297773" y="409478"/>
                </a:lnTo>
                <a:lnTo>
                  <a:pt x="257640" y="421882"/>
                </a:lnTo>
                <a:lnTo>
                  <a:pt x="194087" y="428345"/>
                </a:lnTo>
                <a:lnTo>
                  <a:pt x="192810" y="460007"/>
                </a:lnTo>
                <a:lnTo>
                  <a:pt x="229873" y="466828"/>
                </a:lnTo>
                <a:lnTo>
                  <a:pt x="235364" y="428422"/>
                </a:lnTo>
                <a:lnTo>
                  <a:pt x="171456" y="421885"/>
                </a:lnTo>
                <a:lnTo>
                  <a:pt x="131394" y="409502"/>
                </a:lnTo>
                <a:lnTo>
                  <a:pt x="95759" y="389865"/>
                </a:lnTo>
                <a:lnTo>
                  <a:pt x="64284" y="363515"/>
                </a:lnTo>
                <a:lnTo>
                  <a:pt x="37933" y="332040"/>
                </a:lnTo>
                <a:lnTo>
                  <a:pt x="18297" y="296404"/>
                </a:lnTo>
                <a:lnTo>
                  <a:pt x="5916" y="256347"/>
                </a:lnTo>
                <a:lnTo>
                  <a:pt x="3470" y="232295"/>
                </a:lnTo>
                <a:lnTo>
                  <a:pt x="0" y="232232"/>
                </a:lnTo>
                <a:close/>
              </a:path>
            </a:pathLst>
          </a:custGeom>
          <a:ln w="18666">
            <a:solidFill>
              <a:srgbClr val="8DA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7052" y="1721014"/>
            <a:ext cx="8996680" cy="1901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5" dirty="0">
                <a:latin typeface="Georgia"/>
                <a:cs typeface="Georgia"/>
              </a:rPr>
              <a:t>Dall’industria chimica si origina </a:t>
            </a:r>
            <a:r>
              <a:rPr sz="2200" dirty="0">
                <a:latin typeface="Georgia"/>
                <a:cs typeface="Georgia"/>
              </a:rPr>
              <a:t>anche l’</a:t>
            </a:r>
            <a:r>
              <a:rPr sz="2200" b="1" dirty="0">
                <a:latin typeface="Georgia"/>
                <a:cs typeface="Georgia"/>
              </a:rPr>
              <a:t>industria</a:t>
            </a:r>
            <a:r>
              <a:rPr sz="2200" b="1" spc="40" dirty="0">
                <a:latin typeface="Georgia"/>
                <a:cs typeface="Georgia"/>
              </a:rPr>
              <a:t> </a:t>
            </a:r>
            <a:r>
              <a:rPr sz="2200" b="1" spc="-5" dirty="0">
                <a:latin typeface="Georgia"/>
                <a:cs typeface="Georgia"/>
              </a:rPr>
              <a:t>alimentare</a:t>
            </a:r>
            <a:r>
              <a:rPr sz="2200" spc="-5" dirty="0">
                <a:latin typeface="Georgia"/>
                <a:cs typeface="Georgia"/>
              </a:rPr>
              <a:t>: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200">
              <a:latin typeface="Times New Roman"/>
              <a:cs typeface="Times New Roman"/>
            </a:endParaRPr>
          </a:p>
          <a:p>
            <a:pPr marL="314960" indent="-302895">
              <a:lnSpc>
                <a:spcPct val="100000"/>
              </a:lnSpc>
              <a:buClr>
                <a:srgbClr val="DB795B"/>
              </a:buClr>
              <a:buSzPct val="84090"/>
              <a:buFont typeface="Wingdings 2"/>
              <a:buChar char=""/>
              <a:tabLst>
                <a:tab pos="314960" algn="l"/>
                <a:tab pos="315595" algn="l"/>
              </a:tabLst>
            </a:pPr>
            <a:r>
              <a:rPr sz="2200" dirty="0">
                <a:latin typeface="Georgia"/>
                <a:cs typeface="Georgia"/>
              </a:rPr>
              <a:t>Pasteur inventa </a:t>
            </a:r>
            <a:r>
              <a:rPr sz="2200" spc="-5" dirty="0">
                <a:latin typeface="Georgia"/>
                <a:cs typeface="Georgia"/>
              </a:rPr>
              <a:t>la </a:t>
            </a:r>
            <a:r>
              <a:rPr sz="2200" b="1" dirty="0">
                <a:solidFill>
                  <a:srgbClr val="FF7C00"/>
                </a:solidFill>
                <a:latin typeface="Georgia"/>
                <a:cs typeface="Georgia"/>
              </a:rPr>
              <a:t>pastorizzazione </a:t>
            </a:r>
            <a:r>
              <a:rPr sz="2200" spc="-5" dirty="0">
                <a:latin typeface="Georgia"/>
                <a:cs typeface="Georgia"/>
              </a:rPr>
              <a:t>per sterilizzare gli </a:t>
            </a:r>
            <a:r>
              <a:rPr sz="2200" dirty="0">
                <a:latin typeface="Georgia"/>
                <a:cs typeface="Georgia"/>
              </a:rPr>
              <a:t>alimenti.</a:t>
            </a:r>
            <a:endParaRPr sz="2200">
              <a:latin typeface="Georgia"/>
              <a:cs typeface="Georgia"/>
            </a:endParaRPr>
          </a:p>
          <a:p>
            <a:pPr marL="314960" indent="-302895">
              <a:lnSpc>
                <a:spcPts val="2600"/>
              </a:lnSpc>
              <a:spcBef>
                <a:spcPts val="555"/>
              </a:spcBef>
              <a:buClr>
                <a:srgbClr val="DB795B"/>
              </a:buClr>
              <a:buSzPct val="84090"/>
              <a:buFont typeface="Wingdings 2"/>
              <a:buChar char=""/>
              <a:tabLst>
                <a:tab pos="314960" algn="l"/>
                <a:tab pos="315595" algn="l"/>
              </a:tabLst>
            </a:pPr>
            <a:r>
              <a:rPr sz="2200" spc="-5" dirty="0">
                <a:latin typeface="Georgia"/>
                <a:cs typeface="Georgia"/>
              </a:rPr>
              <a:t>Si perfezionano le tecniche di </a:t>
            </a:r>
            <a:r>
              <a:rPr sz="2200" b="1" spc="-5" dirty="0">
                <a:solidFill>
                  <a:srgbClr val="FF7C00"/>
                </a:solidFill>
                <a:latin typeface="Georgia"/>
                <a:cs typeface="Georgia"/>
              </a:rPr>
              <a:t>congelamento </a:t>
            </a:r>
            <a:r>
              <a:rPr sz="2200" dirty="0">
                <a:latin typeface="Georgia"/>
                <a:cs typeface="Georgia"/>
              </a:rPr>
              <a:t>e </a:t>
            </a:r>
            <a:r>
              <a:rPr sz="2200" b="1" dirty="0">
                <a:solidFill>
                  <a:srgbClr val="FF7C00"/>
                </a:solidFill>
                <a:latin typeface="Georgia"/>
                <a:cs typeface="Georgia"/>
              </a:rPr>
              <a:t>inscatolamento</a:t>
            </a:r>
            <a:r>
              <a:rPr sz="2200" b="1" spc="85" dirty="0">
                <a:solidFill>
                  <a:srgbClr val="FF7C00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dei</a:t>
            </a:r>
            <a:endParaRPr sz="2200">
              <a:latin typeface="Georgia"/>
              <a:cs typeface="Georgia"/>
            </a:endParaRPr>
          </a:p>
          <a:p>
            <a:pPr marL="320675">
              <a:lnSpc>
                <a:spcPts val="2600"/>
              </a:lnSpc>
            </a:pPr>
            <a:r>
              <a:rPr sz="2200" b="1" spc="-5" dirty="0">
                <a:solidFill>
                  <a:srgbClr val="FF7C00"/>
                </a:solidFill>
                <a:latin typeface="Georgia"/>
                <a:cs typeface="Georgia"/>
              </a:rPr>
              <a:t>cibi</a:t>
            </a:r>
            <a:r>
              <a:rPr sz="2200" spc="-5" dirty="0">
                <a:latin typeface="Georgia"/>
                <a:cs typeface="Georgia"/>
              </a:rPr>
              <a:t>.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L’igiene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7052" y="1721014"/>
            <a:ext cx="8852535" cy="25736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5" dirty="0">
                <a:latin typeface="Georgia"/>
                <a:cs typeface="Georgia"/>
              </a:rPr>
              <a:t>Nasce così </a:t>
            </a:r>
            <a:r>
              <a:rPr sz="2200" dirty="0">
                <a:latin typeface="Georgia"/>
                <a:cs typeface="Georgia"/>
              </a:rPr>
              <a:t>un nuovo </a:t>
            </a:r>
            <a:r>
              <a:rPr sz="2200" spc="-5" dirty="0">
                <a:latin typeface="Georgia"/>
                <a:cs typeface="Georgia"/>
              </a:rPr>
              <a:t>sapere, chiamato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“</a:t>
            </a:r>
            <a:r>
              <a:rPr sz="2200" b="1" dirty="0">
                <a:latin typeface="Georgia"/>
                <a:cs typeface="Georgia"/>
              </a:rPr>
              <a:t>igiene</a:t>
            </a:r>
            <a:r>
              <a:rPr sz="2200" dirty="0">
                <a:latin typeface="Georgia"/>
                <a:cs typeface="Georgia"/>
              </a:rPr>
              <a:t>”: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200">
              <a:latin typeface="Times New Roman"/>
              <a:cs typeface="Times New Roman"/>
            </a:endParaRPr>
          </a:p>
          <a:p>
            <a:pPr marL="320675" marR="386715" indent="-308610">
              <a:lnSpc>
                <a:spcPct val="101000"/>
              </a:lnSpc>
              <a:buClr>
                <a:srgbClr val="DB795B"/>
              </a:buClr>
              <a:buSzPct val="84090"/>
              <a:buFont typeface="Wingdings 2"/>
              <a:buChar char=""/>
              <a:tabLst>
                <a:tab pos="314960" algn="l"/>
                <a:tab pos="315595" algn="l"/>
              </a:tabLst>
            </a:pPr>
            <a:r>
              <a:rPr sz="2200" spc="-5" dirty="0">
                <a:latin typeface="Georgia"/>
                <a:cs typeface="Georgia"/>
              </a:rPr>
              <a:t>Si cominciano </a:t>
            </a:r>
            <a:r>
              <a:rPr sz="2200" dirty="0">
                <a:latin typeface="Georgia"/>
                <a:cs typeface="Georgia"/>
              </a:rPr>
              <a:t>a </a:t>
            </a:r>
            <a:r>
              <a:rPr sz="2200" spc="-5" dirty="0">
                <a:latin typeface="Georgia"/>
                <a:cs typeface="Georgia"/>
              </a:rPr>
              <a:t>costruire più </a:t>
            </a:r>
            <a:r>
              <a:rPr sz="2200" b="1" spc="-5" dirty="0">
                <a:solidFill>
                  <a:srgbClr val="FF7C00"/>
                </a:solidFill>
                <a:latin typeface="Georgia"/>
                <a:cs typeface="Georgia"/>
              </a:rPr>
              <a:t>fogne </a:t>
            </a:r>
            <a:r>
              <a:rPr sz="2200" dirty="0">
                <a:latin typeface="Georgia"/>
                <a:cs typeface="Georgia"/>
              </a:rPr>
              <a:t>e </a:t>
            </a:r>
            <a:r>
              <a:rPr sz="2200" spc="-5" dirty="0">
                <a:latin typeface="Georgia"/>
                <a:cs typeface="Georgia"/>
              </a:rPr>
              <a:t>più </a:t>
            </a:r>
            <a:r>
              <a:rPr sz="2200" dirty="0">
                <a:latin typeface="Georgia"/>
                <a:cs typeface="Georgia"/>
              </a:rPr>
              <a:t>allacciamenti all’</a:t>
            </a:r>
            <a:r>
              <a:rPr sz="2200" b="1" dirty="0">
                <a:solidFill>
                  <a:srgbClr val="FF7C00"/>
                </a:solidFill>
                <a:latin typeface="Georgia"/>
                <a:cs typeface="Georgia"/>
              </a:rPr>
              <a:t>acqua  </a:t>
            </a:r>
            <a:r>
              <a:rPr sz="2200" b="1" spc="-5" dirty="0">
                <a:solidFill>
                  <a:srgbClr val="FF7C00"/>
                </a:solidFill>
                <a:latin typeface="Georgia"/>
                <a:cs typeface="Georgia"/>
              </a:rPr>
              <a:t>corrente</a:t>
            </a:r>
            <a:r>
              <a:rPr sz="2200" spc="-5" dirty="0">
                <a:latin typeface="Georgia"/>
                <a:cs typeface="Georgia"/>
              </a:rPr>
              <a:t>.</a:t>
            </a:r>
            <a:endParaRPr sz="2200">
              <a:latin typeface="Georgia"/>
              <a:cs typeface="Georgia"/>
            </a:endParaRPr>
          </a:p>
          <a:p>
            <a:pPr marL="320675" marR="5080" indent="-308610">
              <a:lnSpc>
                <a:spcPct val="98500"/>
              </a:lnSpc>
              <a:spcBef>
                <a:spcPts val="575"/>
              </a:spcBef>
              <a:buClr>
                <a:srgbClr val="DB795B"/>
              </a:buClr>
              <a:buSzPct val="84090"/>
              <a:buFont typeface="Wingdings 2"/>
              <a:buChar char=""/>
              <a:tabLst>
                <a:tab pos="314960" algn="l"/>
                <a:tab pos="315595" algn="l"/>
              </a:tabLst>
            </a:pPr>
            <a:r>
              <a:rPr sz="2200" spc="-5" dirty="0">
                <a:latin typeface="Georgia"/>
                <a:cs typeface="Georgia"/>
              </a:rPr>
              <a:t>Si osservano le </a:t>
            </a:r>
            <a:r>
              <a:rPr sz="2200" dirty="0">
                <a:latin typeface="Georgia"/>
                <a:cs typeface="Georgia"/>
              </a:rPr>
              <a:t>norme igieniche nel </a:t>
            </a:r>
            <a:r>
              <a:rPr sz="2200" spc="-5" dirty="0">
                <a:latin typeface="Georgia"/>
                <a:cs typeface="Georgia"/>
              </a:rPr>
              <a:t>passaggio </a:t>
            </a:r>
            <a:r>
              <a:rPr sz="2200" dirty="0">
                <a:latin typeface="Georgia"/>
                <a:cs typeface="Georgia"/>
              </a:rPr>
              <a:t>dall’</a:t>
            </a:r>
            <a:r>
              <a:rPr sz="2200" b="1" dirty="0">
                <a:solidFill>
                  <a:srgbClr val="FF7C00"/>
                </a:solidFill>
                <a:latin typeface="Georgia"/>
                <a:cs typeface="Georgia"/>
              </a:rPr>
              <a:t>obitorio </a:t>
            </a:r>
            <a:r>
              <a:rPr sz="2200" dirty="0">
                <a:latin typeface="Georgia"/>
                <a:cs typeface="Georgia"/>
              </a:rPr>
              <a:t>alla </a:t>
            </a:r>
            <a:r>
              <a:rPr sz="2200" b="1" dirty="0">
                <a:solidFill>
                  <a:srgbClr val="FF7C00"/>
                </a:solidFill>
                <a:latin typeface="Georgia"/>
                <a:cs typeface="Georgia"/>
              </a:rPr>
              <a:t>sala  parto </a:t>
            </a:r>
            <a:r>
              <a:rPr sz="2200" spc="-5" dirty="0">
                <a:latin typeface="Georgia"/>
                <a:cs typeface="Georgia"/>
              </a:rPr>
              <a:t>per prevenire le </a:t>
            </a:r>
            <a:r>
              <a:rPr sz="2200" b="1" spc="-5" dirty="0">
                <a:solidFill>
                  <a:srgbClr val="FF7C00"/>
                </a:solidFill>
                <a:latin typeface="Georgia"/>
                <a:cs typeface="Georgia"/>
              </a:rPr>
              <a:t>febbri </a:t>
            </a:r>
            <a:r>
              <a:rPr sz="2200" b="1" dirty="0">
                <a:solidFill>
                  <a:srgbClr val="FF7C00"/>
                </a:solidFill>
                <a:latin typeface="Georgia"/>
                <a:cs typeface="Georgia"/>
              </a:rPr>
              <a:t>puerperali </a:t>
            </a:r>
            <a:r>
              <a:rPr sz="2200" dirty="0">
                <a:latin typeface="Georgia"/>
                <a:cs typeface="Georgia"/>
              </a:rPr>
              <a:t>(la </a:t>
            </a:r>
            <a:r>
              <a:rPr sz="2200" spc="-5" dirty="0">
                <a:latin typeface="Georgia"/>
                <a:cs typeface="Georgia"/>
              </a:rPr>
              <a:t>febbre della </a:t>
            </a:r>
            <a:r>
              <a:rPr sz="2200" dirty="0">
                <a:latin typeface="Georgia"/>
                <a:cs typeface="Georgia"/>
              </a:rPr>
              <a:t>neo-  mamma, </a:t>
            </a:r>
            <a:r>
              <a:rPr sz="2200" spc="-5" dirty="0">
                <a:latin typeface="Georgia"/>
                <a:cs typeface="Georgia"/>
              </a:rPr>
              <a:t>che generalmente </a:t>
            </a:r>
            <a:r>
              <a:rPr sz="2200" dirty="0">
                <a:latin typeface="Georgia"/>
                <a:cs typeface="Georgia"/>
              </a:rPr>
              <a:t>ne </a:t>
            </a:r>
            <a:r>
              <a:rPr sz="2200" spc="-5" dirty="0">
                <a:latin typeface="Georgia"/>
                <a:cs typeface="Georgia"/>
              </a:rPr>
              <a:t>provocava la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morte).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0946" y="6654920"/>
            <a:ext cx="6436360" cy="294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i="1" spc="5" dirty="0">
                <a:latin typeface="Georgia"/>
                <a:cs typeface="Georgia"/>
              </a:rPr>
              <a:t>Un neonato </a:t>
            </a:r>
            <a:r>
              <a:rPr sz="1750" i="1" dirty="0">
                <a:latin typeface="Georgia"/>
                <a:cs typeface="Georgia"/>
              </a:rPr>
              <a:t>strettamente </a:t>
            </a:r>
            <a:r>
              <a:rPr sz="1750" i="1" spc="5" dirty="0">
                <a:latin typeface="Georgia"/>
                <a:cs typeface="Georgia"/>
              </a:rPr>
              <a:t>fasciato (Georges </a:t>
            </a:r>
            <a:r>
              <a:rPr sz="1750" i="1" dirty="0">
                <a:latin typeface="Georgia"/>
                <a:cs typeface="Georgia"/>
              </a:rPr>
              <a:t>de la </a:t>
            </a:r>
            <a:r>
              <a:rPr sz="1750" i="1" spc="5" dirty="0">
                <a:latin typeface="Georgia"/>
                <a:cs typeface="Georgia"/>
              </a:rPr>
              <a:t>Tour, </a:t>
            </a:r>
            <a:r>
              <a:rPr sz="1750" i="1" dirty="0">
                <a:latin typeface="Georgia"/>
                <a:cs typeface="Georgia"/>
              </a:rPr>
              <a:t>XIV</a:t>
            </a:r>
            <a:r>
              <a:rPr sz="1750" i="1" spc="-20" dirty="0">
                <a:latin typeface="Georgia"/>
                <a:cs typeface="Georgia"/>
              </a:rPr>
              <a:t> </a:t>
            </a:r>
            <a:r>
              <a:rPr sz="1750" i="1" dirty="0">
                <a:latin typeface="Georgia"/>
                <a:cs typeface="Georgia"/>
              </a:rPr>
              <a:t>sec.)</a:t>
            </a:r>
            <a:endParaRPr sz="175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93282" y="503987"/>
            <a:ext cx="8305817" cy="5945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20302" y="471126"/>
            <a:ext cx="2049145" cy="5803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0" dirty="0"/>
              <a:t>Il</a:t>
            </a:r>
            <a:r>
              <a:rPr spc="-65" dirty="0"/>
              <a:t> </a:t>
            </a:r>
            <a:r>
              <a:rPr spc="10" dirty="0"/>
              <a:t>petrolio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7052" y="1721014"/>
            <a:ext cx="9127490" cy="2517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0675" marR="868680" indent="-308610">
              <a:lnSpc>
                <a:spcPct val="100000"/>
              </a:lnSpc>
              <a:spcBef>
                <a:spcPts val="105"/>
              </a:spcBef>
              <a:buClr>
                <a:srgbClr val="DB795B"/>
              </a:buClr>
              <a:buSzPct val="84090"/>
              <a:buFont typeface="Wingdings 2"/>
              <a:buChar char=""/>
              <a:tabLst>
                <a:tab pos="314960" algn="l"/>
                <a:tab pos="315595" algn="l"/>
              </a:tabLst>
            </a:pPr>
            <a:r>
              <a:rPr sz="2200" dirty="0">
                <a:latin typeface="Georgia"/>
                <a:cs typeface="Georgia"/>
              </a:rPr>
              <a:t>1880: </a:t>
            </a:r>
            <a:r>
              <a:rPr sz="2200" spc="-5" dirty="0">
                <a:latin typeface="Georgia"/>
                <a:cs typeface="Georgia"/>
              </a:rPr>
              <a:t>USA </a:t>
            </a:r>
            <a:r>
              <a:rPr sz="2200" dirty="0">
                <a:latin typeface="Georgia"/>
                <a:cs typeface="Georgia"/>
              </a:rPr>
              <a:t>e Russia </a:t>
            </a:r>
            <a:r>
              <a:rPr sz="2200" spc="-5" dirty="0">
                <a:latin typeface="Georgia"/>
                <a:cs typeface="Georgia"/>
              </a:rPr>
              <a:t>cominciano </a:t>
            </a:r>
            <a:r>
              <a:rPr sz="2200" dirty="0">
                <a:latin typeface="Georgia"/>
                <a:cs typeface="Georgia"/>
              </a:rPr>
              <a:t>a </a:t>
            </a:r>
            <a:r>
              <a:rPr sz="2200" spc="-5" dirty="0">
                <a:latin typeface="Georgia"/>
                <a:cs typeface="Georgia"/>
              </a:rPr>
              <a:t>estrarre </a:t>
            </a:r>
            <a:r>
              <a:rPr sz="2200" b="1" dirty="0">
                <a:solidFill>
                  <a:srgbClr val="FF7C00"/>
                </a:solidFill>
                <a:latin typeface="Georgia"/>
                <a:cs typeface="Georgia"/>
              </a:rPr>
              <a:t>petrolio </a:t>
            </a:r>
            <a:r>
              <a:rPr sz="2200" spc="-5" dirty="0">
                <a:latin typeface="Georgia"/>
                <a:cs typeface="Georgia"/>
              </a:rPr>
              <a:t>che, come </a:t>
            </a:r>
            <a:r>
              <a:rPr sz="2200" dirty="0">
                <a:latin typeface="Georgia"/>
                <a:cs typeface="Georgia"/>
              </a:rPr>
              <a:t>il  </a:t>
            </a:r>
            <a:r>
              <a:rPr sz="2200" spc="-5" dirty="0">
                <a:latin typeface="Georgia"/>
                <a:cs typeface="Georgia"/>
              </a:rPr>
              <a:t>carbone </a:t>
            </a:r>
            <a:r>
              <a:rPr sz="2200" dirty="0">
                <a:latin typeface="Georgia"/>
                <a:cs typeface="Georgia"/>
              </a:rPr>
              <a:t>e il metano, è un </a:t>
            </a:r>
            <a:r>
              <a:rPr sz="2200" spc="-5" dirty="0">
                <a:latin typeface="Georgia"/>
                <a:cs typeface="Georgia"/>
              </a:rPr>
              <a:t>combustibile fossile </a:t>
            </a:r>
            <a:r>
              <a:rPr sz="2200" dirty="0">
                <a:latin typeface="Georgia"/>
                <a:cs typeface="Georgia"/>
              </a:rPr>
              <a:t>e </a:t>
            </a:r>
            <a:r>
              <a:rPr sz="2200" spc="-5" dirty="0">
                <a:latin typeface="Georgia"/>
                <a:cs typeface="Georgia"/>
              </a:rPr>
              <a:t>permette </a:t>
            </a:r>
            <a:r>
              <a:rPr sz="2200" dirty="0">
                <a:latin typeface="Georgia"/>
                <a:cs typeface="Georgia"/>
              </a:rPr>
              <a:t>il  </a:t>
            </a:r>
            <a:r>
              <a:rPr sz="2200" spc="-5" dirty="0">
                <a:latin typeface="Georgia"/>
                <a:cs typeface="Georgia"/>
              </a:rPr>
              <a:t>funzionamento dei </a:t>
            </a:r>
            <a:r>
              <a:rPr sz="2200" dirty="0">
                <a:latin typeface="Georgia"/>
                <a:cs typeface="Georgia"/>
              </a:rPr>
              <a:t>macchinari</a:t>
            </a:r>
            <a:r>
              <a:rPr sz="2200" spc="-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industriali.</a:t>
            </a:r>
            <a:endParaRPr sz="2200">
              <a:latin typeface="Georgia"/>
              <a:cs typeface="Georgia"/>
            </a:endParaRPr>
          </a:p>
          <a:p>
            <a:pPr marL="320675" marR="403225" indent="-308610">
              <a:lnSpc>
                <a:spcPct val="101000"/>
              </a:lnSpc>
              <a:spcBef>
                <a:spcPts val="520"/>
              </a:spcBef>
              <a:buClr>
                <a:srgbClr val="DB795B"/>
              </a:buClr>
              <a:buSzPct val="84090"/>
              <a:buFont typeface="Wingdings 2"/>
              <a:buChar char=""/>
              <a:tabLst>
                <a:tab pos="314960" algn="l"/>
                <a:tab pos="315595" algn="l"/>
              </a:tabLst>
            </a:pPr>
            <a:r>
              <a:rPr sz="2200" dirty="0">
                <a:latin typeface="Georgia"/>
                <a:cs typeface="Georgia"/>
              </a:rPr>
              <a:t>1885: K. Benz inventa </a:t>
            </a:r>
            <a:r>
              <a:rPr sz="2200" spc="-5" dirty="0">
                <a:latin typeface="Georgia"/>
                <a:cs typeface="Georgia"/>
              </a:rPr>
              <a:t>la prima </a:t>
            </a:r>
            <a:r>
              <a:rPr sz="2200" dirty="0">
                <a:latin typeface="Georgia"/>
                <a:cs typeface="Georgia"/>
              </a:rPr>
              <a:t>automobile </a:t>
            </a:r>
            <a:r>
              <a:rPr sz="2200" spc="-5" dirty="0">
                <a:latin typeface="Georgia"/>
                <a:cs typeface="Georgia"/>
              </a:rPr>
              <a:t>con </a:t>
            </a:r>
            <a:r>
              <a:rPr sz="2200" b="1" dirty="0">
                <a:solidFill>
                  <a:srgbClr val="FF7C00"/>
                </a:solidFill>
                <a:latin typeface="Georgia"/>
                <a:cs typeface="Georgia"/>
              </a:rPr>
              <a:t>motore a scoppio</a:t>
            </a:r>
            <a:r>
              <a:rPr sz="2200" dirty="0">
                <a:latin typeface="Georgia"/>
                <a:cs typeface="Georgia"/>
              </a:rPr>
              <a:t>,  </a:t>
            </a:r>
            <a:r>
              <a:rPr sz="2200" spc="-5" dirty="0">
                <a:latin typeface="Georgia"/>
                <a:cs typeface="Georgia"/>
              </a:rPr>
              <a:t>che fa uso di benzina, derivata dal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petrolio.</a:t>
            </a:r>
            <a:endParaRPr sz="2200">
              <a:latin typeface="Georgia"/>
              <a:cs typeface="Georgia"/>
            </a:endParaRPr>
          </a:p>
          <a:p>
            <a:pPr marL="320675" marR="5080" indent="-308610">
              <a:lnSpc>
                <a:spcPct val="101000"/>
              </a:lnSpc>
              <a:spcBef>
                <a:spcPts val="505"/>
              </a:spcBef>
              <a:buClr>
                <a:srgbClr val="DB795B"/>
              </a:buClr>
              <a:buSzPct val="84090"/>
              <a:buFont typeface="Wingdings 2"/>
              <a:buChar char=""/>
              <a:tabLst>
                <a:tab pos="314960" algn="l"/>
                <a:tab pos="315595" algn="l"/>
              </a:tabLst>
            </a:pPr>
            <a:r>
              <a:rPr sz="2200" dirty="0">
                <a:latin typeface="Georgia"/>
                <a:cs typeface="Georgia"/>
              </a:rPr>
              <a:t>1903: i </a:t>
            </a:r>
            <a:r>
              <a:rPr sz="2200" spc="-5" dirty="0">
                <a:latin typeface="Georgia"/>
                <a:cs typeface="Georgia"/>
              </a:rPr>
              <a:t>fratelli </a:t>
            </a:r>
            <a:r>
              <a:rPr sz="2200" dirty="0">
                <a:latin typeface="Georgia"/>
                <a:cs typeface="Georgia"/>
              </a:rPr>
              <a:t>Wright </a:t>
            </a:r>
            <a:r>
              <a:rPr sz="2200" spc="-5" dirty="0">
                <a:latin typeface="Georgia"/>
                <a:cs typeface="Georgia"/>
              </a:rPr>
              <a:t>fanno decollare </a:t>
            </a:r>
            <a:r>
              <a:rPr sz="2200" dirty="0">
                <a:latin typeface="Georgia"/>
                <a:cs typeface="Georgia"/>
              </a:rPr>
              <a:t>il </a:t>
            </a:r>
            <a:r>
              <a:rPr sz="2200" spc="-5" dirty="0">
                <a:latin typeface="Georgia"/>
                <a:cs typeface="Georgia"/>
              </a:rPr>
              <a:t>primo </a:t>
            </a:r>
            <a:r>
              <a:rPr sz="2200" b="1" dirty="0">
                <a:solidFill>
                  <a:srgbClr val="FF7C00"/>
                </a:solidFill>
                <a:latin typeface="Georgia"/>
                <a:cs typeface="Georgia"/>
              </a:rPr>
              <a:t>aeroplano</a:t>
            </a:r>
            <a:r>
              <a:rPr sz="2200" dirty="0">
                <a:latin typeface="Georgia"/>
                <a:cs typeface="Georgia"/>
              </a:rPr>
              <a:t>, </a:t>
            </a:r>
            <a:r>
              <a:rPr sz="2200" spc="-5" dirty="0">
                <a:latin typeface="Georgia"/>
                <a:cs typeface="Georgia"/>
              </a:rPr>
              <a:t>sempre con  </a:t>
            </a:r>
            <a:r>
              <a:rPr sz="2200" dirty="0">
                <a:latin typeface="Georgia"/>
                <a:cs typeface="Georgia"/>
              </a:rPr>
              <a:t>motore a</a:t>
            </a:r>
            <a:r>
              <a:rPr sz="2200" spc="-5" dirty="0">
                <a:latin typeface="Georgia"/>
                <a:cs typeface="Georgia"/>
              </a:rPr>
              <a:t> scoppio.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54648" y="5898940"/>
            <a:ext cx="4589780" cy="294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i="1" dirty="0">
                <a:latin typeface="Georgia"/>
                <a:cs typeface="Georgia"/>
              </a:rPr>
              <a:t>Il primo prototipo di </a:t>
            </a:r>
            <a:r>
              <a:rPr sz="1750" i="1" spc="5" dirty="0">
                <a:latin typeface="Georgia"/>
                <a:cs typeface="Georgia"/>
              </a:rPr>
              <a:t>automobile</a:t>
            </a:r>
            <a:r>
              <a:rPr sz="1750" i="1" spc="-10" dirty="0">
                <a:latin typeface="Georgia"/>
                <a:cs typeface="Georgia"/>
              </a:rPr>
              <a:t> </a:t>
            </a:r>
            <a:r>
              <a:rPr sz="1750" i="1" spc="5" dirty="0">
                <a:latin typeface="Georgia"/>
                <a:cs typeface="Georgia"/>
              </a:rPr>
              <a:t>(Germania).</a:t>
            </a:r>
            <a:endParaRPr sz="175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4314" y="1373166"/>
            <a:ext cx="9323755" cy="44524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8317" y="335991"/>
            <a:ext cx="9585872" cy="6215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10853" y="6654920"/>
            <a:ext cx="8278495" cy="294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i="1" spc="5" dirty="0">
                <a:latin typeface="Georgia"/>
                <a:cs typeface="Georgia"/>
              </a:rPr>
              <a:t>17 </a:t>
            </a:r>
            <a:r>
              <a:rPr sz="1750" i="1" dirty="0">
                <a:latin typeface="Georgia"/>
                <a:cs typeface="Georgia"/>
              </a:rPr>
              <a:t>dicembre </a:t>
            </a:r>
            <a:r>
              <a:rPr sz="1750" i="1" spc="5" dirty="0">
                <a:latin typeface="Georgia"/>
                <a:cs typeface="Georgia"/>
              </a:rPr>
              <a:t>1903: </a:t>
            </a:r>
            <a:r>
              <a:rPr sz="1750" i="1" dirty="0">
                <a:latin typeface="Georgia"/>
                <a:cs typeface="Georgia"/>
              </a:rPr>
              <a:t>il primo volo di Orville </a:t>
            </a:r>
            <a:r>
              <a:rPr sz="1750" i="1" spc="5" dirty="0">
                <a:latin typeface="Georgia"/>
                <a:cs typeface="Georgia"/>
              </a:rPr>
              <a:t>Wright con </a:t>
            </a:r>
            <a:r>
              <a:rPr sz="1750" i="1" dirty="0">
                <a:latin typeface="Georgia"/>
                <a:cs typeface="Georgia"/>
              </a:rPr>
              <a:t>uno dei suoi </a:t>
            </a:r>
            <a:r>
              <a:rPr sz="1750" i="1" spc="5" dirty="0">
                <a:latin typeface="Georgia"/>
                <a:cs typeface="Georgia"/>
              </a:rPr>
              <a:t>“Flyer”</a:t>
            </a:r>
            <a:r>
              <a:rPr sz="1750" i="1" spc="45" dirty="0">
                <a:latin typeface="Georgia"/>
                <a:cs typeface="Georgia"/>
              </a:rPr>
              <a:t> </a:t>
            </a:r>
            <a:r>
              <a:rPr sz="1750" i="1" spc="5" dirty="0">
                <a:latin typeface="Georgia"/>
                <a:cs typeface="Georgia"/>
              </a:rPr>
              <a:t>(U.S.A.).</a:t>
            </a:r>
            <a:endParaRPr sz="175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61268" y="471126"/>
            <a:ext cx="2374900" cy="5803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0" dirty="0"/>
              <a:t>L’elettricità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7052" y="1653816"/>
            <a:ext cx="8418830" cy="318389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14960" indent="-302895">
              <a:lnSpc>
                <a:spcPct val="100000"/>
              </a:lnSpc>
              <a:spcBef>
                <a:spcPts val="630"/>
              </a:spcBef>
              <a:buClr>
                <a:srgbClr val="DB795B"/>
              </a:buClr>
              <a:buSzPct val="84090"/>
              <a:buFont typeface="Wingdings 2"/>
              <a:buChar char=""/>
              <a:tabLst>
                <a:tab pos="314960" algn="l"/>
                <a:tab pos="315595" algn="l"/>
              </a:tabLst>
            </a:pPr>
            <a:r>
              <a:rPr sz="2200" dirty="0">
                <a:latin typeface="Georgia"/>
                <a:cs typeface="Georgia"/>
              </a:rPr>
              <a:t>1800: A. Volta inventa </a:t>
            </a:r>
            <a:r>
              <a:rPr sz="2200" spc="-5" dirty="0">
                <a:latin typeface="Georgia"/>
                <a:cs typeface="Georgia"/>
              </a:rPr>
              <a:t>la</a:t>
            </a:r>
            <a:r>
              <a:rPr sz="2200" spc="-25" dirty="0">
                <a:latin typeface="Georgia"/>
                <a:cs typeface="Georgia"/>
              </a:rPr>
              <a:t> </a:t>
            </a:r>
            <a:r>
              <a:rPr sz="2200" b="1" dirty="0">
                <a:solidFill>
                  <a:srgbClr val="FF7C00"/>
                </a:solidFill>
                <a:latin typeface="Georgia"/>
                <a:cs typeface="Georgia"/>
              </a:rPr>
              <a:t>pila</a:t>
            </a:r>
            <a:r>
              <a:rPr sz="2200" dirty="0">
                <a:latin typeface="Georgia"/>
                <a:cs typeface="Georgia"/>
              </a:rPr>
              <a:t>.</a:t>
            </a:r>
            <a:endParaRPr sz="2200">
              <a:latin typeface="Georgia"/>
              <a:cs typeface="Georgia"/>
            </a:endParaRPr>
          </a:p>
          <a:p>
            <a:pPr marL="320675" marR="5080" indent="-308610">
              <a:lnSpc>
                <a:spcPct val="101000"/>
              </a:lnSpc>
              <a:spcBef>
                <a:spcPts val="509"/>
              </a:spcBef>
              <a:buClr>
                <a:srgbClr val="DB795B"/>
              </a:buClr>
              <a:buSzPct val="84090"/>
              <a:buFont typeface="Wingdings 2"/>
              <a:buChar char=""/>
              <a:tabLst>
                <a:tab pos="314960" algn="l"/>
                <a:tab pos="315595" algn="l"/>
              </a:tabLst>
            </a:pPr>
            <a:r>
              <a:rPr sz="2200" dirty="0">
                <a:latin typeface="Georgia"/>
                <a:cs typeface="Georgia"/>
              </a:rPr>
              <a:t>1844: </a:t>
            </a:r>
            <a:r>
              <a:rPr sz="2200" spc="-5" dirty="0">
                <a:latin typeface="Georgia"/>
                <a:cs typeface="Georgia"/>
              </a:rPr>
              <a:t>S. Morse </a:t>
            </a:r>
            <a:r>
              <a:rPr sz="2200" dirty="0">
                <a:latin typeface="Georgia"/>
                <a:cs typeface="Georgia"/>
              </a:rPr>
              <a:t>inventa il </a:t>
            </a:r>
            <a:r>
              <a:rPr sz="2200" b="1" spc="-5" dirty="0">
                <a:solidFill>
                  <a:srgbClr val="FF7C00"/>
                </a:solidFill>
                <a:latin typeface="Georgia"/>
                <a:cs typeface="Georgia"/>
              </a:rPr>
              <a:t>telegrafo </a:t>
            </a:r>
            <a:r>
              <a:rPr sz="2200" dirty="0">
                <a:latin typeface="Georgia"/>
                <a:cs typeface="Georgia"/>
              </a:rPr>
              <a:t>(mezzo </a:t>
            </a:r>
            <a:r>
              <a:rPr sz="2200" spc="-5" dirty="0">
                <a:latin typeface="Georgia"/>
                <a:cs typeface="Georgia"/>
              </a:rPr>
              <a:t>di comunicazione per  trasmettere </a:t>
            </a:r>
            <a:r>
              <a:rPr sz="2200" dirty="0">
                <a:latin typeface="Georgia"/>
                <a:cs typeface="Georgia"/>
              </a:rPr>
              <a:t>e ricevere </a:t>
            </a:r>
            <a:r>
              <a:rPr sz="2200" spc="-5" dirty="0">
                <a:latin typeface="Georgia"/>
                <a:cs typeface="Georgia"/>
              </a:rPr>
              <a:t>segnali </a:t>
            </a:r>
            <a:r>
              <a:rPr sz="2200" dirty="0">
                <a:latin typeface="Georgia"/>
                <a:cs typeface="Georgia"/>
              </a:rPr>
              <a:t>a</a:t>
            </a:r>
            <a:r>
              <a:rPr sz="2200" spc="-5" dirty="0">
                <a:latin typeface="Georgia"/>
                <a:cs typeface="Georgia"/>
              </a:rPr>
              <a:t> distanza).</a:t>
            </a:r>
            <a:endParaRPr sz="2200">
              <a:latin typeface="Georgia"/>
              <a:cs typeface="Georgia"/>
            </a:endParaRPr>
          </a:p>
          <a:p>
            <a:pPr marL="314960" indent="-302895">
              <a:lnSpc>
                <a:spcPct val="100000"/>
              </a:lnSpc>
              <a:spcBef>
                <a:spcPts val="535"/>
              </a:spcBef>
              <a:buClr>
                <a:srgbClr val="DB795B"/>
              </a:buClr>
              <a:buSzPct val="84090"/>
              <a:buFont typeface="Wingdings 2"/>
              <a:buChar char=""/>
              <a:tabLst>
                <a:tab pos="314960" algn="l"/>
                <a:tab pos="315595" algn="l"/>
              </a:tabLst>
            </a:pPr>
            <a:r>
              <a:rPr sz="2200" dirty="0">
                <a:latin typeface="Georgia"/>
                <a:cs typeface="Georgia"/>
              </a:rPr>
              <a:t>1860: A. Pacinotti inventa </a:t>
            </a:r>
            <a:r>
              <a:rPr sz="2200" spc="-5" dirty="0">
                <a:latin typeface="Georgia"/>
                <a:cs typeface="Georgia"/>
              </a:rPr>
              <a:t>la</a:t>
            </a:r>
            <a:r>
              <a:rPr sz="2200" spc="-20" dirty="0"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FF7C00"/>
                </a:solidFill>
                <a:latin typeface="Georgia"/>
                <a:cs typeface="Georgia"/>
              </a:rPr>
              <a:t>dinamo</a:t>
            </a:r>
            <a:r>
              <a:rPr sz="2200" spc="-5" dirty="0">
                <a:latin typeface="Georgia"/>
                <a:cs typeface="Georgia"/>
              </a:rPr>
              <a:t>.</a:t>
            </a:r>
            <a:endParaRPr sz="2200">
              <a:latin typeface="Georgia"/>
              <a:cs typeface="Georgia"/>
            </a:endParaRPr>
          </a:p>
          <a:p>
            <a:pPr marL="314960" indent="-302895">
              <a:lnSpc>
                <a:spcPct val="100000"/>
              </a:lnSpc>
              <a:spcBef>
                <a:spcPts val="555"/>
              </a:spcBef>
              <a:buClr>
                <a:srgbClr val="DB795B"/>
              </a:buClr>
              <a:buSzPct val="84090"/>
              <a:buFont typeface="Wingdings 2"/>
              <a:buChar char=""/>
              <a:tabLst>
                <a:tab pos="314960" algn="l"/>
                <a:tab pos="315595" algn="l"/>
              </a:tabLst>
            </a:pPr>
            <a:r>
              <a:rPr sz="2200" dirty="0">
                <a:latin typeface="Georgia"/>
                <a:cs typeface="Georgia"/>
              </a:rPr>
              <a:t>1871: A. </a:t>
            </a:r>
            <a:r>
              <a:rPr sz="2200" spc="-5" dirty="0">
                <a:latin typeface="Georgia"/>
                <a:cs typeface="Georgia"/>
              </a:rPr>
              <a:t>Meucci </a:t>
            </a:r>
            <a:r>
              <a:rPr sz="2200" dirty="0">
                <a:latin typeface="Georgia"/>
                <a:cs typeface="Georgia"/>
              </a:rPr>
              <a:t>inventa il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FF7C00"/>
                </a:solidFill>
                <a:latin typeface="Georgia"/>
                <a:cs typeface="Georgia"/>
              </a:rPr>
              <a:t>telefono</a:t>
            </a:r>
            <a:r>
              <a:rPr sz="2200" spc="-5" dirty="0">
                <a:latin typeface="Georgia"/>
                <a:cs typeface="Georgia"/>
              </a:rPr>
              <a:t>.</a:t>
            </a:r>
            <a:endParaRPr sz="2200">
              <a:latin typeface="Georgia"/>
              <a:cs typeface="Georgia"/>
            </a:endParaRPr>
          </a:p>
          <a:p>
            <a:pPr marL="314960" indent="-302895">
              <a:lnSpc>
                <a:spcPct val="100000"/>
              </a:lnSpc>
              <a:spcBef>
                <a:spcPts val="450"/>
              </a:spcBef>
              <a:buClr>
                <a:srgbClr val="DB795B"/>
              </a:buClr>
              <a:buSzPct val="84090"/>
              <a:buFont typeface="Wingdings 2"/>
              <a:buChar char=""/>
              <a:tabLst>
                <a:tab pos="314960" algn="l"/>
                <a:tab pos="315595" algn="l"/>
              </a:tabLst>
            </a:pPr>
            <a:r>
              <a:rPr sz="2200" dirty="0">
                <a:latin typeface="Georgia"/>
                <a:cs typeface="Georgia"/>
              </a:rPr>
              <a:t>1876: T. A. </a:t>
            </a:r>
            <a:r>
              <a:rPr sz="2200" spc="-5" dirty="0">
                <a:latin typeface="Georgia"/>
                <a:cs typeface="Georgia"/>
              </a:rPr>
              <a:t>Edison </a:t>
            </a:r>
            <a:r>
              <a:rPr sz="2200" dirty="0">
                <a:latin typeface="Georgia"/>
                <a:cs typeface="Georgia"/>
              </a:rPr>
              <a:t>inventa il</a:t>
            </a:r>
            <a:r>
              <a:rPr sz="2200" spc="-5" dirty="0"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FF7C00"/>
                </a:solidFill>
                <a:latin typeface="Georgia"/>
                <a:cs typeface="Georgia"/>
              </a:rPr>
              <a:t>fonografo</a:t>
            </a:r>
            <a:r>
              <a:rPr sz="2200" spc="-5" dirty="0">
                <a:latin typeface="Georgia"/>
                <a:cs typeface="Georgia"/>
              </a:rPr>
              <a:t>.</a:t>
            </a:r>
            <a:endParaRPr sz="2200">
              <a:latin typeface="Georgia"/>
              <a:cs typeface="Georgia"/>
            </a:endParaRPr>
          </a:p>
          <a:p>
            <a:pPr marL="314960" indent="-302895">
              <a:lnSpc>
                <a:spcPct val="100000"/>
              </a:lnSpc>
              <a:spcBef>
                <a:spcPts val="555"/>
              </a:spcBef>
              <a:buClr>
                <a:srgbClr val="DB795B"/>
              </a:buClr>
              <a:buSzPct val="84090"/>
              <a:buFont typeface="Wingdings 2"/>
              <a:buChar char=""/>
              <a:tabLst>
                <a:tab pos="314960" algn="l"/>
                <a:tab pos="315595" algn="l"/>
              </a:tabLst>
            </a:pPr>
            <a:r>
              <a:rPr sz="2200" dirty="0">
                <a:latin typeface="Georgia"/>
                <a:cs typeface="Georgia"/>
              </a:rPr>
              <a:t>1880: T. A. </a:t>
            </a:r>
            <a:r>
              <a:rPr sz="2200" spc="-5" dirty="0">
                <a:latin typeface="Georgia"/>
                <a:cs typeface="Georgia"/>
              </a:rPr>
              <a:t>Edison </a:t>
            </a:r>
            <a:r>
              <a:rPr sz="2200" dirty="0">
                <a:latin typeface="Georgia"/>
                <a:cs typeface="Georgia"/>
              </a:rPr>
              <a:t>inventa </a:t>
            </a:r>
            <a:r>
              <a:rPr sz="2200" spc="-5" dirty="0">
                <a:latin typeface="Georgia"/>
                <a:cs typeface="Georgia"/>
              </a:rPr>
              <a:t>la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FF7C00"/>
                </a:solidFill>
                <a:latin typeface="Georgia"/>
                <a:cs typeface="Georgia"/>
              </a:rPr>
              <a:t>lampadina</a:t>
            </a:r>
            <a:r>
              <a:rPr sz="2200" spc="-5" dirty="0">
                <a:latin typeface="Georgia"/>
                <a:cs typeface="Georgia"/>
              </a:rPr>
              <a:t>.</a:t>
            </a:r>
            <a:endParaRPr sz="2200">
              <a:latin typeface="Georgia"/>
              <a:cs typeface="Georgia"/>
            </a:endParaRPr>
          </a:p>
          <a:p>
            <a:pPr marL="314960" indent="-302895">
              <a:lnSpc>
                <a:spcPct val="100000"/>
              </a:lnSpc>
              <a:spcBef>
                <a:spcPts val="555"/>
              </a:spcBef>
              <a:buClr>
                <a:srgbClr val="DB795B"/>
              </a:buClr>
              <a:buSzPct val="84090"/>
              <a:buFont typeface="Wingdings 2"/>
              <a:buChar char=""/>
              <a:tabLst>
                <a:tab pos="314960" algn="l"/>
                <a:tab pos="315595" algn="l"/>
              </a:tabLst>
            </a:pPr>
            <a:r>
              <a:rPr sz="2200" dirty="0">
                <a:latin typeface="Georgia"/>
                <a:cs typeface="Georgia"/>
              </a:rPr>
              <a:t>1882: T. A. </a:t>
            </a:r>
            <a:r>
              <a:rPr sz="2200" spc="-5" dirty="0">
                <a:latin typeface="Georgia"/>
                <a:cs typeface="Georgia"/>
              </a:rPr>
              <a:t>Edison fonda la prima </a:t>
            </a:r>
            <a:r>
              <a:rPr sz="2200" b="1" spc="-5" dirty="0">
                <a:solidFill>
                  <a:srgbClr val="FF7C00"/>
                </a:solidFill>
                <a:latin typeface="Georgia"/>
                <a:cs typeface="Georgia"/>
              </a:rPr>
              <a:t>centrale</a:t>
            </a:r>
            <a:r>
              <a:rPr sz="2200" b="1" spc="25" dirty="0">
                <a:solidFill>
                  <a:srgbClr val="FF7C00"/>
                </a:solidFill>
                <a:latin typeface="Georgia"/>
                <a:cs typeface="Georgia"/>
              </a:rPr>
              <a:t> </a:t>
            </a:r>
            <a:r>
              <a:rPr sz="2200" b="1" dirty="0">
                <a:solidFill>
                  <a:srgbClr val="FF7C00"/>
                </a:solidFill>
                <a:latin typeface="Georgia"/>
                <a:cs typeface="Georgia"/>
              </a:rPr>
              <a:t>elettrica</a:t>
            </a:r>
            <a:r>
              <a:rPr sz="2200" dirty="0">
                <a:latin typeface="Georgia"/>
                <a:cs typeface="Georgia"/>
              </a:rPr>
              <a:t>.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88999" y="6468321"/>
            <a:ext cx="8122284" cy="294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i="1" spc="5" dirty="0">
                <a:latin typeface="Georgia"/>
                <a:cs typeface="Georgia"/>
              </a:rPr>
              <a:t>Alessandro Volta </a:t>
            </a:r>
            <a:r>
              <a:rPr sz="1750" i="1" dirty="0">
                <a:latin typeface="Georgia"/>
                <a:cs typeface="Georgia"/>
              </a:rPr>
              <a:t>mostra la sua </a:t>
            </a:r>
            <a:r>
              <a:rPr sz="1750" i="1" spc="5" dirty="0">
                <a:latin typeface="Georgia"/>
                <a:cs typeface="Georgia"/>
              </a:rPr>
              <a:t>“pila” a </a:t>
            </a:r>
            <a:r>
              <a:rPr sz="1750" i="1" dirty="0">
                <a:latin typeface="Georgia"/>
                <a:cs typeface="Georgia"/>
              </a:rPr>
              <a:t>Napoleone </a:t>
            </a:r>
            <a:r>
              <a:rPr sz="1750" i="1" spc="5" dirty="0">
                <a:latin typeface="Georgia"/>
                <a:cs typeface="Georgia"/>
              </a:rPr>
              <a:t>Bonaparte (Novembre</a:t>
            </a:r>
            <a:r>
              <a:rPr sz="1750" i="1" spc="25" dirty="0">
                <a:latin typeface="Georgia"/>
                <a:cs typeface="Georgia"/>
              </a:rPr>
              <a:t> </a:t>
            </a:r>
            <a:r>
              <a:rPr sz="1750" i="1" spc="5" dirty="0">
                <a:latin typeface="Georgia"/>
                <a:cs typeface="Georgia"/>
              </a:rPr>
              <a:t>1800).</a:t>
            </a:r>
            <a:endParaRPr sz="175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46284" y="340781"/>
            <a:ext cx="6999815" cy="6089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9179" y="1003611"/>
            <a:ext cx="8888891" cy="5578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30301" y="6654920"/>
            <a:ext cx="8230870" cy="260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i="1" spc="-5" dirty="0">
                <a:latin typeface="Georgia"/>
                <a:cs typeface="Georgia"/>
              </a:rPr>
              <a:t>Il </a:t>
            </a:r>
            <a:r>
              <a:rPr sz="1550" i="1" spc="-10" dirty="0">
                <a:latin typeface="Georgia"/>
                <a:cs typeface="Georgia"/>
              </a:rPr>
              <a:t>primo messaggio inviato da Morse </a:t>
            </a:r>
            <a:r>
              <a:rPr sz="1550" i="1" spc="-5" dirty="0">
                <a:latin typeface="Georgia"/>
                <a:cs typeface="Georgia"/>
              </a:rPr>
              <a:t>(1844) e </a:t>
            </a:r>
            <a:r>
              <a:rPr sz="1550" i="1" spc="-10" dirty="0">
                <a:latin typeface="Georgia"/>
                <a:cs typeface="Georgia"/>
              </a:rPr>
              <a:t>la mappa mondiale della rete telegrafica</a:t>
            </a:r>
            <a:r>
              <a:rPr sz="1550" i="1" spc="125" dirty="0">
                <a:latin typeface="Georgia"/>
                <a:cs typeface="Georgia"/>
              </a:rPr>
              <a:t> </a:t>
            </a:r>
            <a:r>
              <a:rPr sz="1550" i="1" spc="-5" dirty="0">
                <a:latin typeface="Georgia"/>
                <a:cs typeface="Georgia"/>
              </a:rPr>
              <a:t>(1891)</a:t>
            </a:r>
            <a:endParaRPr sz="155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6312" y="6185251"/>
            <a:ext cx="8026850" cy="3971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70167" y="335990"/>
            <a:ext cx="3905897" cy="22390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6324" y="0"/>
            <a:ext cx="5039868" cy="32885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6133" y="6468321"/>
            <a:ext cx="7609840" cy="294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i="1" spc="5" dirty="0">
                <a:latin typeface="Georgia"/>
                <a:cs typeface="Georgia"/>
              </a:rPr>
              <a:t>Telefoni: </a:t>
            </a:r>
            <a:r>
              <a:rPr sz="1750" i="1" dirty="0">
                <a:latin typeface="Georgia"/>
                <a:cs typeface="Georgia"/>
              </a:rPr>
              <a:t>dagli </a:t>
            </a:r>
            <a:r>
              <a:rPr sz="1750" i="1" spc="5" dirty="0">
                <a:latin typeface="Georgia"/>
                <a:cs typeface="Georgia"/>
              </a:rPr>
              <a:t>anni </a:t>
            </a:r>
            <a:r>
              <a:rPr sz="1750" i="1" dirty="0">
                <a:latin typeface="Georgia"/>
                <a:cs typeface="Georgia"/>
              </a:rPr>
              <a:t>Dieci, </a:t>
            </a:r>
            <a:r>
              <a:rPr sz="1750" i="1" spc="5" dirty="0">
                <a:latin typeface="Georgia"/>
                <a:cs typeface="Georgia"/>
              </a:rPr>
              <a:t>agli anni </a:t>
            </a:r>
            <a:r>
              <a:rPr sz="1750" i="1" dirty="0">
                <a:latin typeface="Georgia"/>
                <a:cs typeface="Georgia"/>
              </a:rPr>
              <a:t>Sessanta, </a:t>
            </a:r>
            <a:r>
              <a:rPr sz="1750" i="1" spc="5" dirty="0">
                <a:latin typeface="Georgia"/>
                <a:cs typeface="Georgia"/>
              </a:rPr>
              <a:t>fino al </a:t>
            </a:r>
            <a:r>
              <a:rPr sz="1750" i="1" dirty="0">
                <a:latin typeface="Georgia"/>
                <a:cs typeface="Georgia"/>
              </a:rPr>
              <a:t>primo </a:t>
            </a:r>
            <a:r>
              <a:rPr sz="1750" i="1" spc="5" dirty="0">
                <a:latin typeface="Georgia"/>
                <a:cs typeface="Georgia"/>
              </a:rPr>
              <a:t>cellulare</a:t>
            </a:r>
            <a:r>
              <a:rPr sz="1750" i="1" spc="-25" dirty="0">
                <a:latin typeface="Georgia"/>
                <a:cs typeface="Georgia"/>
              </a:rPr>
              <a:t> </a:t>
            </a:r>
            <a:r>
              <a:rPr sz="1750" i="1" spc="5" dirty="0">
                <a:latin typeface="Georgia"/>
                <a:cs typeface="Georgia"/>
              </a:rPr>
              <a:t>(1973).</a:t>
            </a:r>
            <a:endParaRPr sz="175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2952" y="251993"/>
            <a:ext cx="2831124" cy="3117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2315" y="251993"/>
            <a:ext cx="6131839" cy="4283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8196" y="2652518"/>
            <a:ext cx="3968062" cy="3964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2315" y="699543"/>
            <a:ext cx="7316858" cy="5039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42615" y="6001542"/>
            <a:ext cx="6214745" cy="560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826769" marR="5080" indent="-814705">
              <a:lnSpc>
                <a:spcPct val="100000"/>
              </a:lnSpc>
              <a:spcBef>
                <a:spcPts val="110"/>
              </a:spcBef>
            </a:pPr>
            <a:r>
              <a:rPr sz="1750" i="1" dirty="0">
                <a:latin typeface="Georgia"/>
                <a:cs typeface="Georgia"/>
              </a:rPr>
              <a:t>Dalla luce delle </a:t>
            </a:r>
            <a:r>
              <a:rPr sz="1750" i="1" spc="5" dirty="0">
                <a:latin typeface="Georgia"/>
                <a:cs typeface="Georgia"/>
              </a:rPr>
              <a:t>candele e </a:t>
            </a:r>
            <a:r>
              <a:rPr sz="1750" i="1" dirty="0">
                <a:latin typeface="Georgia"/>
                <a:cs typeface="Georgia"/>
              </a:rPr>
              <a:t>dei lampioni </a:t>
            </a:r>
            <a:r>
              <a:rPr sz="1750" i="1" spc="5" dirty="0">
                <a:latin typeface="Georgia"/>
                <a:cs typeface="Georgia"/>
              </a:rPr>
              <a:t>a gas alla </a:t>
            </a:r>
            <a:r>
              <a:rPr sz="1750" i="1" dirty="0">
                <a:latin typeface="Georgia"/>
                <a:cs typeface="Georgia"/>
              </a:rPr>
              <a:t>luce </a:t>
            </a:r>
            <a:r>
              <a:rPr sz="1750" i="1" spc="5" dirty="0">
                <a:latin typeface="Georgia"/>
                <a:cs typeface="Georgia"/>
              </a:rPr>
              <a:t>elettrica  (J. A. </a:t>
            </a:r>
            <a:r>
              <a:rPr sz="1750" i="1" dirty="0">
                <a:latin typeface="Georgia"/>
                <a:cs typeface="Georgia"/>
              </a:rPr>
              <a:t>Grimshaw, </a:t>
            </a:r>
            <a:r>
              <a:rPr sz="1750" i="1" spc="5" dirty="0">
                <a:latin typeface="Georgia"/>
                <a:cs typeface="Georgia"/>
              </a:rPr>
              <a:t>1870 circa, e </a:t>
            </a:r>
            <a:r>
              <a:rPr sz="1750" i="1" dirty="0">
                <a:latin typeface="Georgia"/>
                <a:cs typeface="Georgia"/>
              </a:rPr>
              <a:t>G. </a:t>
            </a:r>
            <a:r>
              <a:rPr sz="1750" i="1" spc="5" dirty="0">
                <a:latin typeface="Georgia"/>
                <a:cs typeface="Georgia"/>
              </a:rPr>
              <a:t>Balla,</a:t>
            </a:r>
            <a:r>
              <a:rPr sz="1750" i="1" spc="-35" dirty="0">
                <a:latin typeface="Georgia"/>
                <a:cs typeface="Georgia"/>
              </a:rPr>
              <a:t> </a:t>
            </a:r>
            <a:r>
              <a:rPr sz="1750" i="1" spc="5" dirty="0">
                <a:latin typeface="Georgia"/>
                <a:cs typeface="Georgia"/>
              </a:rPr>
              <a:t>1909)</a:t>
            </a:r>
            <a:endParaRPr sz="175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34121" y="2631493"/>
            <a:ext cx="2020147" cy="31079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2D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637</Words>
  <Application>Microsoft Office PowerPoint</Application>
  <PresentationFormat>Personalizzato</PresentationFormat>
  <Paragraphs>56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Arial Black</vt:lpstr>
      <vt:lpstr>Calibri</vt:lpstr>
      <vt:lpstr>Georgia</vt:lpstr>
      <vt:lpstr>Times New Roman</vt:lpstr>
      <vt:lpstr>Wingdings 2</vt:lpstr>
      <vt:lpstr>Office Theme</vt:lpstr>
      <vt:lpstr>Tutte le  invenzioni della seconda rivoluzione industriale</vt:lpstr>
      <vt:lpstr>Il petrolio</vt:lpstr>
      <vt:lpstr>Presentazione standard di PowerPoint</vt:lpstr>
      <vt:lpstr>Presentazione standard di PowerPoint</vt:lpstr>
      <vt:lpstr>L’elettricità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L’elettromagnetismo</vt:lpstr>
      <vt:lpstr>L’industria siderurgica</vt:lpstr>
      <vt:lpstr>L’industria chimica</vt:lpstr>
      <vt:lpstr>Presentazione standard di PowerPoint</vt:lpstr>
      <vt:lpstr>L’industria farmaceutica</vt:lpstr>
      <vt:lpstr>Presentazione standard di PowerPoint</vt:lpstr>
      <vt:lpstr>Presentazione standard di PowerPoint</vt:lpstr>
      <vt:lpstr>L’igiene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Tutte le  invenzioni della seconda rivoluzione industriale</dc:title>
  <dc:creator>Cecilia Brugnoli</dc:creator>
  <cp:lastModifiedBy>Daniele Visani</cp:lastModifiedBy>
  <cp:revision>1</cp:revision>
  <dcterms:created xsi:type="dcterms:W3CDTF">2019-12-03T09:37:20Z</dcterms:created>
  <dcterms:modified xsi:type="dcterms:W3CDTF">2019-12-03T09:41:51Z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2014-11-10T00:00:00Z</vt:filetime>
  </property>
  <property fmtid="{D5CDD505-2E9C-101B-9397-08002B2CF9AE}" pid="3" name="Creator">
    <vt:lpwstr>Microsoft PowerPoint</vt:lpwstr>
  </property>
  <property fmtid="{D5CDD505-2E9C-101B-9397-08002B2CF9AE}" pid="4" name="LastSaved">
    <vt:filetime>2019-12-03T00:00:00Z</vt:filetime>
  </property>
</Properties>
</file>