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6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514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685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601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814591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1420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811625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231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5127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914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318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976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4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693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57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906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155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12/15/2019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692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12/15/2019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059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2248D697-B440-4D9E-835A-EE6B855E82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569" y="4071887"/>
            <a:ext cx="4182218" cy="2786113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xmlns="" id="{E096F259-98F2-4C47-A515-A7037DACAC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1160865"/>
            <a:ext cx="7766936" cy="1646302"/>
          </a:xfrm>
        </p:spPr>
        <p:txBody>
          <a:bodyPr/>
          <a:lstStyle/>
          <a:p>
            <a:pPr algn="ctr"/>
            <a:r>
              <a:rPr lang="it-IT" sz="9600" dirty="0">
                <a:latin typeface="BatangChe" panose="02030609000101010101" pitchFamily="49" charset="-127"/>
                <a:ea typeface="BatangChe" panose="02030609000101010101" pitchFamily="49" charset="-127"/>
              </a:rPr>
              <a:t>UNESCO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7A421C0E-B5D2-4C33-8911-E2C32D0C9E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2974988"/>
            <a:ext cx="7766936" cy="1096899"/>
          </a:xfrm>
        </p:spPr>
        <p:txBody>
          <a:bodyPr>
            <a:normAutofit/>
          </a:bodyPr>
          <a:lstStyle/>
          <a:p>
            <a:r>
              <a:rPr lang="en-US" sz="2000" i="1" dirty="0">
                <a:solidFill>
                  <a:schemeClr val="tx1"/>
                </a:solidFill>
              </a:rPr>
              <a:t>United Nations Educational, Scientific and Cultural Organization</a:t>
            </a:r>
          </a:p>
          <a:p>
            <a:pPr algn="ctr"/>
            <a:r>
              <a:rPr lang="en-US" sz="2000" i="1" dirty="0">
                <a:solidFill>
                  <a:schemeClr val="tx1"/>
                </a:solidFill>
              </a:rPr>
              <a:t>(</a:t>
            </a:r>
            <a:r>
              <a:rPr lang="en-US" sz="2000" i="1" dirty="0" err="1">
                <a:solidFill>
                  <a:schemeClr val="tx1"/>
                </a:solidFill>
              </a:rPr>
              <a:t>associazione</a:t>
            </a:r>
            <a:r>
              <a:rPr lang="en-US" sz="2000" i="1" dirty="0">
                <a:solidFill>
                  <a:schemeClr val="tx1"/>
                </a:solidFill>
              </a:rPr>
              <a:t> </a:t>
            </a:r>
            <a:r>
              <a:rPr lang="en-US" sz="2000" i="1" dirty="0" err="1">
                <a:solidFill>
                  <a:schemeClr val="tx1"/>
                </a:solidFill>
              </a:rPr>
              <a:t>statale</a:t>
            </a:r>
            <a:r>
              <a:rPr lang="en-US" sz="2000" i="1" dirty="0">
                <a:solidFill>
                  <a:schemeClr val="tx1"/>
                </a:solidFill>
              </a:rPr>
              <a:t>) 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5028358" y="4179559"/>
            <a:ext cx="56178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smtClean="0"/>
              <a:t>Organizzazione delle Nazioni Unite per l’Educazione, la Scienza e la Cultura.</a:t>
            </a:r>
            <a:endParaRPr lang="it-IT" i="1" dirty="0"/>
          </a:p>
        </p:txBody>
      </p:sp>
      <p:sp>
        <p:nvSpPr>
          <p:cNvPr id="8" name="Freccia circolare a sinistra 7"/>
          <p:cNvSpPr/>
          <p:nvPr/>
        </p:nvSpPr>
        <p:spPr>
          <a:xfrm>
            <a:off x="9434187" y="3124199"/>
            <a:ext cx="827314" cy="140425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90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xmlns="" id="{6472457F-BDC2-4A14-BCD7-11F53A0AC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it-IT" sz="7200" dirty="0">
                <a:latin typeface="BatangChe" panose="02030609000101010101" pitchFamily="49" charset="-127"/>
                <a:ea typeface="BatangChe" panose="02030609000101010101" pitchFamily="49" charset="-127"/>
              </a:rPr>
              <a:t>LOGO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xmlns="" id="{970CAB3A-183A-4CE4-8800-56B6696822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xmlns="" id="{F924030A-3639-4A57-A9F9-8EFB20A919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860925" y="2171697"/>
            <a:ext cx="4185618" cy="576262"/>
          </a:xfrm>
        </p:spPr>
        <p:txBody>
          <a:bodyPr/>
          <a:lstStyle/>
          <a:p>
            <a:pPr algn="ctr"/>
            <a:r>
              <a:rPr lang="it-IT" i="1" u="sng" dirty="0" smtClean="0"/>
              <a:t>significato</a:t>
            </a:r>
            <a:endParaRPr lang="it-IT" i="1" u="sng" dirty="0"/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xmlns="" id="{FC731DE6-9A20-41F1-8C39-F8BE219A00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876122" y="2737245"/>
            <a:ext cx="4185617" cy="3304117"/>
          </a:xfrm>
        </p:spPr>
        <p:txBody>
          <a:bodyPr/>
          <a:lstStyle/>
          <a:p>
            <a:r>
              <a:rPr lang="it-IT" dirty="0"/>
              <a:t>Il logo dell’UNESCO rappresenta il rapporto che c’è tra l’</a:t>
            </a:r>
            <a:r>
              <a:rPr lang="it-IT" dirty="0">
                <a:solidFill>
                  <a:schemeClr val="accent2"/>
                </a:solidFill>
              </a:rPr>
              <a:t>uomo</a:t>
            </a:r>
            <a:r>
              <a:rPr lang="it-IT" dirty="0"/>
              <a:t> e la </a:t>
            </a:r>
            <a:r>
              <a:rPr lang="it-IT" dirty="0">
                <a:solidFill>
                  <a:schemeClr val="accent2"/>
                </a:solidFill>
              </a:rPr>
              <a:t>natura</a:t>
            </a:r>
            <a:r>
              <a:rPr lang="it-IT" dirty="0"/>
              <a:t>.</a:t>
            </a:r>
          </a:p>
          <a:p>
            <a:r>
              <a:rPr lang="it-IT" dirty="0"/>
              <a:t>Il quadrato al centro rappresenta tutte </a:t>
            </a:r>
            <a:r>
              <a:rPr lang="it-IT" dirty="0">
                <a:solidFill>
                  <a:schemeClr val="accent2"/>
                </a:solidFill>
              </a:rPr>
              <a:t>le opere benefiche realizzate </a:t>
            </a:r>
            <a:r>
              <a:rPr lang="it-IT" dirty="0" smtClean="0">
                <a:solidFill>
                  <a:schemeClr val="accent2"/>
                </a:solidFill>
              </a:rPr>
              <a:t>dall’uomo</a:t>
            </a:r>
            <a:r>
              <a:rPr lang="it-IT" dirty="0" smtClean="0"/>
              <a:t>.</a:t>
            </a:r>
          </a:p>
          <a:p>
            <a:r>
              <a:rPr lang="it-IT" dirty="0" smtClean="0"/>
              <a:t>Il cerchio rappresenta tutto quello che la </a:t>
            </a:r>
            <a:r>
              <a:rPr lang="it-IT" dirty="0" smtClean="0">
                <a:solidFill>
                  <a:schemeClr val="accent2"/>
                </a:solidFill>
              </a:rPr>
              <a:t>natura ci offre</a:t>
            </a:r>
            <a:r>
              <a:rPr lang="it-IT" dirty="0" smtClean="0"/>
              <a:t>.</a:t>
            </a:r>
          </a:p>
        </p:txBody>
      </p:sp>
      <p:pic>
        <p:nvPicPr>
          <p:cNvPr id="12" name="Segnaposto contenuto 11">
            <a:extLst>
              <a:ext uri="{FF2B5EF4-FFF2-40B4-BE49-F238E27FC236}">
                <a16:creationId xmlns:a16="http://schemas.microsoft.com/office/drawing/2014/main" xmlns="" id="{C73BCEAA-13E5-40FD-8B91-DE745071CFC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46217" y="3429000"/>
            <a:ext cx="4514708" cy="1790011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9501017" y="3309257"/>
            <a:ext cx="2253343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/>
              <a:t>La protezione si estende sopra tutto il patrimonio culturale e naturale del mondo.</a:t>
            </a:r>
            <a:endParaRPr lang="it-IT" dirty="0"/>
          </a:p>
        </p:txBody>
      </p:sp>
      <p:sp>
        <p:nvSpPr>
          <p:cNvPr id="3" name="Freccia a destra 2"/>
          <p:cNvSpPr/>
          <p:nvPr/>
        </p:nvSpPr>
        <p:spPr>
          <a:xfrm>
            <a:off x="8959458" y="3865997"/>
            <a:ext cx="454474" cy="5233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7828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magin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8926" y="4626828"/>
            <a:ext cx="1790700" cy="1190625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4535" y="5646003"/>
            <a:ext cx="1790700" cy="1190625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7320" y="4165601"/>
            <a:ext cx="2368552" cy="1184276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xmlns="" id="{2B14458D-E56F-4AC5-A9DC-92C8151BC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7200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COM’È NATO?</a:t>
            </a:r>
            <a:endParaRPr lang="it-IT" sz="7200" dirty="0">
              <a:latin typeface="BatangChe" panose="02030609000101010101" pitchFamily="49" charset="-127"/>
              <a:ea typeface="BatangChe" panose="02030609000101010101" pitchFamily="49" charset="-127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CB645C21-C9E2-47A1-A89A-8A5BE4BC87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8147" y="2181761"/>
            <a:ext cx="8596668" cy="3880773"/>
          </a:xfrm>
        </p:spPr>
        <p:txBody>
          <a:bodyPr/>
          <a:lstStyle/>
          <a:p>
            <a:r>
              <a:rPr lang="it-IT" dirty="0" smtClean="0"/>
              <a:t>È nato il </a:t>
            </a:r>
            <a:r>
              <a:rPr lang="it-IT" dirty="0" smtClean="0">
                <a:solidFill>
                  <a:schemeClr val="accent2"/>
                </a:solidFill>
              </a:rPr>
              <a:t>4 novembre 1946 </a:t>
            </a:r>
            <a:r>
              <a:rPr lang="it-IT" dirty="0" smtClean="0"/>
              <a:t>a </a:t>
            </a:r>
            <a:r>
              <a:rPr lang="it-IT" dirty="0" smtClean="0">
                <a:solidFill>
                  <a:schemeClr val="accent2"/>
                </a:solidFill>
              </a:rPr>
              <a:t>Parigi</a:t>
            </a:r>
            <a:r>
              <a:rPr lang="it-IT" dirty="0" smtClean="0"/>
              <a:t> dopo che una ventina di stati avevano accettato l’Atto costitutivo un anno prima a Londra.</a:t>
            </a:r>
          </a:p>
          <a:p>
            <a:endParaRPr lang="it-IT" dirty="0"/>
          </a:p>
          <a:p>
            <a:pPr marL="0" indent="0">
              <a:buNone/>
            </a:pPr>
            <a:endParaRPr lang="it-IT" dirty="0" smtClean="0"/>
          </a:p>
        </p:txBody>
      </p:sp>
      <p:sp>
        <p:nvSpPr>
          <p:cNvPr id="4" name="Freccia in giù 3"/>
          <p:cNvSpPr/>
          <p:nvPr/>
        </p:nvSpPr>
        <p:spPr>
          <a:xfrm>
            <a:off x="4354338" y="2892965"/>
            <a:ext cx="729343" cy="5225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3325639" y="3506478"/>
            <a:ext cx="278674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Associazione di stati</a:t>
            </a:r>
            <a:endParaRPr lang="it-IT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519" y="4157199"/>
            <a:ext cx="1998063" cy="1335176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79551" y="5287635"/>
            <a:ext cx="2439460" cy="1326230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17719" y="635238"/>
            <a:ext cx="1790700" cy="1257300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099" y="2858249"/>
            <a:ext cx="1790700" cy="1190625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44987" y="5676238"/>
            <a:ext cx="1790700" cy="1190625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14826" y="4421274"/>
            <a:ext cx="1790700" cy="1352550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88560" y="3443544"/>
            <a:ext cx="1790700" cy="1190625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099677" y="2779767"/>
            <a:ext cx="1790700" cy="1190625"/>
          </a:xfrm>
          <a:prstGeom prst="rect">
            <a:avLst/>
          </a:prstGeom>
        </p:spPr>
      </p:pic>
      <p:pic>
        <p:nvPicPr>
          <p:cNvPr id="19" name="Immagine 1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33727" y="5569959"/>
            <a:ext cx="1790700" cy="1190625"/>
          </a:xfrm>
          <a:prstGeom prst="rect">
            <a:avLst/>
          </a:prstGeom>
        </p:spPr>
      </p:pic>
      <p:pic>
        <p:nvPicPr>
          <p:cNvPr id="20" name="Immagine 1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517719" y="5817453"/>
            <a:ext cx="1790700" cy="1019175"/>
          </a:xfrm>
          <a:prstGeom prst="rect">
            <a:avLst/>
          </a:prstGeom>
        </p:spPr>
      </p:pic>
      <p:pic>
        <p:nvPicPr>
          <p:cNvPr id="21" name="Immagine 2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995027" y="4515142"/>
            <a:ext cx="1790700" cy="1304925"/>
          </a:xfrm>
          <a:prstGeom prst="rect">
            <a:avLst/>
          </a:prstGeom>
        </p:spPr>
      </p:pic>
      <p:pic>
        <p:nvPicPr>
          <p:cNvPr id="22" name="Immagine 2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471828" y="3798614"/>
            <a:ext cx="1790700" cy="895350"/>
          </a:xfrm>
          <a:prstGeom prst="rect">
            <a:avLst/>
          </a:prstGeom>
        </p:spPr>
      </p:pic>
      <p:pic>
        <p:nvPicPr>
          <p:cNvPr id="23" name="Immagine 2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822515" y="2181761"/>
            <a:ext cx="1790700" cy="895350"/>
          </a:xfrm>
          <a:prstGeom prst="rect">
            <a:avLst/>
          </a:prstGeom>
        </p:spPr>
      </p:pic>
      <p:pic>
        <p:nvPicPr>
          <p:cNvPr id="24" name="Immagine 23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310443" y="3200814"/>
            <a:ext cx="1790700" cy="1190625"/>
          </a:xfrm>
          <a:prstGeom prst="rect">
            <a:avLst/>
          </a:prstGeom>
        </p:spPr>
      </p:pic>
      <p:pic>
        <p:nvPicPr>
          <p:cNvPr id="25" name="Immagine 24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418369" y="5855826"/>
            <a:ext cx="1790700" cy="942975"/>
          </a:xfrm>
          <a:prstGeom prst="rect">
            <a:avLst/>
          </a:prstGeom>
        </p:spPr>
      </p:pic>
      <p:pic>
        <p:nvPicPr>
          <p:cNvPr id="26" name="Immagine 25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418369" y="4547400"/>
            <a:ext cx="1790700" cy="1190625"/>
          </a:xfrm>
          <a:prstGeom prst="rect">
            <a:avLst/>
          </a:prstGeom>
        </p:spPr>
      </p:pic>
      <p:pic>
        <p:nvPicPr>
          <p:cNvPr id="27" name="Immagine 26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401300" y="1003671"/>
            <a:ext cx="1790700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922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F4652950-3256-4DC4-B3C3-87950793D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7200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OBIETTIVO</a:t>
            </a:r>
            <a:endParaRPr lang="it-IT" sz="7200" dirty="0">
              <a:latin typeface="BatangChe" panose="02030609000101010101" pitchFamily="49" charset="-127"/>
              <a:ea typeface="BatangChe" panose="02030609000101010101" pitchFamily="49" charset="-127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6FE19CC0-9F67-4BBB-AAC1-EE279CDD9E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5837" y="2656114"/>
            <a:ext cx="6639659" cy="3243733"/>
          </a:xfrm>
        </p:spPr>
        <p:txBody>
          <a:bodyPr/>
          <a:lstStyle/>
          <a:p>
            <a:r>
              <a:rPr lang="it-IT" dirty="0" smtClean="0"/>
              <a:t>Cerca di </a:t>
            </a:r>
            <a:r>
              <a:rPr lang="it-IT" dirty="0" smtClean="0">
                <a:solidFill>
                  <a:schemeClr val="accent2"/>
                </a:solidFill>
              </a:rPr>
              <a:t>mantenere la pace </a:t>
            </a:r>
            <a:r>
              <a:rPr lang="it-IT" dirty="0" smtClean="0"/>
              <a:t>nel mondo rafforzando le nazioni </a:t>
            </a:r>
            <a:r>
              <a:rPr lang="it-IT" dirty="0" smtClean="0">
                <a:solidFill>
                  <a:schemeClr val="accent2"/>
                </a:solidFill>
              </a:rPr>
              <a:t>con l’educazione, la scienza e la cultura.</a:t>
            </a:r>
            <a:endParaRPr lang="it-IT" dirty="0">
              <a:solidFill>
                <a:schemeClr val="accent2"/>
              </a:solidFill>
            </a:endParaRPr>
          </a:p>
        </p:txBody>
      </p:sp>
      <p:sp>
        <p:nvSpPr>
          <p:cNvPr id="4" name="Freccia in giù 3"/>
          <p:cNvSpPr/>
          <p:nvPr/>
        </p:nvSpPr>
        <p:spPr>
          <a:xfrm>
            <a:off x="4513025" y="1795918"/>
            <a:ext cx="925285" cy="7293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Freccia in giù 4"/>
          <p:cNvSpPr/>
          <p:nvPr/>
        </p:nvSpPr>
        <p:spPr>
          <a:xfrm>
            <a:off x="5438310" y="3347974"/>
            <a:ext cx="892628" cy="8164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2"/>
          <a:srcRect t="40318" b="14603"/>
          <a:stretch/>
        </p:blipFill>
        <p:spPr>
          <a:xfrm>
            <a:off x="0" y="3794033"/>
            <a:ext cx="4821528" cy="3091544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4304776" y="4277980"/>
            <a:ext cx="4507473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R</a:t>
            </a:r>
            <a:r>
              <a:rPr lang="it-IT" dirty="0" smtClean="0"/>
              <a:t>ispetto universale della </a:t>
            </a:r>
            <a:r>
              <a:rPr lang="it-IT" dirty="0" smtClean="0">
                <a:solidFill>
                  <a:schemeClr val="accent2"/>
                </a:solidFill>
              </a:rPr>
              <a:t>giustizia</a:t>
            </a:r>
            <a:r>
              <a:rPr lang="it-IT" dirty="0" smtClean="0"/>
              <a:t>, della </a:t>
            </a:r>
            <a:r>
              <a:rPr lang="it-IT" dirty="0" smtClean="0">
                <a:solidFill>
                  <a:schemeClr val="accent2"/>
                </a:solidFill>
              </a:rPr>
              <a:t>legge</a:t>
            </a:r>
            <a:r>
              <a:rPr lang="it-IT" dirty="0" smtClean="0"/>
              <a:t>, dei </a:t>
            </a:r>
            <a:r>
              <a:rPr lang="it-IT" dirty="0" smtClean="0">
                <a:solidFill>
                  <a:schemeClr val="accent2"/>
                </a:solidFill>
              </a:rPr>
              <a:t>diritti dell’uomo</a:t>
            </a:r>
            <a:r>
              <a:rPr lang="it-IT" dirty="0" smtClean="0"/>
              <a:t> e delle </a:t>
            </a:r>
            <a:r>
              <a:rPr lang="it-IT" dirty="0" smtClean="0">
                <a:solidFill>
                  <a:schemeClr val="accent2"/>
                </a:solidFill>
              </a:rPr>
              <a:t>libertà fondamentali.</a:t>
            </a:r>
            <a:endParaRPr lang="it-IT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587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F06767C5-B435-4F84-BC45-6F385EAFE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0"/>
            <a:ext cx="9261323" cy="3058886"/>
          </a:xfrm>
        </p:spPr>
        <p:txBody>
          <a:bodyPr>
            <a:noAutofit/>
          </a:bodyPr>
          <a:lstStyle/>
          <a:p>
            <a:pPr algn="ctr"/>
            <a:r>
              <a:rPr lang="it-IT" sz="7200" dirty="0">
                <a:latin typeface="BatangChe" panose="02030609000101010101" pitchFamily="49" charset="-127"/>
                <a:ea typeface="BatangChe" panose="02030609000101010101" pitchFamily="49" charset="-127"/>
              </a:rPr>
              <a:t>SEDE CENTRALE DELL’UNESCO</a:t>
            </a:r>
            <a:endParaRPr lang="it-IT" sz="7200" dirty="0">
              <a:latin typeface="BatangChe" panose="02030609000101010101" pitchFamily="49" charset="-127"/>
              <a:ea typeface="BatangChe" panose="02030609000101010101" pitchFamily="49" charset="-127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B61BE846-9280-46B5-908E-25DEAFAD37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487161"/>
            <a:ext cx="8596668" cy="3880773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4" name="Freccia in giù 3"/>
          <p:cNvSpPr/>
          <p:nvPr/>
        </p:nvSpPr>
        <p:spPr>
          <a:xfrm>
            <a:off x="4393282" y="2383972"/>
            <a:ext cx="1164771" cy="914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4280941" y="3341314"/>
            <a:ext cx="1376147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3200" dirty="0" smtClean="0">
                <a:solidFill>
                  <a:schemeClr val="accent2"/>
                </a:solidFill>
              </a:rPr>
              <a:t>PARIGI</a:t>
            </a:r>
            <a:endParaRPr lang="it-IT" sz="3200" dirty="0">
              <a:solidFill>
                <a:schemeClr val="accent2"/>
              </a:solidFill>
            </a:endParaRPr>
          </a:p>
        </p:txBody>
      </p:sp>
      <p:cxnSp>
        <p:nvCxnSpPr>
          <p:cNvPr id="8" name="Connettore 2 7"/>
          <p:cNvCxnSpPr/>
          <p:nvPr/>
        </p:nvCxnSpPr>
        <p:spPr>
          <a:xfrm>
            <a:off x="4975667" y="4029211"/>
            <a:ext cx="0" cy="3983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/>
        </p:nvSpPr>
        <p:spPr>
          <a:xfrm>
            <a:off x="3348700" y="4510573"/>
            <a:ext cx="325393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/>
              <a:t>Luogo in cui è nato l’UNESCO</a:t>
            </a:r>
            <a:endParaRPr lang="it-IT" dirty="0"/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7013" y="3629260"/>
            <a:ext cx="4304987" cy="3228740"/>
          </a:xfrm>
          <a:prstGeom prst="rect">
            <a:avLst/>
          </a:prstGeom>
        </p:spPr>
      </p:pic>
      <p:sp>
        <p:nvSpPr>
          <p:cNvPr id="19" name="Freccia a destra 18"/>
          <p:cNvSpPr/>
          <p:nvPr/>
        </p:nvSpPr>
        <p:spPr>
          <a:xfrm rot="2100495">
            <a:off x="5990806" y="5021099"/>
            <a:ext cx="1022959" cy="8597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8656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7200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LE SEDI ITALIANE</a:t>
            </a:r>
            <a:endParaRPr lang="it-IT" sz="7200" dirty="0">
              <a:latin typeface="BatangChe" panose="02030609000101010101" pitchFamily="49" charset="-127"/>
              <a:ea typeface="BatangChe" panose="02030609000101010101" pitchFamily="49" charset="-127"/>
            </a:endParaRPr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4323189"/>
            <a:ext cx="4757057" cy="2534811"/>
          </a:xfrm>
          <a:prstGeom prst="rect">
            <a:avLst/>
          </a:prstGeom>
        </p:spPr>
      </p:pic>
      <p:sp>
        <p:nvSpPr>
          <p:cNvPr id="4" name="Freccia in giù 3"/>
          <p:cNvSpPr/>
          <p:nvPr/>
        </p:nvSpPr>
        <p:spPr>
          <a:xfrm>
            <a:off x="4223658" y="1930400"/>
            <a:ext cx="1132114" cy="10123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4099368" y="3018030"/>
            <a:ext cx="1485003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Perugia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Venezia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Trieste </a:t>
            </a:r>
            <a:endParaRPr lang="it-IT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7543" y="3698183"/>
            <a:ext cx="3004457" cy="3159817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8698" y="4189780"/>
            <a:ext cx="3997332" cy="2668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706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Sfaccettatura">
  <a:themeElements>
    <a:clrScheme name="Sfaccettatur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Sfaccettatur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faccettatur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TM02900688[[fn=Sfaccettatura]]</Template>
  <TotalTime>146</TotalTime>
  <Words>161</Words>
  <Application>Microsoft Office PowerPoint</Application>
  <PresentationFormat>Widescreen</PresentationFormat>
  <Paragraphs>23</Paragraphs>
  <Slides>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1" baseType="lpstr">
      <vt:lpstr>BatangChe</vt:lpstr>
      <vt:lpstr>Arial</vt:lpstr>
      <vt:lpstr>Trebuchet MS</vt:lpstr>
      <vt:lpstr>Wingdings 3</vt:lpstr>
      <vt:lpstr>Sfaccettatura</vt:lpstr>
      <vt:lpstr>UNESCO</vt:lpstr>
      <vt:lpstr>LOGO</vt:lpstr>
      <vt:lpstr>COM’È NATO?</vt:lpstr>
      <vt:lpstr>OBIETTIVO</vt:lpstr>
      <vt:lpstr>SEDE CENTRALE DELL’UNESCO</vt:lpstr>
      <vt:lpstr>LE SEDI ITALIANE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UNESCO</dc:title>
  <dc:creator>studente_16</dc:creator>
  <cp:lastModifiedBy>utente</cp:lastModifiedBy>
  <cp:revision>16</cp:revision>
  <dcterms:created xsi:type="dcterms:W3CDTF">2019-12-09T08:37:08Z</dcterms:created>
  <dcterms:modified xsi:type="dcterms:W3CDTF">2019-12-15T13:29:34Z</dcterms:modified>
</cp:coreProperties>
</file>