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496" r:id="rId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ughes, Rosemary" initials="HR" lastIdx="2" clrIdx="0">
    <p:extLst>
      <p:ext uri="{19B8F6BF-5375-455C-9EA6-DF929625EA0E}">
        <p15:presenceInfo xmlns:p15="http://schemas.microsoft.com/office/powerpoint/2012/main" userId="Hughes, Rosemar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312" autoAdjust="0"/>
    <p:restoredTop sz="93686" autoAdjust="0"/>
  </p:normalViewPr>
  <p:slideViewPr>
    <p:cSldViewPr>
      <p:cViewPr varScale="1">
        <p:scale>
          <a:sx n="65" d="100"/>
          <a:sy n="65" d="100"/>
        </p:scale>
        <p:origin x="102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3EEBFCE-E1AD-4C66-8436-2B8546317258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C0DDAA2-1C43-4F84-BCB8-BB799C3B52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074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100" b="1" dirty="0"/>
              <a:t>Why are So Many Students Missing So Much School?</a:t>
            </a:r>
          </a:p>
          <a:p>
            <a:r>
              <a:rPr lang="en-US" sz="1100" dirty="0"/>
              <a:t>There are many reasons students are absent and they fit into four broad categories: Barriers, Negative School Experiences, Lack of Engagement and Misconceptions.</a:t>
            </a:r>
          </a:p>
          <a:p>
            <a:endParaRPr lang="en-US" sz="1100" b="1" dirty="0"/>
          </a:p>
          <a:p>
            <a:r>
              <a:rPr lang="en-US" sz="1100" b="1" dirty="0"/>
              <a:t>Barriers </a:t>
            </a:r>
            <a:r>
              <a:rPr lang="en-US" sz="1100" dirty="0"/>
              <a:t>are factors that impede a student from getting to school. While some barriers affect families in low-income communities more, others such as transportation cut across all income levels.</a:t>
            </a:r>
          </a:p>
          <a:p>
            <a:endParaRPr lang="en-US" sz="1100" dirty="0"/>
          </a:p>
          <a:p>
            <a:r>
              <a:rPr lang="en-US" sz="1100" b="1" dirty="0"/>
              <a:t>Negative School Experiences </a:t>
            </a:r>
            <a:r>
              <a:rPr lang="en-US" sz="1100" dirty="0"/>
              <a:t>include a range of challenges, such as bullying or unfair disciplinary practices, that cause a student or a student's family  to avoid school.</a:t>
            </a:r>
          </a:p>
          <a:p>
            <a:endParaRPr lang="en-US" sz="1100" dirty="0"/>
          </a:p>
          <a:p>
            <a:r>
              <a:rPr lang="en-US" sz="1100" b="1" dirty="0"/>
              <a:t>Lack of Engagement</a:t>
            </a:r>
            <a:r>
              <a:rPr lang="en-US" sz="1100" dirty="0"/>
              <a:t> is the result of factors such as the  absence of a relationship with at least one caring adult,  or culturally relevant and engaging instruction, which results in a student feeling little or no  connection to school.</a:t>
            </a:r>
          </a:p>
          <a:p>
            <a:endParaRPr lang="en-US" sz="1100" b="1" dirty="0"/>
          </a:p>
          <a:p>
            <a:r>
              <a:rPr lang="en-US" sz="1100" b="1" dirty="0"/>
              <a:t>Misconceptions</a:t>
            </a:r>
            <a:r>
              <a:rPr lang="en-US" sz="1100" dirty="0"/>
              <a:t> are common ideas about attendance that families or students believe to be true but are not. For example, too often missing class is only seen as a problem  if absences are unexcused.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0DDAA2-1C43-4F84-BCB8-BB799C3B521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5980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3630A-B4C6-440D-8DFA-092D64E442B8}" type="datetime1">
              <a:rPr lang="en-US" smtClean="0"/>
              <a:t>4/3/2019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C5762-CF65-4775-9966-A58D40CC61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118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68029-EA98-428C-9C94-99DDD0A03049}" type="datetime1">
              <a:rPr lang="en-US" smtClean="0"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C5762-CF65-4775-9966-A58D40CC6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52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0A0D-70E5-4974-AD90-8DA8B9AC48B2}" type="datetime1">
              <a:rPr lang="en-US" smtClean="0"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C5762-CF65-4775-9966-A58D40CC6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107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CF1AE-9D07-4FAF-9EEC-B15CCCFC2843}" type="datetime1">
              <a:rPr lang="en-US" smtClean="0"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C5762-CF65-4775-9966-A58D40CC6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980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BFCA-7A7C-4191-8BC8-370AEEE02C16}" type="datetime1">
              <a:rPr lang="en-US" smtClean="0"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C5762-CF65-4775-9966-A58D40CC6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88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6EB9F-620D-4745-B0DC-239369A89773}" type="datetime1">
              <a:rPr lang="en-US" smtClean="0"/>
              <a:t>4/3/2019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C5762-CF65-4775-9966-A58D40CC6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075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0D5E9-816A-404D-95C5-1BCCD4E30359}" type="datetime1">
              <a:rPr lang="en-US" smtClean="0"/>
              <a:t>4/3/2019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C5762-CF65-4775-9966-A58D40CC6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785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1F4DF-3504-4A5A-ACA1-B091F23F45D1}" type="datetime1">
              <a:rPr lang="en-US" smtClean="0"/>
              <a:t>4/3/2019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C5762-CF65-4775-9966-A58D40CC6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495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996F1-C86A-40F8-B29C-18DAE3D14AAE}" type="datetime1">
              <a:rPr lang="en-US" smtClean="0"/>
              <a:t>4/3/2019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C5762-CF65-4775-9966-A58D40CC6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11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47800"/>
            <a:ext cx="5111750" cy="467836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C58EE-A39A-4E93-949A-DFFC70D6E94B}" type="datetime1">
              <a:rPr lang="en-US" smtClean="0"/>
              <a:t>4/3/2019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C5762-CF65-4775-9966-A58D40CC61B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/>
              <a:t>Click to edit title </a:t>
            </a:r>
          </a:p>
        </p:txBody>
      </p:sp>
    </p:spTree>
    <p:extLst>
      <p:ext uri="{BB962C8B-B14F-4D97-AF65-F5344CB8AC3E}">
        <p14:creationId xmlns:p14="http://schemas.microsoft.com/office/powerpoint/2010/main" val="2064657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FFC4D-F93B-431C-B876-5FCBBC91611E}" type="datetime1">
              <a:rPr lang="en-US" smtClean="0"/>
              <a:t>4/3/2019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C5762-CF65-4775-9966-A58D40CC6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119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4" descr="Pennsylvania Department of Education Logo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1697" y="5867400"/>
            <a:ext cx="23050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5" descr="Blue Banner - decorative image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09600"/>
            <a:ext cx="8229600" cy="725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1C0341-FC7F-406E-BA30-1FF03FFEEBCF}" type="datetime1">
              <a:rPr lang="en-US" smtClean="0"/>
              <a:t>4/3/2019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0C5762-CF65-4775-9966-A58D40CC6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100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marL="173038" indent="0" algn="l" defTabSz="914400" rtl="0" eaLnBrk="1" latinLnBrk="0" hangingPunct="1">
        <a:spcBef>
          <a:spcPct val="0"/>
        </a:spcBef>
        <a:buNone/>
        <a:defRPr sz="320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ttendanceworks.org/wp-content/uploads/2019/01/Attendance-Works-Data-Matters_010919.pd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1934B1-C03E-4389-9772-13AD92856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Factors contributing to chronic absence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F788AA-08F5-4E29-A7C3-B71D29E77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CF1AE-9D07-4FAF-9EEC-B15CCCFC2843}" type="datetime1">
              <a:rPr lang="en-US" smtClean="0"/>
              <a:t>4/3/2019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441C99-EE45-4C9A-A463-55BAF5ED5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C5762-CF65-4775-9966-A58D40CC61B9}" type="slidenum">
              <a:rPr lang="en-US" smtClean="0"/>
              <a:t>1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8070CDA-FA76-4F69-A957-61FB745955CD}"/>
              </a:ext>
            </a:extLst>
          </p:cNvPr>
          <p:cNvSpPr txBox="1"/>
          <p:nvPr/>
        </p:nvSpPr>
        <p:spPr>
          <a:xfrm>
            <a:off x="457200" y="5753320"/>
            <a:ext cx="5715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Source: Chang, H.N., Bauer, L., &amp; Byrnes, V. (2018).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Using chronic absence to accelerate action for student success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156E6D8-716E-462B-B775-736A0A857C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6571640"/>
              </p:ext>
            </p:extLst>
          </p:nvPr>
        </p:nvGraphicFramePr>
        <p:xfrm>
          <a:off x="457200" y="1603537"/>
          <a:ext cx="8229600" cy="3657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3714817706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260586646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381994554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32733967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Barriers</a:t>
                      </a: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Negative School Experiences</a:t>
                      </a:r>
                    </a:p>
                  </a:txBody>
                  <a:tcPr anchor="ctr">
                    <a:solidFill>
                      <a:srgbClr val="002060">
                        <a:alpha val="7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Lack of Engagement</a:t>
                      </a:r>
                    </a:p>
                  </a:txBody>
                  <a:tcPr anchor="ctr">
                    <a:solidFill>
                      <a:srgbClr val="00206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Misconceptions</a:t>
                      </a:r>
                    </a:p>
                  </a:txBody>
                  <a:tcPr anchor="ctr">
                    <a:solidFill>
                      <a:srgbClr val="002060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42488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Illness (chronic and acute)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Lack of health, mental health, vision or dental care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Trauma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Unsafe commute to and from school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Poor transportation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Frequent moves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Involvement with child welfare or JJS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Academic or social challenges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Bullying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Suspensions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Negative parental attitudes toward school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Undiagnosed disability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Lack of appropriate  accommodations or support for disability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2060">
                        <a:alpha val="7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Lack of culturally relevant, engaging instruction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meaningful relationships with adults in the school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Stronger ties with peers out of school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Unwelcoming school climate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Failure to earn credits/no future plans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Many teacher absences or long-term substitute</a:t>
                      </a:r>
                    </a:p>
                  </a:txBody>
                  <a:tcPr>
                    <a:solidFill>
                      <a:srgbClr val="00206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Absences are only a problem if they are unexcused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Missing 2 days per month doesn’t affect learning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Sporadic absences aren’t a problem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Attendance only matters in the older grades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2060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01721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67085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5745096E880943ACB0FE4084512437" ma:contentTypeVersion="11" ma:contentTypeDescription="Create a new document." ma:contentTypeScope="" ma:versionID="0821653d8fe4dc2e64d1c5d71b5a57c7">
  <xsd:schema xmlns:xsd="http://www.w3.org/2001/XMLSchema" xmlns:xs="http://www.w3.org/2001/XMLSchema" xmlns:p="http://schemas.microsoft.com/office/2006/metadata/properties" xmlns:ns2="f1c7bf0e-1cb0-48f8-99df-6e3f20f315ba" targetNamespace="http://schemas.microsoft.com/office/2006/metadata/properties" ma:root="true" ma:fieldsID="71b24a70132f10fdf111e10b1a67e09e" ns2:_="">
    <xsd:import namespace="f1c7bf0e-1cb0-48f8-99df-6e3f20f315ba"/>
    <xsd:element name="properties">
      <xsd:complexType>
        <xsd:sequence>
          <xsd:element name="documentManagement">
            <xsd:complexType>
              <xsd:all>
                <xsd:element ref="ns2:Group"/>
                <xsd:element ref="ns2:Document_x0020_Type" minOccurs="0"/>
                <xsd:element ref="ns2:Document_x0020_Type_x0020_II" minOccurs="0"/>
                <xsd:element ref="ns2:Category" minOccurs="0"/>
                <xsd:element ref="ns2:Month" minOccurs="0"/>
                <xsd:element ref="ns2:Author0" minOccurs="0"/>
                <xsd:element ref="ns2:Yea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c7bf0e-1cb0-48f8-99df-6e3f20f315ba" elementFormDefault="qualified">
    <xsd:import namespace="http://schemas.microsoft.com/office/2006/documentManagement/types"/>
    <xsd:import namespace="http://schemas.microsoft.com/office/infopath/2007/PartnerControls"/>
    <xsd:element name="Group" ma:index="2" ma:displayName="Group" ma:default="Select..." ma:format="Dropdown" ma:internalName="Group">
      <xsd:simpleType>
        <xsd:restriction base="dms:Choice">
          <xsd:enumeration value="Select..."/>
          <xsd:enumeration value="Transition"/>
          <xsd:enumeration value="Getting My Job Done"/>
          <xsd:enumeration value="My Professional Growth"/>
          <xsd:enumeration value="My Personal Stuff"/>
          <xsd:enumeration value="My Work Place"/>
          <xsd:enumeration value="Health Safety and Security"/>
          <xsd:enumeration value="Management Services"/>
          <xsd:enumeration value="Penn Link"/>
          <xsd:enumeration value="Accessibility"/>
        </xsd:restriction>
      </xsd:simpleType>
    </xsd:element>
    <xsd:element name="Document_x0020_Type" ma:index="3" nillable="true" ma:displayName="Document Type I" ma:default="Select..." ma:format="Dropdown" ma:internalName="Document_x0020_Type">
      <xsd:simpleType>
        <xsd:restriction base="dms:Choice">
          <xsd:enumeration value="Select..."/>
          <xsd:enumeration value="Accessibility"/>
          <xsd:enumeration value="Admin Policies"/>
          <xsd:enumeration value="Electronic Personnel Action Request (ePAR)"/>
          <xsd:enumeration value="Emergency Evacuation Plan"/>
          <xsd:enumeration value="Employee"/>
          <xsd:enumeration value="Health, Safety &amp; Security"/>
          <xsd:enumeration value="HR Transition"/>
          <xsd:enumeration value="IT Transition"/>
          <xsd:enumeration value="Leave/AWS"/>
          <xsd:enumeration value="Miscellaneous"/>
          <xsd:enumeration value="Parking"/>
          <xsd:enumeration value="Pay and Benefits"/>
          <xsd:enumeration value="PDE Academy"/>
          <xsd:enumeration value="Supervisor"/>
        </xsd:restriction>
      </xsd:simpleType>
    </xsd:element>
    <xsd:element name="Document_x0020_Type_x0020_II" ma:index="4" nillable="true" ma:displayName="Document Type II" ma:default="Select..." ma:format="Dropdown" ma:internalName="Document_x0020_Type_x0020_II">
      <xsd:simpleType>
        <xsd:restriction base="dms:Choice">
          <xsd:enumeration value="Select..."/>
          <xsd:enumeration value="Accessibility"/>
          <xsd:enumeration value="Admin Policies"/>
          <xsd:enumeration value="Electronic Personnel Action Request (ePAR)"/>
          <xsd:enumeration value="Emergency Evacuation Plan"/>
          <xsd:enumeration value="Employee"/>
          <xsd:enumeration value="Health, Safety &amp; Security"/>
          <xsd:enumeration value="HR Transition"/>
          <xsd:enumeration value="IT Transition"/>
          <xsd:enumeration value="Leave/AWS"/>
          <xsd:enumeration value="Miscellaneous"/>
          <xsd:enumeration value="Parking"/>
          <xsd:enumeration value="Pay and Benefits"/>
          <xsd:enumeration value="PDE Academy"/>
          <xsd:enumeration value="Supervisor"/>
        </xsd:restriction>
      </xsd:simpleType>
    </xsd:element>
    <xsd:element name="Category" ma:index="5" nillable="true" ma:displayName="Category" ma:default="Select..." ma:format="Dropdown" ma:internalName="Category">
      <xsd:simpleType>
        <xsd:restriction base="dms:Choice">
          <xsd:enumeration value="Select..."/>
          <xsd:enumeration value="1. Active Shooter"/>
          <xsd:enumeration value="2. AED/Medical Emergencies"/>
          <xsd:enumeration value="3. Emergency Evacuation/Emergency Preparedness"/>
          <xsd:enumeration value="4. Accidents"/>
          <xsd:enumeration value="5. Safety Goals /Personal Safety"/>
          <xsd:enumeration value="6. Health, Wellness and Fitness"/>
          <xsd:enumeration value="7. Security/ID Badge"/>
          <xsd:enumeration value="8. Worker's Compensation"/>
          <xsd:enumeration value="9. Additional Resources"/>
          <xsd:enumeration value="Employee"/>
          <xsd:enumeration value="Supervisor"/>
          <xsd:enumeration value="Year 2017"/>
          <xsd:enumeration value="Year 2016"/>
          <xsd:enumeration value="Year 2015"/>
          <xsd:enumeration value="Year 2014"/>
          <xsd:enumeration value="Year 2013"/>
          <xsd:enumeration value="Year 2012"/>
          <xsd:enumeration value="Year 2011"/>
        </xsd:restriction>
      </xsd:simpleType>
    </xsd:element>
    <xsd:element name="Month" ma:index="12" nillable="true" ma:displayName="Month" ma:default="Select..." ma:format="Dropdown" ma:internalName="Month">
      <xsd:simpleType>
        <xsd:restriction base="dms:Choice">
          <xsd:enumeration value="Select..."/>
          <xsd:enumeration value="01 - January"/>
          <xsd:enumeration value="02 - February"/>
          <xsd:enumeration value="03 - March"/>
          <xsd:enumeration value="04 - April"/>
          <xsd:enumeration value="05 - May"/>
          <xsd:enumeration value="06 - June"/>
          <xsd:enumeration value="07 - July"/>
          <xsd:enumeration value="08 - August"/>
          <xsd:enumeration value="09 - September"/>
          <xsd:enumeration value="10 - October"/>
          <xsd:enumeration value="11 - November"/>
          <xsd:enumeration value="12 - December"/>
        </xsd:restriction>
      </xsd:simpleType>
    </xsd:element>
    <xsd:element name="Author0" ma:index="13" nillable="true" ma:displayName="Sent By" ma:description="The name in the column reflect the name of the Penn Link message creator/submitter." ma:internalName="Author0">
      <xsd:simpleType>
        <xsd:restriction base="dms:Text">
          <xsd:maxLength value="255"/>
        </xsd:restriction>
      </xsd:simpleType>
    </xsd:element>
    <xsd:element name="Year" ma:index="14" nillable="true" ma:displayName="Year" ma:default="2017" ma:format="Dropdown" ma:internalName="Year">
      <xsd:simpleType>
        <xsd:restriction base="dms:Choice">
          <xsd:enumeration value="2017"/>
          <xsd:enumeration value="2016"/>
          <xsd:enumeration value="2015"/>
          <xsd:enumeration value="2014"/>
          <xsd:enumeration value="2013"/>
          <xsd:enumeration value="2012"/>
          <xsd:enumeration value="2011"/>
          <xsd:enumeration value="2010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8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Group xmlns="f1c7bf0e-1cb0-48f8-99df-6e3f20f315ba">Accessibility</Group>
    <Category xmlns="f1c7bf0e-1cb0-48f8-99df-6e3f20f315ba">Select...</Category>
    <Document_x0020_Type_x0020_II xmlns="f1c7bf0e-1cb0-48f8-99df-6e3f20f315ba">Accessibility</Document_x0020_Type_x0020_II>
    <Document_x0020_Type xmlns="f1c7bf0e-1cb0-48f8-99df-6e3f20f315ba">Accessibility</Document_x0020_Type>
    <Year xmlns="f1c7bf0e-1cb0-48f8-99df-6e3f20f315ba">2017</Year>
    <Month xmlns="f1c7bf0e-1cb0-48f8-99df-6e3f20f315ba">Select...</Month>
    <Author0 xmlns="f1c7bf0e-1cb0-48f8-99df-6e3f20f315ba" xsi:nil="true"/>
  </documentManagement>
</p:properties>
</file>

<file path=customXml/itemProps1.xml><?xml version="1.0" encoding="utf-8"?>
<ds:datastoreItem xmlns:ds="http://schemas.openxmlformats.org/officeDocument/2006/customXml" ds:itemID="{60DA7FCA-0D3F-4A65-B835-ECCA1BBF87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1c7bf0e-1cb0-48f8-99df-6e3f20f315b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A522C12-FBF7-4F7A-9D2D-6FDDD8EA0C7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6C20E2E-9315-46AD-9855-7E02EF52F183}">
  <ds:schemaRefs>
    <ds:schemaRef ds:uri="http://purl.org/dc/dcmitype/"/>
    <ds:schemaRef ds:uri="http://purl.org/dc/terms/"/>
    <ds:schemaRef ds:uri="f1c7bf0e-1cb0-48f8-99df-6e3f20f315ba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1600</TotalTime>
  <Words>263</Words>
  <Application>Microsoft Office PowerPoint</Application>
  <PresentationFormat>On-screen Show (4:3)</PresentationFormat>
  <Paragraphs>44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Factors contributing to chronic absence</vt:lpstr>
    </vt:vector>
  </TitlesOfParts>
  <Company>PA Department of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pdeadmin</dc:creator>
  <cp:lastModifiedBy>Hughes, Rosemary</cp:lastModifiedBy>
  <cp:revision>119</cp:revision>
  <dcterms:created xsi:type="dcterms:W3CDTF">2017-02-01T18:23:33Z</dcterms:created>
  <dcterms:modified xsi:type="dcterms:W3CDTF">2019-04-03T21:19:11Z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policyId">
    <vt:lpwstr>/InsidePDE/Documents</vt:lpwstr>
  </property>
  <property fmtid="{D5CDD505-2E9C-101B-9397-08002B2CF9AE}" pid="3" name="ContentTypeId">
    <vt:lpwstr>0x010100545745096E880943ACB0FE4084512437</vt:lpwstr>
  </property>
  <property fmtid="{D5CDD505-2E9C-101B-9397-08002B2CF9AE}" pid="4" name="ItemRetentionFormula">
    <vt:lpwstr>&lt;formula id="Microsoft.Office.RecordsManagement.PolicyFeatures.Expiration.Formula.BuiltIn"&gt;&lt;number&gt;1&lt;/number&gt;&lt;property&gt;Post_x005f_x0020_End_x005f_x0020_Date&lt;/property&gt;&lt;propertyId&gt;00000000-0000-0000-0000-000000000000&lt;/propertyId&gt;&lt;period&gt;days&lt;/period&gt;&lt;/formula&gt;</vt:lpwstr>
  </property>
  <property fmtid="{D5CDD505-2E9C-101B-9397-08002B2CF9AE}" pid="5" name="Order">
    <vt:r8>33500</vt:r8>
  </property>
  <property fmtid="{D5CDD505-2E9C-101B-9397-08002B2CF9AE}" pid="6" name="xd_ProgID">
    <vt:lpwstr/>
  </property>
  <property fmtid="{D5CDD505-2E9C-101B-9397-08002B2CF9AE}" pid="7" name="_CopySource">
    <vt:lpwstr>https://collab.pde.pa.gov/InsidePDE/Documents/Getting My Job Done/Accessibility/PDE PowerPoint Template - ADA Accessible.pptx</vt:lpwstr>
  </property>
  <property fmtid="{D5CDD505-2E9C-101B-9397-08002B2CF9AE}" pid="8" name="TemplateUrl">
    <vt:lpwstr/>
  </property>
</Properties>
</file>