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  <a:srgbClr val="3F0858"/>
    <a:srgbClr val="921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3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48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34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5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31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4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3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3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9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1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8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1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70A9-4371-4C34-A812-5B1F5765C8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218962-C974-483D-B00C-329B7E10B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11825"/>
          <a:stretch/>
        </p:blipFill>
        <p:spPr>
          <a:xfrm rot="16200000">
            <a:off x="2652363" y="-2652362"/>
            <a:ext cx="6855856" cy="12160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286" y="187573"/>
            <a:ext cx="805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Муниципальное </a:t>
            </a:r>
            <a:r>
              <a:rPr lang="ru-RU" dirty="0">
                <a:solidFill>
                  <a:srgbClr val="3F0858"/>
                </a:solidFill>
                <a:latin typeface="Comic Sans MS" panose="030F0702030302020204" pitchFamily="66" charset="0"/>
              </a:rPr>
              <a:t>дошкольное образовательное автономное учреждение </a:t>
            </a:r>
            <a:endParaRPr lang="ru-RU" dirty="0" smtClean="0">
              <a:solidFill>
                <a:srgbClr val="3F0858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«</a:t>
            </a:r>
            <a:r>
              <a:rPr lang="ru-RU" dirty="0">
                <a:solidFill>
                  <a:srgbClr val="3F0858"/>
                </a:solidFill>
                <a:latin typeface="Comic Sans MS" panose="030F0702030302020204" pitchFamily="66" charset="0"/>
              </a:rPr>
              <a:t>Детский сад № 62 «Чайка» </a:t>
            </a:r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 комбинированного вида г. Орска»</a:t>
            </a:r>
            <a:endParaRPr lang="ru-RU" dirty="0" smtClean="0">
              <a:solidFill>
                <a:srgbClr val="3F085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535" y="1673602"/>
            <a:ext cx="95253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Конспект образовательной деятельности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 по теме: «Космос»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(коррекционная группа)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575" y="5128182"/>
            <a:ext cx="358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Подготовила:</a:t>
            </a:r>
          </a:p>
          <a:p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учитель-дефектолог </a:t>
            </a:r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 1 </a:t>
            </a:r>
            <a:r>
              <a:rPr lang="ru-RU" dirty="0" err="1" smtClean="0">
                <a:solidFill>
                  <a:srgbClr val="3F0858"/>
                </a:solidFill>
                <a:latin typeface="Comic Sans MS" panose="030F0702030302020204" pitchFamily="66" charset="0"/>
              </a:rPr>
              <a:t>к.к</a:t>
            </a:r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.</a:t>
            </a:r>
            <a:endParaRPr lang="ru-RU" dirty="0" smtClean="0">
              <a:solidFill>
                <a:srgbClr val="3F0858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Кравцова Наталья Валерьевна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6022" y="6256177"/>
            <a:ext cx="102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2850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11825"/>
          <a:stretch/>
        </p:blipFill>
        <p:spPr>
          <a:xfrm rot="16200000">
            <a:off x="2652363" y="-2650219"/>
            <a:ext cx="6855856" cy="12160581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127580" y="402840"/>
            <a:ext cx="10531136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Цель: </a:t>
            </a:r>
            <a:r>
              <a:rPr lang="ru-RU" sz="20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расширить </a:t>
            </a:r>
            <a:r>
              <a:rPr lang="ru-RU" sz="2000" dirty="0">
                <a:solidFill>
                  <a:srgbClr val="3F0858"/>
                </a:solidFill>
                <a:latin typeface="Comic Sans MS" panose="030F0702030302020204" pitchFamily="66" charset="0"/>
              </a:rPr>
              <a:t>и закрепить знания по теме «Космос». </a:t>
            </a: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endParaRPr lang="ru-RU" sz="2000" dirty="0">
              <a:solidFill>
                <a:srgbClr val="3F085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62107" y="920184"/>
            <a:ext cx="10028208" cy="43121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rgbClr val="441D61"/>
                </a:solidFill>
              </a:rPr>
              <a:t>Образовательные:</a:t>
            </a:r>
            <a:endParaRPr lang="ru-RU" sz="2000" dirty="0">
              <a:solidFill>
                <a:srgbClr val="441D61"/>
              </a:solidFill>
            </a:endParaRPr>
          </a:p>
          <a:p>
            <a:r>
              <a:rPr lang="ru-RU" sz="2000" dirty="0">
                <a:solidFill>
                  <a:srgbClr val="441D61"/>
                </a:solidFill>
              </a:rPr>
              <a:t>- формировать обобщающие понятия «космос»;</a:t>
            </a:r>
          </a:p>
          <a:p>
            <a:r>
              <a:rPr lang="ru-RU" sz="2000" b="1" i="1" dirty="0">
                <a:solidFill>
                  <a:srgbClr val="441D61"/>
                </a:solidFill>
              </a:rPr>
              <a:t>- </a:t>
            </a:r>
            <a:r>
              <a:rPr lang="ru-RU" sz="2000" dirty="0">
                <a:solidFill>
                  <a:srgbClr val="441D61"/>
                </a:solidFill>
              </a:rPr>
              <a:t>активизировать и расширять словарь по теме</a:t>
            </a:r>
            <a:r>
              <a:rPr lang="ru-RU" sz="2000" b="1" i="1" dirty="0">
                <a:solidFill>
                  <a:srgbClr val="441D61"/>
                </a:solidFill>
              </a:rPr>
              <a:t> (</a:t>
            </a:r>
            <a:r>
              <a:rPr lang="ru-RU" sz="2000" dirty="0">
                <a:solidFill>
                  <a:srgbClr val="441D61"/>
                </a:solidFill>
              </a:rPr>
              <a:t>расширять представление детей о строении Солнечной системы, ее планетах, о космических полётах, о фактах и событиях космоса;</a:t>
            </a:r>
          </a:p>
          <a:p>
            <a:r>
              <a:rPr lang="ru-RU" sz="2000" dirty="0">
                <a:solidFill>
                  <a:srgbClr val="441D61"/>
                </a:solidFill>
              </a:rPr>
              <a:t>- расширять представление детей о строении Солнечной системы, ее планетах;</a:t>
            </a:r>
          </a:p>
          <a:p>
            <a:r>
              <a:rPr lang="ru-RU" sz="2000" b="1" dirty="0">
                <a:solidFill>
                  <a:srgbClr val="441D61"/>
                </a:solidFill>
              </a:rPr>
              <a:t>Развивающие:</a:t>
            </a:r>
            <a:endParaRPr lang="ru-RU" sz="2000" dirty="0">
              <a:solidFill>
                <a:srgbClr val="441D61"/>
              </a:solidFill>
            </a:endParaRPr>
          </a:p>
          <a:p>
            <a:r>
              <a:rPr lang="ru-RU" sz="2000" dirty="0">
                <a:solidFill>
                  <a:srgbClr val="441D61"/>
                </a:solidFill>
              </a:rPr>
              <a:t>- развивать познавательную и творческую активность;</a:t>
            </a:r>
          </a:p>
          <a:p>
            <a:r>
              <a:rPr lang="ru-RU" sz="2000" dirty="0">
                <a:solidFill>
                  <a:srgbClr val="441D61"/>
                </a:solidFill>
              </a:rPr>
              <a:t>- развивать внимание, память, мышление, через упражнения и игры;</a:t>
            </a:r>
          </a:p>
          <a:p>
            <a:r>
              <a:rPr lang="ru-RU" sz="2000" dirty="0">
                <a:solidFill>
                  <a:srgbClr val="441D61"/>
                </a:solidFill>
              </a:rPr>
              <a:t>- развивать мелкую моторику, связную речь, память, логическое мышление;</a:t>
            </a:r>
          </a:p>
          <a:p>
            <a:r>
              <a:rPr lang="ru-RU" sz="2000" dirty="0">
                <a:solidFill>
                  <a:srgbClr val="441D61"/>
                </a:solidFill>
              </a:rPr>
              <a:t>- поддерживать и развивать интерес дошкольников к космосу;</a:t>
            </a:r>
          </a:p>
          <a:p>
            <a:r>
              <a:rPr lang="ru-RU" sz="2000" b="1" dirty="0">
                <a:solidFill>
                  <a:srgbClr val="441D61"/>
                </a:solidFill>
              </a:rPr>
              <a:t>Воспитательные:</a:t>
            </a:r>
            <a:endParaRPr lang="ru-RU" sz="2000" dirty="0">
              <a:solidFill>
                <a:srgbClr val="441D61"/>
              </a:solidFill>
            </a:endParaRPr>
          </a:p>
          <a:p>
            <a:r>
              <a:rPr lang="ru-RU" sz="2000" dirty="0">
                <a:solidFill>
                  <a:srgbClr val="441D61"/>
                </a:solidFill>
              </a:rPr>
              <a:t>- воспитывать  умение  слушать  друг  друга; </a:t>
            </a:r>
          </a:p>
          <a:p>
            <a:r>
              <a:rPr lang="ru-RU" sz="2000" dirty="0">
                <a:solidFill>
                  <a:srgbClr val="441D61"/>
                </a:solidFill>
              </a:rPr>
              <a:t>- воспитывать доброжелательность, общительность, умение выполнять предложенное задание сообща.</a:t>
            </a:r>
          </a:p>
          <a:p>
            <a:r>
              <a:rPr lang="ru-RU" sz="2000" dirty="0">
                <a:solidFill>
                  <a:srgbClr val="441D61"/>
                </a:solidFill>
              </a:rPr>
              <a:t>- прививать любовь к родному краю, планете, героям освоения космоса.</a:t>
            </a:r>
          </a:p>
          <a:p>
            <a:pPr algn="ctr"/>
            <a:endParaRPr lang="ru-RU" dirty="0">
              <a:solidFill>
                <a:srgbClr val="3F085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0" y="222197"/>
            <a:ext cx="872045" cy="87204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888">
            <a:off x="181197" y="1484662"/>
            <a:ext cx="1463194" cy="7780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62107" y="5355402"/>
            <a:ext cx="991041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работы: </a:t>
            </a:r>
            <a:r>
              <a:rPr lang="ru-RU" sz="2000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наглядные, словесные, </a:t>
            </a:r>
            <a:r>
              <a:rPr lang="ru-RU" sz="2000" dirty="0" smtClean="0">
                <a:solidFill>
                  <a:srgbClr val="3F0858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практические, демонстрация  </a:t>
            </a:r>
            <a:r>
              <a:rPr lang="ru-RU" sz="2000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 нетрадиционного метода – песочная терапия (мной был использован песочный </a:t>
            </a:r>
            <a:r>
              <a:rPr lang="ru-RU" sz="2000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планшет).</a:t>
            </a:r>
            <a:endParaRPr lang="ru-RU" sz="2000" dirty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4" y="5090031"/>
            <a:ext cx="815600" cy="8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11825"/>
          <a:stretch/>
        </p:blipFill>
        <p:spPr>
          <a:xfrm rot="16200000">
            <a:off x="2652363" y="-2650219"/>
            <a:ext cx="6855856" cy="12160581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14722" y="0"/>
            <a:ext cx="1053113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F0858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endParaRPr lang="ru-RU" sz="2000" dirty="0">
              <a:solidFill>
                <a:srgbClr val="3F0858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799" y="495561"/>
            <a:ext cx="11528981" cy="592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 </a:t>
            </a:r>
            <a:r>
              <a:rPr lang="ru-RU" sz="1600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(приветствие и введение в тему)</a:t>
            </a:r>
            <a:endParaRPr lang="ru-RU" sz="1600" dirty="0" smtClean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часть </a:t>
            </a:r>
            <a:r>
              <a:rPr lang="ru-RU" sz="1600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(дети получают видео-письмо от космонавта, который просит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помощи)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представлены в конвертах: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конверт: «Разрезные картинки»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научить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дошкольников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правильно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соединять детали в единое целое, определять форму и расцветку изображенных объектов.</a:t>
            </a:r>
            <a:endParaRPr lang="ru-RU" sz="1600" dirty="0" smtClean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конверт: «Заколдованные картинки»</a:t>
            </a:r>
            <a:endParaRPr lang="ru-RU" sz="1400" dirty="0" smtClean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Цель: расширять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кругозор ребенка, развивать мышление и  воображение, тренировать сообразительность,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логику,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учить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рассуждать.</a:t>
            </a:r>
            <a:endParaRPr lang="ru-RU" sz="1600" dirty="0" smtClean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конверт: «</a:t>
            </a:r>
            <a:r>
              <a:rPr lang="ru-RU" b="1" dirty="0" err="1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Отгадайка</a:t>
            </a: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Цель: развивать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находчивость, сообразительность,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умственную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активность, самостоятельность, привычку более глубоко и разносторонне осмысливать мир.</a:t>
            </a:r>
            <a:endParaRPr lang="ru-RU" sz="1600" dirty="0" smtClean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Цель: физические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упражнения, проводимые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для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восстановления умственной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деятельности, для снятия утомления.</a:t>
            </a:r>
            <a:endParaRPr lang="ru-RU" sz="1600" dirty="0" smtClean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конверт: «Найди пару»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Цель: развивать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усидчивость и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внимательность.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конверт: «Теневое лото»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Цель: развивать 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у детей внимательность, наблюдательность, логическое </a:t>
            </a:r>
            <a:r>
              <a:rPr lang="ru-RU" sz="1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мышление</a:t>
            </a:r>
            <a:r>
              <a:rPr lang="ru-RU" sz="1600" dirty="0">
                <a:solidFill>
                  <a:srgbClr val="3F0858"/>
                </a:solidFill>
                <a:latin typeface="Comic Sans MS" panose="030F0702030302020204" pitchFamily="66" charset="0"/>
              </a:rPr>
              <a:t>.</a:t>
            </a:r>
            <a:endParaRPr lang="ru-RU" sz="1600" dirty="0" smtClean="0">
              <a:solidFill>
                <a:srgbClr val="3F0858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 занятия: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F0858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итогов, 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39421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11825"/>
          <a:stretch/>
        </p:blipFill>
        <p:spPr>
          <a:xfrm rot="16200000">
            <a:off x="2652363" y="-2652362"/>
            <a:ext cx="6855856" cy="12160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40" t="4271" r="20997" b="18864"/>
          <a:stretch/>
        </p:blipFill>
        <p:spPr>
          <a:xfrm>
            <a:off x="677334" y="1145156"/>
            <a:ext cx="4263986" cy="2411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1457" y="150810"/>
            <a:ext cx="452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F0858"/>
                </a:solidFill>
                <a:latin typeface="Comic Sans MS" panose="030F0702030302020204" pitchFamily="66" charset="0"/>
              </a:rPr>
              <a:t>Фрагменты занятия</a:t>
            </a:r>
            <a:endParaRPr lang="ru-RU" sz="3600" dirty="0">
              <a:solidFill>
                <a:srgbClr val="3F085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48" r="5695" b="18361"/>
          <a:stretch/>
        </p:blipFill>
        <p:spPr>
          <a:xfrm>
            <a:off x="6238166" y="1143061"/>
            <a:ext cx="4819476" cy="241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5772" t="8730" r="21042" b="18287"/>
          <a:stretch/>
        </p:blipFill>
        <p:spPr>
          <a:xfrm>
            <a:off x="677334" y="3927784"/>
            <a:ext cx="4300019" cy="241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6049" t="8844" r="16383" b="21808"/>
          <a:stretch/>
        </p:blipFill>
        <p:spPr>
          <a:xfrm>
            <a:off x="6238165" y="3927784"/>
            <a:ext cx="4796244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11825"/>
          <a:stretch/>
        </p:blipFill>
        <p:spPr>
          <a:xfrm rot="16200000">
            <a:off x="2652363" y="-2650219"/>
            <a:ext cx="6855856" cy="12160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673" y="643112"/>
            <a:ext cx="117625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Подгрупповое </a:t>
            </a:r>
            <a:r>
              <a:rPr lang="ru-RU" sz="2000" b="1" dirty="0" smtClean="0">
                <a:effectLst/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проводилось в разновозрастной группе коррекционной направленности детей с задержкой психического развития, по теме: «Космос».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Структура занятия соответствовала заявленным целям. Выбранные методы работы – дидактические игры, беседа были скомбинированы таким образом, чтобы на протяжении всего занятия у детей не угасал интерес.</a:t>
            </a:r>
          </a:p>
          <a:p>
            <a:pPr algn="just"/>
            <a:r>
              <a:rPr lang="ru-RU" sz="2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  Мною </a:t>
            </a:r>
            <a:r>
              <a:rPr lang="ru-RU" sz="2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 работе были использованы </a:t>
            </a:r>
            <a:r>
              <a:rPr lang="ru-RU" sz="2000" b="1" dirty="0" smtClean="0">
                <a:latin typeface="Comic Sans MS" pitchFamily="66" charset="0"/>
              </a:rPr>
              <a:t>игры </a:t>
            </a:r>
            <a:r>
              <a:rPr lang="ru-RU" sz="2000" b="1" dirty="0">
                <a:latin typeface="Comic Sans MS" pitchFamily="66" charset="0"/>
              </a:rPr>
              <a:t>в виде заданий на развитие внимания, логического мышления, воображения, речи («Разрезные картинки, «Ребусы», «Загадки», «Теневое лото»), мелкой моторики (песочный планшет «Соотнеси планету с конвертом»). Также был учтён индивидуальный подход к одному из ребёнку (Никита С.) неоднократно говорилась и повторялась инструкция.</a:t>
            </a:r>
          </a:p>
          <a:p>
            <a:pPr algn="just"/>
            <a:r>
              <a:rPr lang="ru-RU" sz="2000" b="1" dirty="0">
                <a:latin typeface="Comic Sans MS" pitchFamily="66" charset="0"/>
              </a:rPr>
              <a:t>       Таким образом, в коррекционной работе с детьми с ОВЗ практически всегда происходит сочетание нескольких методов и приемов работы в целях достижения максимального коррекционно-педагогического эффекта. </a:t>
            </a:r>
            <a:r>
              <a:rPr lang="ru-RU" sz="2000" b="1" dirty="0" smtClean="0">
                <a:latin typeface="Comic Sans MS" pitchFamily="66" charset="0"/>
              </a:rPr>
              <a:t>Следовательно</a:t>
            </a:r>
            <a:r>
              <a:rPr lang="ru-RU" sz="2000" b="1" dirty="0">
                <a:latin typeface="Comic Sans MS" pitchFamily="66" charset="0"/>
              </a:rPr>
              <a:t> п</a:t>
            </a:r>
            <a:r>
              <a:rPr lang="ru-RU" sz="2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оставленные цели и задачи были достигнуты. Сложность материала и объем соответствовали возрасту детей и их индивидуальным </a:t>
            </a:r>
            <a:r>
              <a:rPr lang="ru-RU" sz="2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особенностям. Интерес </a:t>
            </a:r>
            <a:r>
              <a:rPr lang="ru-RU" sz="2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детей не угасал на протяжении всего занятия. Дети старались отвечать на вопросы и никогда не оставались безучастными к любому заданию. </a:t>
            </a:r>
          </a:p>
        </p:txBody>
      </p:sp>
    </p:spTree>
    <p:extLst>
      <p:ext uri="{BB962C8B-B14F-4D97-AF65-F5344CB8AC3E}">
        <p14:creationId xmlns:p14="http://schemas.microsoft.com/office/powerpoint/2010/main" val="41674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344</Words>
  <Application>Microsoft Office PowerPoint</Application>
  <PresentationFormat>Произвольный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Грань</vt:lpstr>
      <vt:lpstr>Презентация PowerPoint</vt:lpstr>
      <vt:lpstr>Цель: расширить и закрепить знания по теме «Космос».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17</cp:revision>
  <dcterms:created xsi:type="dcterms:W3CDTF">2023-09-19T05:28:54Z</dcterms:created>
  <dcterms:modified xsi:type="dcterms:W3CDTF">2023-09-19T16:02:29Z</dcterms:modified>
</cp:coreProperties>
</file>