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30"/>
  </p:notesMasterIdLst>
  <p:sldIdLst>
    <p:sldId id="256" r:id="rId2"/>
    <p:sldId id="257" r:id="rId3"/>
    <p:sldId id="259" r:id="rId4"/>
    <p:sldId id="270" r:id="rId5"/>
    <p:sldId id="275" r:id="rId6"/>
    <p:sldId id="273" r:id="rId7"/>
    <p:sldId id="274" r:id="rId8"/>
    <p:sldId id="279" r:id="rId9"/>
    <p:sldId id="280" r:id="rId10"/>
    <p:sldId id="290" r:id="rId11"/>
    <p:sldId id="291" r:id="rId12"/>
    <p:sldId id="292" r:id="rId13"/>
    <p:sldId id="293" r:id="rId14"/>
    <p:sldId id="289" r:id="rId15"/>
    <p:sldId id="281" r:id="rId16"/>
    <p:sldId id="282" r:id="rId17"/>
    <p:sldId id="263" r:id="rId18"/>
    <p:sldId id="264" r:id="rId19"/>
    <p:sldId id="265" r:id="rId20"/>
    <p:sldId id="283" r:id="rId21"/>
    <p:sldId id="266" r:id="rId22"/>
    <p:sldId id="267" r:id="rId23"/>
    <p:sldId id="284" r:id="rId24"/>
    <p:sldId id="285" r:id="rId25"/>
    <p:sldId id="286" r:id="rId26"/>
    <p:sldId id="287" r:id="rId27"/>
    <p:sldId id="288" r:id="rId28"/>
    <p:sldId id="26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НОЯБРЬ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25-480C-A6F1-23B71AA478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НОЯБРЬ 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0.5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25-480C-A6F1-23B71AA478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СЕНТЯБРЬ</c:v>
                </c:pt>
                <c:pt idx="1">
                  <c:v>НОЯБРЬ 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0.33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25-480C-A6F1-23B71AA478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770296"/>
        <c:axId val="197267408"/>
      </c:barChart>
      <c:catAx>
        <c:axId val="193770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267408"/>
        <c:crosses val="autoZero"/>
        <c:auto val="1"/>
        <c:lblAlgn val="ctr"/>
        <c:lblOffset val="100"/>
        <c:noMultiLvlLbl val="0"/>
      </c:catAx>
      <c:valAx>
        <c:axId val="19726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770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9246B-9C0A-44A1-BCAD-2019D280159D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CBB87-4856-4519-B17C-8F6E2F975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2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CBB87-4856-4519-B17C-8F6E2F975DE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5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E5D39-5F6B-DCFE-95E9-4D80B76ED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B54472-66C4-4A98-A45B-CB7C7C228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6A9F5-C15B-7C33-3A08-52552DAC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C46850-17B9-2132-E1F8-393DA237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399D98-AE89-FE06-FF00-673A3F6C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7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5860B-A810-333A-C993-ECB33584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942ED6-E75A-E2E2-21D6-0037397D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EA096-1146-CDE6-33A3-BA93BE12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35586-4FB0-5252-BBC0-F56553A5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4251F-2E69-D165-37D3-5F234073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2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03CAB8-4CBC-5D87-C9FC-736E4AC69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1E411-A32A-1E02-DE99-EE3B68E3F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87223-5AAC-A27F-1AB4-E4DE9514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363BC-1F4F-12B6-D085-A0E8A4BDF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1D6A0-E0A7-8239-2220-6EAA2CAC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3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6F5F6-16C5-3450-6636-8CA9F7EE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DE324-DA18-5674-6AFB-FFF805350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1FC75C-31BA-D9EE-F2E8-EBA793ED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DE7F9-AC51-1434-9C4D-DF488DF6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EA4D4-BD97-916D-17BE-3F1D4878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46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B5957-E292-43DE-B30D-C79A4AA7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E0D6A-9409-DA3B-1CFE-2BA4B8D00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F296DF-21C6-BC36-E6A9-1A0B9797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D3BB2-312A-8FB3-EC8B-5D5A46AD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83C31-CB2F-926E-FEC6-C1B4975C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448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DEFED-54F7-9096-1CD7-5B74AE93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E5107-1B42-F94A-C6B1-EE76EA498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013165-770C-7088-3811-B8D3F5509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2564B-876D-61DF-7862-73A9095F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CC0478-2A9D-5118-043B-1F879BE6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BE8575-FD10-3814-ABE7-EAB13E58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8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A2953-B656-427B-5E1A-C0418407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ED6FA-E564-DFFA-F4B9-DA0D08563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78C44F-5B43-21AD-8A66-5B0090151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057322-20F9-6B20-C017-FACCE1001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8A8CBD-462F-EA29-50CE-C47E29EB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3EA0AD-760D-1AEB-8C25-35D648CA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EB00AF-81FC-ADC6-5E84-B7A5119C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078EF5-0113-5C68-4D91-CA1B3561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1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C48F9-9855-E7D2-7C09-8810D2DC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75A1A9-0754-B63D-C011-174C65E0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CBE252-E9DA-420E-9477-96635691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276435-1B33-2403-09B2-6C406060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6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F00AE7-4985-46E4-AD0D-D8D77C51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FA1928-FF2C-7591-7AF6-3289FC3C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315FBD-D935-DA1B-5A86-617BB7B5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DBB1-1C6B-BFC7-338E-2C921BBE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F9E2B-E74F-E89C-FDF2-DE30E331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2601D-EE5C-2A7E-E292-18926D3C3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C62AE9-C488-6760-3A83-8B3D410E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FB0401-4EC3-5D29-2519-AEB3C212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32AA76-0984-5D29-5926-D429E487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9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B169-C539-275E-737F-5AB1728A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3D08E8-B332-F054-7A39-F8FEA37F2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EC4516-1C54-A38D-70A0-C795FB071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171E1C-4DCD-496C-875A-8645208A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0E06F5-4148-82A0-FD32-8E654220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26701-A0BE-AB8B-487C-5D8B2BD2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45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52C68-538C-ACC0-30CA-546F9770B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163839-9DBC-9EED-A2F9-C20ABA9CE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8DCE9-558E-C140-5377-273D6F9F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73A89-4E4C-4242-91DB-156A5F41F4A1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CDD590-2EE8-045F-EAC7-4D928491C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2EF8D-5909-45B5-5BDE-5F0A9829E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A2EEB6-3AFF-4C05-A2DA-10E1117F42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75EEF-78F2-E9BB-EC15-9E3133F3B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792475" y="337626"/>
            <a:ext cx="10264730" cy="590842"/>
          </a:xfrm>
        </p:spPr>
        <p:txBody>
          <a:bodyPr>
            <a:normAutofit fontScale="90000"/>
          </a:bodyPr>
          <a:lstStyle/>
          <a:p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М</a:t>
            </a:r>
            <a:r>
              <a:rPr kumimoji="0" lang="ru-RU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униципальное дошкольное образовательное автономное учреждение 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«</a:t>
            </a:r>
            <a:r>
              <a:rPr lang="ru-RU" altLang="ru-RU" sz="2000" b="1" i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Детский сад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№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31 </a:t>
            </a:r>
            <a:r>
              <a:rPr lang="ru-RU" altLang="ru-RU" sz="2000" b="1" i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г</a:t>
            </a:r>
            <a:r>
              <a:rPr kumimoji="0" lang="en-US" altLang="ru-RU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О</a:t>
            </a:r>
            <a:r>
              <a:rPr kumimoji="0" lang="ru-RU" alt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рска</a:t>
            </a:r>
            <a:r>
              <a:rPr kumimoji="0" lang="ru-RU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572225-C549-2181-4C4B-98A259BCB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269" y="1730326"/>
            <a:ext cx="10998925" cy="512767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sng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Опыт работы по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теме</a:t>
            </a:r>
            <a:r>
              <a:rPr kumimoji="0" lang="en-US" altLang="ru-RU" sz="3200" b="1" i="0" u="sng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</a:t>
            </a:r>
            <a:endParaRPr kumimoji="0" lang="ru-RU" altLang="ru-RU" sz="3200" b="1" i="0" u="sng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Нетрадиционн</a:t>
            </a:r>
            <a:r>
              <a:rPr kumimoji="0" lang="ru-R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ая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техника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рисования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как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средство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развития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творческих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способностей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младшего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дошкольного</a:t>
            </a:r>
            <a:r>
              <a:rPr kumimoji="0" lang="en-US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возраста</a:t>
            </a:r>
            <a:r>
              <a:rPr kumimoji="0" lang="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pPr algn="r"/>
            <a:r>
              <a:rPr kumimoji="0" lang="ru-R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                                          </a:t>
            </a:r>
            <a:r>
              <a:rPr lang="ru-RU" altLang="en-US" b="1" u="sng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П</a:t>
            </a:r>
            <a:r>
              <a:rPr kumimoji="0" lang="ru-RU" altLang="en-US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одготовила</a:t>
            </a:r>
            <a:r>
              <a:rPr kumimoji="0" lang="ru-RU" altLang="en-US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</a:t>
            </a:r>
            <a:r>
              <a:rPr kumimoji="0" lang="ru-R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Ижанова</a:t>
            </a:r>
            <a:r>
              <a:rPr kumimoji="0" lang="en-US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А</a:t>
            </a:r>
            <a:r>
              <a:rPr kumimoji="0" lang="en-US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1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45538"/>
              </p:ext>
            </p:extLst>
          </p:nvPr>
        </p:nvGraphicFramePr>
        <p:xfrm>
          <a:off x="1025611" y="864973"/>
          <a:ext cx="10195986" cy="5875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1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«Пирамидка» (рисование ватными палочками)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наносить узор ватными палочками на готовый шаблон, разноцветными красками, группируя их по цветам.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«Нарядное платье Кати» (рисование ватными палочками)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продолжать учить наносить узор ватными палочками разноцветными красками.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«Снег идет» (рисование тычком)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детей выполнять рисунок методом тычка, учить ориентироваться на листе.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Занятие «Разукрасим мячик» (рисование пальцами).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детей с техникой рисования пальцами.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буклетов «Рисуем дома с детьми».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3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313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715669"/>
              </p:ext>
            </p:extLst>
          </p:nvPr>
        </p:nvGraphicFramePr>
        <p:xfrm>
          <a:off x="1025611" y="864973"/>
          <a:ext cx="10195986" cy="5582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1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Январь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«Башни» (использование пенопласта)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детей с методом нетрадиционного рисования штамп пенопластом используя несколько цветов краски.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Занятие: «Веселые животные» (использование трафаретом)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пользоваться трафаретом и губкой с краской.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Занятие: «Спрячь зайкой» (рисование губкой).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закрашивать готовый рисунок губкой, двигать губку в одном направлении, слева направо.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Занятие: «Солнышко» (рисование по мокрому листу).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с методом рисования по мокрому листу, показать детям, как сначала смочить лист водой ватой или губкой, затем нанести рисунок.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консультации «Как нетрадиционные техники рисования влияют на развитие творческих способностей детей младшего дошкольного возраста».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74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19590"/>
              </p:ext>
            </p:extLst>
          </p:nvPr>
        </p:nvGraphicFramePr>
        <p:xfrm>
          <a:off x="1025611" y="864973"/>
          <a:ext cx="10195986" cy="5582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1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«Зажигаем огоньки». Цель: учить наносить яркие мазки на темный фон. Развивать цветовосприятие, эстетические чувства.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 – Занятие «Птички-невелички». Цель: развивать умение и навыки делать отпечатки ладони и дорисовывать их до определенного образа (петушка). Развивать воображение, творчество.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 – Занятие «Животные зимой». Цель: развивать умение в технике рисования тычком, полусухой жесткой кистью, пальчиками, не выходить за контур. Развивать чувство композиции, творчество.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«Снеговик». Цель: упражнять в технике рисовании тычком полусухой, жесткой кистью. Развивать чувство композиции.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уголка для родителей по нетрадиционной технике рисования.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410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05606"/>
              </p:ext>
            </p:extLst>
          </p:nvPr>
        </p:nvGraphicFramePr>
        <p:xfrm>
          <a:off x="1025611" y="864973"/>
          <a:ext cx="10195986" cy="5587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1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Занятие: «Цветик-семицветик»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(рисование ладошкой)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применять в раскрашивании ладони в несколько цветов, наносить отпечаток на лист бумаги относительно стебля цветка.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Занятие: «Дождик, дождик пуще»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(Рисование пальцами)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продолжать знакомить с техникой рисование пальцами, учить рисовать отрывистые линии пальцем.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Занятие: «Петушок, петушок» рисование пальчиками.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закрашивать шаблон пальцами, не выходя за рамки шаблона.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Занятие: «Ветка мимозы» рисование пальчиком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учить наносить точечные рисунки пальцами, создавая образ ветки мимозы.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выставки детских работ в нетрадиционной технике рисования.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940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5588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19" y="501381"/>
            <a:ext cx="4324745" cy="611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298" y="501381"/>
            <a:ext cx="4238468" cy="623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89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5588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978" y="1907647"/>
            <a:ext cx="3413036" cy="1992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102" y="241934"/>
            <a:ext cx="3094493" cy="1665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683" y="2342472"/>
            <a:ext cx="3090114" cy="1649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327" y="4388784"/>
            <a:ext cx="3435660" cy="1706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573" y="4472179"/>
            <a:ext cx="3378799" cy="1814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25" y="2903838"/>
            <a:ext cx="3224608" cy="1735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7721" y="490277"/>
            <a:ext cx="3140429" cy="16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8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5588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66" y="98855"/>
            <a:ext cx="5914766" cy="443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32" y="1927654"/>
            <a:ext cx="4263081" cy="426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50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DF207-C51E-1FD8-966E-65499291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95" y="182880"/>
            <a:ext cx="10670406" cy="85812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«Яблочный компот»</a:t>
            </a:r>
            <a:b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отпечатков яблоком. 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Изображение выглядит как Детское искусство, рисунок, Творчество, в помещении">
            <a:extLst>
              <a:ext uri="{FF2B5EF4-FFF2-40B4-BE49-F238E27FC236}">
                <a16:creationId xmlns:a16="http://schemas.microsoft.com/office/drawing/2014/main" id="{CCF679DA-8F8C-A9ED-00E7-C8A78698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66" y="1547637"/>
            <a:ext cx="4602110" cy="345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человек, одежда, в помещении, Человеческое лицо">
            <a:extLst>
              <a:ext uri="{FF2B5EF4-FFF2-40B4-BE49-F238E27FC236}">
                <a16:creationId xmlns:a16="http://schemas.microsoft.com/office/drawing/2014/main" id="{EE72E389-B8A4-DD86-7591-CE3C0E87C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2" y="1399542"/>
            <a:ext cx="3264619" cy="43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 выглядит как Человеческое лицо, одежда, человек, в помещении">
            <a:extLst>
              <a:ext uri="{FF2B5EF4-FFF2-40B4-BE49-F238E27FC236}">
                <a16:creationId xmlns:a16="http://schemas.microsoft.com/office/drawing/2014/main" id="{5AEB8E20-8163-6348-D6FC-009C588CD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31" y="1399543"/>
            <a:ext cx="3264619" cy="43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49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94B19-1FB3-9431-C421-2123262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168813"/>
            <a:ext cx="10675374" cy="9143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«Осеннее дерево»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палочками.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Изображение выглядит как Детское искусство, одежда, человек, Человеческое лицо">
            <a:extLst>
              <a:ext uri="{FF2B5EF4-FFF2-40B4-BE49-F238E27FC236}">
                <a16:creationId xmlns:a16="http://schemas.microsoft.com/office/drawing/2014/main" id="{2A4BB98A-F18F-E7FE-9070-785412B48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8" y="1589629"/>
            <a:ext cx="5627102" cy="422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в помещении, ребенок, начинающий ходить, мебель, одежда">
            <a:extLst>
              <a:ext uri="{FF2B5EF4-FFF2-40B4-BE49-F238E27FC236}">
                <a16:creationId xmlns:a16="http://schemas.microsoft.com/office/drawing/2014/main" id="{552BDFD4-BE40-E4E3-8BD0-8284A93FF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53" y="1295607"/>
            <a:ext cx="3976620" cy="530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1A6AD-A661-DCE2-F150-29CEDB406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64" y="402195"/>
            <a:ext cx="10515600" cy="77435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«Цыпленок»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Оттиск мятой бумагой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35" y="4036023"/>
            <a:ext cx="3482548" cy="261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85" y="1791730"/>
            <a:ext cx="3888259" cy="291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6" y="1947731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24" y="1176553"/>
            <a:ext cx="3531971" cy="264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97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7B96749-C788-AD6A-8530-A6D4C013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836" y="2520903"/>
            <a:ext cx="6785810" cy="275374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rgbClr val="FFFF00"/>
                </a:solidFill>
                <a:effectLst/>
                <a:latin typeface="Montserrat" panose="00000500000000000000" pitchFamily="2" charset="-52"/>
              </a:rPr>
              <a:t> </a:t>
            </a:r>
            <a:r>
              <a:rPr lang="ru-RU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способностей и дарований детей находятся на кончиках их пальцев. От пальцев, образно говоря, идут тончайшие ручейки, которые питают источник творческой мысли».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 marL="0" indent="0" algn="r">
              <a:buNone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В.А. Сухомлинский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402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1A6AD-A661-DCE2-F150-29CEDB406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64" y="402195"/>
            <a:ext cx="10515600" cy="77435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«Разукрасим мячик»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33" y="1436045"/>
            <a:ext cx="3149527" cy="419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80" y="1757421"/>
            <a:ext cx="3138617" cy="4180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7" y="1436045"/>
            <a:ext cx="3157248" cy="420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77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CA1FD-91E2-3E3F-79D5-52F14F9B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96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«Цветочек для мамочки»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ладошками.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Объект 24" descr="Изображение выглядит как Человеческое лицо, Детское искусство, ребенок, начинающий ходить, человек">
            <a:extLst>
              <a:ext uri="{FF2B5EF4-FFF2-40B4-BE49-F238E27FC236}">
                <a16:creationId xmlns:a16="http://schemas.microsoft.com/office/drawing/2014/main" id="{092E62F4-4D21-1764-8F15-567A1B605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5" y="1398821"/>
            <a:ext cx="3295269" cy="457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Изображение выглядит как Детское искусство, рисунок, рукописный текст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F84BE2-7504-ED75-9922-F07EF64E0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85" y="1365569"/>
            <a:ext cx="3228148" cy="242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Изображение выглядит как Детское искусство, ребенок, начинающий ходить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B84AD4A8-028A-787D-3057-9531BF108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81" y="1525430"/>
            <a:ext cx="3234496" cy="431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Изображение выглядит как ребенок, начинающий ходить, Детское искусство, в помещении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3C69FD5F-9272-3DFF-69F5-2188C74B3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66" y="3905797"/>
            <a:ext cx="3475624" cy="260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90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B50-19C8-A1E2-9383-4ED8B549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281"/>
            <a:ext cx="10665941" cy="79425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«Осеннее дерево»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палочками. 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Изображение выглядит как Детское искусство, рисунок, цветок, в помещении">
            <a:extLst>
              <a:ext uri="{FF2B5EF4-FFF2-40B4-BE49-F238E27FC236}">
                <a16:creationId xmlns:a16="http://schemas.microsoft.com/office/drawing/2014/main" id="{77E8584F-FF91-F803-6AAA-6E4A13703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1" y="1242347"/>
            <a:ext cx="3365072" cy="252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Изображение выглядит как ребенок, начинающий ходить, человек, Детское искусств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849F57D-BD54-C3B3-9ABC-99DA30A0D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49" y="1890582"/>
            <a:ext cx="2161207" cy="376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Изображение выглядит как Детское искусство, ребенок, начинающий ходить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2FE487D-A31C-1C21-A70D-115BC8629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41" y="1101996"/>
            <a:ext cx="2405457" cy="320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Изображение выглядит как человек, в помещении, ребенок, начинающий ходить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743C5C4-538E-8AB0-567D-993B5F5B2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84" y="2313305"/>
            <a:ext cx="2817845" cy="375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0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B50-19C8-A1E2-9383-4ED8B549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281"/>
            <a:ext cx="10665941" cy="79425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«Праздничный салют»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5" y="1160557"/>
            <a:ext cx="3467357" cy="461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9" y="3429001"/>
            <a:ext cx="2424616" cy="322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720" y="107815"/>
            <a:ext cx="2442960" cy="3253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05" y="3274845"/>
            <a:ext cx="2410469" cy="321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3" y="107816"/>
            <a:ext cx="2493761" cy="33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B50-19C8-A1E2-9383-4ED8B549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281"/>
            <a:ext cx="10665941" cy="79425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«Коврик для котенка»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Отпечаток штампом из ниток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9" y="1140241"/>
            <a:ext cx="6030097" cy="452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43" y="1305345"/>
            <a:ext cx="3144272" cy="41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9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B50-19C8-A1E2-9383-4ED8B549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281"/>
            <a:ext cx="10665941" cy="79425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«Мячик для котенка»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двух техник – тычки и отпечаток крышки.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643" y="2537939"/>
            <a:ext cx="2823004" cy="376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" y="2199493"/>
            <a:ext cx="2884787" cy="384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58" y="1344129"/>
            <a:ext cx="4769709" cy="35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8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4505-5C71-C770-7D44-BB3F33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790067"/>
              </p:ext>
            </p:extLst>
          </p:nvPr>
        </p:nvGraphicFramePr>
        <p:xfrm>
          <a:off x="838200" y="1198605"/>
          <a:ext cx="10515600" cy="497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914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4505-5C71-C770-7D44-BB3F33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28686-F715-8B75-B694-C9F3C5E6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02" y="131899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Все мы знаем, что рисование одно из самых больших удовольствий для ребенка. В рисовании раскрывается его внутренний мир. Ведь рисуя, ребенок отражает не только то, что видит вокруг, но и проявляет собственную фантазию. И нам взрослым не следует забывать, что положительные эмоции составляют основу психического здоровья и эмоционального благополучия детей.</a:t>
            </a:r>
          </a:p>
          <a:p>
            <a:pPr marL="0" indent="0" algn="just">
              <a:buNone/>
            </a:pP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Работая в этом направлении, я убедилась в том, что рисование необычными материалами, оригинальными техниками позволяет детям ощутить незабываемые положительные эмоции. Результат обычно очень эффективный и почти не зависит от умелости и способностей.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3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603" y="745588"/>
            <a:ext cx="10213146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Актуальность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условиях внедрения ФОП ДО современная концепция дошкольного воспитания показывает важность приобщения детей к искусству, считая ее миром человеческих ценностей.                        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Так возникла необходимость создать систему занятий изобразительной деятельности, которая стимулировала бы творческий потенциал детей.</a:t>
            </a:r>
          </a:p>
        </p:txBody>
      </p:sp>
    </p:spTree>
    <p:extLst>
      <p:ext uri="{BB962C8B-B14F-4D97-AF65-F5344CB8AC3E}">
        <p14:creationId xmlns:p14="http://schemas.microsoft.com/office/powerpoint/2010/main" val="264185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8" y="0"/>
            <a:ext cx="10199077" cy="6492875"/>
          </a:xfrm>
        </p:spPr>
        <p:txBody>
          <a:bodyPr>
            <a:normAutofit/>
          </a:bodyPr>
          <a:lstStyle/>
          <a:p>
            <a:pPr mar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Цель</a:t>
            </a:r>
            <a:r>
              <a:rPr kumimoji="0" lang="en-US" altLang="ru-RU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:</a:t>
            </a:r>
            <a:r>
              <a:rPr lang="ru-RU" altLang="ru-RU" sz="3200" u="sng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kumimoji="0" lang="ru-RU" alt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в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недр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ить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нетрадиционны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е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техник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и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рисования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в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педагогический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процесс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по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формированию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художественно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эстетического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развития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детей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младшего дошкольного возраста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Задачи</a:t>
            </a:r>
            <a:r>
              <a:rPr kumimoji="0" lang="ru-RU" altLang="ru-RU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:</a:t>
            </a:r>
          </a:p>
          <a:p>
            <a:pPr mar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1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.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Поз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накомить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с</a:t>
            </a:r>
            <a:r>
              <a:rPr lang="en-US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различными видами изобразительной деятельности и многообразием художественных материалов.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2.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Р</a:t>
            </a:r>
            <a:r>
              <a:rPr lang="ru-RU" altLang="en-US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азвивать творческие способности детей младшего дошкольного возраста нетрадиционными техниками рисования.</a:t>
            </a:r>
          </a:p>
          <a:p>
            <a:pPr mar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en-US" altLang="ru-RU" sz="2400" b="1" dirty="0">
              <a:solidFill>
                <a:srgbClr val="000000"/>
              </a:solidFill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3.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Формировать  художественный и эстетический вкус, фантазию, пространственное воображение младших дошкольников.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5</a:t>
            </a: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.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В</a:t>
            </a:r>
            <a:r>
              <a:rPr kumimoji="0" lang="ru-R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оспитывать</a:t>
            </a: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 интерес к нетрадиционному рисованию, аккуратность, целеустремлённость, творческую самореализацию.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3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algn="just">
              <a:buNone/>
            </a:pPr>
            <a:endParaRPr kumimoji="0" lang="ru-RU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algn="just">
              <a:buNone/>
            </a:pPr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педагогического исследования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sz="3600" b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 п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 развития художественно – творческих способностей детей решается в процессе дополнения традиционных приемов обучения рисованию нетрадиционными техниками.</a:t>
            </a:r>
          </a:p>
        </p:txBody>
      </p:sp>
    </p:spTree>
    <p:extLst>
      <p:ext uri="{BB962C8B-B14F-4D97-AF65-F5344CB8AC3E}">
        <p14:creationId xmlns:p14="http://schemas.microsoft.com/office/powerpoint/2010/main" val="3578105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42" y="745588"/>
            <a:ext cx="10326858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Предполагаемый результат: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У детей сформированы знания  о нетрадиционных способах рисования;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Дошкольники владеют простейшими техническими приемами работы с различными изобразительными материалами;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Воспитанники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 самостоятельно применяют нетрадиционные техники рисования;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SimSun"/>
                <a:cs typeface="Times New Roman" panose="02020603050405020304" charset="0"/>
              </a:rPr>
              <a:t>Развита мелкая моторика рук, воображение, самостоятельность;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Дети проявляют творческую активность и развита уверенность в себе.</a:t>
            </a: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04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666412"/>
              </p:ext>
            </p:extLst>
          </p:nvPr>
        </p:nvGraphicFramePr>
        <p:xfrm>
          <a:off x="1025611" y="864973"/>
          <a:ext cx="10195986" cy="5850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54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изучение психолого-педагогической и методической литературы.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Анкетирование родителей «Любит ли ваш ребенок рисовать?».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обогащение предметно-пространственной среды. Мониторинг.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занятие «Осеннее дерево» (рисование ватными палочками)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учить детей рисовать листья деревьев, используя нетрадиционную технику рисования.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6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неделя –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занятие «Ягодки на тарелки» (рисование пальцами).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Цель: познакомить детей с техникой рисования пальцами.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19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71982"/>
              </p:ext>
            </p:extLst>
          </p:nvPr>
        </p:nvGraphicFramePr>
        <p:xfrm>
          <a:off x="1025611" y="864973"/>
          <a:ext cx="10195986" cy="5255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54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«Мячик для котенка» (использование двух техник – тычки и отпечаток крышки).</a:t>
                      </a: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детских рисунков «Это может ваш ребенок».</a:t>
                      </a: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занятие «Яблочный компот» (оттиск печатками из яблок)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детей с нетрадиционной техникой рисования- оттиск печатками из яблок.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«Цыпленок» (рисования мятой бумагой)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знакомить детей с нетрадиционной техникой рисования: рисование мятой бумагой.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занятие «Коврик для котенка» (отпечаток штампом из губки)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создание рисунка в технике «отпечаток штампом из ниток». 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26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D3FEB7-695B-6C17-FEA5-EB742A93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97" y="282880"/>
            <a:ext cx="10515600" cy="57472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sz="3200" b="1" dirty="0">
                <a:solidFill>
                  <a:srgbClr val="C00000"/>
                </a:solidFill>
                <a:latin typeface="Times New Roman" panose="02020603050405020304" charset="0"/>
                <a:ea typeface="SimSun"/>
                <a:cs typeface="Times New Roman" panose="02020603050405020304" charset="0"/>
              </a:rPr>
              <a:t>Тематический план работы:</a:t>
            </a:r>
            <a:endParaRPr kumimoji="0" lang="ru-RU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SimSun"/>
              <a:cs typeface="Times New Roman" panose="02020603050405020304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14829"/>
              </p:ext>
            </p:extLst>
          </p:nvPr>
        </p:nvGraphicFramePr>
        <p:xfrm>
          <a:off x="1025611" y="864973"/>
          <a:ext cx="10195986" cy="4999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8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54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неделя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занятие «Осеннее дерево» (рисование пальчиками)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детей с нетрадиционным способом рисования- пальчиками.</a:t>
                      </a: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Консультации «Художник-печатник».</a:t>
                      </a: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занятие «Цветочек для мамочки» (рисование ладошкой)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Цели: познакомить детей с новой техникой нетрадиционного рисования «рисование ладошкой».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9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неделя</a:t>
                      </a:r>
                      <a:r>
                        <a:rPr lang="ru-RU" sz="1400" b="1" u="sng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занятие «Разукрасим мячик» (рисование пальцами).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Цель: познакомить детей с техникой рисования пальцами.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неделя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«Праздничный салют» (рисование трубочкой для сока).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Цель: познакомить детей с техникой нетрадиционного рисования. 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8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</TotalTime>
  <Words>1325</Words>
  <Application>Microsoft Office PowerPoint</Application>
  <PresentationFormat>Широкоэкранный</PresentationFormat>
  <Paragraphs>145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Montserrat</vt:lpstr>
      <vt:lpstr>Times New Roman</vt:lpstr>
      <vt:lpstr>Тема Office</vt:lpstr>
      <vt:lpstr>Муниципальное дошкольное образовательное автономное учреждение  «Детский сад № 31 г. Орска»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Занятие «Яблочный компот» Метод отпечатков яблоком. </vt:lpstr>
      <vt:lpstr>Занятие «Осеннее дерево» Рисование ватными палочками. </vt:lpstr>
      <vt:lpstr>Занятие «Цыпленок» Оттиск мятой бумагой</vt:lpstr>
      <vt:lpstr>Занятие «Разукрасим мячик» Рисование пальчиками.</vt:lpstr>
      <vt:lpstr>Занятие «Цветочек для мамочки» Рисование ладошками.</vt:lpstr>
      <vt:lpstr>Занятие «Осеннее дерево» Рисование ватными палочками. </vt:lpstr>
      <vt:lpstr>Занятие «Праздничный салют» Кляксография</vt:lpstr>
      <vt:lpstr>Занятие «Коврик для котенка» Отпечаток штампом из ниток</vt:lpstr>
      <vt:lpstr>Занятие «Мячик для котенка» Использование двух техник – тычки и отпечаток крышки.</vt:lpstr>
      <vt:lpstr>Результативность </vt:lpstr>
      <vt:lpstr>Вывод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 31 г. Орска»</dc:title>
  <dc:creator>DJ FANTOM FANTOM</dc:creator>
  <cp:lastModifiedBy>Пользователь</cp:lastModifiedBy>
  <cp:revision>35</cp:revision>
  <dcterms:created xsi:type="dcterms:W3CDTF">2024-11-24T11:56:49Z</dcterms:created>
  <dcterms:modified xsi:type="dcterms:W3CDTF">2025-03-21T09:54:57Z</dcterms:modified>
</cp:coreProperties>
</file>