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80" r:id="rId6"/>
    <p:sldId id="259" r:id="rId7"/>
    <p:sldId id="281" r:id="rId8"/>
    <p:sldId id="260" r:id="rId9"/>
    <p:sldId id="261" r:id="rId10"/>
    <p:sldId id="262" r:id="rId11"/>
    <p:sldId id="263" r:id="rId12"/>
    <p:sldId id="282" r:id="rId13"/>
    <p:sldId id="291" r:id="rId14"/>
    <p:sldId id="264" r:id="rId15"/>
    <p:sldId id="265" r:id="rId16"/>
    <p:sldId id="266" r:id="rId17"/>
    <p:sldId id="267" r:id="rId18"/>
    <p:sldId id="283" r:id="rId19"/>
    <p:sldId id="268" r:id="rId20"/>
    <p:sldId id="284" r:id="rId21"/>
    <p:sldId id="269" r:id="rId22"/>
    <p:sldId id="270" r:id="rId23"/>
    <p:sldId id="285" r:id="rId24"/>
    <p:sldId id="292" r:id="rId25"/>
    <p:sldId id="271" r:id="rId26"/>
    <p:sldId id="287" r:id="rId27"/>
    <p:sldId id="274" r:id="rId28"/>
    <p:sldId id="288" r:id="rId29"/>
    <p:sldId id="275" r:id="rId30"/>
    <p:sldId id="294" r:id="rId31"/>
    <p:sldId id="276" r:id="rId32"/>
    <p:sldId id="277" r:id="rId33"/>
    <p:sldId id="279" r:id="rId34"/>
    <p:sldId id="290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50B6D2A-3336-43A7-B543-37FAF7144023}">
          <p14:sldIdLst>
            <p14:sldId id="256"/>
            <p14:sldId id="257"/>
            <p14:sldId id="258"/>
            <p14:sldId id="280"/>
            <p14:sldId id="259"/>
            <p14:sldId id="281"/>
            <p14:sldId id="260"/>
            <p14:sldId id="261"/>
          </p14:sldIdLst>
        </p14:section>
        <p14:section name="Раздел без заголовка" id="{B5D0792D-3E1E-481F-9260-CA1F1E6F8E8C}">
          <p14:sldIdLst>
            <p14:sldId id="262"/>
            <p14:sldId id="263"/>
            <p14:sldId id="282"/>
            <p14:sldId id="291"/>
            <p14:sldId id="264"/>
            <p14:sldId id="265"/>
            <p14:sldId id="266"/>
            <p14:sldId id="267"/>
            <p14:sldId id="283"/>
            <p14:sldId id="268"/>
            <p14:sldId id="284"/>
            <p14:sldId id="269"/>
            <p14:sldId id="270"/>
            <p14:sldId id="285"/>
            <p14:sldId id="292"/>
            <p14:sldId id="271"/>
            <p14:sldId id="287"/>
            <p14:sldId id="274"/>
            <p14:sldId id="288"/>
            <p14:sldId id="275"/>
            <p14:sldId id="294"/>
            <p14:sldId id="276"/>
            <p14:sldId id="277"/>
            <p14:sldId id="279"/>
            <p14:sldId id="290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41" autoAdjust="0"/>
  </p:normalViewPr>
  <p:slideViewPr>
    <p:cSldViewPr snapToGrid="0">
      <p:cViewPr varScale="1">
        <p:scale>
          <a:sx n="70" d="100"/>
          <a:sy n="70" d="100"/>
        </p:scale>
        <p:origin x="113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D57B73-0AAE-4C86-BAC3-82AF0E64C2E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837344-68E9-4A16-8384-4EC5E004BA74}">
      <dgm:prSet/>
      <dgm:spPr>
        <a:solidFill>
          <a:schemeClr val="accent4"/>
        </a:solidFill>
      </dgm:spPr>
      <dgm:t>
        <a:bodyPr/>
        <a:lstStyle/>
        <a:p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Подобрать необходимую информацию, используя методическую литературу, интернет – источники</a:t>
          </a:r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.</a:t>
          </a:r>
        </a:p>
      </dgm:t>
    </dgm:pt>
    <dgm:pt modelId="{5255FCF1-7320-4DFD-81AF-83B2E2EB94C5}" cxnId="{D500924A-BDCA-47E3-BBCC-CABF16960775}" type="parTrans">
      <dgm:prSet/>
      <dgm:spPr/>
      <dgm:t>
        <a:bodyPr/>
        <a:lstStyle/>
        <a:p>
          <a:endParaRPr lang="ru-RU"/>
        </a:p>
      </dgm:t>
    </dgm:pt>
    <dgm:pt modelId="{BBD87DD6-3502-4342-BC9F-BB23293B4AC8}" cxnId="{D500924A-BDCA-47E3-BBCC-CABF16960775}" type="sibTrans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59892892-93C0-4093-97B7-FCB752D4DEB1}">
      <dgm:prSet custT="1"/>
      <dgm:spPr>
        <a:solidFill>
          <a:schemeClr val="accent4"/>
        </a:solidFill>
      </dgm:spPr>
      <dgm:t>
        <a:bodyPr/>
        <a:lstStyle/>
        <a:p>
          <a:r>
            <a:rPr lang="ru-RU" sz="18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8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Обсудить</a:t>
          </a:r>
          <a:r>
            <a:rPr lang="ru-RU" sz="18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план работы по проекту с родителями, методистом детского сада</a:t>
          </a:r>
          <a:r>
            <a:rPr lang="ru-RU" sz="1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72E4340-A4DC-4FB8-8281-6D4A38A1E8DD}" cxnId="{A86B0A55-26A0-46BE-9078-0A8E76777002}" type="parTrans">
      <dgm:prSet/>
      <dgm:spPr/>
      <dgm:t>
        <a:bodyPr/>
        <a:lstStyle/>
        <a:p>
          <a:endParaRPr lang="ru-RU"/>
        </a:p>
      </dgm:t>
    </dgm:pt>
    <dgm:pt modelId="{DFDBE71B-615A-4F71-9213-6A8871B6DE4A}" cxnId="{A86B0A55-26A0-46BE-9078-0A8E76777002}" type="sibTrans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D7C3B50E-E103-4085-9EC0-AB18FF73D219}">
      <dgm:prSet/>
      <dgm:spPr>
        <a:solidFill>
          <a:schemeClr val="accent4"/>
        </a:solidFill>
      </dgm:spPr>
      <dgm:t>
        <a:bodyPr/>
        <a:lstStyle/>
        <a:p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Провести ряд мероприятий по теме проекта</a:t>
          </a:r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D3ED6515-1B7A-418E-90A9-6DEA049DD2EA}" cxnId="{D565E2D7-C868-4095-B3FB-A8B831EC6159}" type="parTrans">
      <dgm:prSet/>
      <dgm:spPr/>
      <dgm:t>
        <a:bodyPr/>
        <a:lstStyle/>
        <a:p>
          <a:endParaRPr lang="ru-RU"/>
        </a:p>
      </dgm:t>
    </dgm:pt>
    <dgm:pt modelId="{2AF7F839-1FD6-492F-89D8-87F05ABC42DA}" cxnId="{D565E2D7-C868-4095-B3FB-A8B831EC6159}" type="sibTrans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D17EF7B0-1E7A-45DB-AD08-137942635C6B}">
      <dgm:prSet/>
      <dgm:spPr>
        <a:solidFill>
          <a:schemeClr val="accent4"/>
        </a:solidFill>
      </dgm:spPr>
      <dgm:t>
        <a:bodyPr/>
        <a:lstStyle/>
        <a:p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Организовать выставку работ совместного творчества детей и родителей</a:t>
          </a:r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2B932302-ED95-4A85-9381-093F03C32937}" cxnId="{06D9C086-20C2-4EF3-B5A2-BA846477BB87}" type="parTrans">
      <dgm:prSet/>
      <dgm:spPr/>
      <dgm:t>
        <a:bodyPr/>
        <a:lstStyle/>
        <a:p>
          <a:endParaRPr lang="ru-RU"/>
        </a:p>
      </dgm:t>
    </dgm:pt>
    <dgm:pt modelId="{89AB7534-B2A9-4E7A-82A9-FD3472A48C22}" cxnId="{06D9C086-20C2-4EF3-B5A2-BA846477BB87}" type="sibTrans">
      <dgm:prSet/>
      <dgm:spPr/>
      <dgm:t>
        <a:bodyPr/>
        <a:lstStyle/>
        <a:p>
          <a:endParaRPr lang="ru-RU"/>
        </a:p>
      </dgm:t>
    </dgm:pt>
    <dgm:pt modelId="{68336C0B-B9B5-4084-8662-3D4F7E18AF68}" type="pres">
      <dgm:prSet presAssocID="{3ED57B73-0AAE-4C86-BAC3-82AF0E64C2E9}" presName="Name0" presStyleCnt="0">
        <dgm:presLayoutVars>
          <dgm:dir/>
          <dgm:resizeHandles val="exact"/>
        </dgm:presLayoutVars>
      </dgm:prSet>
      <dgm:spPr/>
    </dgm:pt>
    <dgm:pt modelId="{51EF78F5-9A0A-4136-AAA6-41D3F6A8FC2F}" type="pres">
      <dgm:prSet presAssocID="{BA837344-68E9-4A16-8384-4EC5E004BA74}" presName="node" presStyleLbl="node1" presStyleIdx="0" presStyleCnt="4" custScaleY="100577" custLinFactNeighborX="-1858" custLinFactNeighborY="263">
        <dgm:presLayoutVars>
          <dgm:bulletEnabled val="1"/>
        </dgm:presLayoutVars>
      </dgm:prSet>
      <dgm:spPr/>
    </dgm:pt>
    <dgm:pt modelId="{0E4A43E2-9C24-483D-AB27-33E4C2BBD77F}" type="pres">
      <dgm:prSet presAssocID="{BBD87DD6-3502-4342-BC9F-BB23293B4AC8}" presName="sibTrans" presStyleLbl="sibTrans2D1" presStyleIdx="0" presStyleCnt="3"/>
      <dgm:spPr/>
    </dgm:pt>
    <dgm:pt modelId="{5E8CE089-393E-4BFF-A0AC-3642D6528A4E}" type="pres">
      <dgm:prSet presAssocID="{BBD87DD6-3502-4342-BC9F-BB23293B4AC8}" presName="connectorText" presStyleLbl="sibTrans2D1" presStyleIdx="0" presStyleCnt="3"/>
      <dgm:spPr/>
    </dgm:pt>
    <dgm:pt modelId="{4A433253-F6DE-4846-B9D1-42A167CE9E4E}" type="pres">
      <dgm:prSet presAssocID="{59892892-93C0-4093-97B7-FCB752D4DEB1}" presName="node" presStyleLbl="node1" presStyleIdx="1" presStyleCnt="4" custLinFactNeighborX="1286">
        <dgm:presLayoutVars>
          <dgm:bulletEnabled val="1"/>
        </dgm:presLayoutVars>
      </dgm:prSet>
      <dgm:spPr/>
    </dgm:pt>
    <dgm:pt modelId="{74620A6D-77EB-419D-AB77-6C759A530A5C}" type="pres">
      <dgm:prSet presAssocID="{DFDBE71B-615A-4F71-9213-6A8871B6DE4A}" presName="sibTrans" presStyleLbl="sibTrans2D1" presStyleIdx="1" presStyleCnt="3"/>
      <dgm:spPr/>
    </dgm:pt>
    <dgm:pt modelId="{B0C174F3-E89E-4D63-8CBA-35A74C6DABA5}" type="pres">
      <dgm:prSet presAssocID="{DFDBE71B-615A-4F71-9213-6A8871B6DE4A}" presName="connectorText" presStyleLbl="sibTrans2D1" presStyleIdx="1" presStyleCnt="3"/>
      <dgm:spPr/>
    </dgm:pt>
    <dgm:pt modelId="{B47F3B9E-9771-4DF4-B31B-D0969E96D90C}" type="pres">
      <dgm:prSet presAssocID="{D7C3B50E-E103-4085-9EC0-AB18FF73D219}" presName="node" presStyleLbl="node1" presStyleIdx="2" presStyleCnt="4" custLinFactNeighborX="-1286" custLinFactNeighborY="523">
        <dgm:presLayoutVars>
          <dgm:bulletEnabled val="1"/>
        </dgm:presLayoutVars>
      </dgm:prSet>
      <dgm:spPr/>
    </dgm:pt>
    <dgm:pt modelId="{C4A48BBC-197B-4E39-81FA-2AD76CF7B723}" type="pres">
      <dgm:prSet presAssocID="{2AF7F839-1FD6-492F-89D8-87F05ABC42DA}" presName="sibTrans" presStyleLbl="sibTrans2D1" presStyleIdx="2" presStyleCnt="3"/>
      <dgm:spPr/>
    </dgm:pt>
    <dgm:pt modelId="{0A657386-B0D2-4CF4-A648-7C83318AB394}" type="pres">
      <dgm:prSet presAssocID="{2AF7F839-1FD6-492F-89D8-87F05ABC42DA}" presName="connectorText" presStyleLbl="sibTrans2D1" presStyleIdx="2" presStyleCnt="3"/>
      <dgm:spPr/>
    </dgm:pt>
    <dgm:pt modelId="{8AE95EE6-06B9-4927-BEAD-BB32565E93F7}" type="pres">
      <dgm:prSet presAssocID="{D17EF7B0-1E7A-45DB-AD08-137942635C6B}" presName="node" presStyleLbl="node1" presStyleIdx="3" presStyleCnt="4">
        <dgm:presLayoutVars>
          <dgm:bulletEnabled val="1"/>
        </dgm:presLayoutVars>
      </dgm:prSet>
      <dgm:spPr/>
    </dgm:pt>
  </dgm:ptLst>
  <dgm:cxnLst>
    <dgm:cxn modelId="{1CFC4D30-66D7-4CF2-AA93-FC8E0380883E}" type="presOf" srcId="{BA837344-68E9-4A16-8384-4EC5E004BA74}" destId="{51EF78F5-9A0A-4136-AAA6-41D3F6A8FC2F}" srcOrd="0" destOrd="0" presId="urn:microsoft.com/office/officeart/2005/8/layout/process1"/>
    <dgm:cxn modelId="{AA43295C-D819-43EB-ADFF-A43B7DE4A31A}" type="presOf" srcId="{2AF7F839-1FD6-492F-89D8-87F05ABC42DA}" destId="{0A657386-B0D2-4CF4-A648-7C83318AB394}" srcOrd="1" destOrd="0" presId="urn:microsoft.com/office/officeart/2005/8/layout/process1"/>
    <dgm:cxn modelId="{D500924A-BDCA-47E3-BBCC-CABF16960775}" srcId="{3ED57B73-0AAE-4C86-BAC3-82AF0E64C2E9}" destId="{BA837344-68E9-4A16-8384-4EC5E004BA74}" srcOrd="0" destOrd="0" parTransId="{5255FCF1-7320-4DFD-81AF-83B2E2EB94C5}" sibTransId="{BBD87DD6-3502-4342-BC9F-BB23293B4AC8}"/>
    <dgm:cxn modelId="{C1E3656B-0560-4DAC-9CA1-E6DCC4BAA90E}" type="presOf" srcId="{DFDBE71B-615A-4F71-9213-6A8871B6DE4A}" destId="{74620A6D-77EB-419D-AB77-6C759A530A5C}" srcOrd="0" destOrd="0" presId="urn:microsoft.com/office/officeart/2005/8/layout/process1"/>
    <dgm:cxn modelId="{7CB76454-9D1B-447C-805B-33DB2AE59170}" type="presOf" srcId="{D7C3B50E-E103-4085-9EC0-AB18FF73D219}" destId="{B47F3B9E-9771-4DF4-B31B-D0969E96D90C}" srcOrd="0" destOrd="0" presId="urn:microsoft.com/office/officeart/2005/8/layout/process1"/>
    <dgm:cxn modelId="{A86B0A55-26A0-46BE-9078-0A8E76777002}" srcId="{3ED57B73-0AAE-4C86-BAC3-82AF0E64C2E9}" destId="{59892892-93C0-4093-97B7-FCB752D4DEB1}" srcOrd="1" destOrd="0" parTransId="{872E4340-A4DC-4FB8-8281-6D4A38A1E8DD}" sibTransId="{DFDBE71B-615A-4F71-9213-6A8871B6DE4A}"/>
    <dgm:cxn modelId="{06D9C086-20C2-4EF3-B5A2-BA846477BB87}" srcId="{3ED57B73-0AAE-4C86-BAC3-82AF0E64C2E9}" destId="{D17EF7B0-1E7A-45DB-AD08-137942635C6B}" srcOrd="3" destOrd="0" parTransId="{2B932302-ED95-4A85-9381-093F03C32937}" sibTransId="{89AB7534-B2A9-4E7A-82A9-FD3472A48C22}"/>
    <dgm:cxn modelId="{2764E288-D665-4058-BDAB-53C6BCF2592E}" type="presOf" srcId="{59892892-93C0-4093-97B7-FCB752D4DEB1}" destId="{4A433253-F6DE-4846-B9D1-42A167CE9E4E}" srcOrd="0" destOrd="0" presId="urn:microsoft.com/office/officeart/2005/8/layout/process1"/>
    <dgm:cxn modelId="{B8FF888E-899B-492D-B361-EDEDCA56220E}" type="presOf" srcId="{3ED57B73-0AAE-4C86-BAC3-82AF0E64C2E9}" destId="{68336C0B-B9B5-4084-8662-3D4F7E18AF68}" srcOrd="0" destOrd="0" presId="urn:microsoft.com/office/officeart/2005/8/layout/process1"/>
    <dgm:cxn modelId="{0C9656A1-744A-46A3-9DF3-BD1A0AAC2650}" type="presOf" srcId="{BBD87DD6-3502-4342-BC9F-BB23293B4AC8}" destId="{5E8CE089-393E-4BFF-A0AC-3642D6528A4E}" srcOrd="1" destOrd="0" presId="urn:microsoft.com/office/officeart/2005/8/layout/process1"/>
    <dgm:cxn modelId="{BC6083B5-A283-4C4D-8153-063ED492BC76}" type="presOf" srcId="{BBD87DD6-3502-4342-BC9F-BB23293B4AC8}" destId="{0E4A43E2-9C24-483D-AB27-33E4C2BBD77F}" srcOrd="0" destOrd="0" presId="urn:microsoft.com/office/officeart/2005/8/layout/process1"/>
    <dgm:cxn modelId="{2FA990BF-C108-4419-B578-B4E630095737}" type="presOf" srcId="{2AF7F839-1FD6-492F-89D8-87F05ABC42DA}" destId="{C4A48BBC-197B-4E39-81FA-2AD76CF7B723}" srcOrd="0" destOrd="0" presId="urn:microsoft.com/office/officeart/2005/8/layout/process1"/>
    <dgm:cxn modelId="{A1AD31C5-CFB4-42E6-A59B-504AB6DA868E}" type="presOf" srcId="{D17EF7B0-1E7A-45DB-AD08-137942635C6B}" destId="{8AE95EE6-06B9-4927-BEAD-BB32565E93F7}" srcOrd="0" destOrd="0" presId="urn:microsoft.com/office/officeart/2005/8/layout/process1"/>
    <dgm:cxn modelId="{168F08CD-C067-4C31-8B62-E8CED4CDF3DE}" type="presOf" srcId="{DFDBE71B-615A-4F71-9213-6A8871B6DE4A}" destId="{B0C174F3-E89E-4D63-8CBA-35A74C6DABA5}" srcOrd="1" destOrd="0" presId="urn:microsoft.com/office/officeart/2005/8/layout/process1"/>
    <dgm:cxn modelId="{D565E2D7-C868-4095-B3FB-A8B831EC6159}" srcId="{3ED57B73-0AAE-4C86-BAC3-82AF0E64C2E9}" destId="{D7C3B50E-E103-4085-9EC0-AB18FF73D219}" srcOrd="2" destOrd="0" parTransId="{D3ED6515-1B7A-418E-90A9-6DEA049DD2EA}" sibTransId="{2AF7F839-1FD6-492F-89D8-87F05ABC42DA}"/>
    <dgm:cxn modelId="{A5B7F07D-A924-4A66-8F37-A481CD690DD4}" type="presParOf" srcId="{68336C0B-B9B5-4084-8662-3D4F7E18AF68}" destId="{51EF78F5-9A0A-4136-AAA6-41D3F6A8FC2F}" srcOrd="0" destOrd="0" presId="urn:microsoft.com/office/officeart/2005/8/layout/process1"/>
    <dgm:cxn modelId="{9A396683-2C04-4C91-9DA7-DA9FB2825FFF}" type="presParOf" srcId="{68336C0B-B9B5-4084-8662-3D4F7E18AF68}" destId="{0E4A43E2-9C24-483D-AB27-33E4C2BBD77F}" srcOrd="1" destOrd="0" presId="urn:microsoft.com/office/officeart/2005/8/layout/process1"/>
    <dgm:cxn modelId="{B8FB1140-A34E-49F3-B833-67936F551AA0}" type="presParOf" srcId="{0E4A43E2-9C24-483D-AB27-33E4C2BBD77F}" destId="{5E8CE089-393E-4BFF-A0AC-3642D6528A4E}" srcOrd="0" destOrd="0" presId="urn:microsoft.com/office/officeart/2005/8/layout/process1"/>
    <dgm:cxn modelId="{5045CB95-A7D3-43F1-A4FB-59ECFFFBB98B}" type="presParOf" srcId="{68336C0B-B9B5-4084-8662-3D4F7E18AF68}" destId="{4A433253-F6DE-4846-B9D1-42A167CE9E4E}" srcOrd="2" destOrd="0" presId="urn:microsoft.com/office/officeart/2005/8/layout/process1"/>
    <dgm:cxn modelId="{77600F83-5311-46ED-8DDF-B403EC861422}" type="presParOf" srcId="{68336C0B-B9B5-4084-8662-3D4F7E18AF68}" destId="{74620A6D-77EB-419D-AB77-6C759A530A5C}" srcOrd="3" destOrd="0" presId="urn:microsoft.com/office/officeart/2005/8/layout/process1"/>
    <dgm:cxn modelId="{93D2E493-6A08-43AC-905F-BCEB21022989}" type="presParOf" srcId="{74620A6D-77EB-419D-AB77-6C759A530A5C}" destId="{B0C174F3-E89E-4D63-8CBA-35A74C6DABA5}" srcOrd="0" destOrd="0" presId="urn:microsoft.com/office/officeart/2005/8/layout/process1"/>
    <dgm:cxn modelId="{B98EF50D-D18C-4ED3-A1A1-CB5CB816AAE6}" type="presParOf" srcId="{68336C0B-B9B5-4084-8662-3D4F7E18AF68}" destId="{B47F3B9E-9771-4DF4-B31B-D0969E96D90C}" srcOrd="4" destOrd="0" presId="urn:microsoft.com/office/officeart/2005/8/layout/process1"/>
    <dgm:cxn modelId="{56297592-3FE4-49E8-AFC1-B1420544365F}" type="presParOf" srcId="{68336C0B-B9B5-4084-8662-3D4F7E18AF68}" destId="{C4A48BBC-197B-4E39-81FA-2AD76CF7B723}" srcOrd="5" destOrd="0" presId="urn:microsoft.com/office/officeart/2005/8/layout/process1"/>
    <dgm:cxn modelId="{0FAE2A25-A08C-432B-8230-21D6B56436BA}" type="presParOf" srcId="{C4A48BBC-197B-4E39-81FA-2AD76CF7B723}" destId="{0A657386-B0D2-4CF4-A648-7C83318AB394}" srcOrd="0" destOrd="0" presId="urn:microsoft.com/office/officeart/2005/8/layout/process1"/>
    <dgm:cxn modelId="{F6C8624E-E5AB-4154-881A-430F1DF65CB7}" type="presParOf" srcId="{68336C0B-B9B5-4084-8662-3D4F7E18AF68}" destId="{8AE95EE6-06B9-4927-BEAD-BB32565E93F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10515600" cy="4918869"/>
        <a:chOff x="0" y="0"/>
        <a:chExt cx="10515600" cy="4918869"/>
      </a:xfrm>
    </dsp:grpSpPr>
    <dsp:sp modelId="{51EF78F5-9A0A-4136-AAA6-41D3F6A8FC2F}">
      <dsp:nvSpPr>
        <dsp:cNvPr id="3" name="Скругленный прямоугольник 2"/>
        <dsp:cNvSpPr/>
      </dsp:nvSpPr>
      <dsp:spPr bwMode="white">
        <a:xfrm>
          <a:off x="0" y="1240294"/>
          <a:ext cx="2022231" cy="2451100"/>
        </a:xfrm>
        <a:prstGeom prst="roundRect">
          <a:avLst>
            <a:gd name="adj" fmla="val 10000"/>
          </a:avLst>
        </a:prstGeom>
        <a:solidFill>
          <a:schemeClr val="accent4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Подобрать необходимую информацию, используя методическую литературу, интернет – источники</a:t>
          </a:r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.</a:t>
          </a:r>
        </a:p>
      </dsp:txBody>
      <dsp:txXfrm>
        <a:off x="0" y="1240294"/>
        <a:ext cx="2022231" cy="2451100"/>
      </dsp:txXfrm>
    </dsp:sp>
    <dsp:sp modelId="{0E4A43E2-9C24-483D-AB27-33E4C2BBD77F}">
      <dsp:nvSpPr>
        <dsp:cNvPr id="4" name="Стрелка вправо 3"/>
        <dsp:cNvSpPr/>
      </dsp:nvSpPr>
      <dsp:spPr bwMode="white">
        <a:xfrm rot="-3838">
          <a:off x="2214764" y="2211883"/>
          <a:ext cx="434227" cy="501513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50000"/>
          </a:schemeClr>
        </a:solidFill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9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/>
        </a:p>
      </dsp:txBody>
      <dsp:txXfrm rot="-3838">
        <a:off x="2214764" y="2211883"/>
        <a:ext cx="434227" cy="501513"/>
      </dsp:txXfrm>
    </dsp:sp>
    <dsp:sp modelId="{4A433253-F6DE-4846-B9D1-42A167CE9E4E}">
      <dsp:nvSpPr>
        <dsp:cNvPr id="5" name="Скругленный прямоугольник 4"/>
        <dsp:cNvSpPr/>
      </dsp:nvSpPr>
      <dsp:spPr bwMode="white">
        <a:xfrm>
          <a:off x="2841525" y="1233884"/>
          <a:ext cx="2022231" cy="2451100"/>
        </a:xfrm>
        <a:prstGeom prst="roundRect">
          <a:avLst>
            <a:gd name="adj" fmla="val 10000"/>
          </a:avLst>
        </a:prstGeom>
        <a:solidFill>
          <a:schemeClr val="accent4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8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Обсудить</a:t>
          </a:r>
          <a:r>
            <a:rPr lang="ru-RU" sz="18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план работы по проекту с родителями, методистом детского сада</a:t>
          </a:r>
          <a:r>
            <a:rPr lang="ru-RU" sz="1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2841525" y="1233884"/>
        <a:ext cx="2022231" cy="2451100"/>
      </dsp:txXfrm>
    </dsp:sp>
    <dsp:sp modelId="{74620A6D-77EB-419D-AB77-6C759A530A5C}">
      <dsp:nvSpPr>
        <dsp:cNvPr id="6" name="Стрелка вправо 5"/>
        <dsp:cNvSpPr/>
      </dsp:nvSpPr>
      <dsp:spPr bwMode="white">
        <a:xfrm rot="7762">
          <a:off x="5048955" y="2215088"/>
          <a:ext cx="417691" cy="501513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50000"/>
          </a:schemeClr>
        </a:solidFill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9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/>
        </a:p>
      </dsp:txBody>
      <dsp:txXfrm rot="7762">
        <a:off x="5048955" y="2215088"/>
        <a:ext cx="417691" cy="501513"/>
      </dsp:txXfrm>
    </dsp:sp>
    <dsp:sp modelId="{B47F3B9E-9771-4DF4-B31B-D0969E96D90C}">
      <dsp:nvSpPr>
        <dsp:cNvPr id="7" name="Скругленный прямоугольник 6"/>
        <dsp:cNvSpPr/>
      </dsp:nvSpPr>
      <dsp:spPr bwMode="white">
        <a:xfrm>
          <a:off x="5651844" y="1246704"/>
          <a:ext cx="2022231" cy="2451100"/>
        </a:xfrm>
        <a:prstGeom prst="roundRect">
          <a:avLst>
            <a:gd name="adj" fmla="val 10000"/>
          </a:avLst>
        </a:prstGeom>
        <a:solidFill>
          <a:schemeClr val="accent4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Провести ряд мероприятий по теме проекта</a:t>
          </a:r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5651844" y="1246704"/>
        <a:ext cx="2022231" cy="2451100"/>
      </dsp:txXfrm>
    </dsp:sp>
    <dsp:sp modelId="{C4A48BBC-197B-4E39-81FA-2AD76CF7B723}">
      <dsp:nvSpPr>
        <dsp:cNvPr id="8" name="Стрелка вправо 7"/>
        <dsp:cNvSpPr/>
      </dsp:nvSpPr>
      <dsp:spPr bwMode="white">
        <a:xfrm rot="-7677">
          <a:off x="7866607" y="2215088"/>
          <a:ext cx="434231" cy="501513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50000"/>
          </a:schemeClr>
        </a:solidFill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19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/>
        </a:p>
      </dsp:txBody>
      <dsp:txXfrm rot="-7677">
        <a:off x="7866607" y="2215088"/>
        <a:ext cx="434231" cy="501513"/>
      </dsp:txXfrm>
    </dsp:sp>
    <dsp:sp modelId="{8AE95EE6-06B9-4927-BEAD-BB32565E93F7}">
      <dsp:nvSpPr>
        <dsp:cNvPr id="9" name="Скругленный прямоугольник 8"/>
        <dsp:cNvSpPr/>
      </dsp:nvSpPr>
      <dsp:spPr bwMode="white">
        <a:xfrm>
          <a:off x="8493369" y="1233884"/>
          <a:ext cx="2022231" cy="2451100"/>
        </a:xfrm>
        <a:prstGeom prst="roundRect">
          <a:avLst>
            <a:gd name="adj" fmla="val 10000"/>
          </a:avLst>
        </a:prstGeom>
        <a:solidFill>
          <a:schemeClr val="accent4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Организовать выставку работ совместного творчества детей и родителей</a:t>
          </a:r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8493369" y="1233884"/>
        <a:ext cx="2022231" cy="2451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2578-2726-4BED-AC38-F12FE2B35E9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7DA2-1484-45E0-8DC9-2B4EE2213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2578-2726-4BED-AC38-F12FE2B35E9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7DA2-1484-45E0-8DC9-2B4EE2213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2578-2726-4BED-AC38-F12FE2B35E9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7DA2-1484-45E0-8DC9-2B4EE2213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2578-2726-4BED-AC38-F12FE2B35E9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7DA2-1484-45E0-8DC9-2B4EE2213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2578-2726-4BED-AC38-F12FE2B35E9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7DA2-1484-45E0-8DC9-2B4EE2213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2578-2726-4BED-AC38-F12FE2B35E9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7DA2-1484-45E0-8DC9-2B4EE2213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2578-2726-4BED-AC38-F12FE2B35E9A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7DA2-1484-45E0-8DC9-2B4EE2213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2578-2726-4BED-AC38-F12FE2B35E9A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7DA2-1484-45E0-8DC9-2B4EE2213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2578-2726-4BED-AC38-F12FE2B35E9A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7DA2-1484-45E0-8DC9-2B4EE2213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2578-2726-4BED-AC38-F12FE2B35E9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7DA2-1484-45E0-8DC9-2B4EE2213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2578-2726-4BED-AC38-F12FE2B35E9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7DA2-1484-45E0-8DC9-2B4EE22137C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F2578-2726-4BED-AC38-F12FE2B35E9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37DA2-1484-45E0-8DC9-2B4EE22137C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небо, на открытом воздухе, Урожай, сельское хозяйств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br>
              <a:rPr lang="ru-RU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6177" y="1652154"/>
            <a:ext cx="9144000" cy="3553691"/>
          </a:xfrm>
        </p:spPr>
        <p:txBody>
          <a:bodyPr>
            <a:noAutofit/>
          </a:bodyPr>
          <a:lstStyle/>
          <a:p>
            <a:endParaRPr lang="ru-RU" sz="5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5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</a:t>
            </a:r>
            <a:br>
              <a:rPr lang="ru-RU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«Детям о сельском хозяйстве»</a:t>
            </a:r>
            <a:endParaRPr lang="ru-RU" sz="4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Разработала воспитатель: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Кайтаева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Л.А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9480" y="726510"/>
            <a:ext cx="6177394" cy="1650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kern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Муниципальное дошкольное образовательное автономное учреждение «Детский сад N 92 общеразвивающего вида с приоритетным осуществлением художественно-эстетического развития воспитанников «Ромашка» г. Орска»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6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беседы.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одежда, Человеческое лицо, человек, девоч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8" y="1690688"/>
            <a:ext cx="5793846" cy="372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24653" r="1851" b="6667"/>
          <a:stretch>
            <a:fillRect/>
          </a:stretch>
        </p:blipFill>
        <p:spPr bwMode="auto">
          <a:xfrm>
            <a:off x="6504297" y="1724103"/>
            <a:ext cx="5197845" cy="3729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3"/>
            <a:ext cx="12192000" cy="6846007"/>
          </a:xfrm>
          <a:prstGeom prst="rect">
            <a:avLst/>
          </a:prstGeom>
        </p:spPr>
      </p:pic>
      <p:pic>
        <p:nvPicPr>
          <p:cNvPr id="6" name="Рисунок 5" descr="Изображение выглядит как в помещении, одежда, человек, Обучени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63" y="924945"/>
            <a:ext cx="4847144" cy="481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" y="924944"/>
            <a:ext cx="4191000" cy="481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70"/>
            <a:ext cx="12192000" cy="6760029"/>
          </a:xfrm>
        </p:spPr>
      </p:pic>
      <p:pic>
        <p:nvPicPr>
          <p:cNvPr id="7" name="Рисунок 6" descr="Изображение выглядит как текст, игрушка, мультфильм, в помещении&#10;&#10;Контент, сгенерированный ИИ, может содержать ошибки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1" t="4999" r="20270" b="5594"/>
          <a:stretch>
            <a:fillRect/>
          </a:stretch>
        </p:blipFill>
        <p:spPr>
          <a:xfrm>
            <a:off x="838200" y="881742"/>
            <a:ext cx="5061856" cy="5094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 выглядит как в помещении, одежда, пол, человек&#10;&#10;Контент, сгенерированный ИИ, может содержать ошибки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7378" r="22500"/>
          <a:stretch>
            <a:fillRect/>
          </a:stretch>
        </p:blipFill>
        <p:spPr>
          <a:xfrm>
            <a:off x="6662056" y="1027906"/>
            <a:ext cx="4288973" cy="4757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073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Изображение выглядит как одежда, обувь, человек, земля&#10;&#10;Контент, сгенерированный ИИ, может содержать ошибки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984" b="3787"/>
          <a:stretch>
            <a:fillRect/>
          </a:stretch>
        </p:blipFill>
        <p:spPr>
          <a:xfrm>
            <a:off x="736629" y="1458542"/>
            <a:ext cx="5359371" cy="4876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Изображение выглядит как одежда, человек, обувь, группа&#10;&#10;Контент, сгенерированный ИИ, может содержать ошибки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28701" r="14622" b="4632"/>
          <a:stretch>
            <a:fillRect/>
          </a:stretch>
        </p:blipFill>
        <p:spPr>
          <a:xfrm>
            <a:off x="6487887" y="1551296"/>
            <a:ext cx="4865914" cy="4784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2299"/>
          </a:xfrm>
          <a:prstGeom prst="rect">
            <a:avLst/>
          </a:prstGeom>
        </p:spPr>
      </p:pic>
      <p:pic>
        <p:nvPicPr>
          <p:cNvPr id="9" name="Объект 8" descr="Изображение выглядит как одежда, человек, Человеческое лицо, обувь&#10;&#10;Контент, сгенерированный ИИ, может содержать ошибки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0" y="1066800"/>
            <a:ext cx="4868237" cy="496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 выглядит как одежда, человек, Человеческое лицо, улыбка&#10;&#10;Контент, сгенерированный ИИ, может содержать ошибки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14395" r="13067" b="6513"/>
          <a:stretch>
            <a:fillRect/>
          </a:stretch>
        </p:blipFill>
        <p:spPr>
          <a:xfrm>
            <a:off x="6487469" y="1066800"/>
            <a:ext cx="5122717" cy="4887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крупный рогатый скот, корова, скот, бык&#10;&#10;Контент, сгенерированный ИИ, может содержать ошибки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2" r="14404"/>
          <a:stretch>
            <a:fillRect/>
          </a:stretch>
        </p:blipFill>
        <p:spPr>
          <a:xfrm>
            <a:off x="647708" y="1328058"/>
            <a:ext cx="5644235" cy="4637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 выглядит как человек, одежда, Человеческое лицо, обувь&#10;&#10;Контент, сгенерированный ИИ, может содержать ошибки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5" t="24127" r="1905" b="24179"/>
          <a:stretch>
            <a:fillRect/>
          </a:stretch>
        </p:blipFill>
        <p:spPr>
          <a:xfrm>
            <a:off x="6482435" y="1328058"/>
            <a:ext cx="5143500" cy="4517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деятельность. 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t="12730" r="7494" b="10856"/>
          <a:stretch>
            <a:fillRect/>
          </a:stretch>
        </p:blipFill>
        <p:spPr bwMode="auto">
          <a:xfrm>
            <a:off x="581696" y="1806858"/>
            <a:ext cx="5723663" cy="3657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00" y="1959429"/>
            <a:ext cx="5310533" cy="3407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95" y="0"/>
            <a:ext cx="12213395" cy="6858000"/>
          </a:xfrm>
          <a:prstGeom prst="rect">
            <a:avLst/>
          </a:prstGeom>
        </p:spPr>
      </p:pic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14188" r="8826" b="8939"/>
          <a:stretch>
            <a:fillRect/>
          </a:stretch>
        </p:blipFill>
        <p:spPr bwMode="auto">
          <a:xfrm>
            <a:off x="468086" y="1487358"/>
            <a:ext cx="5627914" cy="3895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t="33638" r="3467" b="11968"/>
          <a:stretch>
            <a:fillRect/>
          </a:stretch>
        </p:blipFill>
        <p:spPr bwMode="auto">
          <a:xfrm>
            <a:off x="6151019" y="1475184"/>
            <a:ext cx="5590483" cy="3782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015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Художественно-творческая деятельность. 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Изображение выглядит как одежда, человек, школа, Обучение&#10;&#10;Контент, сгенерированный ИИ, может содержать ошибки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5" y="1579040"/>
            <a:ext cx="4678448" cy="4002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 выглядит как одежда, человек, мальчик, Человеческое лиц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1690687"/>
            <a:ext cx="5053940" cy="4002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3"/>
            <a:ext cx="12268200" cy="6846007"/>
          </a:xfrm>
          <a:prstGeom prst="rect">
            <a:avLst/>
          </a:prstGeom>
        </p:spPr>
      </p:pic>
      <p:pic>
        <p:nvPicPr>
          <p:cNvPr id="5" name="Объект 4" descr="Изображение выглядит как Торт на день рождения, мультфильм, стол, в помещении&#10;&#10;Контент, сгенерированный ИИ, может содержать ошибки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6657"/>
            <a:ext cx="10364430" cy="477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32673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4735" y="696687"/>
            <a:ext cx="5181600" cy="5971836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Паспорт проекта</a:t>
            </a:r>
            <a:endParaRPr lang="ru-RU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проекта: информационно - творческий.</a:t>
            </a:r>
            <a:endParaRPr lang="ru-RU" sz="26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проекта: групповой</a:t>
            </a:r>
            <a:endParaRPr lang="ru-RU" sz="26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Продолжительность: долгосрочный  с 01.09.2025 по 30.05.2026г</a:t>
            </a: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6172200" y="772886"/>
            <a:ext cx="5181600" cy="540407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Дети старшей группы 5-6 лет.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Воспитатели.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Родители.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3" r="21785"/>
          <a:stretch>
            <a:fillRect/>
          </a:stretch>
        </p:blipFill>
        <p:spPr bwMode="auto">
          <a:xfrm>
            <a:off x="650946" y="1519998"/>
            <a:ext cx="5826054" cy="3966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6"/>
          <a:stretch>
            <a:fillRect/>
          </a:stretch>
        </p:blipFill>
        <p:spPr bwMode="auto">
          <a:xfrm>
            <a:off x="6477000" y="1690688"/>
            <a:ext cx="5330212" cy="3795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8" r="13719"/>
          <a:stretch>
            <a:fillRect/>
          </a:stretch>
        </p:blipFill>
        <p:spPr bwMode="auto">
          <a:xfrm>
            <a:off x="521028" y="1516969"/>
            <a:ext cx="5863661" cy="3936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r="15639"/>
          <a:stretch>
            <a:fillRect/>
          </a:stretch>
        </p:blipFill>
        <p:spPr bwMode="auto">
          <a:xfrm>
            <a:off x="6505348" y="1600200"/>
            <a:ext cx="5328625" cy="3722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92000" cy="7010400"/>
          </a:xfrm>
          <a:prstGeom prst="rect">
            <a:avLst/>
          </a:prstGeom>
        </p:spPr>
      </p:pic>
      <p:pic>
        <p:nvPicPr>
          <p:cNvPr id="4" name="Picture 1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8581" r="4034" b="5809"/>
          <a:stretch>
            <a:fillRect/>
          </a:stretch>
        </p:blipFill>
        <p:spPr bwMode="auto">
          <a:xfrm>
            <a:off x="544286" y="1480458"/>
            <a:ext cx="6009992" cy="3684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685" y="1480458"/>
            <a:ext cx="4998029" cy="3616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200"/>
            <a:ext cx="12094029" cy="6781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деятельность.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 descr="Изображение выглядит как одежда, человек, на открытом воздухе, улыбка&#10;&#10;Контент, сгенерированный ИИ, может содержать ошибки.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7"/>
          <a:stretch>
            <a:fillRect/>
          </a:stretch>
        </p:blipFill>
        <p:spPr>
          <a:xfrm>
            <a:off x="1415144" y="1979612"/>
            <a:ext cx="3984170" cy="3774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 выглядит как одежда, человек, на открытом воздухе, растение&#10;&#10;Контент, сгенерированный ИИ, может содержать ошибки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1"/>
          <a:stretch>
            <a:fillRect/>
          </a:stretch>
        </p:blipFill>
        <p:spPr>
          <a:xfrm>
            <a:off x="6270254" y="2132013"/>
            <a:ext cx="4506602" cy="3774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 с детьми «Хлеб-всему голова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44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" t="5323" r="7577" b="11515"/>
          <a:stretch>
            <a:fillRect/>
          </a:stretch>
        </p:blipFill>
        <p:spPr bwMode="auto">
          <a:xfrm>
            <a:off x="838200" y="1690688"/>
            <a:ext cx="5257800" cy="3741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Изображение выглядит как текст, Детское искусство, искусство, Творчество&#10;&#10;Контент, сгенерированный ИИ, может содержать ошибки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1" t="4673" r="26071" b="2737"/>
          <a:stretch>
            <a:fillRect/>
          </a:stretch>
        </p:blipFill>
        <p:spPr>
          <a:xfrm>
            <a:off x="5983226" y="1757135"/>
            <a:ext cx="5849545" cy="3674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669971"/>
            <a:ext cx="5401542" cy="1506991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974286" cy="6955971"/>
          </a:xfrm>
          <a:prstGeom prst="rect">
            <a:avLst/>
          </a:prstGeom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3" t="25385" r="6592" b="6079"/>
          <a:stretch>
            <a:fillRect/>
          </a:stretch>
        </p:blipFill>
        <p:spPr bwMode="auto">
          <a:xfrm>
            <a:off x="838200" y="1317399"/>
            <a:ext cx="3926766" cy="4351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19546"/>
          <a:stretch>
            <a:fillRect/>
          </a:stretch>
        </p:blipFill>
        <p:spPr bwMode="auto">
          <a:xfrm>
            <a:off x="5028014" y="1466624"/>
            <a:ext cx="6636029" cy="4052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64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265"/>
            <a:ext cx="10515600" cy="166642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  исследовательская деятельность.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Человеческое лицо, одежда, человек, ребенок, начинающий ходить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74064"/>
            <a:ext cx="5328045" cy="389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 выглядит как одежда, человек, в помещении, Человеческое лицо&#10;&#10;Контент, сгенерированный ИИ, может содержать ошибки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1" t="7936" b="5324"/>
          <a:stretch>
            <a:fillRect/>
          </a:stretch>
        </p:blipFill>
        <p:spPr>
          <a:xfrm>
            <a:off x="1171591" y="1545771"/>
            <a:ext cx="4811215" cy="3987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95" y="0"/>
            <a:ext cx="12213395" cy="6858000"/>
          </a:xfrm>
          <a:prstGeom prst="rect">
            <a:avLst/>
          </a:prstGeom>
        </p:spPr>
      </p:pic>
      <p:pic>
        <p:nvPicPr>
          <p:cNvPr id="4" name="Объект 10" descr="Изображение выглядит как растение&#10;&#10;Контент, сгенерированный ИИ, может содержать ошибки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8" y="838709"/>
            <a:ext cx="9633857" cy="5654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43"/>
            <a:ext cx="12115799" cy="69015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971" y="3868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родителями.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27" name="Рисунок 26" descr="Изображение выглядит как растение, трава, стена, домашнее растени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1553435"/>
            <a:ext cx="4501242" cy="489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" t="24469" r="1958" b="16654"/>
          <a:stretch>
            <a:fillRect/>
          </a:stretch>
        </p:blipFill>
        <p:spPr bwMode="auto">
          <a:xfrm>
            <a:off x="1215309" y="1453762"/>
            <a:ext cx="4423492" cy="5142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5705189"/>
            <a:ext cx="10515600" cy="471773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42" y="76201"/>
            <a:ext cx="12192000" cy="6858000"/>
          </a:xfrm>
          <a:prstGeom prst="rect">
            <a:avLst/>
          </a:prstGeom>
        </p:spPr>
      </p:pic>
      <p:pic>
        <p:nvPicPr>
          <p:cNvPr id="5" name="Объект 4" descr="Изображение выглядит как одежда, на открытом воздухе, человек, курица&#10;&#10;Контент, сгенерированный ИИ, может содержать ошибки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9" y="1342005"/>
            <a:ext cx="3268610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 выглядит как сарай, человек, одежда, корова&#10;&#10;Контент, сгенерированный ИИ, может содержать ошибки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0" t="28730" r="15345" b="9841"/>
          <a:stretch>
            <a:fillRect/>
          </a:stretch>
        </p:blipFill>
        <p:spPr>
          <a:xfrm>
            <a:off x="4162338" y="1411288"/>
            <a:ext cx="3777343" cy="4212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 выглядит как человек, в помещении, земля, собака&#10;&#10;Контент, сгенерированный ИИ, может содержать ошибки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4" t="5324" r="10068" b="16438"/>
          <a:stretch>
            <a:fillRect/>
          </a:stretch>
        </p:blipFill>
        <p:spPr>
          <a:xfrm>
            <a:off x="8268800" y="1379311"/>
            <a:ext cx="3597728" cy="4282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проекта: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270" y="1346859"/>
            <a:ext cx="11346873" cy="3632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Представления дошкольников о разнообразии профессий в сельском хозяйстве, о роли современной техники в трудовой деятельности поверхностны.  Дети имеют слабое представление о сельскохозяйственных профессиях, т.к. большая часть населения проживает в городах. Дети не видят, как выращиваются злаковые культуры, не имеют представлений о том, как и откуда появляются в магазинах хлеб, овощи и крупы. Данный проект поможет  расширить представление детей о труде взрослых, познакомить с профессиями: фермер, агроном, ветеринар, доярка, тракторист, хлебороб, комбайнер.  </a:t>
            </a:r>
            <a:endParaRPr lang="en-US" sz="2400" b="1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6685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6543" y="1690688"/>
            <a:ext cx="1042851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.Подведение  итогов реализации проекта, опрос удовлетворенности родителей и педагогов.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2.Изготовление </a:t>
            </a:r>
            <a:r>
              <a:rPr lang="ru-RU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Лепбуков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«Сельское хозяйство», «Огород на </a:t>
            </a:r>
            <a:r>
              <a:rPr lang="ru-RU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окне»,</a:t>
            </a:r>
            <a:r>
              <a:rPr lang="ru-RU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«Хлеб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Всему голова».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Защита проекта - итоговая презентация (слайд-шоу).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12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Лепбуки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текст, мультфильм, книга, в помещении&#10;&#10;Контент, сгенерированный ИИ, может содержать ошибки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6" b="8212"/>
          <a:stretch>
            <a:fillRect/>
          </a:stretch>
        </p:blipFill>
        <p:spPr>
          <a:xfrm rot="16023703">
            <a:off x="-7603" y="2397480"/>
            <a:ext cx="4389654" cy="3900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выглядит как текст, Детское искусство, рисунок, мультфильм&#10;&#10;Контент, сгенерированный ИИ, может содержать ошибки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t="24136" r="1586" b="20844"/>
          <a:stretch>
            <a:fillRect/>
          </a:stretch>
        </p:blipFill>
        <p:spPr>
          <a:xfrm rot="16200000">
            <a:off x="3555127" y="1944062"/>
            <a:ext cx="4819716" cy="3604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выглядит как текст&#10;&#10;Контент, сгенерированный ИИ, может содержать ошибки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8" t="-1904" r="19642" b="1904"/>
          <a:stretch>
            <a:fillRect/>
          </a:stretch>
        </p:blipFill>
        <p:spPr>
          <a:xfrm rot="424672">
            <a:off x="7956024" y="1910627"/>
            <a:ext cx="3835472" cy="4675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15800" cy="6781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Итоги  проекта:</a:t>
            </a:r>
            <a:br>
              <a:rPr lang="ru-RU" sz="4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1251857"/>
            <a:ext cx="10515600" cy="4544106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дошкольников появился интерес к данной теме. Сформировалось целостное представление о трудовой деятельности в сельском хозяйстве взрослых, о профессиях - фермер, агроном, ветеринар, доярка, тракторист, телятница, хлебороб, комбайнер.  В процессе данной работы дети узнали об истории пшеницы, откуда пришел хлеб, какое значение имеет в жизни человека. Разучили загадки, стихотворения, пословицы, поговорки. Через чтение художественной литературы, воспитывали бережное и уважительное отношение к продуктам и  трудовой деятельности в сельском хозяйстве взрослых. В процессе работы установилось тесное взаимодействие с семьей, укрепление детско-родительских отношений. Как показали результаты, поставленные нами задачи, мы выполнили.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 проектной деятельности включала в себя: продукт совместной деятельности детей, воспитателей и родителей.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51" y="39330"/>
            <a:ext cx="12119898" cy="67793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91398"/>
            <a:ext cx="105156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133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Ожидаемый результат:</a:t>
            </a:r>
            <a:br>
              <a:rPr lang="ru-RU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4143"/>
            <a:ext cx="10515600" cy="5142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.Заинтересованность, проявление  познавательной активности.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2.Дети самостоятельно проявляют инициативу: рассматривают иллюстрации, участвуют в беседах, задают вопросы; проявляют творчество в работе.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3.С удовольствием рисуют, играют, лепят.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4.Участие в совместной деятельности родителей.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68086"/>
            <a:ext cx="10515600" cy="296091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проекта:</a:t>
            </a:r>
            <a:b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Пробудить интерес к предлагаемой деятельности; развивать представления о сельскохозяйственной деятельности человека.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Помочь понять детям о важности, необходимости каждой профессии в сельском хозяйстве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Сформировать систему знаний о приготовлении хлеба, дать представления о том, как — выращивают хлеб.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Воспитывать уважение к сельским труженикам, воспитывать интерес к этим профессиям, способствовать чувству любви к деревне, ее красоте, простоте, неразделимой связи с природой. 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Развивать связную речь, формировать грамматический строй речи, закрепить умение образовывать прилагательные от существительных; понимать значение и мудрость народных пословиц. (фермер, агроном, ветеринар, доярка, тракторист, хлебороб, комбайнер).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Использовать различные нетрадиционные техники, развивать творческие способности детей, создать максимальную свободу для проявления инициативы и фантазии.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  </a:t>
            </a:r>
            <a:br>
              <a:rPr lang="en-US" sz="4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2743"/>
            <a:ext cx="10515600" cy="4914220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расширить представления детей о сельском хозяйстве; познакомить с сельскохозяйственными профессиями.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 descr="Изображение выглядит как небо, на открытом воздухе, забор, облако&#10;&#10;Контент, сгенерированный ИИ, может содержать ошибки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r="12024" b="15714"/>
          <a:stretch>
            <a:fillRect/>
          </a:stretch>
        </p:blipFill>
        <p:spPr>
          <a:xfrm>
            <a:off x="762000" y="2588306"/>
            <a:ext cx="5791200" cy="3553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 выглядит как овца, млекопитающее, небо, на открытом воздухе&#10;&#10;Контент, сгенерированный ИИ, может содержать ошибки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t="29977" r="1905"/>
          <a:stretch>
            <a:fillRect/>
          </a:stretch>
        </p:blipFill>
        <p:spPr>
          <a:xfrm>
            <a:off x="6683827" y="2588306"/>
            <a:ext cx="5083629" cy="355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12192000" cy="67437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проекта:</a:t>
            </a:r>
            <a:br>
              <a:rPr lang="ru-RU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</p:nvPr>
        </p:nvGraphicFramePr>
        <p:xfrm>
          <a:off x="651163" y="838200"/>
          <a:ext cx="10515600" cy="4918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реализации проекта</a:t>
            </a:r>
            <a:b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Подготовительный этап:</a:t>
            </a:r>
            <a:b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92382" y="1122217"/>
            <a:ext cx="9757063" cy="481099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392382" y="1589314"/>
            <a:ext cx="8946573" cy="363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Довести до детей и их родителей важность проблемы.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Подобрать методическую, познавательную, художественную литературу, музыкальные произведения, иллюстрационный материал по данной теме.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Подготовить материал для работы с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Лэпбуком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Подобрать материалы для игровой деятельности.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Подобрать необходимые материалы для творческой и продуктивной деятельности родителей и детей.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одовольственное зерно, пшеница, культура, небо&#10;&#10;Контент, сгенерированный ИИ, может содержать ошибки.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58" y="-1"/>
            <a:ext cx="12192000" cy="6858000"/>
          </a:xfrm>
        </p:spPr>
      </p:pic>
      <p:grpSp>
        <p:nvGrpSpPr>
          <p:cNvPr id="3" name="Группа 2"/>
          <p:cNvGrpSpPr/>
          <p:nvPr/>
        </p:nvGrpSpPr>
        <p:grpSpPr>
          <a:xfrm>
            <a:off x="0" y="120053"/>
            <a:ext cx="11966627" cy="6794497"/>
            <a:chOff x="1197867" y="-85952"/>
            <a:chExt cx="9881234" cy="6473160"/>
          </a:xfrm>
        </p:grpSpPr>
        <p:sp>
          <p:nvSpPr>
            <p:cNvPr id="4" name="Полилиния: фигура 3"/>
            <p:cNvSpPr/>
            <p:nvPr/>
          </p:nvSpPr>
          <p:spPr>
            <a:xfrm>
              <a:off x="5004682" y="2413321"/>
              <a:ext cx="2362258" cy="1800352"/>
            </a:xfrm>
            <a:custGeom>
              <a:avLst/>
              <a:gdLst>
                <a:gd name="connsiteX0" fmla="*/ 0 w 2057076"/>
                <a:gd name="connsiteY0" fmla="*/ 900176 h 1800352"/>
                <a:gd name="connsiteX1" fmla="*/ 1028538 w 2057076"/>
                <a:gd name="connsiteY1" fmla="*/ 0 h 1800352"/>
                <a:gd name="connsiteX2" fmla="*/ 2057076 w 2057076"/>
                <a:gd name="connsiteY2" fmla="*/ 900176 h 1800352"/>
                <a:gd name="connsiteX3" fmla="*/ 1028538 w 2057076"/>
                <a:gd name="connsiteY3" fmla="*/ 1800352 h 1800352"/>
                <a:gd name="connsiteX4" fmla="*/ 0 w 2057076"/>
                <a:gd name="connsiteY4" fmla="*/ 900176 h 180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7076" h="1800352">
                  <a:moveTo>
                    <a:pt x="0" y="900176"/>
                  </a:moveTo>
                  <a:cubicBezTo>
                    <a:pt x="0" y="403023"/>
                    <a:pt x="460492" y="0"/>
                    <a:pt x="1028538" y="0"/>
                  </a:cubicBezTo>
                  <a:cubicBezTo>
                    <a:pt x="1596584" y="0"/>
                    <a:pt x="2057076" y="403023"/>
                    <a:pt x="2057076" y="900176"/>
                  </a:cubicBezTo>
                  <a:cubicBezTo>
                    <a:pt x="2057076" y="1397329"/>
                    <a:pt x="1596584" y="1800352"/>
                    <a:pt x="1028538" y="1800352"/>
                  </a:cubicBezTo>
                  <a:cubicBezTo>
                    <a:pt x="460492" y="1800352"/>
                    <a:pt x="0" y="1397329"/>
                    <a:pt x="0" y="90017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331732" tIns="294135" rIns="331732" bIns="29413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36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Основной этап</a:t>
              </a:r>
              <a:endParaRPr lang="ru-RU" sz="36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олилиния: фигура 6"/>
            <p:cNvSpPr/>
            <p:nvPr/>
          </p:nvSpPr>
          <p:spPr>
            <a:xfrm rot="3937321">
              <a:off x="5153687" y="1406821"/>
              <a:ext cx="921278" cy="388273"/>
            </a:xfrm>
            <a:custGeom>
              <a:avLst/>
              <a:gdLst>
                <a:gd name="connsiteX0" fmla="*/ 0 w 413437"/>
                <a:gd name="connsiteY0" fmla="*/ 98084 h 490418"/>
                <a:gd name="connsiteX1" fmla="*/ 206719 w 413437"/>
                <a:gd name="connsiteY1" fmla="*/ 98084 h 490418"/>
                <a:gd name="connsiteX2" fmla="*/ 206719 w 413437"/>
                <a:gd name="connsiteY2" fmla="*/ 0 h 490418"/>
                <a:gd name="connsiteX3" fmla="*/ 413437 w 413437"/>
                <a:gd name="connsiteY3" fmla="*/ 245209 h 490418"/>
                <a:gd name="connsiteX4" fmla="*/ 206719 w 413437"/>
                <a:gd name="connsiteY4" fmla="*/ 490418 h 490418"/>
                <a:gd name="connsiteX5" fmla="*/ 206719 w 413437"/>
                <a:gd name="connsiteY5" fmla="*/ 392334 h 490418"/>
                <a:gd name="connsiteX6" fmla="*/ 0 w 413437"/>
                <a:gd name="connsiteY6" fmla="*/ 392334 h 490418"/>
                <a:gd name="connsiteX7" fmla="*/ 0 w 413437"/>
                <a:gd name="connsiteY7" fmla="*/ 98084 h 49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437" h="490418">
                  <a:moveTo>
                    <a:pt x="413437" y="392334"/>
                  </a:moveTo>
                  <a:lnTo>
                    <a:pt x="206718" y="392334"/>
                  </a:lnTo>
                  <a:lnTo>
                    <a:pt x="206718" y="490418"/>
                  </a:lnTo>
                  <a:lnTo>
                    <a:pt x="0" y="245209"/>
                  </a:lnTo>
                  <a:lnTo>
                    <a:pt x="206718" y="0"/>
                  </a:lnTo>
                  <a:lnTo>
                    <a:pt x="206718" y="98084"/>
                  </a:lnTo>
                  <a:lnTo>
                    <a:pt x="413437" y="98084"/>
                  </a:lnTo>
                  <a:lnTo>
                    <a:pt x="413437" y="392334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24031" tIns="98083" rIns="-1" bIns="9808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100" kern="1200" dirty="0"/>
            </a:p>
          </p:txBody>
        </p:sp>
        <p:sp>
          <p:nvSpPr>
            <p:cNvPr id="8" name="Полилиния: фигура 7"/>
            <p:cNvSpPr/>
            <p:nvPr/>
          </p:nvSpPr>
          <p:spPr>
            <a:xfrm>
              <a:off x="3680337" y="-85952"/>
              <a:ext cx="2326754" cy="1182971"/>
            </a:xfrm>
            <a:custGeom>
              <a:avLst/>
              <a:gdLst>
                <a:gd name="connsiteX0" fmla="*/ 0 w 2326754"/>
                <a:gd name="connsiteY0" fmla="*/ 591486 h 1182971"/>
                <a:gd name="connsiteX1" fmla="*/ 1163377 w 2326754"/>
                <a:gd name="connsiteY1" fmla="*/ 0 h 1182971"/>
                <a:gd name="connsiteX2" fmla="*/ 2326754 w 2326754"/>
                <a:gd name="connsiteY2" fmla="*/ 591486 h 1182971"/>
                <a:gd name="connsiteX3" fmla="*/ 1163377 w 2326754"/>
                <a:gd name="connsiteY3" fmla="*/ 1182972 h 1182971"/>
                <a:gd name="connsiteX4" fmla="*/ 0 w 2326754"/>
                <a:gd name="connsiteY4" fmla="*/ 591486 h 118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6754" h="1182971">
                  <a:moveTo>
                    <a:pt x="0" y="591486"/>
                  </a:moveTo>
                  <a:cubicBezTo>
                    <a:pt x="0" y="264817"/>
                    <a:pt x="520862" y="0"/>
                    <a:pt x="1163377" y="0"/>
                  </a:cubicBezTo>
                  <a:cubicBezTo>
                    <a:pt x="1805892" y="0"/>
                    <a:pt x="2326754" y="264817"/>
                    <a:pt x="2326754" y="591486"/>
                  </a:cubicBezTo>
                  <a:cubicBezTo>
                    <a:pt x="2326754" y="918155"/>
                    <a:pt x="1805892" y="1182972"/>
                    <a:pt x="1163377" y="1182972"/>
                  </a:cubicBezTo>
                  <a:cubicBezTo>
                    <a:pt x="520862" y="1182972"/>
                    <a:pt x="0" y="918155"/>
                    <a:pt x="0" y="591486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361065" tIns="193562" rIns="361065" bIns="19356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Познавательные беседы</a:t>
              </a:r>
              <a:endParaRPr lang="ru-RU" sz="2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олилиния: фигура 8"/>
            <p:cNvSpPr/>
            <p:nvPr/>
          </p:nvSpPr>
          <p:spPr>
            <a:xfrm rot="17477937">
              <a:off x="6307739" y="1353267"/>
              <a:ext cx="1207114" cy="440488"/>
            </a:xfrm>
            <a:custGeom>
              <a:avLst/>
              <a:gdLst>
                <a:gd name="connsiteX0" fmla="*/ 0 w 838820"/>
                <a:gd name="connsiteY0" fmla="*/ 98084 h 490418"/>
                <a:gd name="connsiteX1" fmla="*/ 593611 w 838820"/>
                <a:gd name="connsiteY1" fmla="*/ 98084 h 490418"/>
                <a:gd name="connsiteX2" fmla="*/ 593611 w 838820"/>
                <a:gd name="connsiteY2" fmla="*/ 0 h 490418"/>
                <a:gd name="connsiteX3" fmla="*/ 838820 w 838820"/>
                <a:gd name="connsiteY3" fmla="*/ 245209 h 490418"/>
                <a:gd name="connsiteX4" fmla="*/ 593611 w 838820"/>
                <a:gd name="connsiteY4" fmla="*/ 490418 h 490418"/>
                <a:gd name="connsiteX5" fmla="*/ 593611 w 838820"/>
                <a:gd name="connsiteY5" fmla="*/ 392334 h 490418"/>
                <a:gd name="connsiteX6" fmla="*/ 0 w 838820"/>
                <a:gd name="connsiteY6" fmla="*/ 392334 h 490418"/>
                <a:gd name="connsiteX7" fmla="*/ 0 w 838820"/>
                <a:gd name="connsiteY7" fmla="*/ 98084 h 49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8820" h="490418">
                  <a:moveTo>
                    <a:pt x="0" y="98084"/>
                  </a:moveTo>
                  <a:lnTo>
                    <a:pt x="593611" y="98084"/>
                  </a:lnTo>
                  <a:lnTo>
                    <a:pt x="593611" y="0"/>
                  </a:lnTo>
                  <a:lnTo>
                    <a:pt x="838820" y="245209"/>
                  </a:lnTo>
                  <a:lnTo>
                    <a:pt x="593611" y="490418"/>
                  </a:lnTo>
                  <a:lnTo>
                    <a:pt x="593611" y="392334"/>
                  </a:lnTo>
                  <a:lnTo>
                    <a:pt x="0" y="392334"/>
                  </a:lnTo>
                  <a:lnTo>
                    <a:pt x="0" y="98084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-1" tIns="98084" rIns="147125" bIns="9808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100" kern="1200" dirty="0"/>
            </a:p>
          </p:txBody>
        </p:sp>
        <p:sp>
          <p:nvSpPr>
            <p:cNvPr id="10" name="Полилиния: фигура 9"/>
            <p:cNvSpPr/>
            <p:nvPr/>
          </p:nvSpPr>
          <p:spPr>
            <a:xfrm>
              <a:off x="8346319" y="369925"/>
              <a:ext cx="2169790" cy="965709"/>
            </a:xfrm>
            <a:custGeom>
              <a:avLst/>
              <a:gdLst>
                <a:gd name="connsiteX0" fmla="*/ 0 w 1896697"/>
                <a:gd name="connsiteY0" fmla="*/ 548502 h 1097003"/>
                <a:gd name="connsiteX1" fmla="*/ 948349 w 1896697"/>
                <a:gd name="connsiteY1" fmla="*/ 0 h 1097003"/>
                <a:gd name="connsiteX2" fmla="*/ 1896698 w 1896697"/>
                <a:gd name="connsiteY2" fmla="*/ 548502 h 1097003"/>
                <a:gd name="connsiteX3" fmla="*/ 948349 w 1896697"/>
                <a:gd name="connsiteY3" fmla="*/ 1097004 h 1097003"/>
                <a:gd name="connsiteX4" fmla="*/ 0 w 1896697"/>
                <a:gd name="connsiteY4" fmla="*/ 548502 h 109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6697" h="1097003">
                  <a:moveTo>
                    <a:pt x="0" y="548502"/>
                  </a:moveTo>
                  <a:cubicBezTo>
                    <a:pt x="0" y="245573"/>
                    <a:pt x="424590" y="0"/>
                    <a:pt x="948349" y="0"/>
                  </a:cubicBezTo>
                  <a:cubicBezTo>
                    <a:pt x="1472108" y="0"/>
                    <a:pt x="1896698" y="245573"/>
                    <a:pt x="1896698" y="548502"/>
                  </a:cubicBezTo>
                  <a:cubicBezTo>
                    <a:pt x="1896698" y="851431"/>
                    <a:pt x="1472108" y="1097004"/>
                    <a:pt x="948349" y="1097004"/>
                  </a:cubicBezTo>
                  <a:cubicBezTo>
                    <a:pt x="424590" y="1097004"/>
                    <a:pt x="0" y="851431"/>
                    <a:pt x="0" y="548502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298085" tIns="180972" rIns="298085" bIns="18097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Экскурсии</a:t>
              </a:r>
              <a:endParaRPr lang="ru-RU" sz="2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700" kern="1200" dirty="0"/>
            </a:p>
          </p:txBody>
        </p:sp>
        <p:sp>
          <p:nvSpPr>
            <p:cNvPr id="11" name="Полилиния: фигура 10"/>
            <p:cNvSpPr/>
            <p:nvPr/>
          </p:nvSpPr>
          <p:spPr>
            <a:xfrm rot="21233532">
              <a:off x="7675678" y="2595045"/>
              <a:ext cx="958674" cy="490418"/>
            </a:xfrm>
            <a:custGeom>
              <a:avLst/>
              <a:gdLst>
                <a:gd name="connsiteX0" fmla="*/ 0 w 682765"/>
                <a:gd name="connsiteY0" fmla="*/ 98084 h 490418"/>
                <a:gd name="connsiteX1" fmla="*/ 437556 w 682765"/>
                <a:gd name="connsiteY1" fmla="*/ 98084 h 490418"/>
                <a:gd name="connsiteX2" fmla="*/ 437556 w 682765"/>
                <a:gd name="connsiteY2" fmla="*/ 0 h 490418"/>
                <a:gd name="connsiteX3" fmla="*/ 682765 w 682765"/>
                <a:gd name="connsiteY3" fmla="*/ 245209 h 490418"/>
                <a:gd name="connsiteX4" fmla="*/ 437556 w 682765"/>
                <a:gd name="connsiteY4" fmla="*/ 490418 h 490418"/>
                <a:gd name="connsiteX5" fmla="*/ 437556 w 682765"/>
                <a:gd name="connsiteY5" fmla="*/ 392334 h 490418"/>
                <a:gd name="connsiteX6" fmla="*/ 0 w 682765"/>
                <a:gd name="connsiteY6" fmla="*/ 392334 h 490418"/>
                <a:gd name="connsiteX7" fmla="*/ 0 w 682765"/>
                <a:gd name="connsiteY7" fmla="*/ 98084 h 49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2765" h="490418">
                  <a:moveTo>
                    <a:pt x="0" y="98084"/>
                  </a:moveTo>
                  <a:lnTo>
                    <a:pt x="437556" y="98084"/>
                  </a:lnTo>
                  <a:lnTo>
                    <a:pt x="437556" y="0"/>
                  </a:lnTo>
                  <a:lnTo>
                    <a:pt x="682765" y="245209"/>
                  </a:lnTo>
                  <a:lnTo>
                    <a:pt x="437556" y="490418"/>
                  </a:lnTo>
                  <a:lnTo>
                    <a:pt x="437556" y="392334"/>
                  </a:lnTo>
                  <a:lnTo>
                    <a:pt x="0" y="392334"/>
                  </a:lnTo>
                  <a:lnTo>
                    <a:pt x="0" y="98084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0" tIns="98084" rIns="147124" bIns="9808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100" kern="1200"/>
            </a:p>
          </p:txBody>
        </p:sp>
        <p:sp>
          <p:nvSpPr>
            <p:cNvPr id="12" name="Полилиния: фигура 11"/>
            <p:cNvSpPr/>
            <p:nvPr/>
          </p:nvSpPr>
          <p:spPr>
            <a:xfrm>
              <a:off x="8654506" y="1889731"/>
              <a:ext cx="2424595" cy="1168959"/>
            </a:xfrm>
            <a:custGeom>
              <a:avLst/>
              <a:gdLst>
                <a:gd name="connsiteX0" fmla="*/ 0 w 2229686"/>
                <a:gd name="connsiteY0" fmla="*/ 576963 h 1153926"/>
                <a:gd name="connsiteX1" fmla="*/ 1114843 w 2229686"/>
                <a:gd name="connsiteY1" fmla="*/ 0 h 1153926"/>
                <a:gd name="connsiteX2" fmla="*/ 2229686 w 2229686"/>
                <a:gd name="connsiteY2" fmla="*/ 576963 h 1153926"/>
                <a:gd name="connsiteX3" fmla="*/ 1114843 w 2229686"/>
                <a:gd name="connsiteY3" fmla="*/ 1153926 h 1153926"/>
                <a:gd name="connsiteX4" fmla="*/ 0 w 2229686"/>
                <a:gd name="connsiteY4" fmla="*/ 576963 h 115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9686" h="1153926">
                  <a:moveTo>
                    <a:pt x="0" y="576963"/>
                  </a:moveTo>
                  <a:cubicBezTo>
                    <a:pt x="0" y="258315"/>
                    <a:pt x="499132" y="0"/>
                    <a:pt x="1114843" y="0"/>
                  </a:cubicBezTo>
                  <a:cubicBezTo>
                    <a:pt x="1730554" y="0"/>
                    <a:pt x="2229686" y="258315"/>
                    <a:pt x="2229686" y="576963"/>
                  </a:cubicBezTo>
                  <a:cubicBezTo>
                    <a:pt x="2229686" y="895611"/>
                    <a:pt x="1730554" y="1153926"/>
                    <a:pt x="1114843" y="1153926"/>
                  </a:cubicBezTo>
                  <a:cubicBezTo>
                    <a:pt x="499132" y="1153926"/>
                    <a:pt x="0" y="895611"/>
                    <a:pt x="0" y="576963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344310" tIns="186769" rIns="344310" bIns="18676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Театрализованная деятельность </a:t>
              </a:r>
              <a:endParaRPr lang="ru-RU" sz="2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Полилиния: фигура 12"/>
            <p:cNvSpPr/>
            <p:nvPr/>
          </p:nvSpPr>
          <p:spPr>
            <a:xfrm rot="1099148">
              <a:off x="7745580" y="3998892"/>
              <a:ext cx="889344" cy="490418"/>
            </a:xfrm>
            <a:custGeom>
              <a:avLst/>
              <a:gdLst>
                <a:gd name="connsiteX0" fmla="*/ 0 w 764049"/>
                <a:gd name="connsiteY0" fmla="*/ 98084 h 490418"/>
                <a:gd name="connsiteX1" fmla="*/ 518840 w 764049"/>
                <a:gd name="connsiteY1" fmla="*/ 98084 h 490418"/>
                <a:gd name="connsiteX2" fmla="*/ 518840 w 764049"/>
                <a:gd name="connsiteY2" fmla="*/ 0 h 490418"/>
                <a:gd name="connsiteX3" fmla="*/ 764049 w 764049"/>
                <a:gd name="connsiteY3" fmla="*/ 245209 h 490418"/>
                <a:gd name="connsiteX4" fmla="*/ 518840 w 764049"/>
                <a:gd name="connsiteY4" fmla="*/ 490418 h 490418"/>
                <a:gd name="connsiteX5" fmla="*/ 518840 w 764049"/>
                <a:gd name="connsiteY5" fmla="*/ 392334 h 490418"/>
                <a:gd name="connsiteX6" fmla="*/ 0 w 764049"/>
                <a:gd name="connsiteY6" fmla="*/ 392334 h 490418"/>
                <a:gd name="connsiteX7" fmla="*/ 0 w 764049"/>
                <a:gd name="connsiteY7" fmla="*/ 98084 h 49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049" h="490418">
                  <a:moveTo>
                    <a:pt x="0" y="98084"/>
                  </a:moveTo>
                  <a:lnTo>
                    <a:pt x="518840" y="98084"/>
                  </a:lnTo>
                  <a:lnTo>
                    <a:pt x="518840" y="0"/>
                  </a:lnTo>
                  <a:lnTo>
                    <a:pt x="764049" y="245209"/>
                  </a:lnTo>
                  <a:lnTo>
                    <a:pt x="518840" y="490418"/>
                  </a:lnTo>
                  <a:lnTo>
                    <a:pt x="518840" y="392334"/>
                  </a:lnTo>
                  <a:lnTo>
                    <a:pt x="0" y="392334"/>
                  </a:lnTo>
                  <a:lnTo>
                    <a:pt x="0" y="98084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-1" tIns="98084" rIns="147125" bIns="9808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100" kern="1200"/>
            </a:p>
          </p:txBody>
        </p:sp>
        <p:sp>
          <p:nvSpPr>
            <p:cNvPr id="14" name="Полилиния: фигура 13"/>
            <p:cNvSpPr/>
            <p:nvPr/>
          </p:nvSpPr>
          <p:spPr>
            <a:xfrm>
              <a:off x="8773963" y="3892660"/>
              <a:ext cx="2209358" cy="1153926"/>
            </a:xfrm>
            <a:custGeom>
              <a:avLst/>
              <a:gdLst>
                <a:gd name="connsiteX0" fmla="*/ 0 w 2077010"/>
                <a:gd name="connsiteY0" fmla="*/ 576963 h 1153926"/>
                <a:gd name="connsiteX1" fmla="*/ 1038505 w 2077010"/>
                <a:gd name="connsiteY1" fmla="*/ 0 h 1153926"/>
                <a:gd name="connsiteX2" fmla="*/ 2077010 w 2077010"/>
                <a:gd name="connsiteY2" fmla="*/ 576963 h 1153926"/>
                <a:gd name="connsiteX3" fmla="*/ 1038505 w 2077010"/>
                <a:gd name="connsiteY3" fmla="*/ 1153926 h 1153926"/>
                <a:gd name="connsiteX4" fmla="*/ 0 w 2077010"/>
                <a:gd name="connsiteY4" fmla="*/ 576963 h 115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7010" h="1153926">
                  <a:moveTo>
                    <a:pt x="0" y="576963"/>
                  </a:moveTo>
                  <a:cubicBezTo>
                    <a:pt x="0" y="258315"/>
                    <a:pt x="464955" y="0"/>
                    <a:pt x="1038505" y="0"/>
                  </a:cubicBezTo>
                  <a:cubicBezTo>
                    <a:pt x="1612055" y="0"/>
                    <a:pt x="2077010" y="258315"/>
                    <a:pt x="2077010" y="576963"/>
                  </a:cubicBezTo>
                  <a:cubicBezTo>
                    <a:pt x="2077010" y="895611"/>
                    <a:pt x="1612055" y="1153926"/>
                    <a:pt x="1038505" y="1153926"/>
                  </a:cubicBezTo>
                  <a:cubicBezTo>
                    <a:pt x="464955" y="1153926"/>
                    <a:pt x="0" y="895611"/>
                    <a:pt x="0" y="576963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321951" tIns="186769" rIns="321951" bIns="18676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Чтение художественной литературы </a:t>
              </a:r>
              <a:endParaRPr lang="ru-RU" sz="2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олилиния: фигура 14"/>
            <p:cNvSpPr/>
            <p:nvPr/>
          </p:nvSpPr>
          <p:spPr>
            <a:xfrm rot="3220900">
              <a:off x="6514609" y="4388328"/>
              <a:ext cx="1059904" cy="490418"/>
            </a:xfrm>
            <a:custGeom>
              <a:avLst/>
              <a:gdLst>
                <a:gd name="connsiteX0" fmla="*/ 0 w 429105"/>
                <a:gd name="connsiteY0" fmla="*/ 98084 h 490418"/>
                <a:gd name="connsiteX1" fmla="*/ 214553 w 429105"/>
                <a:gd name="connsiteY1" fmla="*/ 98084 h 490418"/>
                <a:gd name="connsiteX2" fmla="*/ 214553 w 429105"/>
                <a:gd name="connsiteY2" fmla="*/ 0 h 490418"/>
                <a:gd name="connsiteX3" fmla="*/ 429105 w 429105"/>
                <a:gd name="connsiteY3" fmla="*/ 245209 h 490418"/>
                <a:gd name="connsiteX4" fmla="*/ 214553 w 429105"/>
                <a:gd name="connsiteY4" fmla="*/ 490418 h 490418"/>
                <a:gd name="connsiteX5" fmla="*/ 214553 w 429105"/>
                <a:gd name="connsiteY5" fmla="*/ 392334 h 490418"/>
                <a:gd name="connsiteX6" fmla="*/ 0 w 429105"/>
                <a:gd name="connsiteY6" fmla="*/ 392334 h 490418"/>
                <a:gd name="connsiteX7" fmla="*/ 0 w 429105"/>
                <a:gd name="connsiteY7" fmla="*/ 98084 h 49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105" h="490418">
                  <a:moveTo>
                    <a:pt x="0" y="98084"/>
                  </a:moveTo>
                  <a:lnTo>
                    <a:pt x="214553" y="98084"/>
                  </a:lnTo>
                  <a:lnTo>
                    <a:pt x="214553" y="0"/>
                  </a:lnTo>
                  <a:lnTo>
                    <a:pt x="429105" y="245209"/>
                  </a:lnTo>
                  <a:lnTo>
                    <a:pt x="214553" y="490418"/>
                  </a:lnTo>
                  <a:lnTo>
                    <a:pt x="214553" y="392334"/>
                  </a:lnTo>
                  <a:lnTo>
                    <a:pt x="0" y="392334"/>
                  </a:lnTo>
                  <a:lnTo>
                    <a:pt x="0" y="98084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-1" tIns="98083" rIns="128731" bIns="98084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100" kern="1200"/>
            </a:p>
          </p:txBody>
        </p:sp>
        <p:sp>
          <p:nvSpPr>
            <p:cNvPr id="16" name="Полилиния: фигура 15"/>
            <p:cNvSpPr/>
            <p:nvPr/>
          </p:nvSpPr>
          <p:spPr>
            <a:xfrm>
              <a:off x="6574944" y="5006845"/>
              <a:ext cx="2446886" cy="1300994"/>
            </a:xfrm>
            <a:custGeom>
              <a:avLst/>
              <a:gdLst>
                <a:gd name="connsiteX0" fmla="*/ 0 w 2113889"/>
                <a:gd name="connsiteY0" fmla="*/ 650497 h 1300994"/>
                <a:gd name="connsiteX1" fmla="*/ 1056945 w 2113889"/>
                <a:gd name="connsiteY1" fmla="*/ 0 h 1300994"/>
                <a:gd name="connsiteX2" fmla="*/ 2113890 w 2113889"/>
                <a:gd name="connsiteY2" fmla="*/ 650497 h 1300994"/>
                <a:gd name="connsiteX3" fmla="*/ 1056945 w 2113889"/>
                <a:gd name="connsiteY3" fmla="*/ 1300994 h 1300994"/>
                <a:gd name="connsiteX4" fmla="*/ 0 w 2113889"/>
                <a:gd name="connsiteY4" fmla="*/ 650497 h 130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3889" h="1300994">
                  <a:moveTo>
                    <a:pt x="0" y="650497"/>
                  </a:moveTo>
                  <a:cubicBezTo>
                    <a:pt x="0" y="291237"/>
                    <a:pt x="473210" y="0"/>
                    <a:pt x="1056945" y="0"/>
                  </a:cubicBezTo>
                  <a:cubicBezTo>
                    <a:pt x="1640680" y="0"/>
                    <a:pt x="2113890" y="291237"/>
                    <a:pt x="2113890" y="650497"/>
                  </a:cubicBezTo>
                  <a:cubicBezTo>
                    <a:pt x="2113890" y="1009757"/>
                    <a:pt x="1640680" y="1300994"/>
                    <a:pt x="1056945" y="1300994"/>
                  </a:cubicBezTo>
                  <a:cubicBezTo>
                    <a:pt x="473210" y="1300994"/>
                    <a:pt x="0" y="1009757"/>
                    <a:pt x="0" y="650497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327352" tIns="208306" rIns="327352" bIns="20830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Познавательно-исследовательская деятельность</a:t>
              </a:r>
              <a:endParaRPr lang="ru-RU" sz="2000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олилиния: фигура 16"/>
            <p:cNvSpPr/>
            <p:nvPr/>
          </p:nvSpPr>
          <p:spPr>
            <a:xfrm rot="17852011">
              <a:off x="5042665" y="4523991"/>
              <a:ext cx="1014429" cy="490419"/>
            </a:xfrm>
            <a:custGeom>
              <a:avLst/>
              <a:gdLst>
                <a:gd name="connsiteX0" fmla="*/ 0 w 265787"/>
                <a:gd name="connsiteY0" fmla="*/ 98084 h 490418"/>
                <a:gd name="connsiteX1" fmla="*/ 132894 w 265787"/>
                <a:gd name="connsiteY1" fmla="*/ 98084 h 490418"/>
                <a:gd name="connsiteX2" fmla="*/ 132894 w 265787"/>
                <a:gd name="connsiteY2" fmla="*/ 0 h 490418"/>
                <a:gd name="connsiteX3" fmla="*/ 265787 w 265787"/>
                <a:gd name="connsiteY3" fmla="*/ 245209 h 490418"/>
                <a:gd name="connsiteX4" fmla="*/ 132894 w 265787"/>
                <a:gd name="connsiteY4" fmla="*/ 490418 h 490418"/>
                <a:gd name="connsiteX5" fmla="*/ 132894 w 265787"/>
                <a:gd name="connsiteY5" fmla="*/ 392334 h 490418"/>
                <a:gd name="connsiteX6" fmla="*/ 0 w 265787"/>
                <a:gd name="connsiteY6" fmla="*/ 392334 h 490418"/>
                <a:gd name="connsiteX7" fmla="*/ 0 w 265787"/>
                <a:gd name="connsiteY7" fmla="*/ 98084 h 49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5787" h="490418">
                  <a:moveTo>
                    <a:pt x="265787" y="392334"/>
                  </a:moveTo>
                  <a:lnTo>
                    <a:pt x="132893" y="392334"/>
                  </a:lnTo>
                  <a:lnTo>
                    <a:pt x="132893" y="490418"/>
                  </a:lnTo>
                  <a:lnTo>
                    <a:pt x="0" y="245209"/>
                  </a:lnTo>
                  <a:lnTo>
                    <a:pt x="132893" y="0"/>
                  </a:lnTo>
                  <a:lnTo>
                    <a:pt x="132893" y="98084"/>
                  </a:lnTo>
                  <a:lnTo>
                    <a:pt x="265787" y="98084"/>
                  </a:lnTo>
                  <a:lnTo>
                    <a:pt x="265787" y="392334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79735" tIns="98084" rIns="0" bIns="98084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100" kern="1200"/>
            </a:p>
          </p:txBody>
        </p:sp>
        <p:sp>
          <p:nvSpPr>
            <p:cNvPr id="18" name="Полилиния: фигура 17"/>
            <p:cNvSpPr/>
            <p:nvPr/>
          </p:nvSpPr>
          <p:spPr>
            <a:xfrm>
              <a:off x="3545796" y="5284380"/>
              <a:ext cx="2523054" cy="1102828"/>
            </a:xfrm>
            <a:custGeom>
              <a:avLst/>
              <a:gdLst>
                <a:gd name="connsiteX0" fmla="*/ 0 w 2335386"/>
                <a:gd name="connsiteY0" fmla="*/ 763161 h 1526321"/>
                <a:gd name="connsiteX1" fmla="*/ 1167693 w 2335386"/>
                <a:gd name="connsiteY1" fmla="*/ 0 h 1526321"/>
                <a:gd name="connsiteX2" fmla="*/ 2335386 w 2335386"/>
                <a:gd name="connsiteY2" fmla="*/ 763161 h 1526321"/>
                <a:gd name="connsiteX3" fmla="*/ 1167693 w 2335386"/>
                <a:gd name="connsiteY3" fmla="*/ 1526322 h 1526321"/>
                <a:gd name="connsiteX4" fmla="*/ 0 w 2335386"/>
                <a:gd name="connsiteY4" fmla="*/ 763161 h 152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5386" h="1526321">
                  <a:moveTo>
                    <a:pt x="0" y="763161"/>
                  </a:moveTo>
                  <a:cubicBezTo>
                    <a:pt x="0" y="341679"/>
                    <a:pt x="522794" y="0"/>
                    <a:pt x="1167693" y="0"/>
                  </a:cubicBezTo>
                  <a:cubicBezTo>
                    <a:pt x="1812592" y="0"/>
                    <a:pt x="2335386" y="341679"/>
                    <a:pt x="2335386" y="763161"/>
                  </a:cubicBezTo>
                  <a:cubicBezTo>
                    <a:pt x="2335386" y="1184643"/>
                    <a:pt x="1812592" y="1526322"/>
                    <a:pt x="1167693" y="1526322"/>
                  </a:cubicBezTo>
                  <a:cubicBezTo>
                    <a:pt x="522794" y="1526322"/>
                    <a:pt x="0" y="1184643"/>
                    <a:pt x="0" y="76316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359789" tIns="241305" rIns="359789" bIns="241305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Развлечение  с детьми «Хлеб-всему голова</a:t>
              </a:r>
              <a:r>
                <a:rPr lang="ru-RU" sz="2000" kern="1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endParaRPr lang="ru-RU" sz="2000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олилиния: фигура 18"/>
            <p:cNvSpPr/>
            <p:nvPr/>
          </p:nvSpPr>
          <p:spPr>
            <a:xfrm rot="20323026">
              <a:off x="4232720" y="3784323"/>
              <a:ext cx="785345" cy="490419"/>
            </a:xfrm>
            <a:custGeom>
              <a:avLst/>
              <a:gdLst>
                <a:gd name="connsiteX0" fmla="*/ 0 w 785344"/>
                <a:gd name="connsiteY0" fmla="*/ 98084 h 490418"/>
                <a:gd name="connsiteX1" fmla="*/ 540135 w 785344"/>
                <a:gd name="connsiteY1" fmla="*/ 98084 h 490418"/>
                <a:gd name="connsiteX2" fmla="*/ 540135 w 785344"/>
                <a:gd name="connsiteY2" fmla="*/ 0 h 490418"/>
                <a:gd name="connsiteX3" fmla="*/ 785344 w 785344"/>
                <a:gd name="connsiteY3" fmla="*/ 245209 h 490418"/>
                <a:gd name="connsiteX4" fmla="*/ 540135 w 785344"/>
                <a:gd name="connsiteY4" fmla="*/ 490418 h 490418"/>
                <a:gd name="connsiteX5" fmla="*/ 540135 w 785344"/>
                <a:gd name="connsiteY5" fmla="*/ 392334 h 490418"/>
                <a:gd name="connsiteX6" fmla="*/ 0 w 785344"/>
                <a:gd name="connsiteY6" fmla="*/ 392334 h 490418"/>
                <a:gd name="connsiteX7" fmla="*/ 0 w 785344"/>
                <a:gd name="connsiteY7" fmla="*/ 98084 h 49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44" h="490418">
                  <a:moveTo>
                    <a:pt x="785344" y="392333"/>
                  </a:moveTo>
                  <a:lnTo>
                    <a:pt x="245209" y="392333"/>
                  </a:lnTo>
                  <a:lnTo>
                    <a:pt x="245209" y="490417"/>
                  </a:lnTo>
                  <a:lnTo>
                    <a:pt x="0" y="245209"/>
                  </a:lnTo>
                  <a:lnTo>
                    <a:pt x="245209" y="1"/>
                  </a:lnTo>
                  <a:lnTo>
                    <a:pt x="245209" y="98085"/>
                  </a:lnTo>
                  <a:lnTo>
                    <a:pt x="785344" y="98085"/>
                  </a:lnTo>
                  <a:lnTo>
                    <a:pt x="785344" y="392333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47124" tIns="98085" rIns="1" bIns="9808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100" kern="1200"/>
            </a:p>
          </p:txBody>
        </p:sp>
        <p:sp>
          <p:nvSpPr>
            <p:cNvPr id="20" name="Полилиния: фигура 19"/>
            <p:cNvSpPr/>
            <p:nvPr/>
          </p:nvSpPr>
          <p:spPr>
            <a:xfrm>
              <a:off x="1344281" y="4184591"/>
              <a:ext cx="2881799" cy="1076218"/>
            </a:xfrm>
            <a:custGeom>
              <a:avLst/>
              <a:gdLst>
                <a:gd name="connsiteX0" fmla="*/ 0 w 2560794"/>
                <a:gd name="connsiteY0" fmla="*/ 576963 h 1153926"/>
                <a:gd name="connsiteX1" fmla="*/ 1280397 w 2560794"/>
                <a:gd name="connsiteY1" fmla="*/ 0 h 1153926"/>
                <a:gd name="connsiteX2" fmla="*/ 2560794 w 2560794"/>
                <a:gd name="connsiteY2" fmla="*/ 576963 h 1153926"/>
                <a:gd name="connsiteX3" fmla="*/ 1280397 w 2560794"/>
                <a:gd name="connsiteY3" fmla="*/ 1153926 h 1153926"/>
                <a:gd name="connsiteX4" fmla="*/ 0 w 2560794"/>
                <a:gd name="connsiteY4" fmla="*/ 576963 h 115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0794" h="1153926">
                  <a:moveTo>
                    <a:pt x="0" y="576963"/>
                  </a:moveTo>
                  <a:cubicBezTo>
                    <a:pt x="0" y="258315"/>
                    <a:pt x="573253" y="0"/>
                    <a:pt x="1280397" y="0"/>
                  </a:cubicBezTo>
                  <a:cubicBezTo>
                    <a:pt x="1987541" y="0"/>
                    <a:pt x="2560794" y="258315"/>
                    <a:pt x="2560794" y="576963"/>
                  </a:cubicBezTo>
                  <a:cubicBezTo>
                    <a:pt x="2560794" y="895611"/>
                    <a:pt x="1987541" y="1153926"/>
                    <a:pt x="1280397" y="1153926"/>
                  </a:cubicBezTo>
                  <a:cubicBezTo>
                    <a:pt x="573253" y="1153926"/>
                    <a:pt x="0" y="895611"/>
                    <a:pt x="0" y="576963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392800" tIns="186769" rIns="392800" bIns="18676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Художественно-творческая деятельность</a:t>
              </a:r>
              <a:endParaRPr lang="ru-RU" sz="2000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Полилиния: фигура 20"/>
            <p:cNvSpPr/>
            <p:nvPr/>
          </p:nvSpPr>
          <p:spPr>
            <a:xfrm rot="257730">
              <a:off x="3898889" y="3002571"/>
              <a:ext cx="934797" cy="490419"/>
            </a:xfrm>
            <a:custGeom>
              <a:avLst/>
              <a:gdLst>
                <a:gd name="connsiteX0" fmla="*/ 0 w 646939"/>
                <a:gd name="connsiteY0" fmla="*/ 98084 h 490418"/>
                <a:gd name="connsiteX1" fmla="*/ 401730 w 646939"/>
                <a:gd name="connsiteY1" fmla="*/ 98084 h 490418"/>
                <a:gd name="connsiteX2" fmla="*/ 401730 w 646939"/>
                <a:gd name="connsiteY2" fmla="*/ 0 h 490418"/>
                <a:gd name="connsiteX3" fmla="*/ 646939 w 646939"/>
                <a:gd name="connsiteY3" fmla="*/ 245209 h 490418"/>
                <a:gd name="connsiteX4" fmla="*/ 401730 w 646939"/>
                <a:gd name="connsiteY4" fmla="*/ 490418 h 490418"/>
                <a:gd name="connsiteX5" fmla="*/ 401730 w 646939"/>
                <a:gd name="connsiteY5" fmla="*/ 392334 h 490418"/>
                <a:gd name="connsiteX6" fmla="*/ 0 w 646939"/>
                <a:gd name="connsiteY6" fmla="*/ 392334 h 490418"/>
                <a:gd name="connsiteX7" fmla="*/ 0 w 646939"/>
                <a:gd name="connsiteY7" fmla="*/ 98084 h 49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6939" h="490418">
                  <a:moveTo>
                    <a:pt x="646939" y="392334"/>
                  </a:moveTo>
                  <a:lnTo>
                    <a:pt x="245209" y="392334"/>
                  </a:lnTo>
                  <a:lnTo>
                    <a:pt x="245209" y="490418"/>
                  </a:lnTo>
                  <a:lnTo>
                    <a:pt x="0" y="245209"/>
                  </a:lnTo>
                  <a:lnTo>
                    <a:pt x="245209" y="0"/>
                  </a:lnTo>
                  <a:lnTo>
                    <a:pt x="245209" y="98084"/>
                  </a:lnTo>
                  <a:lnTo>
                    <a:pt x="646939" y="98084"/>
                  </a:lnTo>
                  <a:lnTo>
                    <a:pt x="646939" y="392334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47124" tIns="98085" rIns="1" bIns="9808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100" kern="1200" dirty="0"/>
            </a:p>
          </p:txBody>
        </p:sp>
        <p:sp>
          <p:nvSpPr>
            <p:cNvPr id="22" name="Полилиния: фигура 21"/>
            <p:cNvSpPr/>
            <p:nvPr/>
          </p:nvSpPr>
          <p:spPr>
            <a:xfrm>
              <a:off x="1197867" y="2547836"/>
              <a:ext cx="2517092" cy="1153927"/>
            </a:xfrm>
            <a:custGeom>
              <a:avLst/>
              <a:gdLst>
                <a:gd name="connsiteX0" fmla="*/ 0 w 2396544"/>
                <a:gd name="connsiteY0" fmla="*/ 575111 h 1150222"/>
                <a:gd name="connsiteX1" fmla="*/ 1198272 w 2396544"/>
                <a:gd name="connsiteY1" fmla="*/ 0 h 1150222"/>
                <a:gd name="connsiteX2" fmla="*/ 2396544 w 2396544"/>
                <a:gd name="connsiteY2" fmla="*/ 575111 h 1150222"/>
                <a:gd name="connsiteX3" fmla="*/ 1198272 w 2396544"/>
                <a:gd name="connsiteY3" fmla="*/ 1150222 h 1150222"/>
                <a:gd name="connsiteX4" fmla="*/ 0 w 2396544"/>
                <a:gd name="connsiteY4" fmla="*/ 575111 h 115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6544" h="1150222">
                  <a:moveTo>
                    <a:pt x="0" y="575111"/>
                  </a:moveTo>
                  <a:cubicBezTo>
                    <a:pt x="0" y="257486"/>
                    <a:pt x="536485" y="0"/>
                    <a:pt x="1198272" y="0"/>
                  </a:cubicBezTo>
                  <a:cubicBezTo>
                    <a:pt x="1860059" y="0"/>
                    <a:pt x="2396544" y="257486"/>
                    <a:pt x="2396544" y="575111"/>
                  </a:cubicBezTo>
                  <a:cubicBezTo>
                    <a:pt x="2396544" y="892736"/>
                    <a:pt x="1860059" y="1150222"/>
                    <a:pt x="1198272" y="1150222"/>
                  </a:cubicBezTo>
                  <a:cubicBezTo>
                    <a:pt x="536485" y="1150222"/>
                    <a:pt x="0" y="892736"/>
                    <a:pt x="0" y="57511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368746" tIns="186226" rIns="368746" bIns="18622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Взаимодействие с родителями</a:t>
              </a:r>
              <a:endParaRPr lang="ru-RU" sz="2000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олилиния: фигура 22"/>
            <p:cNvSpPr/>
            <p:nvPr/>
          </p:nvSpPr>
          <p:spPr>
            <a:xfrm rot="1777411">
              <a:off x="3917894" y="1977304"/>
              <a:ext cx="854184" cy="490418"/>
            </a:xfrm>
            <a:custGeom>
              <a:avLst/>
              <a:gdLst>
                <a:gd name="connsiteX0" fmla="*/ 0 w 854183"/>
                <a:gd name="connsiteY0" fmla="*/ 98084 h 490418"/>
                <a:gd name="connsiteX1" fmla="*/ 608974 w 854183"/>
                <a:gd name="connsiteY1" fmla="*/ 98084 h 490418"/>
                <a:gd name="connsiteX2" fmla="*/ 608974 w 854183"/>
                <a:gd name="connsiteY2" fmla="*/ 0 h 490418"/>
                <a:gd name="connsiteX3" fmla="*/ 854183 w 854183"/>
                <a:gd name="connsiteY3" fmla="*/ 245209 h 490418"/>
                <a:gd name="connsiteX4" fmla="*/ 608974 w 854183"/>
                <a:gd name="connsiteY4" fmla="*/ 490418 h 490418"/>
                <a:gd name="connsiteX5" fmla="*/ 608974 w 854183"/>
                <a:gd name="connsiteY5" fmla="*/ 392334 h 490418"/>
                <a:gd name="connsiteX6" fmla="*/ 0 w 854183"/>
                <a:gd name="connsiteY6" fmla="*/ 392334 h 490418"/>
                <a:gd name="connsiteX7" fmla="*/ 0 w 854183"/>
                <a:gd name="connsiteY7" fmla="*/ 98084 h 49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4183" h="490418">
                  <a:moveTo>
                    <a:pt x="854183" y="392333"/>
                  </a:moveTo>
                  <a:lnTo>
                    <a:pt x="245209" y="392333"/>
                  </a:lnTo>
                  <a:lnTo>
                    <a:pt x="245209" y="490417"/>
                  </a:lnTo>
                  <a:lnTo>
                    <a:pt x="0" y="245209"/>
                  </a:lnTo>
                  <a:lnTo>
                    <a:pt x="245209" y="1"/>
                  </a:lnTo>
                  <a:lnTo>
                    <a:pt x="245209" y="98085"/>
                  </a:lnTo>
                  <a:lnTo>
                    <a:pt x="854183" y="98085"/>
                  </a:lnTo>
                  <a:lnTo>
                    <a:pt x="854183" y="392333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47125" tIns="98084" rIns="0" bIns="9808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100" kern="1200"/>
            </a:p>
          </p:txBody>
        </p:sp>
        <p:sp>
          <p:nvSpPr>
            <p:cNvPr id="24" name="Полилиния: фигура 23"/>
            <p:cNvSpPr/>
            <p:nvPr/>
          </p:nvSpPr>
          <p:spPr>
            <a:xfrm>
              <a:off x="1512754" y="1037903"/>
              <a:ext cx="2124425" cy="1108518"/>
            </a:xfrm>
            <a:custGeom>
              <a:avLst/>
              <a:gdLst>
                <a:gd name="connsiteX0" fmla="*/ 0 w 2124425"/>
                <a:gd name="connsiteY0" fmla="*/ 576963 h 1153926"/>
                <a:gd name="connsiteX1" fmla="*/ 1062213 w 2124425"/>
                <a:gd name="connsiteY1" fmla="*/ 0 h 1153926"/>
                <a:gd name="connsiteX2" fmla="*/ 2124426 w 2124425"/>
                <a:gd name="connsiteY2" fmla="*/ 576963 h 1153926"/>
                <a:gd name="connsiteX3" fmla="*/ 1062213 w 2124425"/>
                <a:gd name="connsiteY3" fmla="*/ 1153926 h 1153926"/>
                <a:gd name="connsiteX4" fmla="*/ 0 w 2124425"/>
                <a:gd name="connsiteY4" fmla="*/ 576963 h 115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4425" h="1153926">
                  <a:moveTo>
                    <a:pt x="0" y="576963"/>
                  </a:moveTo>
                  <a:cubicBezTo>
                    <a:pt x="0" y="258315"/>
                    <a:pt x="475569" y="0"/>
                    <a:pt x="1062213" y="0"/>
                  </a:cubicBezTo>
                  <a:cubicBezTo>
                    <a:pt x="1648857" y="0"/>
                    <a:pt x="2124426" y="258315"/>
                    <a:pt x="2124426" y="576963"/>
                  </a:cubicBezTo>
                  <a:cubicBezTo>
                    <a:pt x="2124426" y="895611"/>
                    <a:pt x="1648857" y="1153926"/>
                    <a:pt x="1062213" y="1153926"/>
                  </a:cubicBezTo>
                  <a:cubicBezTo>
                    <a:pt x="475569" y="1153926"/>
                    <a:pt x="0" y="895611"/>
                    <a:pt x="0" y="576963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328895" tIns="186769" rIns="328895" bIns="18676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kern="1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Подвижные игры</a:t>
              </a:r>
              <a:endParaRPr lang="ru-RU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2104094" y="902610"/>
            <a:ext cx="8128000" cy="54186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5" name="Полилиния: фигура 24"/>
          <p:cNvSpPr/>
          <p:nvPr/>
        </p:nvSpPr>
        <p:spPr>
          <a:xfrm>
            <a:off x="6218385" y="122357"/>
            <a:ext cx="2592920" cy="997539"/>
          </a:xfrm>
          <a:custGeom>
            <a:avLst/>
            <a:gdLst>
              <a:gd name="connsiteX0" fmla="*/ 0 w 1896697"/>
              <a:gd name="connsiteY0" fmla="*/ 548502 h 1097003"/>
              <a:gd name="connsiteX1" fmla="*/ 948349 w 1896697"/>
              <a:gd name="connsiteY1" fmla="*/ 0 h 1097003"/>
              <a:gd name="connsiteX2" fmla="*/ 1896698 w 1896697"/>
              <a:gd name="connsiteY2" fmla="*/ 548502 h 1097003"/>
              <a:gd name="connsiteX3" fmla="*/ 948349 w 1896697"/>
              <a:gd name="connsiteY3" fmla="*/ 1097004 h 1097003"/>
              <a:gd name="connsiteX4" fmla="*/ 0 w 1896697"/>
              <a:gd name="connsiteY4" fmla="*/ 548502 h 109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6697" h="1097003">
                <a:moveTo>
                  <a:pt x="0" y="548502"/>
                </a:moveTo>
                <a:cubicBezTo>
                  <a:pt x="0" y="245573"/>
                  <a:pt x="424590" y="0"/>
                  <a:pt x="948349" y="0"/>
                </a:cubicBezTo>
                <a:cubicBezTo>
                  <a:pt x="1472108" y="0"/>
                  <a:pt x="1896698" y="245573"/>
                  <a:pt x="1896698" y="548502"/>
                </a:cubicBezTo>
                <a:cubicBezTo>
                  <a:pt x="1896698" y="851431"/>
                  <a:pt x="1472108" y="1097004"/>
                  <a:pt x="948349" y="1097004"/>
                </a:cubicBezTo>
                <a:cubicBezTo>
                  <a:pt x="424590" y="1097004"/>
                  <a:pt x="0" y="851431"/>
                  <a:pt x="0" y="548502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298085" tIns="180972" rIns="298085" bIns="180972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деятельность </a:t>
            </a:r>
            <a:endParaRPr lang="ru-RU" sz="2000" b="1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700" kern="1200" dirty="0"/>
          </a:p>
        </p:txBody>
      </p:sp>
      <p:sp>
        <p:nvSpPr>
          <p:cNvPr id="47" name="Полилиния: фигура 46"/>
          <p:cNvSpPr/>
          <p:nvPr/>
        </p:nvSpPr>
        <p:spPr>
          <a:xfrm rot="19335337">
            <a:off x="7543826" y="1948282"/>
            <a:ext cx="1250260" cy="524973"/>
          </a:xfrm>
          <a:custGeom>
            <a:avLst/>
            <a:gdLst>
              <a:gd name="connsiteX0" fmla="*/ 0 w 838820"/>
              <a:gd name="connsiteY0" fmla="*/ 98084 h 490418"/>
              <a:gd name="connsiteX1" fmla="*/ 593611 w 838820"/>
              <a:gd name="connsiteY1" fmla="*/ 98084 h 490418"/>
              <a:gd name="connsiteX2" fmla="*/ 593611 w 838820"/>
              <a:gd name="connsiteY2" fmla="*/ 0 h 490418"/>
              <a:gd name="connsiteX3" fmla="*/ 838820 w 838820"/>
              <a:gd name="connsiteY3" fmla="*/ 245209 h 490418"/>
              <a:gd name="connsiteX4" fmla="*/ 593611 w 838820"/>
              <a:gd name="connsiteY4" fmla="*/ 490418 h 490418"/>
              <a:gd name="connsiteX5" fmla="*/ 593611 w 838820"/>
              <a:gd name="connsiteY5" fmla="*/ 392334 h 490418"/>
              <a:gd name="connsiteX6" fmla="*/ 0 w 838820"/>
              <a:gd name="connsiteY6" fmla="*/ 392334 h 490418"/>
              <a:gd name="connsiteX7" fmla="*/ 0 w 838820"/>
              <a:gd name="connsiteY7" fmla="*/ 98084 h 490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8820" h="490418">
                <a:moveTo>
                  <a:pt x="0" y="98084"/>
                </a:moveTo>
                <a:lnTo>
                  <a:pt x="593611" y="98084"/>
                </a:lnTo>
                <a:lnTo>
                  <a:pt x="593611" y="0"/>
                </a:lnTo>
                <a:lnTo>
                  <a:pt x="838820" y="245209"/>
                </a:lnTo>
                <a:lnTo>
                  <a:pt x="593611" y="490418"/>
                </a:lnTo>
                <a:lnTo>
                  <a:pt x="593611" y="392334"/>
                </a:lnTo>
                <a:lnTo>
                  <a:pt x="0" y="392334"/>
                </a:lnTo>
                <a:lnTo>
                  <a:pt x="0" y="9808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-1" tIns="98084" rIns="147125" bIns="98083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100" kern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4528</Words>
  <Application>WPS Presentation</Application>
  <PresentationFormat>Широкоэкранный</PresentationFormat>
  <Paragraphs>111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2" baseType="lpstr">
      <vt:lpstr>Arial</vt:lpstr>
      <vt:lpstr>SimSun</vt:lpstr>
      <vt:lpstr>Wingdings</vt:lpstr>
      <vt:lpstr>Times New Roman</vt:lpstr>
      <vt:lpstr>Calibri</vt:lpstr>
      <vt:lpstr>Calibri Light</vt:lpstr>
      <vt:lpstr>Microsoft YaHei</vt:lpstr>
      <vt:lpstr>Arial Unicode MS</vt:lpstr>
      <vt:lpstr>Тема Office</vt:lpstr>
      <vt:lpstr> </vt:lpstr>
      <vt:lpstr>PowerPoint 演示文稿</vt:lpstr>
      <vt:lpstr>Актуальность проекта:</vt:lpstr>
      <vt:lpstr>Ожидаемый результат: </vt:lpstr>
      <vt:lpstr>    Задачи проекта: 1. Пробудить интерес к предлагаемой деятельности; развивать представления о сельскохозяйственной деятельности человека. 2. Помочь понять детям о важности, необходимости каждой профессии в сельском хозяйстве/  3. Сформировать систему знаний о приготовлении хлеба, дать представления о том, как — выращивают хлеб. 4. Воспитывать уважение к сельским труженикам, воспитывать интерес к этим профессиям, способствовать чувству любви к деревне, ее красоте, простоте, неразделимой связи с природой.  5. Развивать связную речь, формировать грамматический строй речи, закрепить умение образовывать прилагательные от существительных; понимать значение и мудрость народных пословиц. (фермер, агроном, ветеринар, доярка, тракторист, хлебороб, комбайнер). 6. Использовать различные нетрадиционные техники, развивать творческие способности детей, создать максимальную свободу для проявления инициативы и фантазии. </vt:lpstr>
      <vt:lpstr>Цель проекта:   </vt:lpstr>
      <vt:lpstr>План проекта: </vt:lpstr>
      <vt:lpstr>  Этапы реализации проекта  Подготовительный этап:  </vt:lpstr>
      <vt:lpstr>PowerPoint 演示文稿</vt:lpstr>
      <vt:lpstr>Познавательные беседы.</vt:lpstr>
      <vt:lpstr>PowerPoint 演示文稿</vt:lpstr>
      <vt:lpstr>PowerPoint 演示文稿</vt:lpstr>
      <vt:lpstr>Экскурсии.</vt:lpstr>
      <vt:lpstr>PowerPoint 演示文稿</vt:lpstr>
      <vt:lpstr>PowerPoint 演示文稿</vt:lpstr>
      <vt:lpstr>Театрализованная деятельность. </vt:lpstr>
      <vt:lpstr>PowerPoint 演示文稿</vt:lpstr>
      <vt:lpstr>Художественно-творческая деятельность. </vt:lpstr>
      <vt:lpstr>PowerPoint 演示文稿</vt:lpstr>
      <vt:lpstr>PowerPoint 演示文稿</vt:lpstr>
      <vt:lpstr>PowerPoint 演示文稿</vt:lpstr>
      <vt:lpstr>PowerPoint 演示文稿</vt:lpstr>
      <vt:lpstr>Трудовая деятельность.</vt:lpstr>
      <vt:lpstr>Развлечение  с детьми «Хлеб-всему голова». </vt:lpstr>
      <vt:lpstr>PowerPoint 演示文稿</vt:lpstr>
      <vt:lpstr>Познавательно  исследовательская деятельность.</vt:lpstr>
      <vt:lpstr>PowerPoint 演示文稿</vt:lpstr>
      <vt:lpstr>Взаимодействие с родителями.</vt:lpstr>
      <vt:lpstr>PowerPoint 演示文稿</vt:lpstr>
      <vt:lpstr>Заключительный этап.</vt:lpstr>
      <vt:lpstr>Лепбуки:</vt:lpstr>
      <vt:lpstr>Итоги  проекта: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«Детям о сельском хозяйстве» </dc:title>
  <dc:creator>HP</dc:creator>
  <cp:lastModifiedBy>User</cp:lastModifiedBy>
  <cp:revision>72</cp:revision>
  <dcterms:created xsi:type="dcterms:W3CDTF">2026-03-28T16:50:00Z</dcterms:created>
  <dcterms:modified xsi:type="dcterms:W3CDTF">2026-04-15T11:30:40Z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447EB16035A441519C136779F68F745B_12</vt:lpwstr>
  </property>
  <property fmtid="{D5CDD505-2E9C-101B-9397-08002B2CF9AE}" pid="3" name="KSOProductBuildVer">
    <vt:lpwstr>1049-12.2.0.23196</vt:lpwstr>
  </property>
</Properties>
</file>