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1" r:id="rId9"/>
    <p:sldId id="264" r:id="rId10"/>
    <p:sldId id="265" r:id="rId11"/>
    <p:sldId id="266" r:id="rId12"/>
    <p:sldId id="267" r:id="rId13"/>
    <p:sldId id="268" r:id="rId14"/>
    <p:sldId id="271" r:id="rId15"/>
    <p:sldId id="272" r:id="rId16"/>
    <p:sldId id="273" r:id="rId17"/>
    <p:sldId id="274" r:id="rId18"/>
    <p:sldId id="275" r:id="rId19"/>
    <p:sldId id="276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Lbls>
            <c:dLbl>
              <c:idx val="3"/>
              <c:delete val="1"/>
            </c:dLbl>
            <c:showVal val="1"/>
            <c:showLeaderLines val="1"/>
          </c:dLbls>
          <c:cat>
            <c:strRef>
              <c:f>Лист1!$A$2:$A$5</c:f>
              <c:strCache>
                <c:ptCount val="2"/>
                <c:pt idx="0">
                  <c:v>часть, формируемая участниками образовательных отношений</c:v>
                </c:pt>
                <c:pt idx="1">
                  <c:v>обязательная часть, 60%</c:v>
                </c:pt>
              </c:strCache>
            </c:strRef>
          </c:cat>
          <c:val>
            <c:numRef>
              <c:f>Лист1!$B$2:$B$5</c:f>
              <c:numCache>
                <c:formatCode>0%</c:formatCode>
                <c:ptCount val="4"/>
                <c:pt idx="0">
                  <c:v>0.4</c:v>
                </c:pt>
                <c:pt idx="1">
                  <c:v>0.6000000000000002</c:v>
                </c:pt>
              </c:numCache>
            </c:numRef>
          </c:val>
        </c:ser>
        <c:firstSliceAng val="0"/>
      </c:pieChart>
    </c:plotArea>
    <c:legend>
      <c:legendPos val="r"/>
      <c:legendEntry>
        <c:idx val="2"/>
        <c:delete val="1"/>
      </c:legendEntry>
      <c:legendEntry>
        <c:idx val="3"/>
        <c:delete val="1"/>
      </c:legendEntry>
      <c:layout/>
    </c:legend>
    <c:plotVisOnly val="1"/>
    <c:dispBlanksAs val="zero"/>
  </c:chart>
  <c:txPr>
    <a:bodyPr/>
    <a:lstStyle/>
    <a:p>
      <a:pPr>
        <a:defRPr sz="1800"/>
      </a:pPr>
      <a:endParaRPr lang="ru-RU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160565-0110-462F-A964-2F39C3C49EC5}" type="datetimeFigureOut">
              <a:rPr lang="ru-RU" smtClean="0"/>
              <a:pPr/>
              <a:t>18.10.2023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D1A45E-8A03-4AF1-80DC-24094194C06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9114865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D1A45E-8A03-4AF1-80DC-24094194C065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18.10.2023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18.10.2023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18.10.2023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18.10.2023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18.10.2023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18.10.2023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96753"/>
            <a:ext cx="7772400" cy="2403698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Тема: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Федеральная образовательная программа дошкольного образования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215900" y="1219200"/>
            <a:ext cx="192088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!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29" name="Text Box 1"/>
          <p:cNvSpPr txBox="1">
            <a:spLocks noChangeArrowheads="1"/>
          </p:cNvSpPr>
          <p:nvPr/>
        </p:nvSpPr>
        <p:spPr bwMode="auto">
          <a:xfrm>
            <a:off x="0" y="548680"/>
            <a:ext cx="364086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!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539552" y="-187324"/>
            <a:ext cx="7776864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1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Целевой раздел: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395536" y="247504"/>
            <a:ext cx="8568952" cy="29854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Цель ФОП: </a:t>
            </a:r>
            <a:r>
              <a:rPr kumimoji="0" lang="ru-RU" sz="17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разностороннее развитие в период дошкольного детства с учетом возрастных и индивидуальных особенностей на основе духовно-нравственных ценностей российского народа (жизнь, достоинство, права и свободы человека, патриотизм, гражданственность, служение Отечеству, и ответственность за его судьбу, высокие нравственные идеалы, крепкая семья, созидательный труд, приоритет духовного над материальным, гуманизм, милосердие, справедливость, коллективизм, взаимопомощь и взаимоуважение, историческая память и преемственность поколений, единство народов России), исторических и национально-культурных традиций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323528" y="3073493"/>
            <a:ext cx="8568952" cy="29700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79475" algn="l"/>
              </a:tabLst>
            </a:pPr>
            <a:endParaRPr kumimoji="0" lang="ru-RU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79475" algn="l"/>
              </a:tabLst>
            </a:pPr>
            <a:r>
              <a:rPr kumimoji="0" lang="ru-RU" sz="1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Задачи ФОП </a:t>
            </a:r>
            <a:r>
              <a:rPr kumimoji="0" lang="ru-RU" sz="17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(НОВОЕ):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879475" algn="l"/>
              </a:tabLst>
            </a:pPr>
            <a:r>
              <a:rPr kumimoji="0" lang="ru-RU" sz="1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обеспечение </a:t>
            </a:r>
            <a:r>
              <a:rPr kumimoji="0" lang="ru-RU" sz="17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единых </a:t>
            </a:r>
            <a:r>
              <a:rPr kumimoji="0" lang="ru-RU" sz="1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для РФ </a:t>
            </a:r>
            <a:r>
              <a:rPr kumimoji="0" lang="ru-RU" sz="17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содержания и планируемых результатов </a:t>
            </a:r>
            <a:r>
              <a:rPr kumimoji="0" lang="ru-RU" sz="1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освоения образовательной программы ДО;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879475" algn="l"/>
              </a:tabLst>
            </a:pPr>
            <a:r>
              <a:rPr kumimoji="0" lang="ru-RU" sz="1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приобщение детей (в соответствии с возрастными возможностями) </a:t>
            </a:r>
            <a:r>
              <a:rPr kumimoji="0" lang="ru-RU" sz="17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к базовым ценностям российского народа</a:t>
            </a:r>
            <a:r>
              <a:rPr kumimoji="0" lang="ru-RU" sz="1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…, </a:t>
            </a:r>
            <a:r>
              <a:rPr kumimoji="0" lang="ru-RU" sz="17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создание условий для формирования ценностного отношения к окружающему миру, становления опыта действий и поступков на основе осмысления ценностей</a:t>
            </a:r>
            <a:r>
              <a:rPr kumimoji="0" lang="ru-RU" sz="1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;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879475" algn="l"/>
              </a:tabLst>
            </a:pPr>
            <a:r>
              <a:rPr kumimoji="0" lang="ru-RU" sz="1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достижение детьми на этапе завершения ДО уровня развития, </a:t>
            </a:r>
            <a:r>
              <a:rPr kumimoji="0" lang="ru-RU" sz="17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необходимого и достаточного для успешного освоения ими образовательных программ начального общего образования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9" name="image6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725" y="601663"/>
            <a:ext cx="327025" cy="327025"/>
          </a:xfrm>
          <a:prstGeom prst="rect">
            <a:avLst/>
          </a:prstGeom>
          <a:noFill/>
        </p:spPr>
      </p:pic>
      <p:sp>
        <p:nvSpPr>
          <p:cNvPr id="23560" name="Rectangle 8"/>
          <p:cNvSpPr>
            <a:spLocks noChangeArrowheads="1"/>
          </p:cNvSpPr>
          <p:nvPr/>
        </p:nvSpPr>
        <p:spPr bwMode="auto">
          <a:xfrm>
            <a:off x="0" y="26064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1" i="0" u="sng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Целевой раздел:</a:t>
            </a:r>
            <a:endParaRPr kumimoji="0" lang="ru-RU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61" name="Rectangle 9"/>
          <p:cNvSpPr>
            <a:spLocks noChangeArrowheads="1"/>
          </p:cNvSpPr>
          <p:nvPr/>
        </p:nvSpPr>
        <p:spPr bwMode="auto">
          <a:xfrm>
            <a:off x="593725" y="457343"/>
            <a:ext cx="8082731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31838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Неправомерность требования от детей дошкольного возраста конкретных образовательных достижений, понимание планируемых результатов реализации ФОП как характеристик возможных достижений ребенка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на разных возрастных этапах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и к моменту завершения ДО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31838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62" name="Rectangle 10"/>
          <p:cNvSpPr>
            <a:spLocks noChangeArrowheads="1"/>
          </p:cNvSpPr>
          <p:nvPr/>
        </p:nvSpPr>
        <p:spPr bwMode="auto">
          <a:xfrm>
            <a:off x="467544" y="1071983"/>
            <a:ext cx="8352928" cy="20689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31838" algn="l"/>
              </a:tabLst>
            </a:pP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31838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Обозначенные в ФОП возможные достижения детей «к году», «к трем годам» и т.д. имеют условный характер, что предполагает широкий возрастной диапазон для достижения ребенком планируемых результатов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31838" algn="l"/>
              </a:tabLst>
            </a:pP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731838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Планируемые результаты в младенческом, раннем, дошкольном возрасте (к 4-м, к 5-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ти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, к 6-ти годам) и к моменту завершения освоения ФОП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представлены, дополнены и конкретизированы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, с учетом цели и задач дошкольного образования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31838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63" name="Rectangle 11"/>
          <p:cNvSpPr>
            <a:spLocks noChangeArrowheads="1"/>
          </p:cNvSpPr>
          <p:nvPr/>
        </p:nvSpPr>
        <p:spPr bwMode="auto">
          <a:xfrm>
            <a:off x="539552" y="2636912"/>
            <a:ext cx="8424936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Педагогическая диагностика достижения планируемых результатов ФОП ДО направлена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на изучение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деятельностных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 умений ребенка, его интересов, предпочтений, склонностей, личностных особенностей, способов взаимодействия со взрослыми и сверстниками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64" name="Rectangle 12"/>
          <p:cNvSpPr>
            <a:spLocks noChangeArrowheads="1"/>
          </p:cNvSpPr>
          <p:nvPr/>
        </p:nvSpPr>
        <p:spPr bwMode="auto">
          <a:xfrm>
            <a:off x="323528" y="3933056"/>
            <a:ext cx="8424937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31838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Цели педагогической диагностики, а также особенности ее проведения (основные формы, методы) определяются ФГОС ДО (п.3.2.3 и п. 4.6).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31838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65" name="Rectangle 13"/>
          <p:cNvSpPr>
            <a:spLocks noChangeArrowheads="1"/>
          </p:cNvSpPr>
          <p:nvPr/>
        </p:nvSpPr>
        <p:spPr bwMode="auto">
          <a:xfrm>
            <a:off x="251520" y="4304548"/>
            <a:ext cx="8712968" cy="16927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Периодичность проведения диагностики, способ и форма фиксации результатов определяется ДОО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В ФОП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уточнена оптимальная периодичность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– дважды в года (стартовая, с учетом адаптационно периода, и заключительная на этапе освоения содержания программы возрастной группой). Присутствуют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уточнения об основном методе (наблюдении), других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малоформализованных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методах и методиках педагогической диагностики, а также об индикаторах оценки наблюдаемых фактов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66" name="Rectangle 14"/>
          <p:cNvSpPr>
            <a:spLocks noChangeArrowheads="1"/>
          </p:cNvSpPr>
          <p:nvPr/>
        </p:nvSpPr>
        <p:spPr bwMode="auto">
          <a:xfrm>
            <a:off x="179512" y="6021288"/>
            <a:ext cx="91440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31838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Проведение психологической диагностики определяется положениями ФГОС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ДО (п. 3.2.3)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7" name="image6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628800"/>
            <a:ext cx="432048" cy="432048"/>
          </a:xfrm>
          <a:prstGeom prst="rect">
            <a:avLst/>
          </a:prstGeom>
          <a:noFill/>
        </p:spPr>
      </p:pic>
      <p:sp>
        <p:nvSpPr>
          <p:cNvPr id="19" name="Прямоугольник 18"/>
          <p:cNvSpPr/>
          <p:nvPr/>
        </p:nvSpPr>
        <p:spPr>
          <a:xfrm rot="10800000" flipH="1" flipV="1">
            <a:off x="0" y="2283218"/>
            <a:ext cx="41554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!</a:t>
            </a:r>
            <a:endParaRPr lang="ru-RU" sz="105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Autofit/>
          </a:bodyPr>
          <a:lstStyle/>
          <a:p>
            <a:pPr algn="l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Содержательный раздел: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836712"/>
            <a:ext cx="8229600" cy="4785395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-Представленные  задачи и содержание образовательной деятельности с детьми всех возрастных групп по всем образовательным областям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Содержание образовательной деятельности в каждой образовательной области </a:t>
            </a:r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дополнено и расширено,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 учетом цели, задач, планируемых результатов</a:t>
            </a:r>
          </a:p>
          <a:p>
            <a:pPr>
              <a:buFontTx/>
              <a:buChar char="-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Содержание образовательных областей </a:t>
            </a:r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дополнено задачами воспитания, отражающими направленность на приобщение детей к ценностям «Родина», «Природа», «Семья», «Человек», «Жизнь», «Милосердие», «Добро», «Дружба», «Сотрудничество», «Труд», «Познание», «Культура», «Красота», «Здоровье»</a:t>
            </a:r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Вариативность форм, способов, методов и средств реализации ФОП ДО. Выбор зависит не только от возрастных и индивидуальных особенностей детей, учета их особых образовательных потребностей, но и от личных интересов, мотивов, ожиданий, желаний детей. Важно </a:t>
            </a:r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признать </a:t>
            </a:r>
            <a:r>
              <a:rPr lang="ru-RU" sz="1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приобритености</a:t>
            </a:r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субъектов позиции ребенка в образовательном процессе.</a:t>
            </a:r>
          </a:p>
          <a:p>
            <a:pPr>
              <a:buFontTx/>
              <a:buChar char="-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Могут использовать различные образовательные технологии, в том числе </a:t>
            </a:r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дистанционные образовательные технологии, дистанционное обучение, за исключением тех, которые могут нанести вред здоровью детей</a:t>
            </a:r>
          </a:p>
          <a:p>
            <a:pPr>
              <a:buFontTx/>
              <a:buChar char="-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Педагог самостоятельно определяет формы, способы, методы реализации ФОП ДО, в соответствии с задачами воспитания и обучения, возрастными и индивидуальными особенностями детей, спецификой их образовательных потребностей и интересов. При выборе форм реализации образовательного содержания, необходимо ориентироваться на виды детской деятельности, определенные во ФГОС ДО для каждого возрастного этапа (младенческий, ранний, дошкольный возраста)</a:t>
            </a:r>
          </a:p>
          <a:p>
            <a:pPr>
              <a:buFontTx/>
              <a:buChar char="-"/>
            </a:pPr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Уточнены методы реализации задач воспитания, методы реализации задач обучения дошкольников.</a:t>
            </a:r>
          </a:p>
          <a:p>
            <a:pPr>
              <a:buFontTx/>
              <a:buChar char="-"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Содержательный раздел: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ru-RU" sz="6400" dirty="0">
                <a:latin typeface="Times New Roman" pitchFamily="18" charset="0"/>
                <a:cs typeface="Times New Roman" pitchFamily="18" charset="0"/>
              </a:rPr>
              <a:t>-представлены варианты </a:t>
            </a:r>
            <a:r>
              <a:rPr lang="ru-RU" sz="6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организации совместной деятельности детей с педагогом м другими детьми, уточнены возможные варианты позиции педагога </a:t>
            </a:r>
            <a:r>
              <a:rPr lang="ru-RU" sz="6400" dirty="0">
                <a:latin typeface="Times New Roman" pitchFamily="18" charset="0"/>
                <a:cs typeface="Times New Roman" pitchFamily="18" charset="0"/>
              </a:rPr>
              <a:t>на основе его функции: обучает чему-то новому, равноправный партнер, направляет совместную деятельность детской группы, организует деятельность детей друг с другом, наблюдает самостоятельную деятельность детей</a:t>
            </a:r>
          </a:p>
          <a:p>
            <a:pPr marL="0" indent="0">
              <a:buNone/>
            </a:pPr>
            <a:r>
              <a:rPr lang="ru-RU" sz="6400" dirty="0">
                <a:latin typeface="Times New Roman" pitchFamily="18" charset="0"/>
                <a:cs typeface="Times New Roman" pitchFamily="18" charset="0"/>
              </a:rPr>
              <a:t>-уточнено особое </a:t>
            </a:r>
            <a:r>
              <a:rPr lang="ru-RU" sz="6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место и роль игры </a:t>
            </a:r>
            <a:r>
              <a:rPr lang="ru-RU" sz="6400" dirty="0">
                <a:latin typeface="Times New Roman" pitchFamily="18" charset="0"/>
                <a:cs typeface="Times New Roman" pitchFamily="18" charset="0"/>
              </a:rPr>
              <a:t>в образовательной деятельности и в развитии детей</a:t>
            </a:r>
          </a:p>
          <a:p>
            <a:pPr marL="0" indent="0">
              <a:buNone/>
            </a:pPr>
            <a:r>
              <a:rPr lang="ru-RU" sz="6400" dirty="0">
                <a:latin typeface="Times New Roman" pitchFamily="18" charset="0"/>
                <a:cs typeface="Times New Roman" pitchFamily="18" charset="0"/>
              </a:rPr>
              <a:t>-уточнены возможные формы организации образовательной деятельности по Программе</a:t>
            </a:r>
            <a:r>
              <a:rPr lang="ru-RU" sz="6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в первой половине дня, на прогулке, во второй половине дня</a:t>
            </a:r>
          </a:p>
          <a:p>
            <a:pPr marL="0" indent="0">
              <a:buNone/>
            </a:pPr>
            <a:r>
              <a:rPr lang="ru-RU" sz="6400" dirty="0">
                <a:latin typeface="Times New Roman" pitchFamily="18" charset="0"/>
                <a:cs typeface="Times New Roman" pitchFamily="18" charset="0"/>
              </a:rPr>
              <a:t>-Развернуть представлена информация о </a:t>
            </a:r>
            <a:r>
              <a:rPr lang="ru-RU" sz="6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занятии</a:t>
            </a:r>
            <a:r>
              <a:rPr lang="ru-RU" sz="6400" dirty="0">
                <a:latin typeface="Times New Roman" pitchFamily="18" charset="0"/>
                <a:cs typeface="Times New Roman" pitchFamily="18" charset="0"/>
              </a:rPr>
              <a:t> как организационной форме, не означающей обязательную </a:t>
            </a:r>
            <a:r>
              <a:rPr lang="ru-RU" sz="6400" dirty="0" err="1">
                <a:latin typeface="Times New Roman" pitchFamily="18" charset="0"/>
                <a:cs typeface="Times New Roman" pitchFamily="18" charset="0"/>
              </a:rPr>
              <a:t>регламентированность</a:t>
            </a:r>
            <a:r>
              <a:rPr lang="ru-RU" sz="6400" dirty="0">
                <a:latin typeface="Times New Roman" pitchFamily="18" charset="0"/>
                <a:cs typeface="Times New Roman" pitchFamily="18" charset="0"/>
              </a:rPr>
              <a:t> процесса, и предлагающей выбор педагогом содержания и педагогически обоснованных методов образовательной деятельности</a:t>
            </a:r>
          </a:p>
          <a:p>
            <a:pPr marL="0" indent="0">
              <a:buNone/>
            </a:pPr>
            <a:r>
              <a:rPr lang="ru-RU" sz="6400" dirty="0">
                <a:latin typeface="Times New Roman" pitchFamily="18" charset="0"/>
                <a:cs typeface="Times New Roman" pitchFamily="18" charset="0"/>
              </a:rPr>
              <a:t>-выделены способы, направления и условия </a:t>
            </a:r>
            <a:r>
              <a:rPr lang="ru-RU" sz="6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поддержки детской инициативы </a:t>
            </a:r>
            <a:r>
              <a:rPr lang="ru-RU" sz="6400" dirty="0">
                <a:latin typeface="Times New Roman" pitchFamily="18" charset="0"/>
                <a:cs typeface="Times New Roman" pitchFamily="18" charset="0"/>
              </a:rPr>
              <a:t>на разных возрастных этапах</a:t>
            </a:r>
          </a:p>
          <a:p>
            <a:pPr marL="0" indent="0">
              <a:buNone/>
            </a:pPr>
            <a:r>
              <a:rPr lang="ru-RU" sz="6400" dirty="0">
                <a:latin typeface="Times New Roman" pitchFamily="18" charset="0"/>
                <a:cs typeface="Times New Roman" pitchFamily="18" charset="0"/>
              </a:rPr>
              <a:t>-представлено направление взаимодействия педагогического коллектива с семьями воспитанников: цель, задачи, принципы, направления, возможные формы </a:t>
            </a:r>
            <a:r>
              <a:rPr lang="ru-RU" sz="6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(расширено)</a:t>
            </a:r>
          </a:p>
          <a:p>
            <a:pPr marL="0" indent="0">
              <a:buNone/>
            </a:pPr>
            <a:r>
              <a:rPr lang="ru-RU" sz="6400" dirty="0">
                <a:latin typeface="Times New Roman" pitchFamily="18" charset="0"/>
                <a:cs typeface="Times New Roman" pitchFamily="18" charset="0"/>
              </a:rPr>
              <a:t>-представлено направление коррекционно-развивающей работы с детьми и/или инклюзивного образования: задачи, содержание, формы организации и др. </a:t>
            </a:r>
            <a:r>
              <a:rPr lang="ru-RU" sz="6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(расширено)</a:t>
            </a:r>
          </a:p>
          <a:p>
            <a:pPr marL="0" indent="0">
              <a:buNone/>
            </a:pPr>
            <a:r>
              <a:rPr lang="ru-RU" sz="6400" dirty="0">
                <a:latin typeface="Times New Roman" pitchFamily="18" charset="0"/>
                <a:cs typeface="Times New Roman" pitchFamily="18" charset="0"/>
              </a:rPr>
              <a:t>-отдельным блоком (п.29) </a:t>
            </a:r>
            <a:r>
              <a:rPr lang="ru-RU" sz="6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включена Федеральная программа воспитания.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368961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Организационный раздел: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психолого-педагогические условия 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дополнены (например, уточнено, что образовательные задачи могут решаться с помощью новых форм организации процесса образования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(проектная деятельность, образовательная ситуация, обогащенные игры детей в центрах детской активности, проблемно-обучающие ситуации в рамках интеграции образовательных областей) так и традиционных (фронтальные, групповые, индивидуальные занятия)</a:t>
            </a:r>
          </a:p>
          <a:p>
            <a:pPr>
              <a:buFontTx/>
              <a:buChar char="-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 блоке, посвященном РППС, уточнено, что ФОП ДО не выдвигает жестких требований к организации РППС, и оставляет за ДОО право самостоятельно проектировать предметно-пространственную среду в соответствии с ФГОС ДО и с учетом целей и принципов Программы, а также ряда требований*</a:t>
            </a:r>
          </a:p>
          <a:p>
            <a:pPr>
              <a:buFontTx/>
              <a:buChar char="-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Блок, посвященный материально-техническому обеспечению Программы, обеспеченности методическими материалами и средствами обучения и воспитания, наполнен обобщенными требованиями*</a:t>
            </a:r>
          </a:p>
          <a:p>
            <a:pPr>
              <a:buFontTx/>
              <a:buChar char="-"/>
            </a:pP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ru-RU" sz="16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 «Рекомендации по формированию инфраструктуры дошкольных образовательных организаций и комплектации учебно-методических материалов в целях реализации образовательных программ дошкольного образования» (письмо </a:t>
            </a:r>
            <a:r>
              <a:rPr lang="ru-RU" sz="16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Минпросвещения</a:t>
            </a:r>
            <a:r>
              <a:rPr lang="ru-RU" sz="16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России ТВ-413-03 от 13.02.2023)</a:t>
            </a:r>
            <a:endParaRPr lang="ru-RU" sz="16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63758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Организационный раздел: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fontScale="92500" lnSpcReduction="20000"/>
          </a:bodyPr>
          <a:lstStyle/>
          <a:p>
            <a:pPr>
              <a:buFontTx/>
              <a:buChar char="-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Представлен развернутый примерный: перечень художественной литературы (для каждой группы детей от 1 года до 7 лет), музыкальных произведений, игр, упражнений и т.п. (для всех возрастных групп от 2 мес. До 7 лет), произведений изобразительного искусства (для каждой возрастной группы от 2 до 7 лет), а также </a:t>
            </a:r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анимационных произведений,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которые рекомендуются для семейного просмотра и могут быть использованы в образовательном процессе ДОО (преимущественно отечественные мультипликационные фильмы и сериалы для детей 5-6 и 6-7 лет)</a:t>
            </a:r>
          </a:p>
          <a:p>
            <a:pPr>
              <a:buFontTx/>
              <a:buChar char="-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Примерный режим и распорядок дня опирается на действующие СанПиН, </a:t>
            </a:r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даны как четкие требования, обязательные для соблюдения, так и рамочные ориентиры для изменения режима и распорядка дня</a:t>
            </a:r>
          </a:p>
          <a:p>
            <a:pPr>
              <a:buFontTx/>
              <a:buChar char="-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 блоке «Федеральный календарный план воспитательной работы» </a:t>
            </a:r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дан перечень основных государственных и народных праздников, памятных дат, 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уточнено, что: </a:t>
            </a:r>
          </a:p>
          <a:p>
            <a:pPr>
              <a:buFontTx/>
              <a:buChar char="-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*план является единым для ДОО</a:t>
            </a:r>
          </a:p>
          <a:p>
            <a:pPr>
              <a:buFontTx/>
              <a:buChar char="-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*ДОО вправе наряду с указанными в плане, проводить иные мероприятия, согласно ключевым направлениям воспитания и дополнительного образования детей</a:t>
            </a:r>
          </a:p>
          <a:p>
            <a:pPr>
              <a:buFontTx/>
              <a:buChar char="-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*все мероприятия плана должны проводиться с учетом особенностей Программы, а также возрастных, физиологических, психоэмоциональных особенностей детей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86417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686800" cy="838200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ООП ДО разрабатывается и утверждается ДОО самостоятельно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267744" y="1196752"/>
            <a:ext cx="2952328" cy="230425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На основе: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ФГОС ДО</a:t>
            </a:r>
          </a:p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С учетом: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ПООП ДО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Авторских комплексных и парциальных образовательных программ  дошкольного образования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436096" y="1196752"/>
            <a:ext cx="3600400" cy="230425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Исходя из: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- Образовательных потребностей и интересов детей, запросов родителей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- Возможности педагогического коллектива</a:t>
            </a:r>
          </a:p>
          <a:p>
            <a:pPr marL="285750" indent="-285750">
              <a:buFontTx/>
              <a:buChar char="-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Специфики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этнонациональных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социокультурных условий</a:t>
            </a:r>
          </a:p>
          <a:p>
            <a:pPr marL="285750" indent="-285750">
              <a:buFontTx/>
              <a:buChar char="-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- Сложившихся традиций ДОО или группы</a:t>
            </a:r>
          </a:p>
          <a:p>
            <a:pPr marL="285750" indent="-285750">
              <a:buFontTx/>
              <a:buChar char="-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- Выбора коллективом ДОО авторских, парциальных образовательных программ дошкольного образования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411760" y="3717032"/>
            <a:ext cx="2808312" cy="244827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На основе: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ФГОС ДО</a:t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ФОП ДО</a:t>
            </a:r>
          </a:p>
          <a:p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С учетом: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-авторских технологий и методик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- Линейки пособий к комплексным авторским программам дошкольного образования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436096" y="3717032"/>
            <a:ext cx="3600400" cy="295232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Выбор содержания и технологий ориентирован на специфику: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-Специфика этнокультурных, социокультурных, и иных условий, в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т.ч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 региональных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-Сложившихся традиций ДОО или группы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-Выбора авторских парциальных программ дошкольного образования</a:t>
            </a:r>
            <a:endParaRPr lang="ru-RU" dirty="0" smtClean="0"/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-Выбора форм организации работы с детьми, которые в наибольшей степени соответствуют потребностям и интересам детей, а также возможностям педагогического коллектива и ДОО в целом</a:t>
            </a:r>
          </a:p>
        </p:txBody>
      </p:sp>
      <p:sp>
        <p:nvSpPr>
          <p:cNvPr id="8" name="Стрелка вниз 7"/>
          <p:cNvSpPr/>
          <p:nvPr/>
        </p:nvSpPr>
        <p:spPr>
          <a:xfrm>
            <a:off x="1043608" y="1916832"/>
            <a:ext cx="936104" cy="2160240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Переходный период до 01.09.2023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39552" y="1002432"/>
            <a:ext cx="1440160" cy="69837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БЫЛО: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39552" y="4725144"/>
            <a:ext cx="1728192" cy="9144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СТАЛО: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6660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642918"/>
            <a:ext cx="8229600" cy="5098578"/>
          </a:xfrm>
        </p:spPr>
        <p:txBody>
          <a:bodyPr>
            <a:normAutofit fontScale="90000"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Федеральный закон от 29 декабря 2012 г. №273 ФЗ «Об образовании в Российской Федерации»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ст.28 Компетенции, права, обязанности и ответственность образовательной организации: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П.2. «Образовательные организации при реализации образовательных программ свободны </a:t>
            </a:r>
            <a:r>
              <a:rPr lang="ru-RU" sz="2800" u="sng" dirty="0" smtClean="0">
                <a:latin typeface="Times New Roman" pitchFamily="18" charset="0"/>
                <a:cs typeface="Times New Roman" pitchFamily="18" charset="0"/>
              </a:rPr>
              <a:t>в определении содержания образования, 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выборе образовательных технологий, а также в выборе учебно-методического обеспечения, </a:t>
            </a:r>
            <a:r>
              <a:rPr lang="ru-RU" sz="2800" u="sng" dirty="0" smtClean="0">
                <a:latin typeface="Times New Roman" pitchFamily="18" charset="0"/>
                <a:cs typeface="Times New Roman" pitchFamily="18" charset="0"/>
              </a:rPr>
              <a:t>если иное не установлено настоящим Федеральным законом»</a:t>
            </a:r>
            <a:endParaRPr lang="ru-RU" sz="2800" u="sng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665441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755576" y="476672"/>
            <a:ext cx="1872208" cy="4572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ВАЖНО: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1340768"/>
            <a:ext cx="2448272" cy="71294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ООП ДО должны быть приведены в соответствии с ФОП ДО к 01.09.2023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85736" y="2348881"/>
            <a:ext cx="2430079" cy="64807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Все ПООП ДО завершили свое действие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48511" y="3501009"/>
            <a:ext cx="2467305" cy="94992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ФОП ДО включает в себя программу образования и программу воспитания детей дошкольного возраста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14871" y="4653136"/>
            <a:ext cx="2400943" cy="129614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Содержание и планируемые результаты ООП ДО НЕ ДОЛЖНЫ БЫТЬ НИЖЕ содержания и планируемых результатов ФОПДО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716016" y="1124744"/>
            <a:ext cx="3960440" cy="89994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До 31.08.2023 ДОО имеют право работать по утвержденным ранее ООП ДО </a:t>
            </a:r>
          </a:p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Крайний срок утверждения ООП ДО на основе ФОП ДО – 31.08.2023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685215" y="2242980"/>
            <a:ext cx="3960440" cy="104343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 01.09.2023 ООП ДО должны соответствовать ФОП ДО</a:t>
            </a:r>
          </a:p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Все группы ДОО должны перейти на ООП ДО на основе ФОП ДО с 01.09.2023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716015" y="3501008"/>
            <a:ext cx="3929639" cy="79208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Отдельная Рабочая программа воспитания в ДОО не требуется с 01.09.2023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716016" y="4450934"/>
            <a:ext cx="3929638" cy="149834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Могут быть выше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Стрелка вправо 11"/>
          <p:cNvSpPr/>
          <p:nvPr/>
        </p:nvSpPr>
        <p:spPr>
          <a:xfrm>
            <a:off x="3275856" y="1540060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право 12"/>
          <p:cNvSpPr/>
          <p:nvPr/>
        </p:nvSpPr>
        <p:spPr>
          <a:xfrm>
            <a:off x="3275856" y="2348881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право 13"/>
          <p:cNvSpPr/>
          <p:nvPr/>
        </p:nvSpPr>
        <p:spPr>
          <a:xfrm>
            <a:off x="3275856" y="3733656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право 14"/>
          <p:cNvSpPr/>
          <p:nvPr/>
        </p:nvSpPr>
        <p:spPr>
          <a:xfrm>
            <a:off x="3244771" y="5067664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722072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Порядок действия ДОО в переходный период: основные этапы, управленческие решения и методические шаги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4869160"/>
            <a:ext cx="1440160" cy="163448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Создание в ДОО рабочей группы, утверждение соответствующих локальных актов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979712" y="4293096"/>
            <a:ext cx="1455440" cy="221054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Разработка «Дорожной карты» перехода на ФОП ДО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635896" y="3573016"/>
            <a:ext cx="1440160" cy="293062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Изучение ФОП ДО и экспертиза действующей ООП ДО на предмет соответствия ФОП ДО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220072" y="2924944"/>
            <a:ext cx="1656184" cy="354299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Приведение ООП ДО в соответствие с ФОП ДО, выставить проект ООП ДО на сайт организации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092280" y="1916832"/>
            <a:ext cx="1728192" cy="455110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Утверждение ООП на основе ФОП ДО в МДОУ до 31.08.2023 на педагогическом совете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73868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>ФОП ДО – неотъемлемая часть отечественного дошкольного образования сегодня.</a:t>
            </a: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b="1" dirty="0" smtClean="0"/>
              <a:t>ЧТО ДЕЛАТЬ ДОО?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Капля 3"/>
          <p:cNvSpPr/>
          <p:nvPr/>
        </p:nvSpPr>
        <p:spPr>
          <a:xfrm rot="9068180">
            <a:off x="3993760" y="1698631"/>
            <a:ext cx="914400" cy="914400"/>
          </a:xfrm>
          <a:prstGeom prst="teardrop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251520" y="1189038"/>
            <a:ext cx="8568952" cy="5192290"/>
            <a:chOff x="127" y="1872"/>
            <a:chExt cx="14113" cy="8928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478" y="5640"/>
              <a:ext cx="4373" cy="51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28" name="Freeform 4"/>
            <p:cNvSpPr>
              <a:spLocks/>
            </p:cNvSpPr>
            <p:nvPr/>
          </p:nvSpPr>
          <p:spPr bwMode="auto">
            <a:xfrm>
              <a:off x="3684" y="1881"/>
              <a:ext cx="4196" cy="3855"/>
            </a:xfrm>
            <a:custGeom>
              <a:avLst/>
              <a:gdLst/>
              <a:ahLst/>
              <a:cxnLst>
                <a:cxn ang="0">
                  <a:pos x="1960" y="3"/>
                </a:cxn>
                <a:cxn ang="0">
                  <a:pos x="1712" y="25"/>
                </a:cxn>
                <a:cxn ang="0">
                  <a:pos x="1472" y="68"/>
                </a:cxn>
                <a:cxn ang="0">
                  <a:pos x="1244" y="130"/>
                </a:cxn>
                <a:cxn ang="0">
                  <a:pos x="1029" y="211"/>
                </a:cxn>
                <a:cxn ang="0">
                  <a:pos x="828" y="308"/>
                </a:cxn>
                <a:cxn ang="0">
                  <a:pos x="645" y="421"/>
                </a:cxn>
                <a:cxn ang="0">
                  <a:pos x="480" y="549"/>
                </a:cxn>
                <a:cxn ang="0">
                  <a:pos x="336" y="690"/>
                </a:cxn>
                <a:cxn ang="0">
                  <a:pos x="215" y="843"/>
                </a:cxn>
                <a:cxn ang="0">
                  <a:pos x="119" y="1008"/>
                </a:cxn>
                <a:cxn ang="0">
                  <a:pos x="50" y="1182"/>
                </a:cxn>
                <a:cxn ang="0">
                  <a:pos x="10" y="1365"/>
                </a:cxn>
                <a:cxn ang="0">
                  <a:pos x="1" y="1555"/>
                </a:cxn>
                <a:cxn ang="0">
                  <a:pos x="24" y="1740"/>
                </a:cxn>
                <a:cxn ang="0">
                  <a:pos x="77" y="1919"/>
                </a:cxn>
                <a:cxn ang="0">
                  <a:pos x="159" y="2090"/>
                </a:cxn>
                <a:cxn ang="0">
                  <a:pos x="268" y="2251"/>
                </a:cxn>
                <a:cxn ang="0">
                  <a:pos x="402" y="2402"/>
                </a:cxn>
                <a:cxn ang="0">
                  <a:pos x="559" y="2539"/>
                </a:cxn>
                <a:cxn ang="0">
                  <a:pos x="738" y="2663"/>
                </a:cxn>
                <a:cxn ang="0">
                  <a:pos x="937" y="2771"/>
                </a:cxn>
                <a:cxn ang="0">
                  <a:pos x="1153" y="2862"/>
                </a:cxn>
                <a:cxn ang="0">
                  <a:pos x="1386" y="2934"/>
                </a:cxn>
                <a:cxn ang="0">
                  <a:pos x="1634" y="2986"/>
                </a:cxn>
                <a:cxn ang="0">
                  <a:pos x="1894" y="3016"/>
                </a:cxn>
                <a:cxn ang="0">
                  <a:pos x="2778" y="2942"/>
                </a:cxn>
                <a:cxn ang="0">
                  <a:pos x="3028" y="2867"/>
                </a:cxn>
                <a:cxn ang="0">
                  <a:pos x="3259" y="2771"/>
                </a:cxn>
                <a:cxn ang="0">
                  <a:pos x="3469" y="2655"/>
                </a:cxn>
                <a:cxn ang="0">
                  <a:pos x="3657" y="2523"/>
                </a:cxn>
                <a:cxn ang="0">
                  <a:pos x="3821" y="2374"/>
                </a:cxn>
                <a:cxn ang="0">
                  <a:pos x="3957" y="2211"/>
                </a:cxn>
                <a:cxn ang="0">
                  <a:pos x="4065" y="2037"/>
                </a:cxn>
                <a:cxn ang="0">
                  <a:pos x="4142" y="1852"/>
                </a:cxn>
                <a:cxn ang="0">
                  <a:pos x="4185" y="1658"/>
                </a:cxn>
                <a:cxn ang="0">
                  <a:pos x="4195" y="1468"/>
                </a:cxn>
                <a:cxn ang="0">
                  <a:pos x="4172" y="1283"/>
                </a:cxn>
                <a:cxn ang="0">
                  <a:pos x="4118" y="1104"/>
                </a:cxn>
                <a:cxn ang="0">
                  <a:pos x="4036" y="934"/>
                </a:cxn>
                <a:cxn ang="0">
                  <a:pos x="3927" y="772"/>
                </a:cxn>
                <a:cxn ang="0">
                  <a:pos x="3793" y="622"/>
                </a:cxn>
                <a:cxn ang="0">
                  <a:pos x="3636" y="484"/>
                </a:cxn>
                <a:cxn ang="0">
                  <a:pos x="3457" y="360"/>
                </a:cxn>
                <a:cxn ang="0">
                  <a:pos x="3259" y="252"/>
                </a:cxn>
                <a:cxn ang="0">
                  <a:pos x="3042" y="161"/>
                </a:cxn>
                <a:cxn ang="0">
                  <a:pos x="2809" y="89"/>
                </a:cxn>
                <a:cxn ang="0">
                  <a:pos x="2561" y="37"/>
                </a:cxn>
                <a:cxn ang="0">
                  <a:pos x="2301" y="7"/>
                </a:cxn>
              </a:cxnLst>
              <a:rect l="0" t="0" r="r" b="b"/>
              <a:pathLst>
                <a:path w="4196" h="3855">
                  <a:moveTo>
                    <a:pt x="2129" y="0"/>
                  </a:moveTo>
                  <a:lnTo>
                    <a:pt x="2044" y="0"/>
                  </a:lnTo>
                  <a:lnTo>
                    <a:pt x="1960" y="3"/>
                  </a:lnTo>
                  <a:lnTo>
                    <a:pt x="1876" y="8"/>
                  </a:lnTo>
                  <a:lnTo>
                    <a:pt x="1793" y="15"/>
                  </a:lnTo>
                  <a:lnTo>
                    <a:pt x="1712" y="25"/>
                  </a:lnTo>
                  <a:lnTo>
                    <a:pt x="1631" y="37"/>
                  </a:lnTo>
                  <a:lnTo>
                    <a:pt x="1551" y="51"/>
                  </a:lnTo>
                  <a:lnTo>
                    <a:pt x="1472" y="68"/>
                  </a:lnTo>
                  <a:lnTo>
                    <a:pt x="1395" y="87"/>
                  </a:lnTo>
                  <a:lnTo>
                    <a:pt x="1319" y="107"/>
                  </a:lnTo>
                  <a:lnTo>
                    <a:pt x="1244" y="130"/>
                  </a:lnTo>
                  <a:lnTo>
                    <a:pt x="1171" y="155"/>
                  </a:lnTo>
                  <a:lnTo>
                    <a:pt x="1099" y="182"/>
                  </a:lnTo>
                  <a:lnTo>
                    <a:pt x="1029" y="211"/>
                  </a:lnTo>
                  <a:lnTo>
                    <a:pt x="960" y="241"/>
                  </a:lnTo>
                  <a:lnTo>
                    <a:pt x="893" y="274"/>
                  </a:lnTo>
                  <a:lnTo>
                    <a:pt x="828" y="308"/>
                  </a:lnTo>
                  <a:lnTo>
                    <a:pt x="765" y="344"/>
                  </a:lnTo>
                  <a:lnTo>
                    <a:pt x="704" y="382"/>
                  </a:lnTo>
                  <a:lnTo>
                    <a:pt x="645" y="421"/>
                  </a:lnTo>
                  <a:lnTo>
                    <a:pt x="588" y="462"/>
                  </a:lnTo>
                  <a:lnTo>
                    <a:pt x="533" y="505"/>
                  </a:lnTo>
                  <a:lnTo>
                    <a:pt x="480" y="549"/>
                  </a:lnTo>
                  <a:lnTo>
                    <a:pt x="430" y="594"/>
                  </a:lnTo>
                  <a:lnTo>
                    <a:pt x="382" y="641"/>
                  </a:lnTo>
                  <a:lnTo>
                    <a:pt x="336" y="690"/>
                  </a:lnTo>
                  <a:lnTo>
                    <a:pt x="293" y="740"/>
                  </a:lnTo>
                  <a:lnTo>
                    <a:pt x="253" y="791"/>
                  </a:lnTo>
                  <a:lnTo>
                    <a:pt x="215" y="843"/>
                  </a:lnTo>
                  <a:lnTo>
                    <a:pt x="181" y="897"/>
                  </a:lnTo>
                  <a:lnTo>
                    <a:pt x="149" y="952"/>
                  </a:lnTo>
                  <a:lnTo>
                    <a:pt x="119" y="1008"/>
                  </a:lnTo>
                  <a:lnTo>
                    <a:pt x="93" y="1065"/>
                  </a:lnTo>
                  <a:lnTo>
                    <a:pt x="70" y="1123"/>
                  </a:lnTo>
                  <a:lnTo>
                    <a:pt x="50" y="1182"/>
                  </a:lnTo>
                  <a:lnTo>
                    <a:pt x="33" y="1242"/>
                  </a:lnTo>
                  <a:lnTo>
                    <a:pt x="20" y="1303"/>
                  </a:lnTo>
                  <a:lnTo>
                    <a:pt x="10" y="1365"/>
                  </a:lnTo>
                  <a:lnTo>
                    <a:pt x="3" y="1429"/>
                  </a:lnTo>
                  <a:lnTo>
                    <a:pt x="0" y="1492"/>
                  </a:lnTo>
                  <a:lnTo>
                    <a:pt x="1" y="1555"/>
                  </a:lnTo>
                  <a:lnTo>
                    <a:pt x="5" y="1617"/>
                  </a:lnTo>
                  <a:lnTo>
                    <a:pt x="12" y="1679"/>
                  </a:lnTo>
                  <a:lnTo>
                    <a:pt x="24" y="1740"/>
                  </a:lnTo>
                  <a:lnTo>
                    <a:pt x="38" y="1800"/>
                  </a:lnTo>
                  <a:lnTo>
                    <a:pt x="56" y="1860"/>
                  </a:lnTo>
                  <a:lnTo>
                    <a:pt x="77" y="1919"/>
                  </a:lnTo>
                  <a:lnTo>
                    <a:pt x="101" y="1977"/>
                  </a:lnTo>
                  <a:lnTo>
                    <a:pt x="128" y="2034"/>
                  </a:lnTo>
                  <a:lnTo>
                    <a:pt x="159" y="2090"/>
                  </a:lnTo>
                  <a:lnTo>
                    <a:pt x="192" y="2145"/>
                  </a:lnTo>
                  <a:lnTo>
                    <a:pt x="229" y="2198"/>
                  </a:lnTo>
                  <a:lnTo>
                    <a:pt x="268" y="2251"/>
                  </a:lnTo>
                  <a:lnTo>
                    <a:pt x="310" y="2303"/>
                  </a:lnTo>
                  <a:lnTo>
                    <a:pt x="354" y="2353"/>
                  </a:lnTo>
                  <a:lnTo>
                    <a:pt x="402" y="2402"/>
                  </a:lnTo>
                  <a:lnTo>
                    <a:pt x="452" y="2449"/>
                  </a:lnTo>
                  <a:lnTo>
                    <a:pt x="504" y="2495"/>
                  </a:lnTo>
                  <a:lnTo>
                    <a:pt x="559" y="2539"/>
                  </a:lnTo>
                  <a:lnTo>
                    <a:pt x="616" y="2582"/>
                  </a:lnTo>
                  <a:lnTo>
                    <a:pt x="676" y="2624"/>
                  </a:lnTo>
                  <a:lnTo>
                    <a:pt x="738" y="2663"/>
                  </a:lnTo>
                  <a:lnTo>
                    <a:pt x="802" y="2701"/>
                  </a:lnTo>
                  <a:lnTo>
                    <a:pt x="868" y="2737"/>
                  </a:lnTo>
                  <a:lnTo>
                    <a:pt x="937" y="2771"/>
                  </a:lnTo>
                  <a:lnTo>
                    <a:pt x="1007" y="2804"/>
                  </a:lnTo>
                  <a:lnTo>
                    <a:pt x="1079" y="2834"/>
                  </a:lnTo>
                  <a:lnTo>
                    <a:pt x="1153" y="2862"/>
                  </a:lnTo>
                  <a:lnTo>
                    <a:pt x="1229" y="2888"/>
                  </a:lnTo>
                  <a:lnTo>
                    <a:pt x="1307" y="2913"/>
                  </a:lnTo>
                  <a:lnTo>
                    <a:pt x="1386" y="2934"/>
                  </a:lnTo>
                  <a:lnTo>
                    <a:pt x="1467" y="2954"/>
                  </a:lnTo>
                  <a:lnTo>
                    <a:pt x="1550" y="2971"/>
                  </a:lnTo>
                  <a:lnTo>
                    <a:pt x="1634" y="2986"/>
                  </a:lnTo>
                  <a:lnTo>
                    <a:pt x="1719" y="2999"/>
                  </a:lnTo>
                  <a:lnTo>
                    <a:pt x="1806" y="3009"/>
                  </a:lnTo>
                  <a:lnTo>
                    <a:pt x="1894" y="3016"/>
                  </a:lnTo>
                  <a:lnTo>
                    <a:pt x="2407" y="3854"/>
                  </a:lnTo>
                  <a:lnTo>
                    <a:pt x="2691" y="2962"/>
                  </a:lnTo>
                  <a:lnTo>
                    <a:pt x="2778" y="2942"/>
                  </a:lnTo>
                  <a:lnTo>
                    <a:pt x="2863" y="2919"/>
                  </a:lnTo>
                  <a:lnTo>
                    <a:pt x="2947" y="2894"/>
                  </a:lnTo>
                  <a:lnTo>
                    <a:pt x="3028" y="2867"/>
                  </a:lnTo>
                  <a:lnTo>
                    <a:pt x="3107" y="2837"/>
                  </a:lnTo>
                  <a:lnTo>
                    <a:pt x="3184" y="2805"/>
                  </a:lnTo>
                  <a:lnTo>
                    <a:pt x="3259" y="2771"/>
                  </a:lnTo>
                  <a:lnTo>
                    <a:pt x="3332" y="2734"/>
                  </a:lnTo>
                  <a:lnTo>
                    <a:pt x="3402" y="2696"/>
                  </a:lnTo>
                  <a:lnTo>
                    <a:pt x="3469" y="2655"/>
                  </a:lnTo>
                  <a:lnTo>
                    <a:pt x="3535" y="2613"/>
                  </a:lnTo>
                  <a:lnTo>
                    <a:pt x="3597" y="2569"/>
                  </a:lnTo>
                  <a:lnTo>
                    <a:pt x="3657" y="2523"/>
                  </a:lnTo>
                  <a:lnTo>
                    <a:pt x="3715" y="2475"/>
                  </a:lnTo>
                  <a:lnTo>
                    <a:pt x="3769" y="2425"/>
                  </a:lnTo>
                  <a:lnTo>
                    <a:pt x="3821" y="2374"/>
                  </a:lnTo>
                  <a:lnTo>
                    <a:pt x="3869" y="2321"/>
                  </a:lnTo>
                  <a:lnTo>
                    <a:pt x="3915" y="2267"/>
                  </a:lnTo>
                  <a:lnTo>
                    <a:pt x="3957" y="2211"/>
                  </a:lnTo>
                  <a:lnTo>
                    <a:pt x="3996" y="2154"/>
                  </a:lnTo>
                  <a:lnTo>
                    <a:pt x="4032" y="2096"/>
                  </a:lnTo>
                  <a:lnTo>
                    <a:pt x="4065" y="2037"/>
                  </a:lnTo>
                  <a:lnTo>
                    <a:pt x="4094" y="1976"/>
                  </a:lnTo>
                  <a:lnTo>
                    <a:pt x="4120" y="1914"/>
                  </a:lnTo>
                  <a:lnTo>
                    <a:pt x="4142" y="1852"/>
                  </a:lnTo>
                  <a:lnTo>
                    <a:pt x="4160" y="1788"/>
                  </a:lnTo>
                  <a:lnTo>
                    <a:pt x="4175" y="1724"/>
                  </a:lnTo>
                  <a:lnTo>
                    <a:pt x="4185" y="1658"/>
                  </a:lnTo>
                  <a:lnTo>
                    <a:pt x="4192" y="1594"/>
                  </a:lnTo>
                  <a:lnTo>
                    <a:pt x="4195" y="1531"/>
                  </a:lnTo>
                  <a:lnTo>
                    <a:pt x="4195" y="1468"/>
                  </a:lnTo>
                  <a:lnTo>
                    <a:pt x="4190" y="1406"/>
                  </a:lnTo>
                  <a:lnTo>
                    <a:pt x="4183" y="1344"/>
                  </a:lnTo>
                  <a:lnTo>
                    <a:pt x="4172" y="1283"/>
                  </a:lnTo>
                  <a:lnTo>
                    <a:pt x="4157" y="1223"/>
                  </a:lnTo>
                  <a:lnTo>
                    <a:pt x="4139" y="1163"/>
                  </a:lnTo>
                  <a:lnTo>
                    <a:pt x="4118" y="1104"/>
                  </a:lnTo>
                  <a:lnTo>
                    <a:pt x="4094" y="1046"/>
                  </a:lnTo>
                  <a:lnTo>
                    <a:pt x="4067" y="990"/>
                  </a:lnTo>
                  <a:lnTo>
                    <a:pt x="4036" y="934"/>
                  </a:lnTo>
                  <a:lnTo>
                    <a:pt x="4003" y="879"/>
                  </a:lnTo>
                  <a:lnTo>
                    <a:pt x="3967" y="825"/>
                  </a:lnTo>
                  <a:lnTo>
                    <a:pt x="3927" y="772"/>
                  </a:lnTo>
                  <a:lnTo>
                    <a:pt x="3886" y="721"/>
                  </a:lnTo>
                  <a:lnTo>
                    <a:pt x="3841" y="671"/>
                  </a:lnTo>
                  <a:lnTo>
                    <a:pt x="3793" y="622"/>
                  </a:lnTo>
                  <a:lnTo>
                    <a:pt x="3744" y="574"/>
                  </a:lnTo>
                  <a:lnTo>
                    <a:pt x="3691" y="528"/>
                  </a:lnTo>
                  <a:lnTo>
                    <a:pt x="3636" y="484"/>
                  </a:lnTo>
                  <a:lnTo>
                    <a:pt x="3579" y="441"/>
                  </a:lnTo>
                  <a:lnTo>
                    <a:pt x="3519" y="400"/>
                  </a:lnTo>
                  <a:lnTo>
                    <a:pt x="3457" y="360"/>
                  </a:lnTo>
                  <a:lnTo>
                    <a:pt x="3393" y="322"/>
                  </a:lnTo>
                  <a:lnTo>
                    <a:pt x="3327" y="286"/>
                  </a:lnTo>
                  <a:lnTo>
                    <a:pt x="3259" y="252"/>
                  </a:lnTo>
                  <a:lnTo>
                    <a:pt x="3188" y="220"/>
                  </a:lnTo>
                  <a:lnTo>
                    <a:pt x="3116" y="189"/>
                  </a:lnTo>
                  <a:lnTo>
                    <a:pt x="3042" y="161"/>
                  </a:lnTo>
                  <a:lnTo>
                    <a:pt x="2966" y="135"/>
                  </a:lnTo>
                  <a:lnTo>
                    <a:pt x="2888" y="111"/>
                  </a:lnTo>
                  <a:lnTo>
                    <a:pt x="2809" y="89"/>
                  </a:lnTo>
                  <a:lnTo>
                    <a:pt x="2728" y="69"/>
                  </a:lnTo>
                  <a:lnTo>
                    <a:pt x="2645" y="52"/>
                  </a:lnTo>
                  <a:lnTo>
                    <a:pt x="2561" y="37"/>
                  </a:lnTo>
                  <a:lnTo>
                    <a:pt x="2476" y="24"/>
                  </a:lnTo>
                  <a:lnTo>
                    <a:pt x="2389" y="14"/>
                  </a:lnTo>
                  <a:lnTo>
                    <a:pt x="2301" y="7"/>
                  </a:lnTo>
                  <a:lnTo>
                    <a:pt x="2215" y="2"/>
                  </a:lnTo>
                  <a:lnTo>
                    <a:pt x="2129" y="0"/>
                  </a:lnTo>
                  <a:close/>
                </a:path>
              </a:pathLst>
            </a:custGeom>
            <a:solidFill>
              <a:srgbClr val="E6B8B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29" name="Freeform 5"/>
            <p:cNvSpPr>
              <a:spLocks/>
            </p:cNvSpPr>
            <p:nvPr/>
          </p:nvSpPr>
          <p:spPr bwMode="auto">
            <a:xfrm>
              <a:off x="3684" y="1881"/>
              <a:ext cx="4196" cy="3855"/>
            </a:xfrm>
            <a:custGeom>
              <a:avLst/>
              <a:gdLst/>
              <a:ahLst/>
              <a:cxnLst>
                <a:cxn ang="0">
                  <a:pos x="1806" y="3009"/>
                </a:cxn>
                <a:cxn ang="0">
                  <a:pos x="1550" y="2971"/>
                </a:cxn>
                <a:cxn ang="0">
                  <a:pos x="1307" y="2913"/>
                </a:cxn>
                <a:cxn ang="0">
                  <a:pos x="1079" y="2834"/>
                </a:cxn>
                <a:cxn ang="0">
                  <a:pos x="868" y="2737"/>
                </a:cxn>
                <a:cxn ang="0">
                  <a:pos x="676" y="2624"/>
                </a:cxn>
                <a:cxn ang="0">
                  <a:pos x="504" y="2495"/>
                </a:cxn>
                <a:cxn ang="0">
                  <a:pos x="354" y="2353"/>
                </a:cxn>
                <a:cxn ang="0">
                  <a:pos x="229" y="2198"/>
                </a:cxn>
                <a:cxn ang="0">
                  <a:pos x="128" y="2034"/>
                </a:cxn>
                <a:cxn ang="0">
                  <a:pos x="56" y="1860"/>
                </a:cxn>
                <a:cxn ang="0">
                  <a:pos x="12" y="1679"/>
                </a:cxn>
                <a:cxn ang="0">
                  <a:pos x="0" y="1492"/>
                </a:cxn>
                <a:cxn ang="0">
                  <a:pos x="20" y="1303"/>
                </a:cxn>
                <a:cxn ang="0">
                  <a:pos x="70" y="1123"/>
                </a:cxn>
                <a:cxn ang="0">
                  <a:pos x="149" y="952"/>
                </a:cxn>
                <a:cxn ang="0">
                  <a:pos x="253" y="791"/>
                </a:cxn>
                <a:cxn ang="0">
                  <a:pos x="382" y="641"/>
                </a:cxn>
                <a:cxn ang="0">
                  <a:pos x="533" y="505"/>
                </a:cxn>
                <a:cxn ang="0">
                  <a:pos x="704" y="382"/>
                </a:cxn>
                <a:cxn ang="0">
                  <a:pos x="893" y="274"/>
                </a:cxn>
                <a:cxn ang="0">
                  <a:pos x="1099" y="182"/>
                </a:cxn>
                <a:cxn ang="0">
                  <a:pos x="1319" y="107"/>
                </a:cxn>
                <a:cxn ang="0">
                  <a:pos x="1551" y="51"/>
                </a:cxn>
                <a:cxn ang="0">
                  <a:pos x="1793" y="15"/>
                </a:cxn>
                <a:cxn ang="0">
                  <a:pos x="2044" y="0"/>
                </a:cxn>
                <a:cxn ang="0">
                  <a:pos x="2301" y="7"/>
                </a:cxn>
                <a:cxn ang="0">
                  <a:pos x="2561" y="37"/>
                </a:cxn>
                <a:cxn ang="0">
                  <a:pos x="2809" y="89"/>
                </a:cxn>
                <a:cxn ang="0">
                  <a:pos x="3042" y="161"/>
                </a:cxn>
                <a:cxn ang="0">
                  <a:pos x="3259" y="252"/>
                </a:cxn>
                <a:cxn ang="0">
                  <a:pos x="3457" y="360"/>
                </a:cxn>
                <a:cxn ang="0">
                  <a:pos x="3636" y="484"/>
                </a:cxn>
                <a:cxn ang="0">
                  <a:pos x="3793" y="622"/>
                </a:cxn>
                <a:cxn ang="0">
                  <a:pos x="3927" y="772"/>
                </a:cxn>
                <a:cxn ang="0">
                  <a:pos x="4036" y="934"/>
                </a:cxn>
                <a:cxn ang="0">
                  <a:pos x="4118" y="1104"/>
                </a:cxn>
                <a:cxn ang="0">
                  <a:pos x="4172" y="1283"/>
                </a:cxn>
                <a:cxn ang="0">
                  <a:pos x="4195" y="1468"/>
                </a:cxn>
                <a:cxn ang="0">
                  <a:pos x="4185" y="1658"/>
                </a:cxn>
                <a:cxn ang="0">
                  <a:pos x="4142" y="1852"/>
                </a:cxn>
                <a:cxn ang="0">
                  <a:pos x="4065" y="2037"/>
                </a:cxn>
                <a:cxn ang="0">
                  <a:pos x="3957" y="2211"/>
                </a:cxn>
                <a:cxn ang="0">
                  <a:pos x="3821" y="2374"/>
                </a:cxn>
                <a:cxn ang="0">
                  <a:pos x="3657" y="2523"/>
                </a:cxn>
                <a:cxn ang="0">
                  <a:pos x="3469" y="2655"/>
                </a:cxn>
                <a:cxn ang="0">
                  <a:pos x="3259" y="2771"/>
                </a:cxn>
                <a:cxn ang="0">
                  <a:pos x="3028" y="2867"/>
                </a:cxn>
                <a:cxn ang="0">
                  <a:pos x="2778" y="2942"/>
                </a:cxn>
              </a:cxnLst>
              <a:rect l="0" t="0" r="r" b="b"/>
              <a:pathLst>
                <a:path w="4196" h="3855">
                  <a:moveTo>
                    <a:pt x="2407" y="3854"/>
                  </a:moveTo>
                  <a:lnTo>
                    <a:pt x="1894" y="3016"/>
                  </a:lnTo>
                  <a:lnTo>
                    <a:pt x="1806" y="3009"/>
                  </a:lnTo>
                  <a:lnTo>
                    <a:pt x="1719" y="2999"/>
                  </a:lnTo>
                  <a:lnTo>
                    <a:pt x="1634" y="2986"/>
                  </a:lnTo>
                  <a:lnTo>
                    <a:pt x="1550" y="2971"/>
                  </a:lnTo>
                  <a:lnTo>
                    <a:pt x="1467" y="2954"/>
                  </a:lnTo>
                  <a:lnTo>
                    <a:pt x="1386" y="2934"/>
                  </a:lnTo>
                  <a:lnTo>
                    <a:pt x="1307" y="2913"/>
                  </a:lnTo>
                  <a:lnTo>
                    <a:pt x="1229" y="2888"/>
                  </a:lnTo>
                  <a:lnTo>
                    <a:pt x="1153" y="2862"/>
                  </a:lnTo>
                  <a:lnTo>
                    <a:pt x="1079" y="2834"/>
                  </a:lnTo>
                  <a:lnTo>
                    <a:pt x="1007" y="2804"/>
                  </a:lnTo>
                  <a:lnTo>
                    <a:pt x="937" y="2771"/>
                  </a:lnTo>
                  <a:lnTo>
                    <a:pt x="868" y="2737"/>
                  </a:lnTo>
                  <a:lnTo>
                    <a:pt x="802" y="2701"/>
                  </a:lnTo>
                  <a:lnTo>
                    <a:pt x="738" y="2663"/>
                  </a:lnTo>
                  <a:lnTo>
                    <a:pt x="676" y="2624"/>
                  </a:lnTo>
                  <a:lnTo>
                    <a:pt x="616" y="2582"/>
                  </a:lnTo>
                  <a:lnTo>
                    <a:pt x="559" y="2539"/>
                  </a:lnTo>
                  <a:lnTo>
                    <a:pt x="504" y="2495"/>
                  </a:lnTo>
                  <a:lnTo>
                    <a:pt x="452" y="2449"/>
                  </a:lnTo>
                  <a:lnTo>
                    <a:pt x="402" y="2402"/>
                  </a:lnTo>
                  <a:lnTo>
                    <a:pt x="354" y="2353"/>
                  </a:lnTo>
                  <a:lnTo>
                    <a:pt x="310" y="2303"/>
                  </a:lnTo>
                  <a:lnTo>
                    <a:pt x="268" y="2251"/>
                  </a:lnTo>
                  <a:lnTo>
                    <a:pt x="229" y="2198"/>
                  </a:lnTo>
                  <a:lnTo>
                    <a:pt x="192" y="2145"/>
                  </a:lnTo>
                  <a:lnTo>
                    <a:pt x="159" y="2090"/>
                  </a:lnTo>
                  <a:lnTo>
                    <a:pt x="128" y="2034"/>
                  </a:lnTo>
                  <a:lnTo>
                    <a:pt x="101" y="1977"/>
                  </a:lnTo>
                  <a:lnTo>
                    <a:pt x="77" y="1919"/>
                  </a:lnTo>
                  <a:lnTo>
                    <a:pt x="56" y="1860"/>
                  </a:lnTo>
                  <a:lnTo>
                    <a:pt x="38" y="1800"/>
                  </a:lnTo>
                  <a:lnTo>
                    <a:pt x="24" y="1740"/>
                  </a:lnTo>
                  <a:lnTo>
                    <a:pt x="12" y="1679"/>
                  </a:lnTo>
                  <a:lnTo>
                    <a:pt x="5" y="1617"/>
                  </a:lnTo>
                  <a:lnTo>
                    <a:pt x="1" y="1555"/>
                  </a:lnTo>
                  <a:lnTo>
                    <a:pt x="0" y="1492"/>
                  </a:lnTo>
                  <a:lnTo>
                    <a:pt x="3" y="1429"/>
                  </a:lnTo>
                  <a:lnTo>
                    <a:pt x="10" y="1365"/>
                  </a:lnTo>
                  <a:lnTo>
                    <a:pt x="20" y="1303"/>
                  </a:lnTo>
                  <a:lnTo>
                    <a:pt x="33" y="1242"/>
                  </a:lnTo>
                  <a:lnTo>
                    <a:pt x="50" y="1182"/>
                  </a:lnTo>
                  <a:lnTo>
                    <a:pt x="70" y="1123"/>
                  </a:lnTo>
                  <a:lnTo>
                    <a:pt x="93" y="1065"/>
                  </a:lnTo>
                  <a:lnTo>
                    <a:pt x="119" y="1008"/>
                  </a:lnTo>
                  <a:lnTo>
                    <a:pt x="149" y="952"/>
                  </a:lnTo>
                  <a:lnTo>
                    <a:pt x="181" y="897"/>
                  </a:lnTo>
                  <a:lnTo>
                    <a:pt x="215" y="843"/>
                  </a:lnTo>
                  <a:lnTo>
                    <a:pt x="253" y="791"/>
                  </a:lnTo>
                  <a:lnTo>
                    <a:pt x="293" y="740"/>
                  </a:lnTo>
                  <a:lnTo>
                    <a:pt x="336" y="690"/>
                  </a:lnTo>
                  <a:lnTo>
                    <a:pt x="382" y="641"/>
                  </a:lnTo>
                  <a:lnTo>
                    <a:pt x="430" y="594"/>
                  </a:lnTo>
                  <a:lnTo>
                    <a:pt x="480" y="549"/>
                  </a:lnTo>
                  <a:lnTo>
                    <a:pt x="533" y="505"/>
                  </a:lnTo>
                  <a:lnTo>
                    <a:pt x="588" y="462"/>
                  </a:lnTo>
                  <a:lnTo>
                    <a:pt x="645" y="421"/>
                  </a:lnTo>
                  <a:lnTo>
                    <a:pt x="704" y="382"/>
                  </a:lnTo>
                  <a:lnTo>
                    <a:pt x="765" y="344"/>
                  </a:lnTo>
                  <a:lnTo>
                    <a:pt x="828" y="308"/>
                  </a:lnTo>
                  <a:lnTo>
                    <a:pt x="893" y="274"/>
                  </a:lnTo>
                  <a:lnTo>
                    <a:pt x="960" y="241"/>
                  </a:lnTo>
                  <a:lnTo>
                    <a:pt x="1029" y="211"/>
                  </a:lnTo>
                  <a:lnTo>
                    <a:pt x="1099" y="182"/>
                  </a:lnTo>
                  <a:lnTo>
                    <a:pt x="1171" y="155"/>
                  </a:lnTo>
                  <a:lnTo>
                    <a:pt x="1244" y="130"/>
                  </a:lnTo>
                  <a:lnTo>
                    <a:pt x="1319" y="107"/>
                  </a:lnTo>
                  <a:lnTo>
                    <a:pt x="1395" y="87"/>
                  </a:lnTo>
                  <a:lnTo>
                    <a:pt x="1472" y="68"/>
                  </a:lnTo>
                  <a:lnTo>
                    <a:pt x="1551" y="51"/>
                  </a:lnTo>
                  <a:lnTo>
                    <a:pt x="1631" y="37"/>
                  </a:lnTo>
                  <a:lnTo>
                    <a:pt x="1712" y="25"/>
                  </a:lnTo>
                  <a:lnTo>
                    <a:pt x="1793" y="15"/>
                  </a:lnTo>
                  <a:lnTo>
                    <a:pt x="1876" y="8"/>
                  </a:lnTo>
                  <a:lnTo>
                    <a:pt x="1960" y="3"/>
                  </a:lnTo>
                  <a:lnTo>
                    <a:pt x="2044" y="0"/>
                  </a:lnTo>
                  <a:lnTo>
                    <a:pt x="2129" y="0"/>
                  </a:lnTo>
                  <a:lnTo>
                    <a:pt x="2215" y="2"/>
                  </a:lnTo>
                  <a:lnTo>
                    <a:pt x="2301" y="7"/>
                  </a:lnTo>
                  <a:lnTo>
                    <a:pt x="2389" y="14"/>
                  </a:lnTo>
                  <a:lnTo>
                    <a:pt x="2476" y="24"/>
                  </a:lnTo>
                  <a:lnTo>
                    <a:pt x="2561" y="37"/>
                  </a:lnTo>
                  <a:lnTo>
                    <a:pt x="2645" y="52"/>
                  </a:lnTo>
                  <a:lnTo>
                    <a:pt x="2728" y="69"/>
                  </a:lnTo>
                  <a:lnTo>
                    <a:pt x="2809" y="89"/>
                  </a:lnTo>
                  <a:lnTo>
                    <a:pt x="2888" y="111"/>
                  </a:lnTo>
                  <a:lnTo>
                    <a:pt x="2966" y="135"/>
                  </a:lnTo>
                  <a:lnTo>
                    <a:pt x="3042" y="161"/>
                  </a:lnTo>
                  <a:lnTo>
                    <a:pt x="3116" y="189"/>
                  </a:lnTo>
                  <a:lnTo>
                    <a:pt x="3188" y="220"/>
                  </a:lnTo>
                  <a:lnTo>
                    <a:pt x="3259" y="252"/>
                  </a:lnTo>
                  <a:lnTo>
                    <a:pt x="3327" y="286"/>
                  </a:lnTo>
                  <a:lnTo>
                    <a:pt x="3393" y="322"/>
                  </a:lnTo>
                  <a:lnTo>
                    <a:pt x="3457" y="360"/>
                  </a:lnTo>
                  <a:lnTo>
                    <a:pt x="3519" y="400"/>
                  </a:lnTo>
                  <a:lnTo>
                    <a:pt x="3579" y="441"/>
                  </a:lnTo>
                  <a:lnTo>
                    <a:pt x="3636" y="484"/>
                  </a:lnTo>
                  <a:lnTo>
                    <a:pt x="3691" y="528"/>
                  </a:lnTo>
                  <a:lnTo>
                    <a:pt x="3744" y="574"/>
                  </a:lnTo>
                  <a:lnTo>
                    <a:pt x="3793" y="622"/>
                  </a:lnTo>
                  <a:lnTo>
                    <a:pt x="3841" y="671"/>
                  </a:lnTo>
                  <a:lnTo>
                    <a:pt x="3886" y="721"/>
                  </a:lnTo>
                  <a:lnTo>
                    <a:pt x="3927" y="772"/>
                  </a:lnTo>
                  <a:lnTo>
                    <a:pt x="3967" y="825"/>
                  </a:lnTo>
                  <a:lnTo>
                    <a:pt x="4003" y="879"/>
                  </a:lnTo>
                  <a:lnTo>
                    <a:pt x="4036" y="934"/>
                  </a:lnTo>
                  <a:lnTo>
                    <a:pt x="4067" y="990"/>
                  </a:lnTo>
                  <a:lnTo>
                    <a:pt x="4094" y="1046"/>
                  </a:lnTo>
                  <a:lnTo>
                    <a:pt x="4118" y="1104"/>
                  </a:lnTo>
                  <a:lnTo>
                    <a:pt x="4139" y="1163"/>
                  </a:lnTo>
                  <a:lnTo>
                    <a:pt x="4157" y="1223"/>
                  </a:lnTo>
                  <a:lnTo>
                    <a:pt x="4172" y="1283"/>
                  </a:lnTo>
                  <a:lnTo>
                    <a:pt x="4183" y="1344"/>
                  </a:lnTo>
                  <a:lnTo>
                    <a:pt x="4190" y="1406"/>
                  </a:lnTo>
                  <a:lnTo>
                    <a:pt x="4195" y="1468"/>
                  </a:lnTo>
                  <a:lnTo>
                    <a:pt x="4195" y="1531"/>
                  </a:lnTo>
                  <a:lnTo>
                    <a:pt x="4192" y="1594"/>
                  </a:lnTo>
                  <a:lnTo>
                    <a:pt x="4185" y="1658"/>
                  </a:lnTo>
                  <a:lnTo>
                    <a:pt x="4175" y="1724"/>
                  </a:lnTo>
                  <a:lnTo>
                    <a:pt x="4160" y="1788"/>
                  </a:lnTo>
                  <a:lnTo>
                    <a:pt x="4142" y="1852"/>
                  </a:lnTo>
                  <a:lnTo>
                    <a:pt x="4120" y="1914"/>
                  </a:lnTo>
                  <a:lnTo>
                    <a:pt x="4094" y="1976"/>
                  </a:lnTo>
                  <a:lnTo>
                    <a:pt x="4065" y="2037"/>
                  </a:lnTo>
                  <a:lnTo>
                    <a:pt x="4032" y="2096"/>
                  </a:lnTo>
                  <a:lnTo>
                    <a:pt x="3996" y="2154"/>
                  </a:lnTo>
                  <a:lnTo>
                    <a:pt x="3957" y="2211"/>
                  </a:lnTo>
                  <a:lnTo>
                    <a:pt x="3915" y="2267"/>
                  </a:lnTo>
                  <a:lnTo>
                    <a:pt x="3869" y="2321"/>
                  </a:lnTo>
                  <a:lnTo>
                    <a:pt x="3821" y="2374"/>
                  </a:lnTo>
                  <a:lnTo>
                    <a:pt x="3769" y="2425"/>
                  </a:lnTo>
                  <a:lnTo>
                    <a:pt x="3715" y="2475"/>
                  </a:lnTo>
                  <a:lnTo>
                    <a:pt x="3657" y="2523"/>
                  </a:lnTo>
                  <a:lnTo>
                    <a:pt x="3597" y="2569"/>
                  </a:lnTo>
                  <a:lnTo>
                    <a:pt x="3535" y="2613"/>
                  </a:lnTo>
                  <a:lnTo>
                    <a:pt x="3469" y="2655"/>
                  </a:lnTo>
                  <a:lnTo>
                    <a:pt x="3402" y="2696"/>
                  </a:lnTo>
                  <a:lnTo>
                    <a:pt x="3332" y="2734"/>
                  </a:lnTo>
                  <a:lnTo>
                    <a:pt x="3259" y="2771"/>
                  </a:lnTo>
                  <a:lnTo>
                    <a:pt x="3184" y="2805"/>
                  </a:lnTo>
                  <a:lnTo>
                    <a:pt x="3107" y="2837"/>
                  </a:lnTo>
                  <a:lnTo>
                    <a:pt x="3028" y="2867"/>
                  </a:lnTo>
                  <a:lnTo>
                    <a:pt x="2947" y="2894"/>
                  </a:lnTo>
                  <a:lnTo>
                    <a:pt x="2863" y="2919"/>
                  </a:lnTo>
                  <a:lnTo>
                    <a:pt x="2778" y="2942"/>
                  </a:lnTo>
                  <a:lnTo>
                    <a:pt x="2691" y="2962"/>
                  </a:lnTo>
                  <a:lnTo>
                    <a:pt x="2407" y="3854"/>
                  </a:lnTo>
                  <a:close/>
                </a:path>
              </a:pathLst>
            </a:custGeom>
            <a:noFill/>
            <a:ln w="12192">
              <a:solidFill>
                <a:srgbClr val="622422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30" name="Freeform 6"/>
            <p:cNvSpPr>
              <a:spLocks/>
            </p:cNvSpPr>
            <p:nvPr/>
          </p:nvSpPr>
          <p:spPr bwMode="auto">
            <a:xfrm>
              <a:off x="7994" y="1881"/>
              <a:ext cx="6235" cy="4248"/>
            </a:xfrm>
            <a:custGeom>
              <a:avLst/>
              <a:gdLst/>
              <a:ahLst/>
              <a:cxnLst>
                <a:cxn ang="0">
                  <a:pos x="2952" y="2"/>
                </a:cxn>
                <a:cxn ang="0">
                  <a:pos x="2710" y="14"/>
                </a:cxn>
                <a:cxn ang="0">
                  <a:pos x="2469" y="36"/>
                </a:cxn>
                <a:cxn ang="0">
                  <a:pos x="2232" y="69"/>
                </a:cxn>
                <a:cxn ang="0">
                  <a:pos x="1999" y="112"/>
                </a:cxn>
                <a:cxn ang="0">
                  <a:pos x="1772" y="165"/>
                </a:cxn>
                <a:cxn ang="0">
                  <a:pos x="1552" y="228"/>
                </a:cxn>
                <a:cxn ang="0">
                  <a:pos x="1340" y="302"/>
                </a:cxn>
                <a:cxn ang="0">
                  <a:pos x="1137" y="386"/>
                </a:cxn>
                <a:cxn ang="0">
                  <a:pos x="944" y="479"/>
                </a:cxn>
                <a:cxn ang="0">
                  <a:pos x="739" y="599"/>
                </a:cxn>
                <a:cxn ang="0">
                  <a:pos x="547" y="735"/>
                </a:cxn>
                <a:cxn ang="0">
                  <a:pos x="384" y="878"/>
                </a:cxn>
                <a:cxn ang="0">
                  <a:pos x="250" y="1028"/>
                </a:cxn>
                <a:cxn ang="0">
                  <a:pos x="145" y="1183"/>
                </a:cxn>
                <a:cxn ang="0">
                  <a:pos x="20" y="1502"/>
                </a:cxn>
                <a:cxn ang="0">
                  <a:pos x="3" y="1773"/>
                </a:cxn>
                <a:cxn ang="0">
                  <a:pos x="87" y="2095"/>
                </a:cxn>
                <a:cxn ang="0">
                  <a:pos x="206" y="2304"/>
                </a:cxn>
                <a:cxn ang="0">
                  <a:pos x="329" y="2455"/>
                </a:cxn>
                <a:cxn ang="0">
                  <a:pos x="480" y="2601"/>
                </a:cxn>
                <a:cxn ang="0">
                  <a:pos x="660" y="2739"/>
                </a:cxn>
                <a:cxn ang="0">
                  <a:pos x="868" y="2869"/>
                </a:cxn>
                <a:cxn ang="0">
                  <a:pos x="1939" y="3265"/>
                </a:cxn>
                <a:cxn ang="0">
                  <a:pos x="2176" y="3312"/>
                </a:cxn>
                <a:cxn ang="0">
                  <a:pos x="2417" y="3348"/>
                </a:cxn>
                <a:cxn ang="0">
                  <a:pos x="2661" y="3373"/>
                </a:cxn>
                <a:cxn ang="0">
                  <a:pos x="2905" y="3387"/>
                </a:cxn>
                <a:cxn ang="0">
                  <a:pos x="3150" y="3391"/>
                </a:cxn>
                <a:cxn ang="0">
                  <a:pos x="3393" y="3384"/>
                </a:cxn>
                <a:cxn ang="0">
                  <a:pos x="3635" y="3367"/>
                </a:cxn>
                <a:cxn ang="0">
                  <a:pos x="3873" y="3340"/>
                </a:cxn>
                <a:cxn ang="0">
                  <a:pos x="4107" y="3303"/>
                </a:cxn>
                <a:cxn ang="0">
                  <a:pos x="4335" y="3256"/>
                </a:cxn>
                <a:cxn ang="0">
                  <a:pos x="4556" y="3199"/>
                </a:cxn>
                <a:cxn ang="0">
                  <a:pos x="4770" y="3133"/>
                </a:cxn>
                <a:cxn ang="0">
                  <a:pos x="4974" y="3057"/>
                </a:cxn>
                <a:cxn ang="0">
                  <a:pos x="5169" y="2972"/>
                </a:cxn>
                <a:cxn ang="0">
                  <a:pos x="5352" y="2877"/>
                </a:cxn>
                <a:cxn ang="0">
                  <a:pos x="5563" y="2747"/>
                </a:cxn>
                <a:cxn ang="0">
                  <a:pos x="5745" y="2608"/>
                </a:cxn>
                <a:cxn ang="0">
                  <a:pos x="5898" y="2463"/>
                </a:cxn>
                <a:cxn ang="0">
                  <a:pos x="6022" y="2311"/>
                </a:cxn>
                <a:cxn ang="0">
                  <a:pos x="6144" y="2103"/>
                </a:cxn>
                <a:cxn ang="0">
                  <a:pos x="6231" y="1780"/>
                </a:cxn>
                <a:cxn ang="0">
                  <a:pos x="6216" y="1509"/>
                </a:cxn>
                <a:cxn ang="0">
                  <a:pos x="6094" y="1190"/>
                </a:cxn>
                <a:cxn ang="0">
                  <a:pos x="5990" y="1035"/>
                </a:cxn>
                <a:cxn ang="0">
                  <a:pos x="5858" y="886"/>
                </a:cxn>
                <a:cxn ang="0">
                  <a:pos x="5697" y="743"/>
                </a:cxn>
                <a:cxn ang="0">
                  <a:pos x="5508" y="607"/>
                </a:cxn>
                <a:cxn ang="0">
                  <a:pos x="5291" y="480"/>
                </a:cxn>
                <a:cxn ang="0">
                  <a:pos x="5097" y="385"/>
                </a:cxn>
                <a:cxn ang="0">
                  <a:pos x="4893" y="301"/>
                </a:cxn>
                <a:cxn ang="0">
                  <a:pos x="4680" y="228"/>
                </a:cxn>
                <a:cxn ang="0">
                  <a:pos x="4458" y="164"/>
                </a:cxn>
                <a:cxn ang="0">
                  <a:pos x="4231" y="111"/>
                </a:cxn>
                <a:cxn ang="0">
                  <a:pos x="3997" y="68"/>
                </a:cxn>
                <a:cxn ang="0">
                  <a:pos x="3760" y="36"/>
                </a:cxn>
                <a:cxn ang="0">
                  <a:pos x="3519" y="14"/>
                </a:cxn>
                <a:cxn ang="0">
                  <a:pos x="3277" y="2"/>
                </a:cxn>
              </a:cxnLst>
              <a:rect l="0" t="0" r="r" b="b"/>
              <a:pathLst>
                <a:path w="6235" h="4248">
                  <a:moveTo>
                    <a:pt x="3114" y="0"/>
                  </a:moveTo>
                  <a:lnTo>
                    <a:pt x="3033" y="0"/>
                  </a:lnTo>
                  <a:lnTo>
                    <a:pt x="2952" y="2"/>
                  </a:lnTo>
                  <a:lnTo>
                    <a:pt x="2871" y="5"/>
                  </a:lnTo>
                  <a:lnTo>
                    <a:pt x="2790" y="9"/>
                  </a:lnTo>
                  <a:lnTo>
                    <a:pt x="2710" y="14"/>
                  </a:lnTo>
                  <a:lnTo>
                    <a:pt x="2629" y="20"/>
                  </a:lnTo>
                  <a:lnTo>
                    <a:pt x="2549" y="28"/>
                  </a:lnTo>
                  <a:lnTo>
                    <a:pt x="2469" y="36"/>
                  </a:lnTo>
                  <a:lnTo>
                    <a:pt x="2390" y="46"/>
                  </a:lnTo>
                  <a:lnTo>
                    <a:pt x="2311" y="57"/>
                  </a:lnTo>
                  <a:lnTo>
                    <a:pt x="2232" y="69"/>
                  </a:lnTo>
                  <a:lnTo>
                    <a:pt x="2154" y="82"/>
                  </a:lnTo>
                  <a:lnTo>
                    <a:pt x="2076" y="96"/>
                  </a:lnTo>
                  <a:lnTo>
                    <a:pt x="1999" y="112"/>
                  </a:lnTo>
                  <a:lnTo>
                    <a:pt x="1923" y="128"/>
                  </a:lnTo>
                  <a:lnTo>
                    <a:pt x="1847" y="146"/>
                  </a:lnTo>
                  <a:lnTo>
                    <a:pt x="1772" y="165"/>
                  </a:lnTo>
                  <a:lnTo>
                    <a:pt x="1698" y="185"/>
                  </a:lnTo>
                  <a:lnTo>
                    <a:pt x="1624" y="206"/>
                  </a:lnTo>
                  <a:lnTo>
                    <a:pt x="1552" y="228"/>
                  </a:lnTo>
                  <a:lnTo>
                    <a:pt x="1480" y="252"/>
                  </a:lnTo>
                  <a:lnTo>
                    <a:pt x="1409" y="276"/>
                  </a:lnTo>
                  <a:lnTo>
                    <a:pt x="1340" y="302"/>
                  </a:lnTo>
                  <a:lnTo>
                    <a:pt x="1271" y="329"/>
                  </a:lnTo>
                  <a:lnTo>
                    <a:pt x="1203" y="356"/>
                  </a:lnTo>
                  <a:lnTo>
                    <a:pt x="1137" y="386"/>
                  </a:lnTo>
                  <a:lnTo>
                    <a:pt x="1071" y="416"/>
                  </a:lnTo>
                  <a:lnTo>
                    <a:pt x="1007" y="447"/>
                  </a:lnTo>
                  <a:lnTo>
                    <a:pt x="944" y="479"/>
                  </a:lnTo>
                  <a:lnTo>
                    <a:pt x="882" y="513"/>
                  </a:lnTo>
                  <a:lnTo>
                    <a:pt x="809" y="555"/>
                  </a:lnTo>
                  <a:lnTo>
                    <a:pt x="739" y="599"/>
                  </a:lnTo>
                  <a:lnTo>
                    <a:pt x="671" y="643"/>
                  </a:lnTo>
                  <a:lnTo>
                    <a:pt x="608" y="689"/>
                  </a:lnTo>
                  <a:lnTo>
                    <a:pt x="547" y="735"/>
                  </a:lnTo>
                  <a:lnTo>
                    <a:pt x="489" y="782"/>
                  </a:lnTo>
                  <a:lnTo>
                    <a:pt x="435" y="830"/>
                  </a:lnTo>
                  <a:lnTo>
                    <a:pt x="384" y="878"/>
                  </a:lnTo>
                  <a:lnTo>
                    <a:pt x="336" y="928"/>
                  </a:lnTo>
                  <a:lnTo>
                    <a:pt x="292" y="977"/>
                  </a:lnTo>
                  <a:lnTo>
                    <a:pt x="250" y="1028"/>
                  </a:lnTo>
                  <a:lnTo>
                    <a:pt x="212" y="1079"/>
                  </a:lnTo>
                  <a:lnTo>
                    <a:pt x="177" y="1131"/>
                  </a:lnTo>
                  <a:lnTo>
                    <a:pt x="145" y="1183"/>
                  </a:lnTo>
                  <a:lnTo>
                    <a:pt x="90" y="1288"/>
                  </a:lnTo>
                  <a:lnTo>
                    <a:pt x="48" y="1394"/>
                  </a:lnTo>
                  <a:lnTo>
                    <a:pt x="20" y="1502"/>
                  </a:lnTo>
                  <a:lnTo>
                    <a:pt x="3" y="1610"/>
                  </a:lnTo>
                  <a:lnTo>
                    <a:pt x="0" y="1719"/>
                  </a:lnTo>
                  <a:lnTo>
                    <a:pt x="3" y="1773"/>
                  </a:lnTo>
                  <a:lnTo>
                    <a:pt x="18" y="1881"/>
                  </a:lnTo>
                  <a:lnTo>
                    <a:pt x="46" y="1989"/>
                  </a:lnTo>
                  <a:lnTo>
                    <a:pt x="87" y="2095"/>
                  </a:lnTo>
                  <a:lnTo>
                    <a:pt x="140" y="2200"/>
                  </a:lnTo>
                  <a:lnTo>
                    <a:pt x="172" y="2252"/>
                  </a:lnTo>
                  <a:lnTo>
                    <a:pt x="206" y="2304"/>
                  </a:lnTo>
                  <a:lnTo>
                    <a:pt x="244" y="2355"/>
                  </a:lnTo>
                  <a:lnTo>
                    <a:pt x="285" y="2405"/>
                  </a:lnTo>
                  <a:lnTo>
                    <a:pt x="329" y="2455"/>
                  </a:lnTo>
                  <a:lnTo>
                    <a:pt x="376" y="2504"/>
                  </a:lnTo>
                  <a:lnTo>
                    <a:pt x="427" y="2553"/>
                  </a:lnTo>
                  <a:lnTo>
                    <a:pt x="480" y="2601"/>
                  </a:lnTo>
                  <a:lnTo>
                    <a:pt x="537" y="2648"/>
                  </a:lnTo>
                  <a:lnTo>
                    <a:pt x="597" y="2694"/>
                  </a:lnTo>
                  <a:lnTo>
                    <a:pt x="660" y="2739"/>
                  </a:lnTo>
                  <a:lnTo>
                    <a:pt x="726" y="2783"/>
                  </a:lnTo>
                  <a:lnTo>
                    <a:pt x="795" y="2827"/>
                  </a:lnTo>
                  <a:lnTo>
                    <a:pt x="868" y="2869"/>
                  </a:lnTo>
                  <a:lnTo>
                    <a:pt x="943" y="2911"/>
                  </a:lnTo>
                  <a:lnTo>
                    <a:pt x="46" y="4247"/>
                  </a:lnTo>
                  <a:lnTo>
                    <a:pt x="1939" y="3265"/>
                  </a:lnTo>
                  <a:lnTo>
                    <a:pt x="2017" y="3282"/>
                  </a:lnTo>
                  <a:lnTo>
                    <a:pt x="2097" y="3297"/>
                  </a:lnTo>
                  <a:lnTo>
                    <a:pt x="2176" y="3312"/>
                  </a:lnTo>
                  <a:lnTo>
                    <a:pt x="2256" y="3325"/>
                  </a:lnTo>
                  <a:lnTo>
                    <a:pt x="2337" y="3337"/>
                  </a:lnTo>
                  <a:lnTo>
                    <a:pt x="2417" y="3348"/>
                  </a:lnTo>
                  <a:lnTo>
                    <a:pt x="2498" y="3357"/>
                  </a:lnTo>
                  <a:lnTo>
                    <a:pt x="2579" y="3365"/>
                  </a:lnTo>
                  <a:lnTo>
                    <a:pt x="2661" y="3373"/>
                  </a:lnTo>
                  <a:lnTo>
                    <a:pt x="2742" y="3379"/>
                  </a:lnTo>
                  <a:lnTo>
                    <a:pt x="2823" y="3383"/>
                  </a:lnTo>
                  <a:lnTo>
                    <a:pt x="2905" y="3387"/>
                  </a:lnTo>
                  <a:lnTo>
                    <a:pt x="2987" y="3389"/>
                  </a:lnTo>
                  <a:lnTo>
                    <a:pt x="3068" y="3391"/>
                  </a:lnTo>
                  <a:lnTo>
                    <a:pt x="3150" y="3391"/>
                  </a:lnTo>
                  <a:lnTo>
                    <a:pt x="3231" y="3390"/>
                  </a:lnTo>
                  <a:lnTo>
                    <a:pt x="3312" y="3387"/>
                  </a:lnTo>
                  <a:lnTo>
                    <a:pt x="3393" y="3384"/>
                  </a:lnTo>
                  <a:lnTo>
                    <a:pt x="3474" y="3380"/>
                  </a:lnTo>
                  <a:lnTo>
                    <a:pt x="3555" y="3374"/>
                  </a:lnTo>
                  <a:lnTo>
                    <a:pt x="3635" y="3367"/>
                  </a:lnTo>
                  <a:lnTo>
                    <a:pt x="3715" y="3359"/>
                  </a:lnTo>
                  <a:lnTo>
                    <a:pt x="3794" y="3350"/>
                  </a:lnTo>
                  <a:lnTo>
                    <a:pt x="3873" y="3340"/>
                  </a:lnTo>
                  <a:lnTo>
                    <a:pt x="3951" y="3329"/>
                  </a:lnTo>
                  <a:lnTo>
                    <a:pt x="4029" y="3317"/>
                  </a:lnTo>
                  <a:lnTo>
                    <a:pt x="4107" y="3303"/>
                  </a:lnTo>
                  <a:lnTo>
                    <a:pt x="4183" y="3289"/>
                  </a:lnTo>
                  <a:lnTo>
                    <a:pt x="4259" y="3273"/>
                  </a:lnTo>
                  <a:lnTo>
                    <a:pt x="4335" y="3256"/>
                  </a:lnTo>
                  <a:lnTo>
                    <a:pt x="4409" y="3238"/>
                  </a:lnTo>
                  <a:lnTo>
                    <a:pt x="4483" y="3219"/>
                  </a:lnTo>
                  <a:lnTo>
                    <a:pt x="4556" y="3199"/>
                  </a:lnTo>
                  <a:lnTo>
                    <a:pt x="4628" y="3178"/>
                  </a:lnTo>
                  <a:lnTo>
                    <a:pt x="4699" y="3156"/>
                  </a:lnTo>
                  <a:lnTo>
                    <a:pt x="4770" y="3133"/>
                  </a:lnTo>
                  <a:lnTo>
                    <a:pt x="4839" y="3109"/>
                  </a:lnTo>
                  <a:lnTo>
                    <a:pt x="4907" y="3084"/>
                  </a:lnTo>
                  <a:lnTo>
                    <a:pt x="4974" y="3057"/>
                  </a:lnTo>
                  <a:lnTo>
                    <a:pt x="5040" y="3030"/>
                  </a:lnTo>
                  <a:lnTo>
                    <a:pt x="5105" y="3001"/>
                  </a:lnTo>
                  <a:lnTo>
                    <a:pt x="5169" y="2972"/>
                  </a:lnTo>
                  <a:lnTo>
                    <a:pt x="5231" y="2941"/>
                  </a:lnTo>
                  <a:lnTo>
                    <a:pt x="5292" y="2910"/>
                  </a:lnTo>
                  <a:lnTo>
                    <a:pt x="5352" y="2877"/>
                  </a:lnTo>
                  <a:lnTo>
                    <a:pt x="5425" y="2835"/>
                  </a:lnTo>
                  <a:lnTo>
                    <a:pt x="5495" y="2791"/>
                  </a:lnTo>
                  <a:lnTo>
                    <a:pt x="5563" y="2747"/>
                  </a:lnTo>
                  <a:lnTo>
                    <a:pt x="5626" y="2702"/>
                  </a:lnTo>
                  <a:lnTo>
                    <a:pt x="5687" y="2655"/>
                  </a:lnTo>
                  <a:lnTo>
                    <a:pt x="5745" y="2608"/>
                  </a:lnTo>
                  <a:lnTo>
                    <a:pt x="5799" y="2561"/>
                  </a:lnTo>
                  <a:lnTo>
                    <a:pt x="5850" y="2512"/>
                  </a:lnTo>
                  <a:lnTo>
                    <a:pt x="5898" y="2463"/>
                  </a:lnTo>
                  <a:lnTo>
                    <a:pt x="5942" y="2413"/>
                  </a:lnTo>
                  <a:lnTo>
                    <a:pt x="5984" y="2362"/>
                  </a:lnTo>
                  <a:lnTo>
                    <a:pt x="6022" y="2311"/>
                  </a:lnTo>
                  <a:lnTo>
                    <a:pt x="6057" y="2260"/>
                  </a:lnTo>
                  <a:lnTo>
                    <a:pt x="6089" y="2208"/>
                  </a:lnTo>
                  <a:lnTo>
                    <a:pt x="6144" y="2103"/>
                  </a:lnTo>
                  <a:lnTo>
                    <a:pt x="6186" y="1996"/>
                  </a:lnTo>
                  <a:lnTo>
                    <a:pt x="6214" y="1888"/>
                  </a:lnTo>
                  <a:lnTo>
                    <a:pt x="6231" y="1780"/>
                  </a:lnTo>
                  <a:lnTo>
                    <a:pt x="6234" y="1672"/>
                  </a:lnTo>
                  <a:lnTo>
                    <a:pt x="6231" y="1617"/>
                  </a:lnTo>
                  <a:lnTo>
                    <a:pt x="6216" y="1509"/>
                  </a:lnTo>
                  <a:lnTo>
                    <a:pt x="6188" y="1402"/>
                  </a:lnTo>
                  <a:lnTo>
                    <a:pt x="6147" y="1295"/>
                  </a:lnTo>
                  <a:lnTo>
                    <a:pt x="6094" y="1190"/>
                  </a:lnTo>
                  <a:lnTo>
                    <a:pt x="6062" y="1138"/>
                  </a:lnTo>
                  <a:lnTo>
                    <a:pt x="6028" y="1086"/>
                  </a:lnTo>
                  <a:lnTo>
                    <a:pt x="5990" y="1035"/>
                  </a:lnTo>
                  <a:lnTo>
                    <a:pt x="5949" y="985"/>
                  </a:lnTo>
                  <a:lnTo>
                    <a:pt x="5905" y="935"/>
                  </a:lnTo>
                  <a:lnTo>
                    <a:pt x="5858" y="886"/>
                  </a:lnTo>
                  <a:lnTo>
                    <a:pt x="5807" y="837"/>
                  </a:lnTo>
                  <a:lnTo>
                    <a:pt x="5754" y="790"/>
                  </a:lnTo>
                  <a:lnTo>
                    <a:pt x="5697" y="743"/>
                  </a:lnTo>
                  <a:lnTo>
                    <a:pt x="5637" y="697"/>
                  </a:lnTo>
                  <a:lnTo>
                    <a:pt x="5574" y="651"/>
                  </a:lnTo>
                  <a:lnTo>
                    <a:pt x="5508" y="607"/>
                  </a:lnTo>
                  <a:lnTo>
                    <a:pt x="5439" y="564"/>
                  </a:lnTo>
                  <a:lnTo>
                    <a:pt x="5366" y="521"/>
                  </a:lnTo>
                  <a:lnTo>
                    <a:pt x="5291" y="480"/>
                  </a:lnTo>
                  <a:lnTo>
                    <a:pt x="5227" y="447"/>
                  </a:lnTo>
                  <a:lnTo>
                    <a:pt x="5163" y="416"/>
                  </a:lnTo>
                  <a:lnTo>
                    <a:pt x="5097" y="385"/>
                  </a:lnTo>
                  <a:lnTo>
                    <a:pt x="5030" y="356"/>
                  </a:lnTo>
                  <a:lnTo>
                    <a:pt x="4962" y="328"/>
                  </a:lnTo>
                  <a:lnTo>
                    <a:pt x="4893" y="301"/>
                  </a:lnTo>
                  <a:lnTo>
                    <a:pt x="4823" y="276"/>
                  </a:lnTo>
                  <a:lnTo>
                    <a:pt x="4752" y="251"/>
                  </a:lnTo>
                  <a:lnTo>
                    <a:pt x="4680" y="228"/>
                  </a:lnTo>
                  <a:lnTo>
                    <a:pt x="4607" y="205"/>
                  </a:lnTo>
                  <a:lnTo>
                    <a:pt x="4533" y="184"/>
                  </a:lnTo>
                  <a:lnTo>
                    <a:pt x="4458" y="164"/>
                  </a:lnTo>
                  <a:lnTo>
                    <a:pt x="4383" y="145"/>
                  </a:lnTo>
                  <a:lnTo>
                    <a:pt x="4307" y="128"/>
                  </a:lnTo>
                  <a:lnTo>
                    <a:pt x="4231" y="111"/>
                  </a:lnTo>
                  <a:lnTo>
                    <a:pt x="4154" y="96"/>
                  </a:lnTo>
                  <a:lnTo>
                    <a:pt x="4076" y="81"/>
                  </a:lnTo>
                  <a:lnTo>
                    <a:pt x="3997" y="68"/>
                  </a:lnTo>
                  <a:lnTo>
                    <a:pt x="3919" y="56"/>
                  </a:lnTo>
                  <a:lnTo>
                    <a:pt x="3839" y="46"/>
                  </a:lnTo>
                  <a:lnTo>
                    <a:pt x="3760" y="36"/>
                  </a:lnTo>
                  <a:lnTo>
                    <a:pt x="3680" y="27"/>
                  </a:lnTo>
                  <a:lnTo>
                    <a:pt x="3600" y="20"/>
                  </a:lnTo>
                  <a:lnTo>
                    <a:pt x="3519" y="14"/>
                  </a:lnTo>
                  <a:lnTo>
                    <a:pt x="3438" y="9"/>
                  </a:lnTo>
                  <a:lnTo>
                    <a:pt x="3358" y="5"/>
                  </a:lnTo>
                  <a:lnTo>
                    <a:pt x="3277" y="2"/>
                  </a:lnTo>
                  <a:lnTo>
                    <a:pt x="3195" y="0"/>
                  </a:lnTo>
                  <a:lnTo>
                    <a:pt x="3114" y="0"/>
                  </a:lnTo>
                  <a:close/>
                </a:path>
              </a:pathLst>
            </a:custGeom>
            <a:solidFill>
              <a:srgbClr val="E6B8B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31" name="Freeform 7"/>
            <p:cNvSpPr>
              <a:spLocks/>
            </p:cNvSpPr>
            <p:nvPr/>
          </p:nvSpPr>
          <p:spPr bwMode="auto">
            <a:xfrm>
              <a:off x="7994" y="1881"/>
              <a:ext cx="6235" cy="4248"/>
            </a:xfrm>
            <a:custGeom>
              <a:avLst/>
              <a:gdLst/>
              <a:ahLst/>
              <a:cxnLst>
                <a:cxn ang="0">
                  <a:pos x="868" y="2869"/>
                </a:cxn>
                <a:cxn ang="0">
                  <a:pos x="660" y="2739"/>
                </a:cxn>
                <a:cxn ang="0">
                  <a:pos x="480" y="2601"/>
                </a:cxn>
                <a:cxn ang="0">
                  <a:pos x="329" y="2455"/>
                </a:cxn>
                <a:cxn ang="0">
                  <a:pos x="206" y="2304"/>
                </a:cxn>
                <a:cxn ang="0">
                  <a:pos x="87" y="2095"/>
                </a:cxn>
                <a:cxn ang="0">
                  <a:pos x="3" y="1773"/>
                </a:cxn>
                <a:cxn ang="0">
                  <a:pos x="10" y="1556"/>
                </a:cxn>
                <a:cxn ang="0">
                  <a:pos x="116" y="1235"/>
                </a:cxn>
                <a:cxn ang="0">
                  <a:pos x="250" y="1028"/>
                </a:cxn>
                <a:cxn ang="0">
                  <a:pos x="384" y="878"/>
                </a:cxn>
                <a:cxn ang="0">
                  <a:pos x="547" y="735"/>
                </a:cxn>
                <a:cxn ang="0">
                  <a:pos x="739" y="599"/>
                </a:cxn>
                <a:cxn ang="0">
                  <a:pos x="944" y="479"/>
                </a:cxn>
                <a:cxn ang="0">
                  <a:pos x="1137" y="386"/>
                </a:cxn>
                <a:cxn ang="0">
                  <a:pos x="1340" y="302"/>
                </a:cxn>
                <a:cxn ang="0">
                  <a:pos x="1552" y="228"/>
                </a:cxn>
                <a:cxn ang="0">
                  <a:pos x="1772" y="165"/>
                </a:cxn>
                <a:cxn ang="0">
                  <a:pos x="1999" y="112"/>
                </a:cxn>
                <a:cxn ang="0">
                  <a:pos x="2232" y="69"/>
                </a:cxn>
                <a:cxn ang="0">
                  <a:pos x="2469" y="36"/>
                </a:cxn>
                <a:cxn ang="0">
                  <a:pos x="2710" y="14"/>
                </a:cxn>
                <a:cxn ang="0">
                  <a:pos x="2952" y="2"/>
                </a:cxn>
                <a:cxn ang="0">
                  <a:pos x="3195" y="0"/>
                </a:cxn>
                <a:cxn ang="0">
                  <a:pos x="3438" y="9"/>
                </a:cxn>
                <a:cxn ang="0">
                  <a:pos x="3680" y="27"/>
                </a:cxn>
                <a:cxn ang="0">
                  <a:pos x="3919" y="56"/>
                </a:cxn>
                <a:cxn ang="0">
                  <a:pos x="4154" y="96"/>
                </a:cxn>
                <a:cxn ang="0">
                  <a:pos x="4383" y="145"/>
                </a:cxn>
                <a:cxn ang="0">
                  <a:pos x="4607" y="205"/>
                </a:cxn>
                <a:cxn ang="0">
                  <a:pos x="4823" y="276"/>
                </a:cxn>
                <a:cxn ang="0">
                  <a:pos x="5030" y="356"/>
                </a:cxn>
                <a:cxn ang="0">
                  <a:pos x="5227" y="447"/>
                </a:cxn>
                <a:cxn ang="0">
                  <a:pos x="5439" y="564"/>
                </a:cxn>
                <a:cxn ang="0">
                  <a:pos x="5637" y="697"/>
                </a:cxn>
                <a:cxn ang="0">
                  <a:pos x="5807" y="837"/>
                </a:cxn>
                <a:cxn ang="0">
                  <a:pos x="5949" y="985"/>
                </a:cxn>
                <a:cxn ang="0">
                  <a:pos x="6062" y="1138"/>
                </a:cxn>
                <a:cxn ang="0">
                  <a:pos x="6188" y="1402"/>
                </a:cxn>
                <a:cxn ang="0">
                  <a:pos x="6234" y="1672"/>
                </a:cxn>
                <a:cxn ang="0">
                  <a:pos x="6202" y="1942"/>
                </a:cxn>
                <a:cxn ang="0">
                  <a:pos x="6057" y="2260"/>
                </a:cxn>
                <a:cxn ang="0">
                  <a:pos x="5942" y="2413"/>
                </a:cxn>
                <a:cxn ang="0">
                  <a:pos x="5799" y="2561"/>
                </a:cxn>
                <a:cxn ang="0">
                  <a:pos x="5626" y="2702"/>
                </a:cxn>
                <a:cxn ang="0">
                  <a:pos x="5425" y="2835"/>
                </a:cxn>
                <a:cxn ang="0">
                  <a:pos x="5231" y="2941"/>
                </a:cxn>
                <a:cxn ang="0">
                  <a:pos x="5040" y="3030"/>
                </a:cxn>
                <a:cxn ang="0">
                  <a:pos x="4839" y="3109"/>
                </a:cxn>
                <a:cxn ang="0">
                  <a:pos x="4628" y="3178"/>
                </a:cxn>
                <a:cxn ang="0">
                  <a:pos x="4409" y="3238"/>
                </a:cxn>
                <a:cxn ang="0">
                  <a:pos x="4183" y="3289"/>
                </a:cxn>
                <a:cxn ang="0">
                  <a:pos x="3951" y="3329"/>
                </a:cxn>
                <a:cxn ang="0">
                  <a:pos x="3715" y="3359"/>
                </a:cxn>
                <a:cxn ang="0">
                  <a:pos x="3474" y="3380"/>
                </a:cxn>
                <a:cxn ang="0">
                  <a:pos x="3231" y="3390"/>
                </a:cxn>
                <a:cxn ang="0">
                  <a:pos x="2987" y="3389"/>
                </a:cxn>
                <a:cxn ang="0">
                  <a:pos x="2742" y="3379"/>
                </a:cxn>
                <a:cxn ang="0">
                  <a:pos x="2498" y="3357"/>
                </a:cxn>
                <a:cxn ang="0">
                  <a:pos x="2256" y="3325"/>
                </a:cxn>
                <a:cxn ang="0">
                  <a:pos x="2017" y="3282"/>
                </a:cxn>
              </a:cxnLst>
              <a:rect l="0" t="0" r="r" b="b"/>
              <a:pathLst>
                <a:path w="6235" h="4248">
                  <a:moveTo>
                    <a:pt x="46" y="4247"/>
                  </a:moveTo>
                  <a:lnTo>
                    <a:pt x="943" y="2911"/>
                  </a:lnTo>
                  <a:lnTo>
                    <a:pt x="868" y="2869"/>
                  </a:lnTo>
                  <a:lnTo>
                    <a:pt x="795" y="2827"/>
                  </a:lnTo>
                  <a:lnTo>
                    <a:pt x="726" y="2783"/>
                  </a:lnTo>
                  <a:lnTo>
                    <a:pt x="660" y="2739"/>
                  </a:lnTo>
                  <a:lnTo>
                    <a:pt x="597" y="2694"/>
                  </a:lnTo>
                  <a:lnTo>
                    <a:pt x="537" y="2648"/>
                  </a:lnTo>
                  <a:lnTo>
                    <a:pt x="480" y="2601"/>
                  </a:lnTo>
                  <a:lnTo>
                    <a:pt x="427" y="2553"/>
                  </a:lnTo>
                  <a:lnTo>
                    <a:pt x="376" y="2504"/>
                  </a:lnTo>
                  <a:lnTo>
                    <a:pt x="329" y="2455"/>
                  </a:lnTo>
                  <a:lnTo>
                    <a:pt x="285" y="2405"/>
                  </a:lnTo>
                  <a:lnTo>
                    <a:pt x="244" y="2355"/>
                  </a:lnTo>
                  <a:lnTo>
                    <a:pt x="206" y="2304"/>
                  </a:lnTo>
                  <a:lnTo>
                    <a:pt x="172" y="2252"/>
                  </a:lnTo>
                  <a:lnTo>
                    <a:pt x="140" y="2200"/>
                  </a:lnTo>
                  <a:lnTo>
                    <a:pt x="87" y="2095"/>
                  </a:lnTo>
                  <a:lnTo>
                    <a:pt x="46" y="1989"/>
                  </a:lnTo>
                  <a:lnTo>
                    <a:pt x="18" y="1881"/>
                  </a:lnTo>
                  <a:lnTo>
                    <a:pt x="3" y="1773"/>
                  </a:lnTo>
                  <a:lnTo>
                    <a:pt x="0" y="1719"/>
                  </a:lnTo>
                  <a:lnTo>
                    <a:pt x="0" y="1664"/>
                  </a:lnTo>
                  <a:lnTo>
                    <a:pt x="10" y="1556"/>
                  </a:lnTo>
                  <a:lnTo>
                    <a:pt x="32" y="1448"/>
                  </a:lnTo>
                  <a:lnTo>
                    <a:pt x="68" y="1341"/>
                  </a:lnTo>
                  <a:lnTo>
                    <a:pt x="116" y="1235"/>
                  </a:lnTo>
                  <a:lnTo>
                    <a:pt x="177" y="1131"/>
                  </a:lnTo>
                  <a:lnTo>
                    <a:pt x="212" y="1079"/>
                  </a:lnTo>
                  <a:lnTo>
                    <a:pt x="250" y="1028"/>
                  </a:lnTo>
                  <a:lnTo>
                    <a:pt x="292" y="977"/>
                  </a:lnTo>
                  <a:lnTo>
                    <a:pt x="336" y="928"/>
                  </a:lnTo>
                  <a:lnTo>
                    <a:pt x="384" y="878"/>
                  </a:lnTo>
                  <a:lnTo>
                    <a:pt x="435" y="830"/>
                  </a:lnTo>
                  <a:lnTo>
                    <a:pt x="489" y="782"/>
                  </a:lnTo>
                  <a:lnTo>
                    <a:pt x="547" y="735"/>
                  </a:lnTo>
                  <a:lnTo>
                    <a:pt x="608" y="689"/>
                  </a:lnTo>
                  <a:lnTo>
                    <a:pt x="671" y="643"/>
                  </a:lnTo>
                  <a:lnTo>
                    <a:pt x="739" y="599"/>
                  </a:lnTo>
                  <a:lnTo>
                    <a:pt x="809" y="555"/>
                  </a:lnTo>
                  <a:lnTo>
                    <a:pt x="882" y="513"/>
                  </a:lnTo>
                  <a:lnTo>
                    <a:pt x="944" y="479"/>
                  </a:lnTo>
                  <a:lnTo>
                    <a:pt x="1007" y="447"/>
                  </a:lnTo>
                  <a:lnTo>
                    <a:pt x="1071" y="416"/>
                  </a:lnTo>
                  <a:lnTo>
                    <a:pt x="1137" y="386"/>
                  </a:lnTo>
                  <a:lnTo>
                    <a:pt x="1203" y="356"/>
                  </a:lnTo>
                  <a:lnTo>
                    <a:pt x="1271" y="329"/>
                  </a:lnTo>
                  <a:lnTo>
                    <a:pt x="1340" y="302"/>
                  </a:lnTo>
                  <a:lnTo>
                    <a:pt x="1409" y="276"/>
                  </a:lnTo>
                  <a:lnTo>
                    <a:pt x="1480" y="252"/>
                  </a:lnTo>
                  <a:lnTo>
                    <a:pt x="1552" y="228"/>
                  </a:lnTo>
                  <a:lnTo>
                    <a:pt x="1624" y="206"/>
                  </a:lnTo>
                  <a:lnTo>
                    <a:pt x="1698" y="185"/>
                  </a:lnTo>
                  <a:lnTo>
                    <a:pt x="1772" y="165"/>
                  </a:lnTo>
                  <a:lnTo>
                    <a:pt x="1847" y="146"/>
                  </a:lnTo>
                  <a:lnTo>
                    <a:pt x="1923" y="128"/>
                  </a:lnTo>
                  <a:lnTo>
                    <a:pt x="1999" y="112"/>
                  </a:lnTo>
                  <a:lnTo>
                    <a:pt x="2076" y="96"/>
                  </a:lnTo>
                  <a:lnTo>
                    <a:pt x="2154" y="82"/>
                  </a:lnTo>
                  <a:lnTo>
                    <a:pt x="2232" y="69"/>
                  </a:lnTo>
                  <a:lnTo>
                    <a:pt x="2311" y="57"/>
                  </a:lnTo>
                  <a:lnTo>
                    <a:pt x="2390" y="46"/>
                  </a:lnTo>
                  <a:lnTo>
                    <a:pt x="2469" y="36"/>
                  </a:lnTo>
                  <a:lnTo>
                    <a:pt x="2549" y="28"/>
                  </a:lnTo>
                  <a:lnTo>
                    <a:pt x="2629" y="20"/>
                  </a:lnTo>
                  <a:lnTo>
                    <a:pt x="2710" y="14"/>
                  </a:lnTo>
                  <a:lnTo>
                    <a:pt x="2790" y="9"/>
                  </a:lnTo>
                  <a:lnTo>
                    <a:pt x="2871" y="5"/>
                  </a:lnTo>
                  <a:lnTo>
                    <a:pt x="2952" y="2"/>
                  </a:lnTo>
                  <a:lnTo>
                    <a:pt x="3033" y="0"/>
                  </a:lnTo>
                  <a:lnTo>
                    <a:pt x="3114" y="0"/>
                  </a:lnTo>
                  <a:lnTo>
                    <a:pt x="3195" y="0"/>
                  </a:lnTo>
                  <a:lnTo>
                    <a:pt x="3277" y="2"/>
                  </a:lnTo>
                  <a:lnTo>
                    <a:pt x="3358" y="5"/>
                  </a:lnTo>
                  <a:lnTo>
                    <a:pt x="3438" y="9"/>
                  </a:lnTo>
                  <a:lnTo>
                    <a:pt x="3519" y="14"/>
                  </a:lnTo>
                  <a:lnTo>
                    <a:pt x="3600" y="20"/>
                  </a:lnTo>
                  <a:lnTo>
                    <a:pt x="3680" y="27"/>
                  </a:lnTo>
                  <a:lnTo>
                    <a:pt x="3760" y="36"/>
                  </a:lnTo>
                  <a:lnTo>
                    <a:pt x="3839" y="46"/>
                  </a:lnTo>
                  <a:lnTo>
                    <a:pt x="3919" y="56"/>
                  </a:lnTo>
                  <a:lnTo>
                    <a:pt x="3997" y="68"/>
                  </a:lnTo>
                  <a:lnTo>
                    <a:pt x="4076" y="81"/>
                  </a:lnTo>
                  <a:lnTo>
                    <a:pt x="4154" y="96"/>
                  </a:lnTo>
                  <a:lnTo>
                    <a:pt x="4231" y="111"/>
                  </a:lnTo>
                  <a:lnTo>
                    <a:pt x="4307" y="128"/>
                  </a:lnTo>
                  <a:lnTo>
                    <a:pt x="4383" y="145"/>
                  </a:lnTo>
                  <a:lnTo>
                    <a:pt x="4458" y="164"/>
                  </a:lnTo>
                  <a:lnTo>
                    <a:pt x="4533" y="184"/>
                  </a:lnTo>
                  <a:lnTo>
                    <a:pt x="4607" y="205"/>
                  </a:lnTo>
                  <a:lnTo>
                    <a:pt x="4680" y="228"/>
                  </a:lnTo>
                  <a:lnTo>
                    <a:pt x="4752" y="251"/>
                  </a:lnTo>
                  <a:lnTo>
                    <a:pt x="4823" y="276"/>
                  </a:lnTo>
                  <a:lnTo>
                    <a:pt x="4893" y="301"/>
                  </a:lnTo>
                  <a:lnTo>
                    <a:pt x="4962" y="328"/>
                  </a:lnTo>
                  <a:lnTo>
                    <a:pt x="5030" y="356"/>
                  </a:lnTo>
                  <a:lnTo>
                    <a:pt x="5097" y="385"/>
                  </a:lnTo>
                  <a:lnTo>
                    <a:pt x="5163" y="416"/>
                  </a:lnTo>
                  <a:lnTo>
                    <a:pt x="5227" y="447"/>
                  </a:lnTo>
                  <a:lnTo>
                    <a:pt x="5291" y="480"/>
                  </a:lnTo>
                  <a:lnTo>
                    <a:pt x="5366" y="521"/>
                  </a:lnTo>
                  <a:lnTo>
                    <a:pt x="5439" y="564"/>
                  </a:lnTo>
                  <a:lnTo>
                    <a:pt x="5508" y="607"/>
                  </a:lnTo>
                  <a:lnTo>
                    <a:pt x="5574" y="651"/>
                  </a:lnTo>
                  <a:lnTo>
                    <a:pt x="5637" y="697"/>
                  </a:lnTo>
                  <a:lnTo>
                    <a:pt x="5697" y="743"/>
                  </a:lnTo>
                  <a:lnTo>
                    <a:pt x="5754" y="790"/>
                  </a:lnTo>
                  <a:lnTo>
                    <a:pt x="5807" y="837"/>
                  </a:lnTo>
                  <a:lnTo>
                    <a:pt x="5858" y="886"/>
                  </a:lnTo>
                  <a:lnTo>
                    <a:pt x="5905" y="935"/>
                  </a:lnTo>
                  <a:lnTo>
                    <a:pt x="5949" y="985"/>
                  </a:lnTo>
                  <a:lnTo>
                    <a:pt x="5990" y="1035"/>
                  </a:lnTo>
                  <a:lnTo>
                    <a:pt x="6028" y="1086"/>
                  </a:lnTo>
                  <a:lnTo>
                    <a:pt x="6062" y="1138"/>
                  </a:lnTo>
                  <a:lnTo>
                    <a:pt x="6094" y="1190"/>
                  </a:lnTo>
                  <a:lnTo>
                    <a:pt x="6147" y="1295"/>
                  </a:lnTo>
                  <a:lnTo>
                    <a:pt x="6188" y="1402"/>
                  </a:lnTo>
                  <a:lnTo>
                    <a:pt x="6216" y="1509"/>
                  </a:lnTo>
                  <a:lnTo>
                    <a:pt x="6231" y="1617"/>
                  </a:lnTo>
                  <a:lnTo>
                    <a:pt x="6234" y="1672"/>
                  </a:lnTo>
                  <a:lnTo>
                    <a:pt x="6234" y="1726"/>
                  </a:lnTo>
                  <a:lnTo>
                    <a:pt x="6224" y="1834"/>
                  </a:lnTo>
                  <a:lnTo>
                    <a:pt x="6202" y="1942"/>
                  </a:lnTo>
                  <a:lnTo>
                    <a:pt x="6166" y="2049"/>
                  </a:lnTo>
                  <a:lnTo>
                    <a:pt x="6118" y="2155"/>
                  </a:lnTo>
                  <a:lnTo>
                    <a:pt x="6057" y="2260"/>
                  </a:lnTo>
                  <a:lnTo>
                    <a:pt x="6022" y="2311"/>
                  </a:lnTo>
                  <a:lnTo>
                    <a:pt x="5984" y="2362"/>
                  </a:lnTo>
                  <a:lnTo>
                    <a:pt x="5942" y="2413"/>
                  </a:lnTo>
                  <a:lnTo>
                    <a:pt x="5898" y="2463"/>
                  </a:lnTo>
                  <a:lnTo>
                    <a:pt x="5850" y="2512"/>
                  </a:lnTo>
                  <a:lnTo>
                    <a:pt x="5799" y="2561"/>
                  </a:lnTo>
                  <a:lnTo>
                    <a:pt x="5745" y="2608"/>
                  </a:lnTo>
                  <a:lnTo>
                    <a:pt x="5687" y="2655"/>
                  </a:lnTo>
                  <a:lnTo>
                    <a:pt x="5626" y="2702"/>
                  </a:lnTo>
                  <a:lnTo>
                    <a:pt x="5563" y="2747"/>
                  </a:lnTo>
                  <a:lnTo>
                    <a:pt x="5495" y="2791"/>
                  </a:lnTo>
                  <a:lnTo>
                    <a:pt x="5425" y="2835"/>
                  </a:lnTo>
                  <a:lnTo>
                    <a:pt x="5352" y="2877"/>
                  </a:lnTo>
                  <a:lnTo>
                    <a:pt x="5292" y="2910"/>
                  </a:lnTo>
                  <a:lnTo>
                    <a:pt x="5231" y="2941"/>
                  </a:lnTo>
                  <a:lnTo>
                    <a:pt x="5169" y="2972"/>
                  </a:lnTo>
                  <a:lnTo>
                    <a:pt x="5105" y="3001"/>
                  </a:lnTo>
                  <a:lnTo>
                    <a:pt x="5040" y="3030"/>
                  </a:lnTo>
                  <a:lnTo>
                    <a:pt x="4974" y="3057"/>
                  </a:lnTo>
                  <a:lnTo>
                    <a:pt x="4907" y="3084"/>
                  </a:lnTo>
                  <a:lnTo>
                    <a:pt x="4839" y="3109"/>
                  </a:lnTo>
                  <a:lnTo>
                    <a:pt x="4770" y="3133"/>
                  </a:lnTo>
                  <a:lnTo>
                    <a:pt x="4699" y="3156"/>
                  </a:lnTo>
                  <a:lnTo>
                    <a:pt x="4628" y="3178"/>
                  </a:lnTo>
                  <a:lnTo>
                    <a:pt x="4556" y="3199"/>
                  </a:lnTo>
                  <a:lnTo>
                    <a:pt x="4483" y="3219"/>
                  </a:lnTo>
                  <a:lnTo>
                    <a:pt x="4409" y="3238"/>
                  </a:lnTo>
                  <a:lnTo>
                    <a:pt x="4335" y="3256"/>
                  </a:lnTo>
                  <a:lnTo>
                    <a:pt x="4259" y="3273"/>
                  </a:lnTo>
                  <a:lnTo>
                    <a:pt x="4183" y="3289"/>
                  </a:lnTo>
                  <a:lnTo>
                    <a:pt x="4107" y="3303"/>
                  </a:lnTo>
                  <a:lnTo>
                    <a:pt x="4029" y="3317"/>
                  </a:lnTo>
                  <a:lnTo>
                    <a:pt x="3951" y="3329"/>
                  </a:lnTo>
                  <a:lnTo>
                    <a:pt x="3873" y="3340"/>
                  </a:lnTo>
                  <a:lnTo>
                    <a:pt x="3794" y="3350"/>
                  </a:lnTo>
                  <a:lnTo>
                    <a:pt x="3715" y="3359"/>
                  </a:lnTo>
                  <a:lnTo>
                    <a:pt x="3635" y="3367"/>
                  </a:lnTo>
                  <a:lnTo>
                    <a:pt x="3555" y="3374"/>
                  </a:lnTo>
                  <a:lnTo>
                    <a:pt x="3474" y="3380"/>
                  </a:lnTo>
                  <a:lnTo>
                    <a:pt x="3393" y="3384"/>
                  </a:lnTo>
                  <a:lnTo>
                    <a:pt x="3312" y="3387"/>
                  </a:lnTo>
                  <a:lnTo>
                    <a:pt x="3231" y="3390"/>
                  </a:lnTo>
                  <a:lnTo>
                    <a:pt x="3150" y="3391"/>
                  </a:lnTo>
                  <a:lnTo>
                    <a:pt x="3068" y="3391"/>
                  </a:lnTo>
                  <a:lnTo>
                    <a:pt x="2987" y="3389"/>
                  </a:lnTo>
                  <a:lnTo>
                    <a:pt x="2905" y="3387"/>
                  </a:lnTo>
                  <a:lnTo>
                    <a:pt x="2823" y="3383"/>
                  </a:lnTo>
                  <a:lnTo>
                    <a:pt x="2742" y="3379"/>
                  </a:lnTo>
                  <a:lnTo>
                    <a:pt x="2661" y="3373"/>
                  </a:lnTo>
                  <a:lnTo>
                    <a:pt x="2579" y="3365"/>
                  </a:lnTo>
                  <a:lnTo>
                    <a:pt x="2498" y="3357"/>
                  </a:lnTo>
                  <a:lnTo>
                    <a:pt x="2417" y="3348"/>
                  </a:lnTo>
                  <a:lnTo>
                    <a:pt x="2337" y="3337"/>
                  </a:lnTo>
                  <a:lnTo>
                    <a:pt x="2256" y="3325"/>
                  </a:lnTo>
                  <a:lnTo>
                    <a:pt x="2176" y="3312"/>
                  </a:lnTo>
                  <a:lnTo>
                    <a:pt x="2097" y="3297"/>
                  </a:lnTo>
                  <a:lnTo>
                    <a:pt x="2017" y="3282"/>
                  </a:lnTo>
                  <a:lnTo>
                    <a:pt x="1939" y="3265"/>
                  </a:lnTo>
                  <a:lnTo>
                    <a:pt x="46" y="4247"/>
                  </a:lnTo>
                  <a:close/>
                </a:path>
              </a:pathLst>
            </a:custGeom>
            <a:noFill/>
            <a:ln w="12192">
              <a:solidFill>
                <a:srgbClr val="622422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32" name="Freeform 8"/>
            <p:cNvSpPr>
              <a:spLocks/>
            </p:cNvSpPr>
            <p:nvPr/>
          </p:nvSpPr>
          <p:spPr bwMode="auto">
            <a:xfrm>
              <a:off x="8749" y="5855"/>
              <a:ext cx="5255" cy="1901"/>
            </a:xfrm>
            <a:custGeom>
              <a:avLst/>
              <a:gdLst/>
              <a:ahLst/>
              <a:cxnLst>
                <a:cxn ang="0">
                  <a:pos x="2916" y="0"/>
                </a:cxn>
                <a:cxn ang="0">
                  <a:pos x="2731" y="5"/>
                </a:cxn>
                <a:cxn ang="0">
                  <a:pos x="2546" y="17"/>
                </a:cxn>
                <a:cxn ang="0">
                  <a:pos x="2361" y="36"/>
                </a:cxn>
                <a:cxn ang="0">
                  <a:pos x="2165" y="63"/>
                </a:cxn>
                <a:cxn ang="0">
                  <a:pos x="1966" y="99"/>
                </a:cxn>
                <a:cxn ang="0">
                  <a:pos x="1779" y="142"/>
                </a:cxn>
                <a:cxn ang="0">
                  <a:pos x="1604" y="192"/>
                </a:cxn>
                <a:cxn ang="0">
                  <a:pos x="1443" y="248"/>
                </a:cxn>
                <a:cxn ang="0">
                  <a:pos x="1296" y="309"/>
                </a:cxn>
                <a:cxn ang="0">
                  <a:pos x="1164" y="375"/>
                </a:cxn>
                <a:cxn ang="0">
                  <a:pos x="1047" y="446"/>
                </a:cxn>
                <a:cxn ang="0">
                  <a:pos x="946" y="521"/>
                </a:cxn>
                <a:cxn ang="0">
                  <a:pos x="794" y="680"/>
                </a:cxn>
                <a:cxn ang="0">
                  <a:pos x="712" y="849"/>
                </a:cxn>
                <a:cxn ang="0">
                  <a:pos x="700" y="980"/>
                </a:cxn>
                <a:cxn ang="0">
                  <a:pos x="754" y="1157"/>
                </a:cxn>
                <a:cxn ang="0">
                  <a:pos x="0" y="1642"/>
                </a:cxn>
                <a:cxn ang="0">
                  <a:pos x="1293" y="1590"/>
                </a:cxn>
                <a:cxn ang="0">
                  <a:pos x="1413" y="1641"/>
                </a:cxn>
                <a:cxn ang="0">
                  <a:pos x="1541" y="1688"/>
                </a:cxn>
                <a:cxn ang="0">
                  <a:pos x="1677" y="1731"/>
                </a:cxn>
                <a:cxn ang="0">
                  <a:pos x="1818" y="1769"/>
                </a:cxn>
                <a:cxn ang="0">
                  <a:pos x="1965" y="1802"/>
                </a:cxn>
                <a:cxn ang="0">
                  <a:pos x="2118" y="1831"/>
                </a:cxn>
                <a:cxn ang="0">
                  <a:pos x="2274" y="1854"/>
                </a:cxn>
                <a:cxn ang="0">
                  <a:pos x="2435" y="1873"/>
                </a:cxn>
                <a:cxn ang="0">
                  <a:pos x="2598" y="1888"/>
                </a:cxn>
                <a:cxn ang="0">
                  <a:pos x="2763" y="1897"/>
                </a:cxn>
                <a:cxn ang="0">
                  <a:pos x="2931" y="1901"/>
                </a:cxn>
                <a:cxn ang="0">
                  <a:pos x="3099" y="1899"/>
                </a:cxn>
                <a:cxn ang="0">
                  <a:pos x="3267" y="1893"/>
                </a:cxn>
                <a:cxn ang="0">
                  <a:pos x="3436" y="1881"/>
                </a:cxn>
                <a:cxn ang="0">
                  <a:pos x="3603" y="1864"/>
                </a:cxn>
                <a:cxn ang="0">
                  <a:pos x="3790" y="1838"/>
                </a:cxn>
                <a:cxn ang="0">
                  <a:pos x="3989" y="1802"/>
                </a:cxn>
                <a:cxn ang="0">
                  <a:pos x="4176" y="1759"/>
                </a:cxn>
                <a:cxn ang="0">
                  <a:pos x="4350" y="1709"/>
                </a:cxn>
                <a:cxn ang="0">
                  <a:pos x="4511" y="1653"/>
                </a:cxn>
                <a:cxn ang="0">
                  <a:pos x="4658" y="1592"/>
                </a:cxn>
                <a:cxn ang="0">
                  <a:pos x="4791" y="1526"/>
                </a:cxn>
                <a:cxn ang="0">
                  <a:pos x="4908" y="1455"/>
                </a:cxn>
                <a:cxn ang="0">
                  <a:pos x="5009" y="1380"/>
                </a:cxn>
                <a:cxn ang="0">
                  <a:pos x="5161" y="1221"/>
                </a:cxn>
                <a:cxn ang="0">
                  <a:pos x="5243" y="1051"/>
                </a:cxn>
                <a:cxn ang="0">
                  <a:pos x="5254" y="920"/>
                </a:cxn>
                <a:cxn ang="0">
                  <a:pos x="5200" y="743"/>
                </a:cxn>
                <a:cxn ang="0">
                  <a:pos x="5075" y="580"/>
                </a:cxn>
                <a:cxn ang="0">
                  <a:pos x="4902" y="442"/>
                </a:cxn>
                <a:cxn ang="0">
                  <a:pos x="4797" y="378"/>
                </a:cxn>
                <a:cxn ang="0">
                  <a:pos x="4681" y="319"/>
                </a:cxn>
                <a:cxn ang="0">
                  <a:pos x="4556" y="265"/>
                </a:cxn>
                <a:cxn ang="0">
                  <a:pos x="4421" y="215"/>
                </a:cxn>
                <a:cxn ang="0">
                  <a:pos x="4277" y="170"/>
                </a:cxn>
                <a:cxn ang="0">
                  <a:pos x="4125" y="130"/>
                </a:cxn>
                <a:cxn ang="0">
                  <a:pos x="3967" y="94"/>
                </a:cxn>
                <a:cxn ang="0">
                  <a:pos x="3803" y="65"/>
                </a:cxn>
                <a:cxn ang="0">
                  <a:pos x="3633" y="40"/>
                </a:cxn>
                <a:cxn ang="0">
                  <a:pos x="3458" y="21"/>
                </a:cxn>
                <a:cxn ang="0">
                  <a:pos x="3280" y="8"/>
                </a:cxn>
                <a:cxn ang="0">
                  <a:pos x="3099" y="1"/>
                </a:cxn>
              </a:cxnLst>
              <a:rect l="0" t="0" r="r" b="b"/>
              <a:pathLst>
                <a:path w="5255" h="1901">
                  <a:moveTo>
                    <a:pt x="3008" y="0"/>
                  </a:moveTo>
                  <a:lnTo>
                    <a:pt x="2916" y="0"/>
                  </a:lnTo>
                  <a:lnTo>
                    <a:pt x="2824" y="2"/>
                  </a:lnTo>
                  <a:lnTo>
                    <a:pt x="2731" y="5"/>
                  </a:lnTo>
                  <a:lnTo>
                    <a:pt x="2639" y="10"/>
                  </a:lnTo>
                  <a:lnTo>
                    <a:pt x="2546" y="17"/>
                  </a:lnTo>
                  <a:lnTo>
                    <a:pt x="2454" y="25"/>
                  </a:lnTo>
                  <a:lnTo>
                    <a:pt x="2361" y="36"/>
                  </a:lnTo>
                  <a:lnTo>
                    <a:pt x="2269" y="47"/>
                  </a:lnTo>
                  <a:lnTo>
                    <a:pt x="2165" y="63"/>
                  </a:lnTo>
                  <a:lnTo>
                    <a:pt x="2064" y="80"/>
                  </a:lnTo>
                  <a:lnTo>
                    <a:pt x="1966" y="99"/>
                  </a:lnTo>
                  <a:lnTo>
                    <a:pt x="1871" y="120"/>
                  </a:lnTo>
                  <a:lnTo>
                    <a:pt x="1779" y="142"/>
                  </a:lnTo>
                  <a:lnTo>
                    <a:pt x="1690" y="166"/>
                  </a:lnTo>
                  <a:lnTo>
                    <a:pt x="1604" y="192"/>
                  </a:lnTo>
                  <a:lnTo>
                    <a:pt x="1522" y="219"/>
                  </a:lnTo>
                  <a:lnTo>
                    <a:pt x="1443" y="248"/>
                  </a:lnTo>
                  <a:lnTo>
                    <a:pt x="1368" y="278"/>
                  </a:lnTo>
                  <a:lnTo>
                    <a:pt x="1296" y="309"/>
                  </a:lnTo>
                  <a:lnTo>
                    <a:pt x="1228" y="341"/>
                  </a:lnTo>
                  <a:lnTo>
                    <a:pt x="1164" y="375"/>
                  </a:lnTo>
                  <a:lnTo>
                    <a:pt x="1104" y="410"/>
                  </a:lnTo>
                  <a:lnTo>
                    <a:pt x="1047" y="446"/>
                  </a:lnTo>
                  <a:lnTo>
                    <a:pt x="995" y="483"/>
                  </a:lnTo>
                  <a:lnTo>
                    <a:pt x="946" y="521"/>
                  </a:lnTo>
                  <a:lnTo>
                    <a:pt x="861" y="599"/>
                  </a:lnTo>
                  <a:lnTo>
                    <a:pt x="794" y="680"/>
                  </a:lnTo>
                  <a:lnTo>
                    <a:pt x="744" y="764"/>
                  </a:lnTo>
                  <a:lnTo>
                    <a:pt x="712" y="849"/>
                  </a:lnTo>
                  <a:lnTo>
                    <a:pt x="699" y="936"/>
                  </a:lnTo>
                  <a:lnTo>
                    <a:pt x="700" y="980"/>
                  </a:lnTo>
                  <a:lnTo>
                    <a:pt x="717" y="1069"/>
                  </a:lnTo>
                  <a:lnTo>
                    <a:pt x="754" y="1157"/>
                  </a:lnTo>
                  <a:lnTo>
                    <a:pt x="813" y="1246"/>
                  </a:lnTo>
                  <a:lnTo>
                    <a:pt x="0" y="1642"/>
                  </a:lnTo>
                  <a:lnTo>
                    <a:pt x="1236" y="1563"/>
                  </a:lnTo>
                  <a:lnTo>
                    <a:pt x="1293" y="1590"/>
                  </a:lnTo>
                  <a:lnTo>
                    <a:pt x="1352" y="1616"/>
                  </a:lnTo>
                  <a:lnTo>
                    <a:pt x="1413" y="1641"/>
                  </a:lnTo>
                  <a:lnTo>
                    <a:pt x="1476" y="1665"/>
                  </a:lnTo>
                  <a:lnTo>
                    <a:pt x="1541" y="1688"/>
                  </a:lnTo>
                  <a:lnTo>
                    <a:pt x="1608" y="1710"/>
                  </a:lnTo>
                  <a:lnTo>
                    <a:pt x="1677" y="1731"/>
                  </a:lnTo>
                  <a:lnTo>
                    <a:pt x="1747" y="1750"/>
                  </a:lnTo>
                  <a:lnTo>
                    <a:pt x="1818" y="1769"/>
                  </a:lnTo>
                  <a:lnTo>
                    <a:pt x="1891" y="1786"/>
                  </a:lnTo>
                  <a:lnTo>
                    <a:pt x="1965" y="1802"/>
                  </a:lnTo>
                  <a:lnTo>
                    <a:pt x="2041" y="1817"/>
                  </a:lnTo>
                  <a:lnTo>
                    <a:pt x="2118" y="1831"/>
                  </a:lnTo>
                  <a:lnTo>
                    <a:pt x="2196" y="1843"/>
                  </a:lnTo>
                  <a:lnTo>
                    <a:pt x="2274" y="1854"/>
                  </a:lnTo>
                  <a:lnTo>
                    <a:pt x="2354" y="1865"/>
                  </a:lnTo>
                  <a:lnTo>
                    <a:pt x="2435" y="1873"/>
                  </a:lnTo>
                  <a:lnTo>
                    <a:pt x="2516" y="1881"/>
                  </a:lnTo>
                  <a:lnTo>
                    <a:pt x="2598" y="1888"/>
                  </a:lnTo>
                  <a:lnTo>
                    <a:pt x="2680" y="1893"/>
                  </a:lnTo>
                  <a:lnTo>
                    <a:pt x="2763" y="1897"/>
                  </a:lnTo>
                  <a:lnTo>
                    <a:pt x="2847" y="1899"/>
                  </a:lnTo>
                  <a:lnTo>
                    <a:pt x="2931" y="1901"/>
                  </a:lnTo>
                  <a:lnTo>
                    <a:pt x="3015" y="1901"/>
                  </a:lnTo>
                  <a:lnTo>
                    <a:pt x="3099" y="1899"/>
                  </a:lnTo>
                  <a:lnTo>
                    <a:pt x="3183" y="1897"/>
                  </a:lnTo>
                  <a:lnTo>
                    <a:pt x="3267" y="1893"/>
                  </a:lnTo>
                  <a:lnTo>
                    <a:pt x="3352" y="1888"/>
                  </a:lnTo>
                  <a:lnTo>
                    <a:pt x="3436" y="1881"/>
                  </a:lnTo>
                  <a:lnTo>
                    <a:pt x="3519" y="1873"/>
                  </a:lnTo>
                  <a:lnTo>
                    <a:pt x="3603" y="1864"/>
                  </a:lnTo>
                  <a:lnTo>
                    <a:pt x="3686" y="1854"/>
                  </a:lnTo>
                  <a:lnTo>
                    <a:pt x="3790" y="1838"/>
                  </a:lnTo>
                  <a:lnTo>
                    <a:pt x="3891" y="1821"/>
                  </a:lnTo>
                  <a:lnTo>
                    <a:pt x="3989" y="1802"/>
                  </a:lnTo>
                  <a:lnTo>
                    <a:pt x="4084" y="1781"/>
                  </a:lnTo>
                  <a:lnTo>
                    <a:pt x="4176" y="1759"/>
                  </a:lnTo>
                  <a:lnTo>
                    <a:pt x="4265" y="1735"/>
                  </a:lnTo>
                  <a:lnTo>
                    <a:pt x="4350" y="1709"/>
                  </a:lnTo>
                  <a:lnTo>
                    <a:pt x="4433" y="1682"/>
                  </a:lnTo>
                  <a:lnTo>
                    <a:pt x="4511" y="1653"/>
                  </a:lnTo>
                  <a:lnTo>
                    <a:pt x="4587" y="1623"/>
                  </a:lnTo>
                  <a:lnTo>
                    <a:pt x="4658" y="1592"/>
                  </a:lnTo>
                  <a:lnTo>
                    <a:pt x="4726" y="1559"/>
                  </a:lnTo>
                  <a:lnTo>
                    <a:pt x="4791" y="1526"/>
                  </a:lnTo>
                  <a:lnTo>
                    <a:pt x="4851" y="1491"/>
                  </a:lnTo>
                  <a:lnTo>
                    <a:pt x="4908" y="1455"/>
                  </a:lnTo>
                  <a:lnTo>
                    <a:pt x="4960" y="1418"/>
                  </a:lnTo>
                  <a:lnTo>
                    <a:pt x="5009" y="1380"/>
                  </a:lnTo>
                  <a:lnTo>
                    <a:pt x="5093" y="1302"/>
                  </a:lnTo>
                  <a:lnTo>
                    <a:pt x="5161" y="1221"/>
                  </a:lnTo>
                  <a:lnTo>
                    <a:pt x="5211" y="1137"/>
                  </a:lnTo>
                  <a:lnTo>
                    <a:pt x="5243" y="1051"/>
                  </a:lnTo>
                  <a:lnTo>
                    <a:pt x="5255" y="964"/>
                  </a:lnTo>
                  <a:lnTo>
                    <a:pt x="5254" y="920"/>
                  </a:lnTo>
                  <a:lnTo>
                    <a:pt x="5238" y="832"/>
                  </a:lnTo>
                  <a:lnTo>
                    <a:pt x="5200" y="743"/>
                  </a:lnTo>
                  <a:lnTo>
                    <a:pt x="5142" y="655"/>
                  </a:lnTo>
                  <a:lnTo>
                    <a:pt x="5075" y="580"/>
                  </a:lnTo>
                  <a:lnTo>
                    <a:pt x="4995" y="509"/>
                  </a:lnTo>
                  <a:lnTo>
                    <a:pt x="4902" y="442"/>
                  </a:lnTo>
                  <a:lnTo>
                    <a:pt x="4851" y="409"/>
                  </a:lnTo>
                  <a:lnTo>
                    <a:pt x="4797" y="378"/>
                  </a:lnTo>
                  <a:lnTo>
                    <a:pt x="4740" y="348"/>
                  </a:lnTo>
                  <a:lnTo>
                    <a:pt x="4681" y="319"/>
                  </a:lnTo>
                  <a:lnTo>
                    <a:pt x="4620" y="292"/>
                  </a:lnTo>
                  <a:lnTo>
                    <a:pt x="4556" y="265"/>
                  </a:lnTo>
                  <a:lnTo>
                    <a:pt x="4489" y="239"/>
                  </a:lnTo>
                  <a:lnTo>
                    <a:pt x="4421" y="215"/>
                  </a:lnTo>
                  <a:lnTo>
                    <a:pt x="4350" y="192"/>
                  </a:lnTo>
                  <a:lnTo>
                    <a:pt x="4277" y="170"/>
                  </a:lnTo>
                  <a:lnTo>
                    <a:pt x="4202" y="149"/>
                  </a:lnTo>
                  <a:lnTo>
                    <a:pt x="4125" y="130"/>
                  </a:lnTo>
                  <a:lnTo>
                    <a:pt x="4047" y="111"/>
                  </a:lnTo>
                  <a:lnTo>
                    <a:pt x="3967" y="94"/>
                  </a:lnTo>
                  <a:lnTo>
                    <a:pt x="3886" y="79"/>
                  </a:lnTo>
                  <a:lnTo>
                    <a:pt x="3803" y="65"/>
                  </a:lnTo>
                  <a:lnTo>
                    <a:pt x="3718" y="52"/>
                  </a:lnTo>
                  <a:lnTo>
                    <a:pt x="3633" y="40"/>
                  </a:lnTo>
                  <a:lnTo>
                    <a:pt x="3546" y="30"/>
                  </a:lnTo>
                  <a:lnTo>
                    <a:pt x="3458" y="21"/>
                  </a:lnTo>
                  <a:lnTo>
                    <a:pt x="3370" y="14"/>
                  </a:lnTo>
                  <a:lnTo>
                    <a:pt x="3280" y="8"/>
                  </a:lnTo>
                  <a:lnTo>
                    <a:pt x="3190" y="4"/>
                  </a:lnTo>
                  <a:lnTo>
                    <a:pt x="3099" y="1"/>
                  </a:lnTo>
                  <a:lnTo>
                    <a:pt x="3008" y="0"/>
                  </a:lnTo>
                  <a:close/>
                </a:path>
              </a:pathLst>
            </a:custGeom>
            <a:solidFill>
              <a:srgbClr val="E6B8B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33" name="Freeform 9"/>
            <p:cNvSpPr>
              <a:spLocks/>
            </p:cNvSpPr>
            <p:nvPr/>
          </p:nvSpPr>
          <p:spPr bwMode="auto">
            <a:xfrm>
              <a:off x="8749" y="5855"/>
              <a:ext cx="5255" cy="1901"/>
            </a:xfrm>
            <a:custGeom>
              <a:avLst/>
              <a:gdLst/>
              <a:ahLst/>
              <a:cxnLst>
                <a:cxn ang="0">
                  <a:pos x="813" y="1246"/>
                </a:cxn>
                <a:cxn ang="0">
                  <a:pos x="754" y="1157"/>
                </a:cxn>
                <a:cxn ang="0">
                  <a:pos x="700" y="980"/>
                </a:cxn>
                <a:cxn ang="0">
                  <a:pos x="703" y="893"/>
                </a:cxn>
                <a:cxn ang="0">
                  <a:pos x="766" y="722"/>
                </a:cxn>
                <a:cxn ang="0">
                  <a:pos x="902" y="559"/>
                </a:cxn>
                <a:cxn ang="0">
                  <a:pos x="1047" y="446"/>
                </a:cxn>
                <a:cxn ang="0">
                  <a:pos x="1164" y="375"/>
                </a:cxn>
                <a:cxn ang="0">
                  <a:pos x="1296" y="309"/>
                </a:cxn>
                <a:cxn ang="0">
                  <a:pos x="1443" y="248"/>
                </a:cxn>
                <a:cxn ang="0">
                  <a:pos x="1604" y="192"/>
                </a:cxn>
                <a:cxn ang="0">
                  <a:pos x="1779" y="142"/>
                </a:cxn>
                <a:cxn ang="0">
                  <a:pos x="1966" y="99"/>
                </a:cxn>
                <a:cxn ang="0">
                  <a:pos x="2165" y="63"/>
                </a:cxn>
                <a:cxn ang="0">
                  <a:pos x="2361" y="36"/>
                </a:cxn>
                <a:cxn ang="0">
                  <a:pos x="2546" y="17"/>
                </a:cxn>
                <a:cxn ang="0">
                  <a:pos x="2731" y="5"/>
                </a:cxn>
                <a:cxn ang="0">
                  <a:pos x="2916" y="0"/>
                </a:cxn>
                <a:cxn ang="0">
                  <a:pos x="3099" y="1"/>
                </a:cxn>
                <a:cxn ang="0">
                  <a:pos x="3280" y="8"/>
                </a:cxn>
                <a:cxn ang="0">
                  <a:pos x="3458" y="21"/>
                </a:cxn>
                <a:cxn ang="0">
                  <a:pos x="3633" y="40"/>
                </a:cxn>
                <a:cxn ang="0">
                  <a:pos x="3803" y="65"/>
                </a:cxn>
                <a:cxn ang="0">
                  <a:pos x="3967" y="94"/>
                </a:cxn>
                <a:cxn ang="0">
                  <a:pos x="4125" y="130"/>
                </a:cxn>
                <a:cxn ang="0">
                  <a:pos x="4277" y="170"/>
                </a:cxn>
                <a:cxn ang="0">
                  <a:pos x="4421" y="215"/>
                </a:cxn>
                <a:cxn ang="0">
                  <a:pos x="4556" y="265"/>
                </a:cxn>
                <a:cxn ang="0">
                  <a:pos x="4681" y="319"/>
                </a:cxn>
                <a:cxn ang="0">
                  <a:pos x="4797" y="378"/>
                </a:cxn>
                <a:cxn ang="0">
                  <a:pos x="4902" y="442"/>
                </a:cxn>
                <a:cxn ang="0">
                  <a:pos x="5075" y="580"/>
                </a:cxn>
                <a:cxn ang="0">
                  <a:pos x="5200" y="743"/>
                </a:cxn>
                <a:cxn ang="0">
                  <a:pos x="5254" y="920"/>
                </a:cxn>
                <a:cxn ang="0">
                  <a:pos x="5251" y="1008"/>
                </a:cxn>
                <a:cxn ang="0">
                  <a:pos x="5188" y="1179"/>
                </a:cxn>
                <a:cxn ang="0">
                  <a:pos x="5053" y="1341"/>
                </a:cxn>
                <a:cxn ang="0">
                  <a:pos x="4908" y="1455"/>
                </a:cxn>
                <a:cxn ang="0">
                  <a:pos x="4791" y="1526"/>
                </a:cxn>
                <a:cxn ang="0">
                  <a:pos x="4658" y="1592"/>
                </a:cxn>
                <a:cxn ang="0">
                  <a:pos x="4511" y="1653"/>
                </a:cxn>
                <a:cxn ang="0">
                  <a:pos x="4350" y="1709"/>
                </a:cxn>
                <a:cxn ang="0">
                  <a:pos x="4176" y="1759"/>
                </a:cxn>
                <a:cxn ang="0">
                  <a:pos x="3989" y="1802"/>
                </a:cxn>
                <a:cxn ang="0">
                  <a:pos x="3790" y="1838"/>
                </a:cxn>
                <a:cxn ang="0">
                  <a:pos x="3603" y="1864"/>
                </a:cxn>
                <a:cxn ang="0">
                  <a:pos x="3436" y="1881"/>
                </a:cxn>
                <a:cxn ang="0">
                  <a:pos x="3267" y="1893"/>
                </a:cxn>
                <a:cxn ang="0">
                  <a:pos x="3099" y="1899"/>
                </a:cxn>
                <a:cxn ang="0">
                  <a:pos x="2931" y="1901"/>
                </a:cxn>
                <a:cxn ang="0">
                  <a:pos x="2763" y="1897"/>
                </a:cxn>
                <a:cxn ang="0">
                  <a:pos x="2598" y="1888"/>
                </a:cxn>
                <a:cxn ang="0">
                  <a:pos x="2435" y="1873"/>
                </a:cxn>
                <a:cxn ang="0">
                  <a:pos x="2274" y="1854"/>
                </a:cxn>
                <a:cxn ang="0">
                  <a:pos x="2118" y="1831"/>
                </a:cxn>
                <a:cxn ang="0">
                  <a:pos x="1965" y="1802"/>
                </a:cxn>
                <a:cxn ang="0">
                  <a:pos x="1818" y="1769"/>
                </a:cxn>
                <a:cxn ang="0">
                  <a:pos x="1677" y="1731"/>
                </a:cxn>
                <a:cxn ang="0">
                  <a:pos x="1541" y="1688"/>
                </a:cxn>
                <a:cxn ang="0">
                  <a:pos x="1413" y="1641"/>
                </a:cxn>
                <a:cxn ang="0">
                  <a:pos x="1293" y="1590"/>
                </a:cxn>
                <a:cxn ang="0">
                  <a:pos x="0" y="1642"/>
                </a:cxn>
              </a:cxnLst>
              <a:rect l="0" t="0" r="r" b="b"/>
              <a:pathLst>
                <a:path w="5255" h="1901">
                  <a:moveTo>
                    <a:pt x="0" y="1642"/>
                  </a:moveTo>
                  <a:lnTo>
                    <a:pt x="813" y="1246"/>
                  </a:lnTo>
                  <a:lnTo>
                    <a:pt x="781" y="1202"/>
                  </a:lnTo>
                  <a:lnTo>
                    <a:pt x="754" y="1157"/>
                  </a:lnTo>
                  <a:lnTo>
                    <a:pt x="717" y="1069"/>
                  </a:lnTo>
                  <a:lnTo>
                    <a:pt x="700" y="980"/>
                  </a:lnTo>
                  <a:lnTo>
                    <a:pt x="699" y="936"/>
                  </a:lnTo>
                  <a:lnTo>
                    <a:pt x="703" y="893"/>
                  </a:lnTo>
                  <a:lnTo>
                    <a:pt x="726" y="806"/>
                  </a:lnTo>
                  <a:lnTo>
                    <a:pt x="766" y="722"/>
                  </a:lnTo>
                  <a:lnTo>
                    <a:pt x="825" y="639"/>
                  </a:lnTo>
                  <a:lnTo>
                    <a:pt x="902" y="559"/>
                  </a:lnTo>
                  <a:lnTo>
                    <a:pt x="995" y="483"/>
                  </a:lnTo>
                  <a:lnTo>
                    <a:pt x="1047" y="446"/>
                  </a:lnTo>
                  <a:lnTo>
                    <a:pt x="1104" y="410"/>
                  </a:lnTo>
                  <a:lnTo>
                    <a:pt x="1164" y="375"/>
                  </a:lnTo>
                  <a:lnTo>
                    <a:pt x="1228" y="341"/>
                  </a:lnTo>
                  <a:lnTo>
                    <a:pt x="1296" y="309"/>
                  </a:lnTo>
                  <a:lnTo>
                    <a:pt x="1368" y="278"/>
                  </a:lnTo>
                  <a:lnTo>
                    <a:pt x="1443" y="248"/>
                  </a:lnTo>
                  <a:lnTo>
                    <a:pt x="1522" y="219"/>
                  </a:lnTo>
                  <a:lnTo>
                    <a:pt x="1604" y="192"/>
                  </a:lnTo>
                  <a:lnTo>
                    <a:pt x="1690" y="166"/>
                  </a:lnTo>
                  <a:lnTo>
                    <a:pt x="1779" y="142"/>
                  </a:lnTo>
                  <a:lnTo>
                    <a:pt x="1871" y="120"/>
                  </a:lnTo>
                  <a:lnTo>
                    <a:pt x="1966" y="99"/>
                  </a:lnTo>
                  <a:lnTo>
                    <a:pt x="2064" y="80"/>
                  </a:lnTo>
                  <a:lnTo>
                    <a:pt x="2165" y="63"/>
                  </a:lnTo>
                  <a:lnTo>
                    <a:pt x="2269" y="47"/>
                  </a:lnTo>
                  <a:lnTo>
                    <a:pt x="2361" y="36"/>
                  </a:lnTo>
                  <a:lnTo>
                    <a:pt x="2454" y="25"/>
                  </a:lnTo>
                  <a:lnTo>
                    <a:pt x="2546" y="17"/>
                  </a:lnTo>
                  <a:lnTo>
                    <a:pt x="2639" y="10"/>
                  </a:lnTo>
                  <a:lnTo>
                    <a:pt x="2731" y="5"/>
                  </a:lnTo>
                  <a:lnTo>
                    <a:pt x="2824" y="2"/>
                  </a:lnTo>
                  <a:lnTo>
                    <a:pt x="2916" y="0"/>
                  </a:lnTo>
                  <a:lnTo>
                    <a:pt x="3008" y="0"/>
                  </a:lnTo>
                  <a:lnTo>
                    <a:pt x="3099" y="1"/>
                  </a:lnTo>
                  <a:lnTo>
                    <a:pt x="3190" y="4"/>
                  </a:lnTo>
                  <a:lnTo>
                    <a:pt x="3280" y="8"/>
                  </a:lnTo>
                  <a:lnTo>
                    <a:pt x="3370" y="14"/>
                  </a:lnTo>
                  <a:lnTo>
                    <a:pt x="3458" y="21"/>
                  </a:lnTo>
                  <a:lnTo>
                    <a:pt x="3546" y="30"/>
                  </a:lnTo>
                  <a:lnTo>
                    <a:pt x="3633" y="40"/>
                  </a:lnTo>
                  <a:lnTo>
                    <a:pt x="3718" y="52"/>
                  </a:lnTo>
                  <a:lnTo>
                    <a:pt x="3803" y="65"/>
                  </a:lnTo>
                  <a:lnTo>
                    <a:pt x="3886" y="79"/>
                  </a:lnTo>
                  <a:lnTo>
                    <a:pt x="3967" y="94"/>
                  </a:lnTo>
                  <a:lnTo>
                    <a:pt x="4047" y="111"/>
                  </a:lnTo>
                  <a:lnTo>
                    <a:pt x="4125" y="130"/>
                  </a:lnTo>
                  <a:lnTo>
                    <a:pt x="4202" y="149"/>
                  </a:lnTo>
                  <a:lnTo>
                    <a:pt x="4277" y="170"/>
                  </a:lnTo>
                  <a:lnTo>
                    <a:pt x="4350" y="192"/>
                  </a:lnTo>
                  <a:lnTo>
                    <a:pt x="4421" y="215"/>
                  </a:lnTo>
                  <a:lnTo>
                    <a:pt x="4489" y="239"/>
                  </a:lnTo>
                  <a:lnTo>
                    <a:pt x="4556" y="265"/>
                  </a:lnTo>
                  <a:lnTo>
                    <a:pt x="4620" y="292"/>
                  </a:lnTo>
                  <a:lnTo>
                    <a:pt x="4681" y="319"/>
                  </a:lnTo>
                  <a:lnTo>
                    <a:pt x="4740" y="348"/>
                  </a:lnTo>
                  <a:lnTo>
                    <a:pt x="4797" y="378"/>
                  </a:lnTo>
                  <a:lnTo>
                    <a:pt x="4851" y="409"/>
                  </a:lnTo>
                  <a:lnTo>
                    <a:pt x="4902" y="442"/>
                  </a:lnTo>
                  <a:lnTo>
                    <a:pt x="4995" y="509"/>
                  </a:lnTo>
                  <a:lnTo>
                    <a:pt x="5075" y="580"/>
                  </a:lnTo>
                  <a:lnTo>
                    <a:pt x="5142" y="655"/>
                  </a:lnTo>
                  <a:lnTo>
                    <a:pt x="5200" y="743"/>
                  </a:lnTo>
                  <a:lnTo>
                    <a:pt x="5238" y="832"/>
                  </a:lnTo>
                  <a:lnTo>
                    <a:pt x="5254" y="920"/>
                  </a:lnTo>
                  <a:lnTo>
                    <a:pt x="5255" y="964"/>
                  </a:lnTo>
                  <a:lnTo>
                    <a:pt x="5251" y="1008"/>
                  </a:lnTo>
                  <a:lnTo>
                    <a:pt x="5229" y="1094"/>
                  </a:lnTo>
                  <a:lnTo>
                    <a:pt x="5188" y="1179"/>
                  </a:lnTo>
                  <a:lnTo>
                    <a:pt x="5129" y="1262"/>
                  </a:lnTo>
                  <a:lnTo>
                    <a:pt x="5053" y="1341"/>
                  </a:lnTo>
                  <a:lnTo>
                    <a:pt x="4960" y="1418"/>
                  </a:lnTo>
                  <a:lnTo>
                    <a:pt x="4908" y="1455"/>
                  </a:lnTo>
                  <a:lnTo>
                    <a:pt x="4851" y="1491"/>
                  </a:lnTo>
                  <a:lnTo>
                    <a:pt x="4791" y="1526"/>
                  </a:lnTo>
                  <a:lnTo>
                    <a:pt x="4726" y="1559"/>
                  </a:lnTo>
                  <a:lnTo>
                    <a:pt x="4658" y="1592"/>
                  </a:lnTo>
                  <a:lnTo>
                    <a:pt x="4587" y="1623"/>
                  </a:lnTo>
                  <a:lnTo>
                    <a:pt x="4511" y="1653"/>
                  </a:lnTo>
                  <a:lnTo>
                    <a:pt x="4433" y="1682"/>
                  </a:lnTo>
                  <a:lnTo>
                    <a:pt x="4350" y="1709"/>
                  </a:lnTo>
                  <a:lnTo>
                    <a:pt x="4265" y="1735"/>
                  </a:lnTo>
                  <a:lnTo>
                    <a:pt x="4176" y="1759"/>
                  </a:lnTo>
                  <a:lnTo>
                    <a:pt x="4084" y="1781"/>
                  </a:lnTo>
                  <a:lnTo>
                    <a:pt x="3989" y="1802"/>
                  </a:lnTo>
                  <a:lnTo>
                    <a:pt x="3891" y="1821"/>
                  </a:lnTo>
                  <a:lnTo>
                    <a:pt x="3790" y="1838"/>
                  </a:lnTo>
                  <a:lnTo>
                    <a:pt x="3686" y="1854"/>
                  </a:lnTo>
                  <a:lnTo>
                    <a:pt x="3603" y="1864"/>
                  </a:lnTo>
                  <a:lnTo>
                    <a:pt x="3519" y="1873"/>
                  </a:lnTo>
                  <a:lnTo>
                    <a:pt x="3436" y="1881"/>
                  </a:lnTo>
                  <a:lnTo>
                    <a:pt x="3352" y="1888"/>
                  </a:lnTo>
                  <a:lnTo>
                    <a:pt x="3267" y="1893"/>
                  </a:lnTo>
                  <a:lnTo>
                    <a:pt x="3183" y="1897"/>
                  </a:lnTo>
                  <a:lnTo>
                    <a:pt x="3099" y="1899"/>
                  </a:lnTo>
                  <a:lnTo>
                    <a:pt x="3015" y="1901"/>
                  </a:lnTo>
                  <a:lnTo>
                    <a:pt x="2931" y="1901"/>
                  </a:lnTo>
                  <a:lnTo>
                    <a:pt x="2847" y="1899"/>
                  </a:lnTo>
                  <a:lnTo>
                    <a:pt x="2763" y="1897"/>
                  </a:lnTo>
                  <a:lnTo>
                    <a:pt x="2680" y="1893"/>
                  </a:lnTo>
                  <a:lnTo>
                    <a:pt x="2598" y="1888"/>
                  </a:lnTo>
                  <a:lnTo>
                    <a:pt x="2516" y="1881"/>
                  </a:lnTo>
                  <a:lnTo>
                    <a:pt x="2435" y="1873"/>
                  </a:lnTo>
                  <a:lnTo>
                    <a:pt x="2354" y="1865"/>
                  </a:lnTo>
                  <a:lnTo>
                    <a:pt x="2274" y="1854"/>
                  </a:lnTo>
                  <a:lnTo>
                    <a:pt x="2196" y="1843"/>
                  </a:lnTo>
                  <a:lnTo>
                    <a:pt x="2118" y="1831"/>
                  </a:lnTo>
                  <a:lnTo>
                    <a:pt x="2041" y="1817"/>
                  </a:lnTo>
                  <a:lnTo>
                    <a:pt x="1965" y="1802"/>
                  </a:lnTo>
                  <a:lnTo>
                    <a:pt x="1891" y="1786"/>
                  </a:lnTo>
                  <a:lnTo>
                    <a:pt x="1818" y="1769"/>
                  </a:lnTo>
                  <a:lnTo>
                    <a:pt x="1747" y="1750"/>
                  </a:lnTo>
                  <a:lnTo>
                    <a:pt x="1677" y="1731"/>
                  </a:lnTo>
                  <a:lnTo>
                    <a:pt x="1608" y="1710"/>
                  </a:lnTo>
                  <a:lnTo>
                    <a:pt x="1541" y="1688"/>
                  </a:lnTo>
                  <a:lnTo>
                    <a:pt x="1476" y="1665"/>
                  </a:lnTo>
                  <a:lnTo>
                    <a:pt x="1413" y="1641"/>
                  </a:lnTo>
                  <a:lnTo>
                    <a:pt x="1352" y="1616"/>
                  </a:lnTo>
                  <a:lnTo>
                    <a:pt x="1293" y="1590"/>
                  </a:lnTo>
                  <a:lnTo>
                    <a:pt x="1236" y="1563"/>
                  </a:lnTo>
                  <a:lnTo>
                    <a:pt x="0" y="1642"/>
                  </a:lnTo>
                  <a:close/>
                </a:path>
              </a:pathLst>
            </a:custGeom>
            <a:noFill/>
            <a:ln w="12192">
              <a:solidFill>
                <a:srgbClr val="622422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34" name="Freeform 10"/>
            <p:cNvSpPr>
              <a:spLocks/>
            </p:cNvSpPr>
            <p:nvPr/>
          </p:nvSpPr>
          <p:spPr bwMode="auto">
            <a:xfrm>
              <a:off x="225" y="3825"/>
              <a:ext cx="4403" cy="3025"/>
            </a:xfrm>
            <a:custGeom>
              <a:avLst/>
              <a:gdLst/>
              <a:ahLst/>
              <a:cxnLst>
                <a:cxn ang="0">
                  <a:pos x="1912" y="2"/>
                </a:cxn>
                <a:cxn ang="0">
                  <a:pos x="1669" y="21"/>
                </a:cxn>
                <a:cxn ang="0">
                  <a:pos x="1429" y="59"/>
                </a:cxn>
                <a:cxn ang="0">
                  <a:pos x="1193" y="116"/>
                </a:cxn>
                <a:cxn ang="0">
                  <a:pos x="955" y="196"/>
                </a:cxn>
                <a:cxn ang="0">
                  <a:pos x="720" y="304"/>
                </a:cxn>
                <a:cxn ang="0">
                  <a:pos x="516" y="429"/>
                </a:cxn>
                <a:cxn ang="0">
                  <a:pos x="345" y="569"/>
                </a:cxn>
                <a:cxn ang="0">
                  <a:pos x="207" y="720"/>
                </a:cxn>
                <a:cxn ang="0">
                  <a:pos x="103" y="881"/>
                </a:cxn>
                <a:cxn ang="0">
                  <a:pos x="20" y="1106"/>
                </a:cxn>
                <a:cxn ang="0">
                  <a:pos x="2" y="1339"/>
                </a:cxn>
                <a:cxn ang="0">
                  <a:pos x="53" y="1572"/>
                </a:cxn>
                <a:cxn ang="0">
                  <a:pos x="138" y="1744"/>
                </a:cxn>
                <a:cxn ang="0">
                  <a:pos x="263" y="1910"/>
                </a:cxn>
                <a:cxn ang="0">
                  <a:pos x="403" y="2045"/>
                </a:cxn>
                <a:cxn ang="0">
                  <a:pos x="564" y="2166"/>
                </a:cxn>
                <a:cxn ang="0">
                  <a:pos x="745" y="2271"/>
                </a:cxn>
                <a:cxn ang="0">
                  <a:pos x="943" y="2361"/>
                </a:cxn>
                <a:cxn ang="0">
                  <a:pos x="1154" y="2435"/>
                </a:cxn>
                <a:cxn ang="0">
                  <a:pos x="1378" y="2493"/>
                </a:cxn>
                <a:cxn ang="0">
                  <a:pos x="1610" y="2534"/>
                </a:cxn>
                <a:cxn ang="0">
                  <a:pos x="1848" y="2557"/>
                </a:cxn>
                <a:cxn ang="0">
                  <a:pos x="2090" y="2563"/>
                </a:cxn>
                <a:cxn ang="0">
                  <a:pos x="2333" y="2550"/>
                </a:cxn>
                <a:cxn ang="0">
                  <a:pos x="2575" y="2519"/>
                </a:cxn>
                <a:cxn ang="0">
                  <a:pos x="2813" y="2468"/>
                </a:cxn>
                <a:cxn ang="0">
                  <a:pos x="3044" y="2398"/>
                </a:cxn>
                <a:cxn ang="0">
                  <a:pos x="3702" y="2027"/>
                </a:cxn>
                <a:cxn ang="0">
                  <a:pos x="3867" y="1855"/>
                </a:cxn>
                <a:cxn ang="0">
                  <a:pos x="3986" y="1672"/>
                </a:cxn>
                <a:cxn ang="0">
                  <a:pos x="4058" y="1481"/>
                </a:cxn>
                <a:cxn ang="0">
                  <a:pos x="4083" y="1286"/>
                </a:cxn>
                <a:cxn ang="0">
                  <a:pos x="4060" y="1091"/>
                </a:cxn>
                <a:cxn ang="0">
                  <a:pos x="3990" y="898"/>
                </a:cxn>
                <a:cxn ang="0">
                  <a:pos x="3871" y="712"/>
                </a:cxn>
                <a:cxn ang="0">
                  <a:pos x="3730" y="560"/>
                </a:cxn>
                <a:cxn ang="0">
                  <a:pos x="3575" y="435"/>
                </a:cxn>
                <a:cxn ang="0">
                  <a:pos x="3401" y="324"/>
                </a:cxn>
                <a:cxn ang="0">
                  <a:pos x="3208" y="229"/>
                </a:cxn>
                <a:cxn ang="0">
                  <a:pos x="3001" y="150"/>
                </a:cxn>
                <a:cxn ang="0">
                  <a:pos x="2782" y="87"/>
                </a:cxn>
                <a:cxn ang="0">
                  <a:pos x="2552" y="40"/>
                </a:cxn>
                <a:cxn ang="0">
                  <a:pos x="2316" y="11"/>
                </a:cxn>
                <a:cxn ang="0">
                  <a:pos x="2074" y="0"/>
                </a:cxn>
              </a:cxnLst>
              <a:rect l="0" t="0" r="r" b="b"/>
              <a:pathLst>
                <a:path w="4403" h="3025">
                  <a:moveTo>
                    <a:pt x="2074" y="0"/>
                  </a:moveTo>
                  <a:lnTo>
                    <a:pt x="1993" y="0"/>
                  </a:lnTo>
                  <a:lnTo>
                    <a:pt x="1912" y="2"/>
                  </a:lnTo>
                  <a:lnTo>
                    <a:pt x="1831" y="6"/>
                  </a:lnTo>
                  <a:lnTo>
                    <a:pt x="1750" y="12"/>
                  </a:lnTo>
                  <a:lnTo>
                    <a:pt x="1669" y="21"/>
                  </a:lnTo>
                  <a:lnTo>
                    <a:pt x="1589" y="31"/>
                  </a:lnTo>
                  <a:lnTo>
                    <a:pt x="1508" y="44"/>
                  </a:lnTo>
                  <a:lnTo>
                    <a:pt x="1429" y="59"/>
                  </a:lnTo>
                  <a:lnTo>
                    <a:pt x="1349" y="75"/>
                  </a:lnTo>
                  <a:lnTo>
                    <a:pt x="1271" y="94"/>
                  </a:lnTo>
                  <a:lnTo>
                    <a:pt x="1193" y="116"/>
                  </a:lnTo>
                  <a:lnTo>
                    <a:pt x="1116" y="139"/>
                  </a:lnTo>
                  <a:lnTo>
                    <a:pt x="1040" y="165"/>
                  </a:lnTo>
                  <a:lnTo>
                    <a:pt x="955" y="196"/>
                  </a:lnTo>
                  <a:lnTo>
                    <a:pt x="873" y="230"/>
                  </a:lnTo>
                  <a:lnTo>
                    <a:pt x="795" y="266"/>
                  </a:lnTo>
                  <a:lnTo>
                    <a:pt x="720" y="304"/>
                  </a:lnTo>
                  <a:lnTo>
                    <a:pt x="649" y="344"/>
                  </a:lnTo>
                  <a:lnTo>
                    <a:pt x="581" y="386"/>
                  </a:lnTo>
                  <a:lnTo>
                    <a:pt x="516" y="429"/>
                  </a:lnTo>
                  <a:lnTo>
                    <a:pt x="456" y="474"/>
                  </a:lnTo>
                  <a:lnTo>
                    <a:pt x="398" y="521"/>
                  </a:lnTo>
                  <a:lnTo>
                    <a:pt x="345" y="569"/>
                  </a:lnTo>
                  <a:lnTo>
                    <a:pt x="295" y="618"/>
                  </a:lnTo>
                  <a:lnTo>
                    <a:pt x="249" y="668"/>
                  </a:lnTo>
                  <a:lnTo>
                    <a:pt x="207" y="720"/>
                  </a:lnTo>
                  <a:lnTo>
                    <a:pt x="168" y="773"/>
                  </a:lnTo>
                  <a:lnTo>
                    <a:pt x="133" y="826"/>
                  </a:lnTo>
                  <a:lnTo>
                    <a:pt x="103" y="881"/>
                  </a:lnTo>
                  <a:lnTo>
                    <a:pt x="76" y="936"/>
                  </a:lnTo>
                  <a:lnTo>
                    <a:pt x="53" y="993"/>
                  </a:lnTo>
                  <a:lnTo>
                    <a:pt x="20" y="1106"/>
                  </a:lnTo>
                  <a:lnTo>
                    <a:pt x="3" y="1222"/>
                  </a:lnTo>
                  <a:lnTo>
                    <a:pt x="0" y="1280"/>
                  </a:lnTo>
                  <a:lnTo>
                    <a:pt x="2" y="1339"/>
                  </a:lnTo>
                  <a:lnTo>
                    <a:pt x="19" y="1455"/>
                  </a:lnTo>
                  <a:lnTo>
                    <a:pt x="34" y="1514"/>
                  </a:lnTo>
                  <a:lnTo>
                    <a:pt x="53" y="1572"/>
                  </a:lnTo>
                  <a:lnTo>
                    <a:pt x="77" y="1629"/>
                  </a:lnTo>
                  <a:lnTo>
                    <a:pt x="105" y="1687"/>
                  </a:lnTo>
                  <a:lnTo>
                    <a:pt x="138" y="1744"/>
                  </a:lnTo>
                  <a:lnTo>
                    <a:pt x="175" y="1800"/>
                  </a:lnTo>
                  <a:lnTo>
                    <a:pt x="217" y="1855"/>
                  </a:lnTo>
                  <a:lnTo>
                    <a:pt x="263" y="1910"/>
                  </a:lnTo>
                  <a:lnTo>
                    <a:pt x="307" y="1957"/>
                  </a:lnTo>
                  <a:lnTo>
                    <a:pt x="354" y="2002"/>
                  </a:lnTo>
                  <a:lnTo>
                    <a:pt x="403" y="2045"/>
                  </a:lnTo>
                  <a:lnTo>
                    <a:pt x="454" y="2087"/>
                  </a:lnTo>
                  <a:lnTo>
                    <a:pt x="508" y="2127"/>
                  </a:lnTo>
                  <a:lnTo>
                    <a:pt x="564" y="2166"/>
                  </a:lnTo>
                  <a:lnTo>
                    <a:pt x="623" y="2203"/>
                  </a:lnTo>
                  <a:lnTo>
                    <a:pt x="683" y="2238"/>
                  </a:lnTo>
                  <a:lnTo>
                    <a:pt x="745" y="2271"/>
                  </a:lnTo>
                  <a:lnTo>
                    <a:pt x="809" y="2303"/>
                  </a:lnTo>
                  <a:lnTo>
                    <a:pt x="875" y="2333"/>
                  </a:lnTo>
                  <a:lnTo>
                    <a:pt x="943" y="2361"/>
                  </a:lnTo>
                  <a:lnTo>
                    <a:pt x="1012" y="2388"/>
                  </a:lnTo>
                  <a:lnTo>
                    <a:pt x="1082" y="2413"/>
                  </a:lnTo>
                  <a:lnTo>
                    <a:pt x="1154" y="2435"/>
                  </a:lnTo>
                  <a:lnTo>
                    <a:pt x="1228" y="2457"/>
                  </a:lnTo>
                  <a:lnTo>
                    <a:pt x="1302" y="2476"/>
                  </a:lnTo>
                  <a:lnTo>
                    <a:pt x="1378" y="2493"/>
                  </a:lnTo>
                  <a:lnTo>
                    <a:pt x="1454" y="2509"/>
                  </a:lnTo>
                  <a:lnTo>
                    <a:pt x="1531" y="2522"/>
                  </a:lnTo>
                  <a:lnTo>
                    <a:pt x="1610" y="2534"/>
                  </a:lnTo>
                  <a:lnTo>
                    <a:pt x="1689" y="2544"/>
                  </a:lnTo>
                  <a:lnTo>
                    <a:pt x="1768" y="2551"/>
                  </a:lnTo>
                  <a:lnTo>
                    <a:pt x="1848" y="2557"/>
                  </a:lnTo>
                  <a:lnTo>
                    <a:pt x="1928" y="2561"/>
                  </a:lnTo>
                  <a:lnTo>
                    <a:pt x="2009" y="2563"/>
                  </a:lnTo>
                  <a:lnTo>
                    <a:pt x="2090" y="2563"/>
                  </a:lnTo>
                  <a:lnTo>
                    <a:pt x="2171" y="2561"/>
                  </a:lnTo>
                  <a:lnTo>
                    <a:pt x="2252" y="2556"/>
                  </a:lnTo>
                  <a:lnTo>
                    <a:pt x="2333" y="2550"/>
                  </a:lnTo>
                  <a:lnTo>
                    <a:pt x="2414" y="2542"/>
                  </a:lnTo>
                  <a:lnTo>
                    <a:pt x="2495" y="2531"/>
                  </a:lnTo>
                  <a:lnTo>
                    <a:pt x="2575" y="2519"/>
                  </a:lnTo>
                  <a:lnTo>
                    <a:pt x="2655" y="2504"/>
                  </a:lnTo>
                  <a:lnTo>
                    <a:pt x="2734" y="2487"/>
                  </a:lnTo>
                  <a:lnTo>
                    <a:pt x="2813" y="2468"/>
                  </a:lnTo>
                  <a:lnTo>
                    <a:pt x="2891" y="2447"/>
                  </a:lnTo>
                  <a:lnTo>
                    <a:pt x="2968" y="2423"/>
                  </a:lnTo>
                  <a:lnTo>
                    <a:pt x="3044" y="2398"/>
                  </a:lnTo>
                  <a:lnTo>
                    <a:pt x="4403" y="3024"/>
                  </a:lnTo>
                  <a:lnTo>
                    <a:pt x="3637" y="2081"/>
                  </a:lnTo>
                  <a:lnTo>
                    <a:pt x="3702" y="2027"/>
                  </a:lnTo>
                  <a:lnTo>
                    <a:pt x="3762" y="1971"/>
                  </a:lnTo>
                  <a:lnTo>
                    <a:pt x="3817" y="1914"/>
                  </a:lnTo>
                  <a:lnTo>
                    <a:pt x="3867" y="1855"/>
                  </a:lnTo>
                  <a:lnTo>
                    <a:pt x="3912" y="1795"/>
                  </a:lnTo>
                  <a:lnTo>
                    <a:pt x="3951" y="1734"/>
                  </a:lnTo>
                  <a:lnTo>
                    <a:pt x="3986" y="1672"/>
                  </a:lnTo>
                  <a:lnTo>
                    <a:pt x="4015" y="1609"/>
                  </a:lnTo>
                  <a:lnTo>
                    <a:pt x="4039" y="1545"/>
                  </a:lnTo>
                  <a:lnTo>
                    <a:pt x="4058" y="1481"/>
                  </a:lnTo>
                  <a:lnTo>
                    <a:pt x="4072" y="1417"/>
                  </a:lnTo>
                  <a:lnTo>
                    <a:pt x="4080" y="1352"/>
                  </a:lnTo>
                  <a:lnTo>
                    <a:pt x="4083" y="1286"/>
                  </a:lnTo>
                  <a:lnTo>
                    <a:pt x="4081" y="1221"/>
                  </a:lnTo>
                  <a:lnTo>
                    <a:pt x="4073" y="1156"/>
                  </a:lnTo>
                  <a:lnTo>
                    <a:pt x="4060" y="1091"/>
                  </a:lnTo>
                  <a:lnTo>
                    <a:pt x="4042" y="1026"/>
                  </a:lnTo>
                  <a:lnTo>
                    <a:pt x="4019" y="962"/>
                  </a:lnTo>
                  <a:lnTo>
                    <a:pt x="3990" y="898"/>
                  </a:lnTo>
                  <a:lnTo>
                    <a:pt x="3956" y="835"/>
                  </a:lnTo>
                  <a:lnTo>
                    <a:pt x="3916" y="773"/>
                  </a:lnTo>
                  <a:lnTo>
                    <a:pt x="3871" y="712"/>
                  </a:lnTo>
                  <a:lnTo>
                    <a:pt x="3820" y="652"/>
                  </a:lnTo>
                  <a:lnTo>
                    <a:pt x="3776" y="606"/>
                  </a:lnTo>
                  <a:lnTo>
                    <a:pt x="3730" y="560"/>
                  </a:lnTo>
                  <a:lnTo>
                    <a:pt x="3681" y="517"/>
                  </a:lnTo>
                  <a:lnTo>
                    <a:pt x="3629" y="475"/>
                  </a:lnTo>
                  <a:lnTo>
                    <a:pt x="3575" y="435"/>
                  </a:lnTo>
                  <a:lnTo>
                    <a:pt x="3519" y="396"/>
                  </a:lnTo>
                  <a:lnTo>
                    <a:pt x="3461" y="360"/>
                  </a:lnTo>
                  <a:lnTo>
                    <a:pt x="3401" y="324"/>
                  </a:lnTo>
                  <a:lnTo>
                    <a:pt x="3338" y="291"/>
                  </a:lnTo>
                  <a:lnTo>
                    <a:pt x="3274" y="259"/>
                  </a:lnTo>
                  <a:lnTo>
                    <a:pt x="3208" y="229"/>
                  </a:lnTo>
                  <a:lnTo>
                    <a:pt x="3141" y="201"/>
                  </a:lnTo>
                  <a:lnTo>
                    <a:pt x="3072" y="174"/>
                  </a:lnTo>
                  <a:lnTo>
                    <a:pt x="3001" y="150"/>
                  </a:lnTo>
                  <a:lnTo>
                    <a:pt x="2929" y="127"/>
                  </a:lnTo>
                  <a:lnTo>
                    <a:pt x="2856" y="106"/>
                  </a:lnTo>
                  <a:lnTo>
                    <a:pt x="2782" y="87"/>
                  </a:lnTo>
                  <a:lnTo>
                    <a:pt x="2706" y="69"/>
                  </a:lnTo>
                  <a:lnTo>
                    <a:pt x="2630" y="54"/>
                  </a:lnTo>
                  <a:lnTo>
                    <a:pt x="2552" y="40"/>
                  </a:lnTo>
                  <a:lnTo>
                    <a:pt x="2474" y="29"/>
                  </a:lnTo>
                  <a:lnTo>
                    <a:pt x="2395" y="19"/>
                  </a:lnTo>
                  <a:lnTo>
                    <a:pt x="2316" y="11"/>
                  </a:lnTo>
                  <a:lnTo>
                    <a:pt x="2236" y="5"/>
                  </a:lnTo>
                  <a:lnTo>
                    <a:pt x="2155" y="1"/>
                  </a:lnTo>
                  <a:lnTo>
                    <a:pt x="2074" y="0"/>
                  </a:lnTo>
                  <a:close/>
                </a:path>
              </a:pathLst>
            </a:custGeom>
            <a:solidFill>
              <a:srgbClr val="E6B8B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35" name="Freeform 11"/>
            <p:cNvSpPr>
              <a:spLocks/>
            </p:cNvSpPr>
            <p:nvPr/>
          </p:nvSpPr>
          <p:spPr bwMode="auto">
            <a:xfrm>
              <a:off x="225" y="3825"/>
              <a:ext cx="4403" cy="3025"/>
            </a:xfrm>
            <a:custGeom>
              <a:avLst/>
              <a:gdLst/>
              <a:ahLst/>
              <a:cxnLst>
                <a:cxn ang="0">
                  <a:pos x="2968" y="2423"/>
                </a:cxn>
                <a:cxn ang="0">
                  <a:pos x="2734" y="2487"/>
                </a:cxn>
                <a:cxn ang="0">
                  <a:pos x="2495" y="2531"/>
                </a:cxn>
                <a:cxn ang="0">
                  <a:pos x="2252" y="2556"/>
                </a:cxn>
                <a:cxn ang="0">
                  <a:pos x="2009" y="2563"/>
                </a:cxn>
                <a:cxn ang="0">
                  <a:pos x="1768" y="2551"/>
                </a:cxn>
                <a:cxn ang="0">
                  <a:pos x="1531" y="2522"/>
                </a:cxn>
                <a:cxn ang="0">
                  <a:pos x="1302" y="2476"/>
                </a:cxn>
                <a:cxn ang="0">
                  <a:pos x="1082" y="2413"/>
                </a:cxn>
                <a:cxn ang="0">
                  <a:pos x="875" y="2333"/>
                </a:cxn>
                <a:cxn ang="0">
                  <a:pos x="683" y="2238"/>
                </a:cxn>
                <a:cxn ang="0">
                  <a:pos x="508" y="2127"/>
                </a:cxn>
                <a:cxn ang="0">
                  <a:pos x="354" y="2002"/>
                </a:cxn>
                <a:cxn ang="0">
                  <a:pos x="217" y="1855"/>
                </a:cxn>
                <a:cxn ang="0">
                  <a:pos x="105" y="1687"/>
                </a:cxn>
                <a:cxn ang="0">
                  <a:pos x="34" y="1514"/>
                </a:cxn>
                <a:cxn ang="0">
                  <a:pos x="0" y="1280"/>
                </a:cxn>
                <a:cxn ang="0">
                  <a:pos x="53" y="993"/>
                </a:cxn>
                <a:cxn ang="0">
                  <a:pos x="133" y="826"/>
                </a:cxn>
                <a:cxn ang="0">
                  <a:pos x="249" y="668"/>
                </a:cxn>
                <a:cxn ang="0">
                  <a:pos x="398" y="521"/>
                </a:cxn>
                <a:cxn ang="0">
                  <a:pos x="581" y="386"/>
                </a:cxn>
                <a:cxn ang="0">
                  <a:pos x="795" y="266"/>
                </a:cxn>
                <a:cxn ang="0">
                  <a:pos x="1040" y="165"/>
                </a:cxn>
                <a:cxn ang="0">
                  <a:pos x="1271" y="94"/>
                </a:cxn>
                <a:cxn ang="0">
                  <a:pos x="1508" y="44"/>
                </a:cxn>
                <a:cxn ang="0">
                  <a:pos x="1750" y="12"/>
                </a:cxn>
                <a:cxn ang="0">
                  <a:pos x="1993" y="0"/>
                </a:cxn>
                <a:cxn ang="0">
                  <a:pos x="2236" y="5"/>
                </a:cxn>
                <a:cxn ang="0">
                  <a:pos x="2474" y="29"/>
                </a:cxn>
                <a:cxn ang="0">
                  <a:pos x="2706" y="69"/>
                </a:cxn>
                <a:cxn ang="0">
                  <a:pos x="2929" y="127"/>
                </a:cxn>
                <a:cxn ang="0">
                  <a:pos x="3141" y="201"/>
                </a:cxn>
                <a:cxn ang="0">
                  <a:pos x="3338" y="291"/>
                </a:cxn>
                <a:cxn ang="0">
                  <a:pos x="3519" y="396"/>
                </a:cxn>
                <a:cxn ang="0">
                  <a:pos x="3681" y="517"/>
                </a:cxn>
                <a:cxn ang="0">
                  <a:pos x="3820" y="652"/>
                </a:cxn>
                <a:cxn ang="0">
                  <a:pos x="3956" y="835"/>
                </a:cxn>
                <a:cxn ang="0">
                  <a:pos x="4042" y="1026"/>
                </a:cxn>
                <a:cxn ang="0">
                  <a:pos x="4081" y="1221"/>
                </a:cxn>
                <a:cxn ang="0">
                  <a:pos x="4072" y="1417"/>
                </a:cxn>
                <a:cxn ang="0">
                  <a:pos x="4015" y="1609"/>
                </a:cxn>
                <a:cxn ang="0">
                  <a:pos x="3912" y="1795"/>
                </a:cxn>
                <a:cxn ang="0">
                  <a:pos x="3762" y="1971"/>
                </a:cxn>
                <a:cxn ang="0">
                  <a:pos x="4403" y="3024"/>
                </a:cxn>
              </a:cxnLst>
              <a:rect l="0" t="0" r="r" b="b"/>
              <a:pathLst>
                <a:path w="4403" h="3025">
                  <a:moveTo>
                    <a:pt x="4403" y="3024"/>
                  </a:moveTo>
                  <a:lnTo>
                    <a:pt x="3044" y="2398"/>
                  </a:lnTo>
                  <a:lnTo>
                    <a:pt x="2968" y="2423"/>
                  </a:lnTo>
                  <a:lnTo>
                    <a:pt x="2891" y="2447"/>
                  </a:lnTo>
                  <a:lnTo>
                    <a:pt x="2813" y="2468"/>
                  </a:lnTo>
                  <a:lnTo>
                    <a:pt x="2734" y="2487"/>
                  </a:lnTo>
                  <a:lnTo>
                    <a:pt x="2655" y="2504"/>
                  </a:lnTo>
                  <a:lnTo>
                    <a:pt x="2575" y="2519"/>
                  </a:lnTo>
                  <a:lnTo>
                    <a:pt x="2495" y="2531"/>
                  </a:lnTo>
                  <a:lnTo>
                    <a:pt x="2414" y="2542"/>
                  </a:lnTo>
                  <a:lnTo>
                    <a:pt x="2333" y="2550"/>
                  </a:lnTo>
                  <a:lnTo>
                    <a:pt x="2252" y="2556"/>
                  </a:lnTo>
                  <a:lnTo>
                    <a:pt x="2171" y="2561"/>
                  </a:lnTo>
                  <a:lnTo>
                    <a:pt x="2090" y="2563"/>
                  </a:lnTo>
                  <a:lnTo>
                    <a:pt x="2009" y="2563"/>
                  </a:lnTo>
                  <a:lnTo>
                    <a:pt x="1928" y="2561"/>
                  </a:lnTo>
                  <a:lnTo>
                    <a:pt x="1848" y="2557"/>
                  </a:lnTo>
                  <a:lnTo>
                    <a:pt x="1768" y="2551"/>
                  </a:lnTo>
                  <a:lnTo>
                    <a:pt x="1689" y="2544"/>
                  </a:lnTo>
                  <a:lnTo>
                    <a:pt x="1610" y="2534"/>
                  </a:lnTo>
                  <a:lnTo>
                    <a:pt x="1531" y="2522"/>
                  </a:lnTo>
                  <a:lnTo>
                    <a:pt x="1454" y="2509"/>
                  </a:lnTo>
                  <a:lnTo>
                    <a:pt x="1378" y="2493"/>
                  </a:lnTo>
                  <a:lnTo>
                    <a:pt x="1302" y="2476"/>
                  </a:lnTo>
                  <a:lnTo>
                    <a:pt x="1228" y="2457"/>
                  </a:lnTo>
                  <a:lnTo>
                    <a:pt x="1154" y="2435"/>
                  </a:lnTo>
                  <a:lnTo>
                    <a:pt x="1082" y="2413"/>
                  </a:lnTo>
                  <a:lnTo>
                    <a:pt x="1012" y="2388"/>
                  </a:lnTo>
                  <a:lnTo>
                    <a:pt x="943" y="2361"/>
                  </a:lnTo>
                  <a:lnTo>
                    <a:pt x="875" y="2333"/>
                  </a:lnTo>
                  <a:lnTo>
                    <a:pt x="809" y="2303"/>
                  </a:lnTo>
                  <a:lnTo>
                    <a:pt x="745" y="2271"/>
                  </a:lnTo>
                  <a:lnTo>
                    <a:pt x="683" y="2238"/>
                  </a:lnTo>
                  <a:lnTo>
                    <a:pt x="623" y="2203"/>
                  </a:lnTo>
                  <a:lnTo>
                    <a:pt x="564" y="2166"/>
                  </a:lnTo>
                  <a:lnTo>
                    <a:pt x="508" y="2127"/>
                  </a:lnTo>
                  <a:lnTo>
                    <a:pt x="454" y="2087"/>
                  </a:lnTo>
                  <a:lnTo>
                    <a:pt x="403" y="2045"/>
                  </a:lnTo>
                  <a:lnTo>
                    <a:pt x="354" y="2002"/>
                  </a:lnTo>
                  <a:lnTo>
                    <a:pt x="307" y="1957"/>
                  </a:lnTo>
                  <a:lnTo>
                    <a:pt x="263" y="1910"/>
                  </a:lnTo>
                  <a:lnTo>
                    <a:pt x="217" y="1855"/>
                  </a:lnTo>
                  <a:lnTo>
                    <a:pt x="175" y="1800"/>
                  </a:lnTo>
                  <a:lnTo>
                    <a:pt x="138" y="1744"/>
                  </a:lnTo>
                  <a:lnTo>
                    <a:pt x="105" y="1687"/>
                  </a:lnTo>
                  <a:lnTo>
                    <a:pt x="77" y="1629"/>
                  </a:lnTo>
                  <a:lnTo>
                    <a:pt x="53" y="1572"/>
                  </a:lnTo>
                  <a:lnTo>
                    <a:pt x="34" y="1514"/>
                  </a:lnTo>
                  <a:lnTo>
                    <a:pt x="19" y="1455"/>
                  </a:lnTo>
                  <a:lnTo>
                    <a:pt x="2" y="1339"/>
                  </a:lnTo>
                  <a:lnTo>
                    <a:pt x="0" y="1280"/>
                  </a:lnTo>
                  <a:lnTo>
                    <a:pt x="3" y="1222"/>
                  </a:lnTo>
                  <a:lnTo>
                    <a:pt x="20" y="1106"/>
                  </a:lnTo>
                  <a:lnTo>
                    <a:pt x="53" y="993"/>
                  </a:lnTo>
                  <a:lnTo>
                    <a:pt x="76" y="936"/>
                  </a:lnTo>
                  <a:lnTo>
                    <a:pt x="103" y="881"/>
                  </a:lnTo>
                  <a:lnTo>
                    <a:pt x="133" y="826"/>
                  </a:lnTo>
                  <a:lnTo>
                    <a:pt x="168" y="773"/>
                  </a:lnTo>
                  <a:lnTo>
                    <a:pt x="207" y="720"/>
                  </a:lnTo>
                  <a:lnTo>
                    <a:pt x="249" y="668"/>
                  </a:lnTo>
                  <a:lnTo>
                    <a:pt x="295" y="618"/>
                  </a:lnTo>
                  <a:lnTo>
                    <a:pt x="345" y="569"/>
                  </a:lnTo>
                  <a:lnTo>
                    <a:pt x="398" y="521"/>
                  </a:lnTo>
                  <a:lnTo>
                    <a:pt x="456" y="474"/>
                  </a:lnTo>
                  <a:lnTo>
                    <a:pt x="516" y="429"/>
                  </a:lnTo>
                  <a:lnTo>
                    <a:pt x="581" y="386"/>
                  </a:lnTo>
                  <a:lnTo>
                    <a:pt x="649" y="344"/>
                  </a:lnTo>
                  <a:lnTo>
                    <a:pt x="720" y="304"/>
                  </a:lnTo>
                  <a:lnTo>
                    <a:pt x="795" y="266"/>
                  </a:lnTo>
                  <a:lnTo>
                    <a:pt x="873" y="230"/>
                  </a:lnTo>
                  <a:lnTo>
                    <a:pt x="955" y="196"/>
                  </a:lnTo>
                  <a:lnTo>
                    <a:pt x="1040" y="165"/>
                  </a:lnTo>
                  <a:lnTo>
                    <a:pt x="1116" y="139"/>
                  </a:lnTo>
                  <a:lnTo>
                    <a:pt x="1193" y="116"/>
                  </a:lnTo>
                  <a:lnTo>
                    <a:pt x="1271" y="94"/>
                  </a:lnTo>
                  <a:lnTo>
                    <a:pt x="1349" y="75"/>
                  </a:lnTo>
                  <a:lnTo>
                    <a:pt x="1429" y="59"/>
                  </a:lnTo>
                  <a:lnTo>
                    <a:pt x="1508" y="44"/>
                  </a:lnTo>
                  <a:lnTo>
                    <a:pt x="1589" y="31"/>
                  </a:lnTo>
                  <a:lnTo>
                    <a:pt x="1669" y="21"/>
                  </a:lnTo>
                  <a:lnTo>
                    <a:pt x="1750" y="12"/>
                  </a:lnTo>
                  <a:lnTo>
                    <a:pt x="1831" y="6"/>
                  </a:lnTo>
                  <a:lnTo>
                    <a:pt x="1912" y="2"/>
                  </a:lnTo>
                  <a:lnTo>
                    <a:pt x="1993" y="0"/>
                  </a:lnTo>
                  <a:lnTo>
                    <a:pt x="2074" y="0"/>
                  </a:lnTo>
                  <a:lnTo>
                    <a:pt x="2155" y="1"/>
                  </a:lnTo>
                  <a:lnTo>
                    <a:pt x="2236" y="5"/>
                  </a:lnTo>
                  <a:lnTo>
                    <a:pt x="2316" y="11"/>
                  </a:lnTo>
                  <a:lnTo>
                    <a:pt x="2395" y="19"/>
                  </a:lnTo>
                  <a:lnTo>
                    <a:pt x="2474" y="29"/>
                  </a:lnTo>
                  <a:lnTo>
                    <a:pt x="2552" y="40"/>
                  </a:lnTo>
                  <a:lnTo>
                    <a:pt x="2630" y="54"/>
                  </a:lnTo>
                  <a:lnTo>
                    <a:pt x="2706" y="69"/>
                  </a:lnTo>
                  <a:lnTo>
                    <a:pt x="2782" y="87"/>
                  </a:lnTo>
                  <a:lnTo>
                    <a:pt x="2856" y="106"/>
                  </a:lnTo>
                  <a:lnTo>
                    <a:pt x="2929" y="127"/>
                  </a:lnTo>
                  <a:lnTo>
                    <a:pt x="3001" y="150"/>
                  </a:lnTo>
                  <a:lnTo>
                    <a:pt x="3072" y="174"/>
                  </a:lnTo>
                  <a:lnTo>
                    <a:pt x="3141" y="201"/>
                  </a:lnTo>
                  <a:lnTo>
                    <a:pt x="3208" y="229"/>
                  </a:lnTo>
                  <a:lnTo>
                    <a:pt x="3274" y="259"/>
                  </a:lnTo>
                  <a:lnTo>
                    <a:pt x="3338" y="291"/>
                  </a:lnTo>
                  <a:lnTo>
                    <a:pt x="3401" y="324"/>
                  </a:lnTo>
                  <a:lnTo>
                    <a:pt x="3461" y="360"/>
                  </a:lnTo>
                  <a:lnTo>
                    <a:pt x="3519" y="396"/>
                  </a:lnTo>
                  <a:lnTo>
                    <a:pt x="3575" y="435"/>
                  </a:lnTo>
                  <a:lnTo>
                    <a:pt x="3629" y="475"/>
                  </a:lnTo>
                  <a:lnTo>
                    <a:pt x="3681" y="517"/>
                  </a:lnTo>
                  <a:lnTo>
                    <a:pt x="3730" y="560"/>
                  </a:lnTo>
                  <a:lnTo>
                    <a:pt x="3776" y="606"/>
                  </a:lnTo>
                  <a:lnTo>
                    <a:pt x="3820" y="652"/>
                  </a:lnTo>
                  <a:lnTo>
                    <a:pt x="3871" y="712"/>
                  </a:lnTo>
                  <a:lnTo>
                    <a:pt x="3916" y="773"/>
                  </a:lnTo>
                  <a:lnTo>
                    <a:pt x="3956" y="835"/>
                  </a:lnTo>
                  <a:lnTo>
                    <a:pt x="3990" y="898"/>
                  </a:lnTo>
                  <a:lnTo>
                    <a:pt x="4019" y="962"/>
                  </a:lnTo>
                  <a:lnTo>
                    <a:pt x="4042" y="1026"/>
                  </a:lnTo>
                  <a:lnTo>
                    <a:pt x="4060" y="1091"/>
                  </a:lnTo>
                  <a:lnTo>
                    <a:pt x="4073" y="1156"/>
                  </a:lnTo>
                  <a:lnTo>
                    <a:pt x="4081" y="1221"/>
                  </a:lnTo>
                  <a:lnTo>
                    <a:pt x="4083" y="1286"/>
                  </a:lnTo>
                  <a:lnTo>
                    <a:pt x="4080" y="1352"/>
                  </a:lnTo>
                  <a:lnTo>
                    <a:pt x="4072" y="1417"/>
                  </a:lnTo>
                  <a:lnTo>
                    <a:pt x="4058" y="1481"/>
                  </a:lnTo>
                  <a:lnTo>
                    <a:pt x="4039" y="1545"/>
                  </a:lnTo>
                  <a:lnTo>
                    <a:pt x="4015" y="1609"/>
                  </a:lnTo>
                  <a:lnTo>
                    <a:pt x="3986" y="1672"/>
                  </a:lnTo>
                  <a:lnTo>
                    <a:pt x="3951" y="1734"/>
                  </a:lnTo>
                  <a:lnTo>
                    <a:pt x="3912" y="1795"/>
                  </a:lnTo>
                  <a:lnTo>
                    <a:pt x="3867" y="1855"/>
                  </a:lnTo>
                  <a:lnTo>
                    <a:pt x="3817" y="1914"/>
                  </a:lnTo>
                  <a:lnTo>
                    <a:pt x="3762" y="1971"/>
                  </a:lnTo>
                  <a:lnTo>
                    <a:pt x="3702" y="2027"/>
                  </a:lnTo>
                  <a:lnTo>
                    <a:pt x="3637" y="2081"/>
                  </a:lnTo>
                  <a:lnTo>
                    <a:pt x="4403" y="3024"/>
                  </a:lnTo>
                  <a:close/>
                </a:path>
              </a:pathLst>
            </a:custGeom>
            <a:noFill/>
            <a:ln w="12192">
              <a:solidFill>
                <a:srgbClr val="622422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pic>
          <p:nvPicPr>
            <p:cNvPr id="1036" name="Picture 1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138" y="7938"/>
              <a:ext cx="1688" cy="12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37" name="Freeform 13"/>
            <p:cNvSpPr>
              <a:spLocks/>
            </p:cNvSpPr>
            <p:nvPr/>
          </p:nvSpPr>
          <p:spPr bwMode="auto">
            <a:xfrm>
              <a:off x="136" y="6849"/>
              <a:ext cx="4174" cy="3087"/>
            </a:xfrm>
            <a:custGeom>
              <a:avLst/>
              <a:gdLst/>
              <a:ahLst/>
              <a:cxnLst>
                <a:cxn ang="0">
                  <a:pos x="1808" y="4"/>
                </a:cxn>
                <a:cxn ang="0">
                  <a:pos x="1578" y="27"/>
                </a:cxn>
                <a:cxn ang="0">
                  <a:pos x="1354" y="72"/>
                </a:cxn>
                <a:cxn ang="0">
                  <a:pos x="1140" y="137"/>
                </a:cxn>
                <a:cxn ang="0">
                  <a:pos x="938" y="222"/>
                </a:cxn>
                <a:cxn ang="0">
                  <a:pos x="749" y="325"/>
                </a:cxn>
                <a:cxn ang="0">
                  <a:pos x="576" y="446"/>
                </a:cxn>
                <a:cxn ang="0">
                  <a:pos x="422" y="582"/>
                </a:cxn>
                <a:cxn ang="0">
                  <a:pos x="288" y="735"/>
                </a:cxn>
                <a:cxn ang="0">
                  <a:pos x="177" y="901"/>
                </a:cxn>
                <a:cxn ang="0">
                  <a:pos x="90" y="1081"/>
                </a:cxn>
                <a:cxn ang="0">
                  <a:pos x="30" y="1277"/>
                </a:cxn>
                <a:cxn ang="0">
                  <a:pos x="2" y="1477"/>
                </a:cxn>
                <a:cxn ang="0">
                  <a:pos x="7" y="1674"/>
                </a:cxn>
                <a:cxn ang="0">
                  <a:pos x="43" y="1866"/>
                </a:cxn>
                <a:cxn ang="0">
                  <a:pos x="109" y="2052"/>
                </a:cxn>
                <a:cxn ang="0">
                  <a:pos x="203" y="2230"/>
                </a:cxn>
                <a:cxn ang="0">
                  <a:pos x="323" y="2396"/>
                </a:cxn>
                <a:cxn ang="0">
                  <a:pos x="468" y="2549"/>
                </a:cxn>
                <a:cxn ang="0">
                  <a:pos x="637" y="2688"/>
                </a:cxn>
                <a:cxn ang="0">
                  <a:pos x="828" y="2809"/>
                </a:cxn>
                <a:cxn ang="0">
                  <a:pos x="1040" y="2912"/>
                </a:cxn>
                <a:cxn ang="0">
                  <a:pos x="1271" y="2993"/>
                </a:cxn>
                <a:cxn ang="0">
                  <a:pos x="1514" y="3050"/>
                </a:cxn>
                <a:cxn ang="0">
                  <a:pos x="1753" y="3080"/>
                </a:cxn>
                <a:cxn ang="0">
                  <a:pos x="1989" y="3087"/>
                </a:cxn>
                <a:cxn ang="0">
                  <a:pos x="2221" y="3071"/>
                </a:cxn>
                <a:cxn ang="0">
                  <a:pos x="2447" y="3033"/>
                </a:cxn>
                <a:cxn ang="0">
                  <a:pos x="2665" y="2974"/>
                </a:cxn>
                <a:cxn ang="0">
                  <a:pos x="2871" y="2896"/>
                </a:cxn>
                <a:cxn ang="0">
                  <a:pos x="3065" y="2799"/>
                </a:cxn>
                <a:cxn ang="0">
                  <a:pos x="3243" y="2684"/>
                </a:cxn>
                <a:cxn ang="0">
                  <a:pos x="3404" y="2552"/>
                </a:cxn>
                <a:cxn ang="0">
                  <a:pos x="3545" y="2405"/>
                </a:cxn>
                <a:cxn ang="0">
                  <a:pos x="3664" y="2244"/>
                </a:cxn>
                <a:cxn ang="0">
                  <a:pos x="3759" y="2068"/>
                </a:cxn>
                <a:cxn ang="0">
                  <a:pos x="4174" y="1670"/>
                </a:cxn>
                <a:cxn ang="0">
                  <a:pos x="3831" y="1220"/>
                </a:cxn>
                <a:cxn ang="0">
                  <a:pos x="3761" y="1023"/>
                </a:cxn>
                <a:cxn ang="0">
                  <a:pos x="3659" y="837"/>
                </a:cxn>
                <a:cxn ang="0">
                  <a:pos x="3529" y="664"/>
                </a:cxn>
                <a:cxn ang="0">
                  <a:pos x="3373" y="507"/>
                </a:cxn>
                <a:cxn ang="0">
                  <a:pos x="3192" y="368"/>
                </a:cxn>
                <a:cxn ang="0">
                  <a:pos x="2988" y="247"/>
                </a:cxn>
                <a:cxn ang="0">
                  <a:pos x="2765" y="149"/>
                </a:cxn>
                <a:cxn ang="0">
                  <a:pos x="2524" y="73"/>
                </a:cxn>
                <a:cxn ang="0">
                  <a:pos x="2281" y="25"/>
                </a:cxn>
                <a:cxn ang="0">
                  <a:pos x="2043" y="3"/>
                </a:cxn>
              </a:cxnLst>
              <a:rect l="0" t="0" r="r" b="b"/>
              <a:pathLst>
                <a:path w="4174" h="3087">
                  <a:moveTo>
                    <a:pt x="1965" y="0"/>
                  </a:moveTo>
                  <a:lnTo>
                    <a:pt x="1886" y="1"/>
                  </a:lnTo>
                  <a:lnTo>
                    <a:pt x="1808" y="4"/>
                  </a:lnTo>
                  <a:lnTo>
                    <a:pt x="1731" y="9"/>
                  </a:lnTo>
                  <a:lnTo>
                    <a:pt x="1654" y="17"/>
                  </a:lnTo>
                  <a:lnTo>
                    <a:pt x="1578" y="27"/>
                  </a:lnTo>
                  <a:lnTo>
                    <a:pt x="1502" y="40"/>
                  </a:lnTo>
                  <a:lnTo>
                    <a:pt x="1428" y="55"/>
                  </a:lnTo>
                  <a:lnTo>
                    <a:pt x="1354" y="72"/>
                  </a:lnTo>
                  <a:lnTo>
                    <a:pt x="1282" y="92"/>
                  </a:lnTo>
                  <a:lnTo>
                    <a:pt x="1210" y="113"/>
                  </a:lnTo>
                  <a:lnTo>
                    <a:pt x="1140" y="137"/>
                  </a:lnTo>
                  <a:lnTo>
                    <a:pt x="1071" y="164"/>
                  </a:lnTo>
                  <a:lnTo>
                    <a:pt x="1004" y="192"/>
                  </a:lnTo>
                  <a:lnTo>
                    <a:pt x="938" y="222"/>
                  </a:lnTo>
                  <a:lnTo>
                    <a:pt x="873" y="254"/>
                  </a:lnTo>
                  <a:lnTo>
                    <a:pt x="810" y="289"/>
                  </a:lnTo>
                  <a:lnTo>
                    <a:pt x="749" y="325"/>
                  </a:lnTo>
                  <a:lnTo>
                    <a:pt x="690" y="363"/>
                  </a:lnTo>
                  <a:lnTo>
                    <a:pt x="632" y="404"/>
                  </a:lnTo>
                  <a:lnTo>
                    <a:pt x="576" y="446"/>
                  </a:lnTo>
                  <a:lnTo>
                    <a:pt x="523" y="489"/>
                  </a:lnTo>
                  <a:lnTo>
                    <a:pt x="471" y="535"/>
                  </a:lnTo>
                  <a:lnTo>
                    <a:pt x="422" y="582"/>
                  </a:lnTo>
                  <a:lnTo>
                    <a:pt x="375" y="631"/>
                  </a:lnTo>
                  <a:lnTo>
                    <a:pt x="330" y="682"/>
                  </a:lnTo>
                  <a:lnTo>
                    <a:pt x="288" y="735"/>
                  </a:lnTo>
                  <a:lnTo>
                    <a:pt x="248" y="788"/>
                  </a:lnTo>
                  <a:lnTo>
                    <a:pt x="211" y="844"/>
                  </a:lnTo>
                  <a:lnTo>
                    <a:pt x="177" y="901"/>
                  </a:lnTo>
                  <a:lnTo>
                    <a:pt x="145" y="959"/>
                  </a:lnTo>
                  <a:lnTo>
                    <a:pt x="116" y="1019"/>
                  </a:lnTo>
                  <a:lnTo>
                    <a:pt x="90" y="1081"/>
                  </a:lnTo>
                  <a:lnTo>
                    <a:pt x="67" y="1143"/>
                  </a:lnTo>
                  <a:lnTo>
                    <a:pt x="47" y="1210"/>
                  </a:lnTo>
                  <a:lnTo>
                    <a:pt x="30" y="1277"/>
                  </a:lnTo>
                  <a:lnTo>
                    <a:pt x="17" y="1344"/>
                  </a:lnTo>
                  <a:lnTo>
                    <a:pt x="8" y="1410"/>
                  </a:lnTo>
                  <a:lnTo>
                    <a:pt x="2" y="1477"/>
                  </a:lnTo>
                  <a:lnTo>
                    <a:pt x="0" y="1543"/>
                  </a:lnTo>
                  <a:lnTo>
                    <a:pt x="2" y="1608"/>
                  </a:lnTo>
                  <a:lnTo>
                    <a:pt x="7" y="1674"/>
                  </a:lnTo>
                  <a:lnTo>
                    <a:pt x="16" y="1739"/>
                  </a:lnTo>
                  <a:lnTo>
                    <a:pt x="28" y="1803"/>
                  </a:lnTo>
                  <a:lnTo>
                    <a:pt x="43" y="1866"/>
                  </a:lnTo>
                  <a:lnTo>
                    <a:pt x="62" y="1929"/>
                  </a:lnTo>
                  <a:lnTo>
                    <a:pt x="84" y="1991"/>
                  </a:lnTo>
                  <a:lnTo>
                    <a:pt x="109" y="2052"/>
                  </a:lnTo>
                  <a:lnTo>
                    <a:pt x="137" y="2113"/>
                  </a:lnTo>
                  <a:lnTo>
                    <a:pt x="168" y="2172"/>
                  </a:lnTo>
                  <a:lnTo>
                    <a:pt x="203" y="2230"/>
                  </a:lnTo>
                  <a:lnTo>
                    <a:pt x="240" y="2286"/>
                  </a:lnTo>
                  <a:lnTo>
                    <a:pt x="280" y="2342"/>
                  </a:lnTo>
                  <a:lnTo>
                    <a:pt x="323" y="2396"/>
                  </a:lnTo>
                  <a:lnTo>
                    <a:pt x="369" y="2449"/>
                  </a:lnTo>
                  <a:lnTo>
                    <a:pt x="417" y="2500"/>
                  </a:lnTo>
                  <a:lnTo>
                    <a:pt x="468" y="2549"/>
                  </a:lnTo>
                  <a:lnTo>
                    <a:pt x="522" y="2597"/>
                  </a:lnTo>
                  <a:lnTo>
                    <a:pt x="578" y="2644"/>
                  </a:lnTo>
                  <a:lnTo>
                    <a:pt x="637" y="2688"/>
                  </a:lnTo>
                  <a:lnTo>
                    <a:pt x="699" y="2730"/>
                  </a:lnTo>
                  <a:lnTo>
                    <a:pt x="762" y="2771"/>
                  </a:lnTo>
                  <a:lnTo>
                    <a:pt x="828" y="2809"/>
                  </a:lnTo>
                  <a:lnTo>
                    <a:pt x="897" y="2846"/>
                  </a:lnTo>
                  <a:lnTo>
                    <a:pt x="967" y="2880"/>
                  </a:lnTo>
                  <a:lnTo>
                    <a:pt x="1040" y="2912"/>
                  </a:lnTo>
                  <a:lnTo>
                    <a:pt x="1115" y="2941"/>
                  </a:lnTo>
                  <a:lnTo>
                    <a:pt x="1192" y="2968"/>
                  </a:lnTo>
                  <a:lnTo>
                    <a:pt x="1271" y="2993"/>
                  </a:lnTo>
                  <a:lnTo>
                    <a:pt x="1352" y="3015"/>
                  </a:lnTo>
                  <a:lnTo>
                    <a:pt x="1435" y="3034"/>
                  </a:lnTo>
                  <a:lnTo>
                    <a:pt x="1514" y="3050"/>
                  </a:lnTo>
                  <a:lnTo>
                    <a:pt x="1594" y="3063"/>
                  </a:lnTo>
                  <a:lnTo>
                    <a:pt x="1673" y="3073"/>
                  </a:lnTo>
                  <a:lnTo>
                    <a:pt x="1753" y="3080"/>
                  </a:lnTo>
                  <a:lnTo>
                    <a:pt x="1832" y="3085"/>
                  </a:lnTo>
                  <a:lnTo>
                    <a:pt x="1911" y="3087"/>
                  </a:lnTo>
                  <a:lnTo>
                    <a:pt x="1989" y="3087"/>
                  </a:lnTo>
                  <a:lnTo>
                    <a:pt x="2067" y="3084"/>
                  </a:lnTo>
                  <a:lnTo>
                    <a:pt x="2145" y="3079"/>
                  </a:lnTo>
                  <a:lnTo>
                    <a:pt x="2221" y="3071"/>
                  </a:lnTo>
                  <a:lnTo>
                    <a:pt x="2298" y="3060"/>
                  </a:lnTo>
                  <a:lnTo>
                    <a:pt x="2373" y="3048"/>
                  </a:lnTo>
                  <a:lnTo>
                    <a:pt x="2447" y="3033"/>
                  </a:lnTo>
                  <a:lnTo>
                    <a:pt x="2521" y="3016"/>
                  </a:lnTo>
                  <a:lnTo>
                    <a:pt x="2593" y="2996"/>
                  </a:lnTo>
                  <a:lnTo>
                    <a:pt x="2665" y="2974"/>
                  </a:lnTo>
                  <a:lnTo>
                    <a:pt x="2735" y="2950"/>
                  </a:lnTo>
                  <a:lnTo>
                    <a:pt x="2804" y="2924"/>
                  </a:lnTo>
                  <a:lnTo>
                    <a:pt x="2871" y="2896"/>
                  </a:lnTo>
                  <a:lnTo>
                    <a:pt x="2937" y="2865"/>
                  </a:lnTo>
                  <a:lnTo>
                    <a:pt x="3002" y="2833"/>
                  </a:lnTo>
                  <a:lnTo>
                    <a:pt x="3065" y="2799"/>
                  </a:lnTo>
                  <a:lnTo>
                    <a:pt x="3126" y="2762"/>
                  </a:lnTo>
                  <a:lnTo>
                    <a:pt x="3186" y="2724"/>
                  </a:lnTo>
                  <a:lnTo>
                    <a:pt x="3243" y="2684"/>
                  </a:lnTo>
                  <a:lnTo>
                    <a:pt x="3299" y="2642"/>
                  </a:lnTo>
                  <a:lnTo>
                    <a:pt x="3352" y="2598"/>
                  </a:lnTo>
                  <a:lnTo>
                    <a:pt x="3404" y="2552"/>
                  </a:lnTo>
                  <a:lnTo>
                    <a:pt x="3453" y="2505"/>
                  </a:lnTo>
                  <a:lnTo>
                    <a:pt x="3500" y="2456"/>
                  </a:lnTo>
                  <a:lnTo>
                    <a:pt x="3545" y="2405"/>
                  </a:lnTo>
                  <a:lnTo>
                    <a:pt x="3587" y="2353"/>
                  </a:lnTo>
                  <a:lnTo>
                    <a:pt x="3627" y="2299"/>
                  </a:lnTo>
                  <a:lnTo>
                    <a:pt x="3664" y="2244"/>
                  </a:lnTo>
                  <a:lnTo>
                    <a:pt x="3699" y="2187"/>
                  </a:lnTo>
                  <a:lnTo>
                    <a:pt x="3730" y="2128"/>
                  </a:lnTo>
                  <a:lnTo>
                    <a:pt x="3759" y="2068"/>
                  </a:lnTo>
                  <a:lnTo>
                    <a:pt x="3785" y="2007"/>
                  </a:lnTo>
                  <a:lnTo>
                    <a:pt x="3808" y="1944"/>
                  </a:lnTo>
                  <a:lnTo>
                    <a:pt x="4174" y="1670"/>
                  </a:lnTo>
                  <a:lnTo>
                    <a:pt x="3860" y="1357"/>
                  </a:lnTo>
                  <a:lnTo>
                    <a:pt x="3848" y="1288"/>
                  </a:lnTo>
                  <a:lnTo>
                    <a:pt x="3831" y="1220"/>
                  </a:lnTo>
                  <a:lnTo>
                    <a:pt x="3811" y="1153"/>
                  </a:lnTo>
                  <a:lnTo>
                    <a:pt x="3788" y="1087"/>
                  </a:lnTo>
                  <a:lnTo>
                    <a:pt x="3761" y="1023"/>
                  </a:lnTo>
                  <a:lnTo>
                    <a:pt x="3730" y="959"/>
                  </a:lnTo>
                  <a:lnTo>
                    <a:pt x="3696" y="898"/>
                  </a:lnTo>
                  <a:lnTo>
                    <a:pt x="3659" y="837"/>
                  </a:lnTo>
                  <a:lnTo>
                    <a:pt x="3619" y="778"/>
                  </a:lnTo>
                  <a:lnTo>
                    <a:pt x="3576" y="720"/>
                  </a:lnTo>
                  <a:lnTo>
                    <a:pt x="3529" y="664"/>
                  </a:lnTo>
                  <a:lnTo>
                    <a:pt x="3480" y="610"/>
                  </a:lnTo>
                  <a:lnTo>
                    <a:pt x="3428" y="558"/>
                  </a:lnTo>
                  <a:lnTo>
                    <a:pt x="3373" y="507"/>
                  </a:lnTo>
                  <a:lnTo>
                    <a:pt x="3315" y="459"/>
                  </a:lnTo>
                  <a:lnTo>
                    <a:pt x="3254" y="412"/>
                  </a:lnTo>
                  <a:lnTo>
                    <a:pt x="3192" y="368"/>
                  </a:lnTo>
                  <a:lnTo>
                    <a:pt x="3126" y="325"/>
                  </a:lnTo>
                  <a:lnTo>
                    <a:pt x="3058" y="285"/>
                  </a:lnTo>
                  <a:lnTo>
                    <a:pt x="2988" y="247"/>
                  </a:lnTo>
                  <a:lnTo>
                    <a:pt x="2916" y="212"/>
                  </a:lnTo>
                  <a:lnTo>
                    <a:pt x="2842" y="179"/>
                  </a:lnTo>
                  <a:lnTo>
                    <a:pt x="2765" y="149"/>
                  </a:lnTo>
                  <a:lnTo>
                    <a:pt x="2687" y="121"/>
                  </a:lnTo>
                  <a:lnTo>
                    <a:pt x="2606" y="96"/>
                  </a:lnTo>
                  <a:lnTo>
                    <a:pt x="2524" y="73"/>
                  </a:lnTo>
                  <a:lnTo>
                    <a:pt x="2440" y="54"/>
                  </a:lnTo>
                  <a:lnTo>
                    <a:pt x="2361" y="38"/>
                  </a:lnTo>
                  <a:lnTo>
                    <a:pt x="2281" y="25"/>
                  </a:lnTo>
                  <a:lnTo>
                    <a:pt x="2202" y="15"/>
                  </a:lnTo>
                  <a:lnTo>
                    <a:pt x="2123" y="7"/>
                  </a:lnTo>
                  <a:lnTo>
                    <a:pt x="2043" y="3"/>
                  </a:lnTo>
                  <a:lnTo>
                    <a:pt x="1965" y="0"/>
                  </a:lnTo>
                  <a:close/>
                </a:path>
              </a:pathLst>
            </a:custGeom>
            <a:solidFill>
              <a:srgbClr val="E6B8B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38" name="Freeform 14"/>
            <p:cNvSpPr>
              <a:spLocks/>
            </p:cNvSpPr>
            <p:nvPr/>
          </p:nvSpPr>
          <p:spPr bwMode="auto">
            <a:xfrm>
              <a:off x="136" y="6849"/>
              <a:ext cx="4174" cy="3087"/>
            </a:xfrm>
            <a:custGeom>
              <a:avLst/>
              <a:gdLst/>
              <a:ahLst/>
              <a:cxnLst>
                <a:cxn ang="0">
                  <a:pos x="3785" y="2007"/>
                </a:cxn>
                <a:cxn ang="0">
                  <a:pos x="3699" y="2187"/>
                </a:cxn>
                <a:cxn ang="0">
                  <a:pos x="3587" y="2353"/>
                </a:cxn>
                <a:cxn ang="0">
                  <a:pos x="3453" y="2505"/>
                </a:cxn>
                <a:cxn ang="0">
                  <a:pos x="3299" y="2642"/>
                </a:cxn>
                <a:cxn ang="0">
                  <a:pos x="3126" y="2762"/>
                </a:cxn>
                <a:cxn ang="0">
                  <a:pos x="2937" y="2865"/>
                </a:cxn>
                <a:cxn ang="0">
                  <a:pos x="2735" y="2950"/>
                </a:cxn>
                <a:cxn ang="0">
                  <a:pos x="2521" y="3016"/>
                </a:cxn>
                <a:cxn ang="0">
                  <a:pos x="2298" y="3060"/>
                </a:cxn>
                <a:cxn ang="0">
                  <a:pos x="2067" y="3084"/>
                </a:cxn>
                <a:cxn ang="0">
                  <a:pos x="1832" y="3085"/>
                </a:cxn>
                <a:cxn ang="0">
                  <a:pos x="1594" y="3063"/>
                </a:cxn>
                <a:cxn ang="0">
                  <a:pos x="1352" y="3015"/>
                </a:cxn>
                <a:cxn ang="0">
                  <a:pos x="1115" y="2941"/>
                </a:cxn>
                <a:cxn ang="0">
                  <a:pos x="897" y="2846"/>
                </a:cxn>
                <a:cxn ang="0">
                  <a:pos x="699" y="2730"/>
                </a:cxn>
                <a:cxn ang="0">
                  <a:pos x="522" y="2597"/>
                </a:cxn>
                <a:cxn ang="0">
                  <a:pos x="369" y="2449"/>
                </a:cxn>
                <a:cxn ang="0">
                  <a:pos x="240" y="2286"/>
                </a:cxn>
                <a:cxn ang="0">
                  <a:pos x="137" y="2113"/>
                </a:cxn>
                <a:cxn ang="0">
                  <a:pos x="62" y="1929"/>
                </a:cxn>
                <a:cxn ang="0">
                  <a:pos x="16" y="1739"/>
                </a:cxn>
                <a:cxn ang="0">
                  <a:pos x="0" y="1543"/>
                </a:cxn>
                <a:cxn ang="0">
                  <a:pos x="17" y="1344"/>
                </a:cxn>
                <a:cxn ang="0">
                  <a:pos x="67" y="1143"/>
                </a:cxn>
                <a:cxn ang="0">
                  <a:pos x="145" y="959"/>
                </a:cxn>
                <a:cxn ang="0">
                  <a:pos x="248" y="788"/>
                </a:cxn>
                <a:cxn ang="0">
                  <a:pos x="375" y="631"/>
                </a:cxn>
                <a:cxn ang="0">
                  <a:pos x="523" y="489"/>
                </a:cxn>
                <a:cxn ang="0">
                  <a:pos x="690" y="363"/>
                </a:cxn>
                <a:cxn ang="0">
                  <a:pos x="873" y="254"/>
                </a:cxn>
                <a:cxn ang="0">
                  <a:pos x="1071" y="164"/>
                </a:cxn>
                <a:cxn ang="0">
                  <a:pos x="1282" y="92"/>
                </a:cxn>
                <a:cxn ang="0">
                  <a:pos x="1502" y="40"/>
                </a:cxn>
                <a:cxn ang="0">
                  <a:pos x="1731" y="9"/>
                </a:cxn>
                <a:cxn ang="0">
                  <a:pos x="1965" y="0"/>
                </a:cxn>
                <a:cxn ang="0">
                  <a:pos x="2202" y="15"/>
                </a:cxn>
                <a:cxn ang="0">
                  <a:pos x="2440" y="54"/>
                </a:cxn>
                <a:cxn ang="0">
                  <a:pos x="2687" y="121"/>
                </a:cxn>
                <a:cxn ang="0">
                  <a:pos x="2916" y="212"/>
                </a:cxn>
                <a:cxn ang="0">
                  <a:pos x="3126" y="325"/>
                </a:cxn>
                <a:cxn ang="0">
                  <a:pos x="3315" y="459"/>
                </a:cxn>
                <a:cxn ang="0">
                  <a:pos x="3480" y="610"/>
                </a:cxn>
                <a:cxn ang="0">
                  <a:pos x="3619" y="778"/>
                </a:cxn>
                <a:cxn ang="0">
                  <a:pos x="3730" y="959"/>
                </a:cxn>
                <a:cxn ang="0">
                  <a:pos x="3811" y="1153"/>
                </a:cxn>
                <a:cxn ang="0">
                  <a:pos x="3860" y="1357"/>
                </a:cxn>
              </a:cxnLst>
              <a:rect l="0" t="0" r="r" b="b"/>
              <a:pathLst>
                <a:path w="4174" h="3087">
                  <a:moveTo>
                    <a:pt x="4174" y="1670"/>
                  </a:moveTo>
                  <a:lnTo>
                    <a:pt x="3808" y="1944"/>
                  </a:lnTo>
                  <a:lnTo>
                    <a:pt x="3785" y="2007"/>
                  </a:lnTo>
                  <a:lnTo>
                    <a:pt x="3759" y="2068"/>
                  </a:lnTo>
                  <a:lnTo>
                    <a:pt x="3730" y="2128"/>
                  </a:lnTo>
                  <a:lnTo>
                    <a:pt x="3699" y="2187"/>
                  </a:lnTo>
                  <a:lnTo>
                    <a:pt x="3664" y="2244"/>
                  </a:lnTo>
                  <a:lnTo>
                    <a:pt x="3627" y="2299"/>
                  </a:lnTo>
                  <a:lnTo>
                    <a:pt x="3587" y="2353"/>
                  </a:lnTo>
                  <a:lnTo>
                    <a:pt x="3545" y="2405"/>
                  </a:lnTo>
                  <a:lnTo>
                    <a:pt x="3500" y="2456"/>
                  </a:lnTo>
                  <a:lnTo>
                    <a:pt x="3453" y="2505"/>
                  </a:lnTo>
                  <a:lnTo>
                    <a:pt x="3404" y="2552"/>
                  </a:lnTo>
                  <a:lnTo>
                    <a:pt x="3352" y="2598"/>
                  </a:lnTo>
                  <a:lnTo>
                    <a:pt x="3299" y="2642"/>
                  </a:lnTo>
                  <a:lnTo>
                    <a:pt x="3243" y="2684"/>
                  </a:lnTo>
                  <a:lnTo>
                    <a:pt x="3186" y="2724"/>
                  </a:lnTo>
                  <a:lnTo>
                    <a:pt x="3126" y="2762"/>
                  </a:lnTo>
                  <a:lnTo>
                    <a:pt x="3065" y="2799"/>
                  </a:lnTo>
                  <a:lnTo>
                    <a:pt x="3002" y="2833"/>
                  </a:lnTo>
                  <a:lnTo>
                    <a:pt x="2937" y="2865"/>
                  </a:lnTo>
                  <a:lnTo>
                    <a:pt x="2871" y="2896"/>
                  </a:lnTo>
                  <a:lnTo>
                    <a:pt x="2804" y="2924"/>
                  </a:lnTo>
                  <a:lnTo>
                    <a:pt x="2735" y="2950"/>
                  </a:lnTo>
                  <a:lnTo>
                    <a:pt x="2665" y="2974"/>
                  </a:lnTo>
                  <a:lnTo>
                    <a:pt x="2593" y="2996"/>
                  </a:lnTo>
                  <a:lnTo>
                    <a:pt x="2521" y="3016"/>
                  </a:lnTo>
                  <a:lnTo>
                    <a:pt x="2447" y="3033"/>
                  </a:lnTo>
                  <a:lnTo>
                    <a:pt x="2373" y="3048"/>
                  </a:lnTo>
                  <a:lnTo>
                    <a:pt x="2298" y="3060"/>
                  </a:lnTo>
                  <a:lnTo>
                    <a:pt x="2221" y="3071"/>
                  </a:lnTo>
                  <a:lnTo>
                    <a:pt x="2145" y="3079"/>
                  </a:lnTo>
                  <a:lnTo>
                    <a:pt x="2067" y="3084"/>
                  </a:lnTo>
                  <a:lnTo>
                    <a:pt x="1989" y="3087"/>
                  </a:lnTo>
                  <a:lnTo>
                    <a:pt x="1911" y="3087"/>
                  </a:lnTo>
                  <a:lnTo>
                    <a:pt x="1832" y="3085"/>
                  </a:lnTo>
                  <a:lnTo>
                    <a:pt x="1753" y="3080"/>
                  </a:lnTo>
                  <a:lnTo>
                    <a:pt x="1673" y="3073"/>
                  </a:lnTo>
                  <a:lnTo>
                    <a:pt x="1594" y="3063"/>
                  </a:lnTo>
                  <a:lnTo>
                    <a:pt x="1514" y="3050"/>
                  </a:lnTo>
                  <a:lnTo>
                    <a:pt x="1435" y="3034"/>
                  </a:lnTo>
                  <a:lnTo>
                    <a:pt x="1352" y="3015"/>
                  </a:lnTo>
                  <a:lnTo>
                    <a:pt x="1271" y="2993"/>
                  </a:lnTo>
                  <a:lnTo>
                    <a:pt x="1192" y="2968"/>
                  </a:lnTo>
                  <a:lnTo>
                    <a:pt x="1115" y="2941"/>
                  </a:lnTo>
                  <a:lnTo>
                    <a:pt x="1040" y="2912"/>
                  </a:lnTo>
                  <a:lnTo>
                    <a:pt x="967" y="2880"/>
                  </a:lnTo>
                  <a:lnTo>
                    <a:pt x="897" y="2846"/>
                  </a:lnTo>
                  <a:lnTo>
                    <a:pt x="828" y="2809"/>
                  </a:lnTo>
                  <a:lnTo>
                    <a:pt x="762" y="2771"/>
                  </a:lnTo>
                  <a:lnTo>
                    <a:pt x="699" y="2730"/>
                  </a:lnTo>
                  <a:lnTo>
                    <a:pt x="637" y="2688"/>
                  </a:lnTo>
                  <a:lnTo>
                    <a:pt x="578" y="2644"/>
                  </a:lnTo>
                  <a:lnTo>
                    <a:pt x="522" y="2597"/>
                  </a:lnTo>
                  <a:lnTo>
                    <a:pt x="468" y="2549"/>
                  </a:lnTo>
                  <a:lnTo>
                    <a:pt x="417" y="2500"/>
                  </a:lnTo>
                  <a:lnTo>
                    <a:pt x="369" y="2449"/>
                  </a:lnTo>
                  <a:lnTo>
                    <a:pt x="323" y="2396"/>
                  </a:lnTo>
                  <a:lnTo>
                    <a:pt x="280" y="2342"/>
                  </a:lnTo>
                  <a:lnTo>
                    <a:pt x="240" y="2286"/>
                  </a:lnTo>
                  <a:lnTo>
                    <a:pt x="203" y="2230"/>
                  </a:lnTo>
                  <a:lnTo>
                    <a:pt x="168" y="2172"/>
                  </a:lnTo>
                  <a:lnTo>
                    <a:pt x="137" y="2113"/>
                  </a:lnTo>
                  <a:lnTo>
                    <a:pt x="109" y="2052"/>
                  </a:lnTo>
                  <a:lnTo>
                    <a:pt x="84" y="1991"/>
                  </a:lnTo>
                  <a:lnTo>
                    <a:pt x="62" y="1929"/>
                  </a:lnTo>
                  <a:lnTo>
                    <a:pt x="43" y="1866"/>
                  </a:lnTo>
                  <a:lnTo>
                    <a:pt x="28" y="1803"/>
                  </a:lnTo>
                  <a:lnTo>
                    <a:pt x="16" y="1739"/>
                  </a:lnTo>
                  <a:lnTo>
                    <a:pt x="7" y="1674"/>
                  </a:lnTo>
                  <a:lnTo>
                    <a:pt x="2" y="1608"/>
                  </a:lnTo>
                  <a:lnTo>
                    <a:pt x="0" y="1543"/>
                  </a:lnTo>
                  <a:lnTo>
                    <a:pt x="2" y="1477"/>
                  </a:lnTo>
                  <a:lnTo>
                    <a:pt x="8" y="1410"/>
                  </a:lnTo>
                  <a:lnTo>
                    <a:pt x="17" y="1344"/>
                  </a:lnTo>
                  <a:lnTo>
                    <a:pt x="30" y="1277"/>
                  </a:lnTo>
                  <a:lnTo>
                    <a:pt x="47" y="1210"/>
                  </a:lnTo>
                  <a:lnTo>
                    <a:pt x="67" y="1143"/>
                  </a:lnTo>
                  <a:lnTo>
                    <a:pt x="90" y="1081"/>
                  </a:lnTo>
                  <a:lnTo>
                    <a:pt x="116" y="1019"/>
                  </a:lnTo>
                  <a:lnTo>
                    <a:pt x="145" y="959"/>
                  </a:lnTo>
                  <a:lnTo>
                    <a:pt x="177" y="901"/>
                  </a:lnTo>
                  <a:lnTo>
                    <a:pt x="211" y="844"/>
                  </a:lnTo>
                  <a:lnTo>
                    <a:pt x="248" y="788"/>
                  </a:lnTo>
                  <a:lnTo>
                    <a:pt x="288" y="735"/>
                  </a:lnTo>
                  <a:lnTo>
                    <a:pt x="330" y="682"/>
                  </a:lnTo>
                  <a:lnTo>
                    <a:pt x="375" y="631"/>
                  </a:lnTo>
                  <a:lnTo>
                    <a:pt x="422" y="582"/>
                  </a:lnTo>
                  <a:lnTo>
                    <a:pt x="471" y="535"/>
                  </a:lnTo>
                  <a:lnTo>
                    <a:pt x="523" y="489"/>
                  </a:lnTo>
                  <a:lnTo>
                    <a:pt x="576" y="446"/>
                  </a:lnTo>
                  <a:lnTo>
                    <a:pt x="632" y="404"/>
                  </a:lnTo>
                  <a:lnTo>
                    <a:pt x="690" y="363"/>
                  </a:lnTo>
                  <a:lnTo>
                    <a:pt x="749" y="325"/>
                  </a:lnTo>
                  <a:lnTo>
                    <a:pt x="810" y="289"/>
                  </a:lnTo>
                  <a:lnTo>
                    <a:pt x="873" y="254"/>
                  </a:lnTo>
                  <a:lnTo>
                    <a:pt x="938" y="222"/>
                  </a:lnTo>
                  <a:lnTo>
                    <a:pt x="1004" y="192"/>
                  </a:lnTo>
                  <a:lnTo>
                    <a:pt x="1071" y="164"/>
                  </a:lnTo>
                  <a:lnTo>
                    <a:pt x="1140" y="137"/>
                  </a:lnTo>
                  <a:lnTo>
                    <a:pt x="1210" y="113"/>
                  </a:lnTo>
                  <a:lnTo>
                    <a:pt x="1282" y="92"/>
                  </a:lnTo>
                  <a:lnTo>
                    <a:pt x="1354" y="72"/>
                  </a:lnTo>
                  <a:lnTo>
                    <a:pt x="1428" y="55"/>
                  </a:lnTo>
                  <a:lnTo>
                    <a:pt x="1502" y="40"/>
                  </a:lnTo>
                  <a:lnTo>
                    <a:pt x="1578" y="27"/>
                  </a:lnTo>
                  <a:lnTo>
                    <a:pt x="1654" y="17"/>
                  </a:lnTo>
                  <a:lnTo>
                    <a:pt x="1731" y="9"/>
                  </a:lnTo>
                  <a:lnTo>
                    <a:pt x="1808" y="4"/>
                  </a:lnTo>
                  <a:lnTo>
                    <a:pt x="1886" y="1"/>
                  </a:lnTo>
                  <a:lnTo>
                    <a:pt x="1965" y="0"/>
                  </a:lnTo>
                  <a:lnTo>
                    <a:pt x="2043" y="3"/>
                  </a:lnTo>
                  <a:lnTo>
                    <a:pt x="2123" y="7"/>
                  </a:lnTo>
                  <a:lnTo>
                    <a:pt x="2202" y="15"/>
                  </a:lnTo>
                  <a:lnTo>
                    <a:pt x="2281" y="25"/>
                  </a:lnTo>
                  <a:lnTo>
                    <a:pt x="2361" y="38"/>
                  </a:lnTo>
                  <a:lnTo>
                    <a:pt x="2440" y="54"/>
                  </a:lnTo>
                  <a:lnTo>
                    <a:pt x="2524" y="73"/>
                  </a:lnTo>
                  <a:lnTo>
                    <a:pt x="2606" y="96"/>
                  </a:lnTo>
                  <a:lnTo>
                    <a:pt x="2687" y="121"/>
                  </a:lnTo>
                  <a:lnTo>
                    <a:pt x="2765" y="149"/>
                  </a:lnTo>
                  <a:lnTo>
                    <a:pt x="2842" y="179"/>
                  </a:lnTo>
                  <a:lnTo>
                    <a:pt x="2916" y="212"/>
                  </a:lnTo>
                  <a:lnTo>
                    <a:pt x="2988" y="247"/>
                  </a:lnTo>
                  <a:lnTo>
                    <a:pt x="3058" y="285"/>
                  </a:lnTo>
                  <a:lnTo>
                    <a:pt x="3126" y="325"/>
                  </a:lnTo>
                  <a:lnTo>
                    <a:pt x="3192" y="368"/>
                  </a:lnTo>
                  <a:lnTo>
                    <a:pt x="3254" y="412"/>
                  </a:lnTo>
                  <a:lnTo>
                    <a:pt x="3315" y="459"/>
                  </a:lnTo>
                  <a:lnTo>
                    <a:pt x="3373" y="507"/>
                  </a:lnTo>
                  <a:lnTo>
                    <a:pt x="3428" y="558"/>
                  </a:lnTo>
                  <a:lnTo>
                    <a:pt x="3480" y="610"/>
                  </a:lnTo>
                  <a:lnTo>
                    <a:pt x="3529" y="664"/>
                  </a:lnTo>
                  <a:lnTo>
                    <a:pt x="3576" y="720"/>
                  </a:lnTo>
                  <a:lnTo>
                    <a:pt x="3619" y="778"/>
                  </a:lnTo>
                  <a:lnTo>
                    <a:pt x="3659" y="837"/>
                  </a:lnTo>
                  <a:lnTo>
                    <a:pt x="3696" y="898"/>
                  </a:lnTo>
                  <a:lnTo>
                    <a:pt x="3730" y="959"/>
                  </a:lnTo>
                  <a:lnTo>
                    <a:pt x="3761" y="1023"/>
                  </a:lnTo>
                  <a:lnTo>
                    <a:pt x="3788" y="1087"/>
                  </a:lnTo>
                  <a:lnTo>
                    <a:pt x="3811" y="1153"/>
                  </a:lnTo>
                  <a:lnTo>
                    <a:pt x="3831" y="1220"/>
                  </a:lnTo>
                  <a:lnTo>
                    <a:pt x="3848" y="1288"/>
                  </a:lnTo>
                  <a:lnTo>
                    <a:pt x="3860" y="1357"/>
                  </a:lnTo>
                  <a:lnTo>
                    <a:pt x="4174" y="1670"/>
                  </a:lnTo>
                  <a:close/>
                </a:path>
              </a:pathLst>
            </a:custGeom>
            <a:noFill/>
            <a:ln w="12192">
              <a:solidFill>
                <a:srgbClr val="622422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pic>
          <p:nvPicPr>
            <p:cNvPr id="1039" name="Picture 15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200" y="7989"/>
              <a:ext cx="1932" cy="17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40" name="Freeform 16"/>
            <p:cNvSpPr>
              <a:spLocks/>
            </p:cNvSpPr>
            <p:nvPr/>
          </p:nvSpPr>
          <p:spPr bwMode="auto">
            <a:xfrm>
              <a:off x="8740" y="7989"/>
              <a:ext cx="5264" cy="2670"/>
            </a:xfrm>
            <a:custGeom>
              <a:avLst/>
              <a:gdLst/>
              <a:ahLst/>
              <a:cxnLst>
                <a:cxn ang="0">
                  <a:pos x="2962" y="3"/>
                </a:cxn>
                <a:cxn ang="0">
                  <a:pos x="2720" y="22"/>
                </a:cxn>
                <a:cxn ang="0">
                  <a:pos x="2484" y="58"/>
                </a:cxn>
                <a:cxn ang="0">
                  <a:pos x="2257" y="109"/>
                </a:cxn>
                <a:cxn ang="0">
                  <a:pos x="2040" y="176"/>
                </a:cxn>
                <a:cxn ang="0">
                  <a:pos x="1836" y="257"/>
                </a:cxn>
                <a:cxn ang="0">
                  <a:pos x="1648" y="353"/>
                </a:cxn>
                <a:cxn ang="0">
                  <a:pos x="1477" y="462"/>
                </a:cxn>
                <a:cxn ang="0">
                  <a:pos x="1326" y="584"/>
                </a:cxn>
                <a:cxn ang="0">
                  <a:pos x="1196" y="718"/>
                </a:cxn>
                <a:cxn ang="0">
                  <a:pos x="0" y="1007"/>
                </a:cxn>
                <a:cxn ang="0">
                  <a:pos x="966" y="1486"/>
                </a:cxn>
                <a:cxn ang="0">
                  <a:pos x="1018" y="1660"/>
                </a:cxn>
                <a:cxn ang="0">
                  <a:pos x="1104" y="1827"/>
                </a:cxn>
                <a:cxn ang="0">
                  <a:pos x="1225" y="1984"/>
                </a:cxn>
                <a:cxn ang="0">
                  <a:pos x="1377" y="2130"/>
                </a:cxn>
                <a:cxn ang="0">
                  <a:pos x="1558" y="2263"/>
                </a:cxn>
                <a:cxn ang="0">
                  <a:pos x="1767" y="2380"/>
                </a:cxn>
                <a:cxn ang="0">
                  <a:pos x="2001" y="2480"/>
                </a:cxn>
                <a:cxn ang="0">
                  <a:pos x="2257" y="2561"/>
                </a:cxn>
                <a:cxn ang="0">
                  <a:pos x="2511" y="2617"/>
                </a:cxn>
                <a:cxn ang="0">
                  <a:pos x="2759" y="2652"/>
                </a:cxn>
                <a:cxn ang="0">
                  <a:pos x="3007" y="2668"/>
                </a:cxn>
                <a:cxn ang="0">
                  <a:pos x="3253" y="2667"/>
                </a:cxn>
                <a:cxn ang="0">
                  <a:pos x="3496" y="2648"/>
                </a:cxn>
                <a:cxn ang="0">
                  <a:pos x="3732" y="2612"/>
                </a:cxn>
                <a:cxn ang="0">
                  <a:pos x="3959" y="2561"/>
                </a:cxn>
                <a:cxn ang="0">
                  <a:pos x="4176" y="2494"/>
                </a:cxn>
                <a:cxn ang="0">
                  <a:pos x="4379" y="2413"/>
                </a:cxn>
                <a:cxn ang="0">
                  <a:pos x="4568" y="2317"/>
                </a:cxn>
                <a:cxn ang="0">
                  <a:pos x="4739" y="2208"/>
                </a:cxn>
                <a:cxn ang="0">
                  <a:pos x="4890" y="2086"/>
                </a:cxn>
                <a:cxn ang="0">
                  <a:pos x="5019" y="1952"/>
                </a:cxn>
                <a:cxn ang="0">
                  <a:pos x="5157" y="1748"/>
                </a:cxn>
                <a:cxn ang="0">
                  <a:pos x="5229" y="1574"/>
                </a:cxn>
                <a:cxn ang="0">
                  <a:pos x="5264" y="1341"/>
                </a:cxn>
                <a:cxn ang="0">
                  <a:pos x="5215" y="1055"/>
                </a:cxn>
                <a:cxn ang="0">
                  <a:pos x="5108" y="838"/>
                </a:cxn>
                <a:cxn ang="0">
                  <a:pos x="4989" y="684"/>
                </a:cxn>
                <a:cxn ang="0">
                  <a:pos x="4839" y="540"/>
                </a:cxn>
                <a:cxn ang="0">
                  <a:pos x="4660" y="409"/>
                </a:cxn>
                <a:cxn ang="0">
                  <a:pos x="4452" y="292"/>
                </a:cxn>
                <a:cxn ang="0">
                  <a:pos x="4219" y="191"/>
                </a:cxn>
                <a:cxn ang="0">
                  <a:pos x="3960" y="109"/>
                </a:cxn>
                <a:cxn ang="0">
                  <a:pos x="3705" y="53"/>
                </a:cxn>
                <a:cxn ang="0">
                  <a:pos x="3457" y="18"/>
                </a:cxn>
                <a:cxn ang="0">
                  <a:pos x="3209" y="2"/>
                </a:cxn>
              </a:cxnLst>
              <a:rect l="0" t="0" r="r" b="b"/>
              <a:pathLst>
                <a:path w="5264" h="2670">
                  <a:moveTo>
                    <a:pt x="3126" y="0"/>
                  </a:moveTo>
                  <a:lnTo>
                    <a:pt x="3044" y="1"/>
                  </a:lnTo>
                  <a:lnTo>
                    <a:pt x="2962" y="3"/>
                  </a:lnTo>
                  <a:lnTo>
                    <a:pt x="2881" y="8"/>
                  </a:lnTo>
                  <a:lnTo>
                    <a:pt x="2800" y="14"/>
                  </a:lnTo>
                  <a:lnTo>
                    <a:pt x="2720" y="22"/>
                  </a:lnTo>
                  <a:lnTo>
                    <a:pt x="2641" y="32"/>
                  </a:lnTo>
                  <a:lnTo>
                    <a:pt x="2562" y="44"/>
                  </a:lnTo>
                  <a:lnTo>
                    <a:pt x="2484" y="58"/>
                  </a:lnTo>
                  <a:lnTo>
                    <a:pt x="2407" y="73"/>
                  </a:lnTo>
                  <a:lnTo>
                    <a:pt x="2331" y="90"/>
                  </a:lnTo>
                  <a:lnTo>
                    <a:pt x="2257" y="109"/>
                  </a:lnTo>
                  <a:lnTo>
                    <a:pt x="2183" y="130"/>
                  </a:lnTo>
                  <a:lnTo>
                    <a:pt x="2111" y="152"/>
                  </a:lnTo>
                  <a:lnTo>
                    <a:pt x="2040" y="176"/>
                  </a:lnTo>
                  <a:lnTo>
                    <a:pt x="1970" y="201"/>
                  </a:lnTo>
                  <a:lnTo>
                    <a:pt x="1903" y="229"/>
                  </a:lnTo>
                  <a:lnTo>
                    <a:pt x="1836" y="257"/>
                  </a:lnTo>
                  <a:lnTo>
                    <a:pt x="1772" y="288"/>
                  </a:lnTo>
                  <a:lnTo>
                    <a:pt x="1709" y="320"/>
                  </a:lnTo>
                  <a:lnTo>
                    <a:pt x="1648" y="353"/>
                  </a:lnTo>
                  <a:lnTo>
                    <a:pt x="1589" y="388"/>
                  </a:lnTo>
                  <a:lnTo>
                    <a:pt x="1532" y="424"/>
                  </a:lnTo>
                  <a:lnTo>
                    <a:pt x="1477" y="462"/>
                  </a:lnTo>
                  <a:lnTo>
                    <a:pt x="1424" y="501"/>
                  </a:lnTo>
                  <a:lnTo>
                    <a:pt x="1374" y="542"/>
                  </a:lnTo>
                  <a:lnTo>
                    <a:pt x="1326" y="584"/>
                  </a:lnTo>
                  <a:lnTo>
                    <a:pt x="1280" y="628"/>
                  </a:lnTo>
                  <a:lnTo>
                    <a:pt x="1237" y="672"/>
                  </a:lnTo>
                  <a:lnTo>
                    <a:pt x="1196" y="718"/>
                  </a:lnTo>
                  <a:lnTo>
                    <a:pt x="1158" y="766"/>
                  </a:lnTo>
                  <a:lnTo>
                    <a:pt x="1091" y="864"/>
                  </a:lnTo>
                  <a:lnTo>
                    <a:pt x="0" y="1007"/>
                  </a:lnTo>
                  <a:lnTo>
                    <a:pt x="953" y="1366"/>
                  </a:lnTo>
                  <a:lnTo>
                    <a:pt x="958" y="1426"/>
                  </a:lnTo>
                  <a:lnTo>
                    <a:pt x="966" y="1486"/>
                  </a:lnTo>
                  <a:lnTo>
                    <a:pt x="979" y="1545"/>
                  </a:lnTo>
                  <a:lnTo>
                    <a:pt x="996" y="1603"/>
                  </a:lnTo>
                  <a:lnTo>
                    <a:pt x="1018" y="1660"/>
                  </a:lnTo>
                  <a:lnTo>
                    <a:pt x="1043" y="1717"/>
                  </a:lnTo>
                  <a:lnTo>
                    <a:pt x="1072" y="1773"/>
                  </a:lnTo>
                  <a:lnTo>
                    <a:pt x="1104" y="1827"/>
                  </a:lnTo>
                  <a:lnTo>
                    <a:pt x="1141" y="1881"/>
                  </a:lnTo>
                  <a:lnTo>
                    <a:pt x="1181" y="1933"/>
                  </a:lnTo>
                  <a:lnTo>
                    <a:pt x="1225" y="1984"/>
                  </a:lnTo>
                  <a:lnTo>
                    <a:pt x="1272" y="2034"/>
                  </a:lnTo>
                  <a:lnTo>
                    <a:pt x="1323" y="2083"/>
                  </a:lnTo>
                  <a:lnTo>
                    <a:pt x="1377" y="2130"/>
                  </a:lnTo>
                  <a:lnTo>
                    <a:pt x="1434" y="2176"/>
                  </a:lnTo>
                  <a:lnTo>
                    <a:pt x="1495" y="2220"/>
                  </a:lnTo>
                  <a:lnTo>
                    <a:pt x="1558" y="2263"/>
                  </a:lnTo>
                  <a:lnTo>
                    <a:pt x="1625" y="2303"/>
                  </a:lnTo>
                  <a:lnTo>
                    <a:pt x="1695" y="2343"/>
                  </a:lnTo>
                  <a:lnTo>
                    <a:pt x="1767" y="2380"/>
                  </a:lnTo>
                  <a:lnTo>
                    <a:pt x="1842" y="2415"/>
                  </a:lnTo>
                  <a:lnTo>
                    <a:pt x="1920" y="2449"/>
                  </a:lnTo>
                  <a:lnTo>
                    <a:pt x="2001" y="2480"/>
                  </a:lnTo>
                  <a:lnTo>
                    <a:pt x="2084" y="2509"/>
                  </a:lnTo>
                  <a:lnTo>
                    <a:pt x="2169" y="2536"/>
                  </a:lnTo>
                  <a:lnTo>
                    <a:pt x="2257" y="2561"/>
                  </a:lnTo>
                  <a:lnTo>
                    <a:pt x="2347" y="2584"/>
                  </a:lnTo>
                  <a:lnTo>
                    <a:pt x="2429" y="2601"/>
                  </a:lnTo>
                  <a:lnTo>
                    <a:pt x="2511" y="2617"/>
                  </a:lnTo>
                  <a:lnTo>
                    <a:pt x="2593" y="2631"/>
                  </a:lnTo>
                  <a:lnTo>
                    <a:pt x="2676" y="2643"/>
                  </a:lnTo>
                  <a:lnTo>
                    <a:pt x="2759" y="2652"/>
                  </a:lnTo>
                  <a:lnTo>
                    <a:pt x="2842" y="2659"/>
                  </a:lnTo>
                  <a:lnTo>
                    <a:pt x="2924" y="2665"/>
                  </a:lnTo>
                  <a:lnTo>
                    <a:pt x="3007" y="2668"/>
                  </a:lnTo>
                  <a:lnTo>
                    <a:pt x="3089" y="2670"/>
                  </a:lnTo>
                  <a:lnTo>
                    <a:pt x="3171" y="2669"/>
                  </a:lnTo>
                  <a:lnTo>
                    <a:pt x="3253" y="2667"/>
                  </a:lnTo>
                  <a:lnTo>
                    <a:pt x="3335" y="2662"/>
                  </a:lnTo>
                  <a:lnTo>
                    <a:pt x="3415" y="2656"/>
                  </a:lnTo>
                  <a:lnTo>
                    <a:pt x="3496" y="2648"/>
                  </a:lnTo>
                  <a:lnTo>
                    <a:pt x="3575" y="2638"/>
                  </a:lnTo>
                  <a:lnTo>
                    <a:pt x="3654" y="2626"/>
                  </a:lnTo>
                  <a:lnTo>
                    <a:pt x="3732" y="2612"/>
                  </a:lnTo>
                  <a:lnTo>
                    <a:pt x="3808" y="2597"/>
                  </a:lnTo>
                  <a:lnTo>
                    <a:pt x="3884" y="2580"/>
                  </a:lnTo>
                  <a:lnTo>
                    <a:pt x="3959" y="2561"/>
                  </a:lnTo>
                  <a:lnTo>
                    <a:pt x="4033" y="2540"/>
                  </a:lnTo>
                  <a:lnTo>
                    <a:pt x="4105" y="2518"/>
                  </a:lnTo>
                  <a:lnTo>
                    <a:pt x="4176" y="2494"/>
                  </a:lnTo>
                  <a:lnTo>
                    <a:pt x="4245" y="2469"/>
                  </a:lnTo>
                  <a:lnTo>
                    <a:pt x="4313" y="2441"/>
                  </a:lnTo>
                  <a:lnTo>
                    <a:pt x="4379" y="2413"/>
                  </a:lnTo>
                  <a:lnTo>
                    <a:pt x="4444" y="2382"/>
                  </a:lnTo>
                  <a:lnTo>
                    <a:pt x="4507" y="2350"/>
                  </a:lnTo>
                  <a:lnTo>
                    <a:pt x="4568" y="2317"/>
                  </a:lnTo>
                  <a:lnTo>
                    <a:pt x="4627" y="2282"/>
                  </a:lnTo>
                  <a:lnTo>
                    <a:pt x="4684" y="2246"/>
                  </a:lnTo>
                  <a:lnTo>
                    <a:pt x="4739" y="2208"/>
                  </a:lnTo>
                  <a:lnTo>
                    <a:pt x="4792" y="2169"/>
                  </a:lnTo>
                  <a:lnTo>
                    <a:pt x="4842" y="2128"/>
                  </a:lnTo>
                  <a:lnTo>
                    <a:pt x="4890" y="2086"/>
                  </a:lnTo>
                  <a:lnTo>
                    <a:pt x="4936" y="2042"/>
                  </a:lnTo>
                  <a:lnTo>
                    <a:pt x="4979" y="1998"/>
                  </a:lnTo>
                  <a:lnTo>
                    <a:pt x="5019" y="1952"/>
                  </a:lnTo>
                  <a:lnTo>
                    <a:pt x="5057" y="1904"/>
                  </a:lnTo>
                  <a:lnTo>
                    <a:pt x="5124" y="1806"/>
                  </a:lnTo>
                  <a:lnTo>
                    <a:pt x="5157" y="1748"/>
                  </a:lnTo>
                  <a:lnTo>
                    <a:pt x="5185" y="1690"/>
                  </a:lnTo>
                  <a:lnTo>
                    <a:pt x="5209" y="1632"/>
                  </a:lnTo>
                  <a:lnTo>
                    <a:pt x="5229" y="1574"/>
                  </a:lnTo>
                  <a:lnTo>
                    <a:pt x="5244" y="1516"/>
                  </a:lnTo>
                  <a:lnTo>
                    <a:pt x="5261" y="1399"/>
                  </a:lnTo>
                  <a:lnTo>
                    <a:pt x="5264" y="1341"/>
                  </a:lnTo>
                  <a:lnTo>
                    <a:pt x="5262" y="1283"/>
                  </a:lnTo>
                  <a:lnTo>
                    <a:pt x="5247" y="1168"/>
                  </a:lnTo>
                  <a:lnTo>
                    <a:pt x="5215" y="1055"/>
                  </a:lnTo>
                  <a:lnTo>
                    <a:pt x="5169" y="945"/>
                  </a:lnTo>
                  <a:lnTo>
                    <a:pt x="5140" y="891"/>
                  </a:lnTo>
                  <a:lnTo>
                    <a:pt x="5108" y="838"/>
                  </a:lnTo>
                  <a:lnTo>
                    <a:pt x="5072" y="785"/>
                  </a:lnTo>
                  <a:lnTo>
                    <a:pt x="5032" y="734"/>
                  </a:lnTo>
                  <a:lnTo>
                    <a:pt x="4989" y="684"/>
                  </a:lnTo>
                  <a:lnTo>
                    <a:pt x="4942" y="634"/>
                  </a:lnTo>
                  <a:lnTo>
                    <a:pt x="4892" y="586"/>
                  </a:lnTo>
                  <a:lnTo>
                    <a:pt x="4839" y="540"/>
                  </a:lnTo>
                  <a:lnTo>
                    <a:pt x="4782" y="495"/>
                  </a:lnTo>
                  <a:lnTo>
                    <a:pt x="4723" y="451"/>
                  </a:lnTo>
                  <a:lnTo>
                    <a:pt x="4660" y="409"/>
                  </a:lnTo>
                  <a:lnTo>
                    <a:pt x="4594" y="368"/>
                  </a:lnTo>
                  <a:lnTo>
                    <a:pt x="4524" y="329"/>
                  </a:lnTo>
                  <a:lnTo>
                    <a:pt x="4452" y="292"/>
                  </a:lnTo>
                  <a:lnTo>
                    <a:pt x="4377" y="256"/>
                  </a:lnTo>
                  <a:lnTo>
                    <a:pt x="4299" y="223"/>
                  </a:lnTo>
                  <a:lnTo>
                    <a:pt x="4219" y="191"/>
                  </a:lnTo>
                  <a:lnTo>
                    <a:pt x="4135" y="162"/>
                  </a:lnTo>
                  <a:lnTo>
                    <a:pt x="4049" y="134"/>
                  </a:lnTo>
                  <a:lnTo>
                    <a:pt x="3960" y="109"/>
                  </a:lnTo>
                  <a:lnTo>
                    <a:pt x="3868" y="86"/>
                  </a:lnTo>
                  <a:lnTo>
                    <a:pt x="3787" y="68"/>
                  </a:lnTo>
                  <a:lnTo>
                    <a:pt x="3705" y="53"/>
                  </a:lnTo>
                  <a:lnTo>
                    <a:pt x="3622" y="39"/>
                  </a:lnTo>
                  <a:lnTo>
                    <a:pt x="3540" y="27"/>
                  </a:lnTo>
                  <a:lnTo>
                    <a:pt x="3457" y="18"/>
                  </a:lnTo>
                  <a:lnTo>
                    <a:pt x="3374" y="10"/>
                  </a:lnTo>
                  <a:lnTo>
                    <a:pt x="3291" y="5"/>
                  </a:lnTo>
                  <a:lnTo>
                    <a:pt x="3209" y="2"/>
                  </a:lnTo>
                  <a:lnTo>
                    <a:pt x="3126" y="0"/>
                  </a:lnTo>
                  <a:close/>
                </a:path>
              </a:pathLst>
            </a:custGeom>
            <a:solidFill>
              <a:srgbClr val="E6B8B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41" name="Freeform 17"/>
            <p:cNvSpPr>
              <a:spLocks/>
            </p:cNvSpPr>
            <p:nvPr/>
          </p:nvSpPr>
          <p:spPr bwMode="auto">
            <a:xfrm>
              <a:off x="8740" y="7989"/>
              <a:ext cx="5264" cy="2670"/>
            </a:xfrm>
            <a:custGeom>
              <a:avLst/>
              <a:gdLst/>
              <a:ahLst/>
              <a:cxnLst>
                <a:cxn ang="0">
                  <a:pos x="1123" y="814"/>
                </a:cxn>
                <a:cxn ang="0">
                  <a:pos x="1237" y="672"/>
                </a:cxn>
                <a:cxn ang="0">
                  <a:pos x="1374" y="542"/>
                </a:cxn>
                <a:cxn ang="0">
                  <a:pos x="1532" y="424"/>
                </a:cxn>
                <a:cxn ang="0">
                  <a:pos x="1709" y="320"/>
                </a:cxn>
                <a:cxn ang="0">
                  <a:pos x="1903" y="229"/>
                </a:cxn>
                <a:cxn ang="0">
                  <a:pos x="2111" y="152"/>
                </a:cxn>
                <a:cxn ang="0">
                  <a:pos x="2331" y="90"/>
                </a:cxn>
                <a:cxn ang="0">
                  <a:pos x="2562" y="44"/>
                </a:cxn>
                <a:cxn ang="0">
                  <a:pos x="2800" y="14"/>
                </a:cxn>
                <a:cxn ang="0">
                  <a:pos x="3044" y="1"/>
                </a:cxn>
                <a:cxn ang="0">
                  <a:pos x="3291" y="5"/>
                </a:cxn>
                <a:cxn ang="0">
                  <a:pos x="3540" y="27"/>
                </a:cxn>
                <a:cxn ang="0">
                  <a:pos x="3787" y="68"/>
                </a:cxn>
                <a:cxn ang="0">
                  <a:pos x="4049" y="134"/>
                </a:cxn>
                <a:cxn ang="0">
                  <a:pos x="4299" y="223"/>
                </a:cxn>
                <a:cxn ang="0">
                  <a:pos x="4524" y="329"/>
                </a:cxn>
                <a:cxn ang="0">
                  <a:pos x="4723" y="451"/>
                </a:cxn>
                <a:cxn ang="0">
                  <a:pos x="4892" y="586"/>
                </a:cxn>
                <a:cxn ang="0">
                  <a:pos x="5032" y="734"/>
                </a:cxn>
                <a:cxn ang="0">
                  <a:pos x="5140" y="891"/>
                </a:cxn>
                <a:cxn ang="0">
                  <a:pos x="5233" y="1111"/>
                </a:cxn>
                <a:cxn ang="0">
                  <a:pos x="5261" y="1399"/>
                </a:cxn>
                <a:cxn ang="0">
                  <a:pos x="5209" y="1632"/>
                </a:cxn>
                <a:cxn ang="0">
                  <a:pos x="5124" y="1806"/>
                </a:cxn>
                <a:cxn ang="0">
                  <a:pos x="4979" y="1998"/>
                </a:cxn>
                <a:cxn ang="0">
                  <a:pos x="4842" y="2128"/>
                </a:cxn>
                <a:cxn ang="0">
                  <a:pos x="4684" y="2246"/>
                </a:cxn>
                <a:cxn ang="0">
                  <a:pos x="4507" y="2350"/>
                </a:cxn>
                <a:cxn ang="0">
                  <a:pos x="4313" y="2441"/>
                </a:cxn>
                <a:cxn ang="0">
                  <a:pos x="4105" y="2518"/>
                </a:cxn>
                <a:cxn ang="0">
                  <a:pos x="3884" y="2580"/>
                </a:cxn>
                <a:cxn ang="0">
                  <a:pos x="3654" y="2626"/>
                </a:cxn>
                <a:cxn ang="0">
                  <a:pos x="3415" y="2656"/>
                </a:cxn>
                <a:cxn ang="0">
                  <a:pos x="3171" y="2669"/>
                </a:cxn>
                <a:cxn ang="0">
                  <a:pos x="2924" y="2665"/>
                </a:cxn>
                <a:cxn ang="0">
                  <a:pos x="2676" y="2643"/>
                </a:cxn>
                <a:cxn ang="0">
                  <a:pos x="2429" y="2601"/>
                </a:cxn>
                <a:cxn ang="0">
                  <a:pos x="2169" y="2536"/>
                </a:cxn>
                <a:cxn ang="0">
                  <a:pos x="1920" y="2449"/>
                </a:cxn>
                <a:cxn ang="0">
                  <a:pos x="1695" y="2343"/>
                </a:cxn>
                <a:cxn ang="0">
                  <a:pos x="1495" y="2220"/>
                </a:cxn>
                <a:cxn ang="0">
                  <a:pos x="1323" y="2083"/>
                </a:cxn>
                <a:cxn ang="0">
                  <a:pos x="1181" y="1933"/>
                </a:cxn>
                <a:cxn ang="0">
                  <a:pos x="1072" y="1773"/>
                </a:cxn>
                <a:cxn ang="0">
                  <a:pos x="996" y="1603"/>
                </a:cxn>
                <a:cxn ang="0">
                  <a:pos x="958" y="1426"/>
                </a:cxn>
              </a:cxnLst>
              <a:rect l="0" t="0" r="r" b="b"/>
              <a:pathLst>
                <a:path w="5264" h="2670">
                  <a:moveTo>
                    <a:pt x="0" y="1007"/>
                  </a:moveTo>
                  <a:lnTo>
                    <a:pt x="1091" y="864"/>
                  </a:lnTo>
                  <a:lnTo>
                    <a:pt x="1123" y="814"/>
                  </a:lnTo>
                  <a:lnTo>
                    <a:pt x="1158" y="766"/>
                  </a:lnTo>
                  <a:lnTo>
                    <a:pt x="1196" y="718"/>
                  </a:lnTo>
                  <a:lnTo>
                    <a:pt x="1237" y="672"/>
                  </a:lnTo>
                  <a:lnTo>
                    <a:pt x="1280" y="628"/>
                  </a:lnTo>
                  <a:lnTo>
                    <a:pt x="1326" y="584"/>
                  </a:lnTo>
                  <a:lnTo>
                    <a:pt x="1374" y="542"/>
                  </a:lnTo>
                  <a:lnTo>
                    <a:pt x="1424" y="501"/>
                  </a:lnTo>
                  <a:lnTo>
                    <a:pt x="1477" y="462"/>
                  </a:lnTo>
                  <a:lnTo>
                    <a:pt x="1532" y="424"/>
                  </a:lnTo>
                  <a:lnTo>
                    <a:pt x="1589" y="388"/>
                  </a:lnTo>
                  <a:lnTo>
                    <a:pt x="1648" y="353"/>
                  </a:lnTo>
                  <a:lnTo>
                    <a:pt x="1709" y="320"/>
                  </a:lnTo>
                  <a:lnTo>
                    <a:pt x="1772" y="288"/>
                  </a:lnTo>
                  <a:lnTo>
                    <a:pt x="1836" y="257"/>
                  </a:lnTo>
                  <a:lnTo>
                    <a:pt x="1903" y="229"/>
                  </a:lnTo>
                  <a:lnTo>
                    <a:pt x="1970" y="201"/>
                  </a:lnTo>
                  <a:lnTo>
                    <a:pt x="2040" y="176"/>
                  </a:lnTo>
                  <a:lnTo>
                    <a:pt x="2111" y="152"/>
                  </a:lnTo>
                  <a:lnTo>
                    <a:pt x="2183" y="130"/>
                  </a:lnTo>
                  <a:lnTo>
                    <a:pt x="2257" y="109"/>
                  </a:lnTo>
                  <a:lnTo>
                    <a:pt x="2331" y="90"/>
                  </a:lnTo>
                  <a:lnTo>
                    <a:pt x="2407" y="73"/>
                  </a:lnTo>
                  <a:lnTo>
                    <a:pt x="2484" y="58"/>
                  </a:lnTo>
                  <a:lnTo>
                    <a:pt x="2562" y="44"/>
                  </a:lnTo>
                  <a:lnTo>
                    <a:pt x="2641" y="32"/>
                  </a:lnTo>
                  <a:lnTo>
                    <a:pt x="2720" y="22"/>
                  </a:lnTo>
                  <a:lnTo>
                    <a:pt x="2800" y="14"/>
                  </a:lnTo>
                  <a:lnTo>
                    <a:pt x="2881" y="8"/>
                  </a:lnTo>
                  <a:lnTo>
                    <a:pt x="2962" y="3"/>
                  </a:lnTo>
                  <a:lnTo>
                    <a:pt x="3044" y="1"/>
                  </a:lnTo>
                  <a:lnTo>
                    <a:pt x="3126" y="0"/>
                  </a:lnTo>
                  <a:lnTo>
                    <a:pt x="3209" y="2"/>
                  </a:lnTo>
                  <a:lnTo>
                    <a:pt x="3291" y="5"/>
                  </a:lnTo>
                  <a:lnTo>
                    <a:pt x="3374" y="10"/>
                  </a:lnTo>
                  <a:lnTo>
                    <a:pt x="3457" y="18"/>
                  </a:lnTo>
                  <a:lnTo>
                    <a:pt x="3540" y="27"/>
                  </a:lnTo>
                  <a:lnTo>
                    <a:pt x="3622" y="39"/>
                  </a:lnTo>
                  <a:lnTo>
                    <a:pt x="3705" y="53"/>
                  </a:lnTo>
                  <a:lnTo>
                    <a:pt x="3787" y="68"/>
                  </a:lnTo>
                  <a:lnTo>
                    <a:pt x="3868" y="86"/>
                  </a:lnTo>
                  <a:lnTo>
                    <a:pt x="3960" y="109"/>
                  </a:lnTo>
                  <a:lnTo>
                    <a:pt x="4049" y="134"/>
                  </a:lnTo>
                  <a:lnTo>
                    <a:pt x="4135" y="162"/>
                  </a:lnTo>
                  <a:lnTo>
                    <a:pt x="4219" y="191"/>
                  </a:lnTo>
                  <a:lnTo>
                    <a:pt x="4299" y="223"/>
                  </a:lnTo>
                  <a:lnTo>
                    <a:pt x="4377" y="256"/>
                  </a:lnTo>
                  <a:lnTo>
                    <a:pt x="4452" y="292"/>
                  </a:lnTo>
                  <a:lnTo>
                    <a:pt x="4524" y="329"/>
                  </a:lnTo>
                  <a:lnTo>
                    <a:pt x="4594" y="368"/>
                  </a:lnTo>
                  <a:lnTo>
                    <a:pt x="4660" y="409"/>
                  </a:lnTo>
                  <a:lnTo>
                    <a:pt x="4723" y="451"/>
                  </a:lnTo>
                  <a:lnTo>
                    <a:pt x="4782" y="495"/>
                  </a:lnTo>
                  <a:lnTo>
                    <a:pt x="4839" y="540"/>
                  </a:lnTo>
                  <a:lnTo>
                    <a:pt x="4892" y="586"/>
                  </a:lnTo>
                  <a:lnTo>
                    <a:pt x="4942" y="634"/>
                  </a:lnTo>
                  <a:lnTo>
                    <a:pt x="4989" y="684"/>
                  </a:lnTo>
                  <a:lnTo>
                    <a:pt x="5032" y="734"/>
                  </a:lnTo>
                  <a:lnTo>
                    <a:pt x="5072" y="785"/>
                  </a:lnTo>
                  <a:lnTo>
                    <a:pt x="5108" y="838"/>
                  </a:lnTo>
                  <a:lnTo>
                    <a:pt x="5140" y="891"/>
                  </a:lnTo>
                  <a:lnTo>
                    <a:pt x="5169" y="945"/>
                  </a:lnTo>
                  <a:lnTo>
                    <a:pt x="5194" y="1000"/>
                  </a:lnTo>
                  <a:lnTo>
                    <a:pt x="5233" y="1111"/>
                  </a:lnTo>
                  <a:lnTo>
                    <a:pt x="5256" y="1225"/>
                  </a:lnTo>
                  <a:lnTo>
                    <a:pt x="5264" y="1341"/>
                  </a:lnTo>
                  <a:lnTo>
                    <a:pt x="5261" y="1399"/>
                  </a:lnTo>
                  <a:lnTo>
                    <a:pt x="5244" y="1516"/>
                  </a:lnTo>
                  <a:lnTo>
                    <a:pt x="5229" y="1574"/>
                  </a:lnTo>
                  <a:lnTo>
                    <a:pt x="5209" y="1632"/>
                  </a:lnTo>
                  <a:lnTo>
                    <a:pt x="5185" y="1690"/>
                  </a:lnTo>
                  <a:lnTo>
                    <a:pt x="5157" y="1748"/>
                  </a:lnTo>
                  <a:lnTo>
                    <a:pt x="5124" y="1806"/>
                  </a:lnTo>
                  <a:lnTo>
                    <a:pt x="5057" y="1904"/>
                  </a:lnTo>
                  <a:lnTo>
                    <a:pt x="5019" y="1952"/>
                  </a:lnTo>
                  <a:lnTo>
                    <a:pt x="4979" y="1998"/>
                  </a:lnTo>
                  <a:lnTo>
                    <a:pt x="4936" y="2042"/>
                  </a:lnTo>
                  <a:lnTo>
                    <a:pt x="4890" y="2086"/>
                  </a:lnTo>
                  <a:lnTo>
                    <a:pt x="4842" y="2128"/>
                  </a:lnTo>
                  <a:lnTo>
                    <a:pt x="4792" y="2169"/>
                  </a:lnTo>
                  <a:lnTo>
                    <a:pt x="4739" y="2208"/>
                  </a:lnTo>
                  <a:lnTo>
                    <a:pt x="4684" y="2246"/>
                  </a:lnTo>
                  <a:lnTo>
                    <a:pt x="4627" y="2282"/>
                  </a:lnTo>
                  <a:lnTo>
                    <a:pt x="4568" y="2317"/>
                  </a:lnTo>
                  <a:lnTo>
                    <a:pt x="4507" y="2350"/>
                  </a:lnTo>
                  <a:lnTo>
                    <a:pt x="4444" y="2382"/>
                  </a:lnTo>
                  <a:lnTo>
                    <a:pt x="4379" y="2413"/>
                  </a:lnTo>
                  <a:lnTo>
                    <a:pt x="4313" y="2441"/>
                  </a:lnTo>
                  <a:lnTo>
                    <a:pt x="4245" y="2469"/>
                  </a:lnTo>
                  <a:lnTo>
                    <a:pt x="4176" y="2494"/>
                  </a:lnTo>
                  <a:lnTo>
                    <a:pt x="4105" y="2518"/>
                  </a:lnTo>
                  <a:lnTo>
                    <a:pt x="4033" y="2540"/>
                  </a:lnTo>
                  <a:lnTo>
                    <a:pt x="3959" y="2561"/>
                  </a:lnTo>
                  <a:lnTo>
                    <a:pt x="3884" y="2580"/>
                  </a:lnTo>
                  <a:lnTo>
                    <a:pt x="3808" y="2597"/>
                  </a:lnTo>
                  <a:lnTo>
                    <a:pt x="3732" y="2612"/>
                  </a:lnTo>
                  <a:lnTo>
                    <a:pt x="3654" y="2626"/>
                  </a:lnTo>
                  <a:lnTo>
                    <a:pt x="3575" y="2638"/>
                  </a:lnTo>
                  <a:lnTo>
                    <a:pt x="3496" y="2648"/>
                  </a:lnTo>
                  <a:lnTo>
                    <a:pt x="3415" y="2656"/>
                  </a:lnTo>
                  <a:lnTo>
                    <a:pt x="3335" y="2662"/>
                  </a:lnTo>
                  <a:lnTo>
                    <a:pt x="3253" y="2667"/>
                  </a:lnTo>
                  <a:lnTo>
                    <a:pt x="3171" y="2669"/>
                  </a:lnTo>
                  <a:lnTo>
                    <a:pt x="3089" y="2670"/>
                  </a:lnTo>
                  <a:lnTo>
                    <a:pt x="3007" y="2668"/>
                  </a:lnTo>
                  <a:lnTo>
                    <a:pt x="2924" y="2665"/>
                  </a:lnTo>
                  <a:lnTo>
                    <a:pt x="2842" y="2659"/>
                  </a:lnTo>
                  <a:lnTo>
                    <a:pt x="2759" y="2652"/>
                  </a:lnTo>
                  <a:lnTo>
                    <a:pt x="2676" y="2643"/>
                  </a:lnTo>
                  <a:lnTo>
                    <a:pt x="2593" y="2631"/>
                  </a:lnTo>
                  <a:lnTo>
                    <a:pt x="2511" y="2617"/>
                  </a:lnTo>
                  <a:lnTo>
                    <a:pt x="2429" y="2601"/>
                  </a:lnTo>
                  <a:lnTo>
                    <a:pt x="2347" y="2584"/>
                  </a:lnTo>
                  <a:lnTo>
                    <a:pt x="2257" y="2561"/>
                  </a:lnTo>
                  <a:lnTo>
                    <a:pt x="2169" y="2536"/>
                  </a:lnTo>
                  <a:lnTo>
                    <a:pt x="2084" y="2509"/>
                  </a:lnTo>
                  <a:lnTo>
                    <a:pt x="2001" y="2480"/>
                  </a:lnTo>
                  <a:lnTo>
                    <a:pt x="1920" y="2449"/>
                  </a:lnTo>
                  <a:lnTo>
                    <a:pt x="1842" y="2415"/>
                  </a:lnTo>
                  <a:lnTo>
                    <a:pt x="1767" y="2380"/>
                  </a:lnTo>
                  <a:lnTo>
                    <a:pt x="1695" y="2343"/>
                  </a:lnTo>
                  <a:lnTo>
                    <a:pt x="1625" y="2303"/>
                  </a:lnTo>
                  <a:lnTo>
                    <a:pt x="1558" y="2263"/>
                  </a:lnTo>
                  <a:lnTo>
                    <a:pt x="1495" y="2220"/>
                  </a:lnTo>
                  <a:lnTo>
                    <a:pt x="1434" y="2176"/>
                  </a:lnTo>
                  <a:lnTo>
                    <a:pt x="1377" y="2130"/>
                  </a:lnTo>
                  <a:lnTo>
                    <a:pt x="1323" y="2083"/>
                  </a:lnTo>
                  <a:lnTo>
                    <a:pt x="1272" y="2034"/>
                  </a:lnTo>
                  <a:lnTo>
                    <a:pt x="1225" y="1984"/>
                  </a:lnTo>
                  <a:lnTo>
                    <a:pt x="1181" y="1933"/>
                  </a:lnTo>
                  <a:lnTo>
                    <a:pt x="1141" y="1881"/>
                  </a:lnTo>
                  <a:lnTo>
                    <a:pt x="1104" y="1827"/>
                  </a:lnTo>
                  <a:lnTo>
                    <a:pt x="1072" y="1773"/>
                  </a:lnTo>
                  <a:lnTo>
                    <a:pt x="1043" y="1717"/>
                  </a:lnTo>
                  <a:lnTo>
                    <a:pt x="1018" y="1660"/>
                  </a:lnTo>
                  <a:lnTo>
                    <a:pt x="996" y="1603"/>
                  </a:lnTo>
                  <a:lnTo>
                    <a:pt x="979" y="1545"/>
                  </a:lnTo>
                  <a:lnTo>
                    <a:pt x="966" y="1486"/>
                  </a:lnTo>
                  <a:lnTo>
                    <a:pt x="958" y="1426"/>
                  </a:lnTo>
                  <a:lnTo>
                    <a:pt x="953" y="1366"/>
                  </a:lnTo>
                  <a:lnTo>
                    <a:pt x="0" y="1007"/>
                  </a:lnTo>
                  <a:close/>
                </a:path>
              </a:pathLst>
            </a:custGeom>
            <a:noFill/>
            <a:ln w="12192">
              <a:solidFill>
                <a:srgbClr val="622422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21" name="TextBox 20"/>
          <p:cNvSpPr txBox="1"/>
          <p:nvPr/>
        </p:nvSpPr>
        <p:spPr>
          <a:xfrm>
            <a:off x="467544" y="2492896"/>
            <a:ext cx="1728192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/>
              <a:t>По какой программе работаем до конца учебного года?</a:t>
            </a:r>
          </a:p>
          <a:p>
            <a:endParaRPr lang="ru-RU" dirty="0"/>
          </a:p>
        </p:txBody>
      </p:sp>
      <p:sp>
        <p:nvSpPr>
          <p:cNvPr id="23" name="TextBox 22"/>
          <p:cNvSpPr txBox="1"/>
          <p:nvPr/>
        </p:nvSpPr>
        <p:spPr>
          <a:xfrm>
            <a:off x="611560" y="4365105"/>
            <a:ext cx="1800200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/>
              <a:t>Что меняется в ДОО в связи с появлением ФОП ДО и</a:t>
            </a:r>
          </a:p>
          <a:p>
            <a:pPr algn="ctr"/>
            <a:r>
              <a:rPr lang="ru-RU" sz="1400" b="1" dirty="0" smtClean="0"/>
              <a:t>изменением ФГОС ДО?</a:t>
            </a:r>
          </a:p>
          <a:p>
            <a:endParaRPr lang="ru-RU" dirty="0"/>
          </a:p>
        </p:txBody>
      </p:sp>
      <p:sp>
        <p:nvSpPr>
          <p:cNvPr id="24" name="TextBox 23"/>
          <p:cNvSpPr txBox="1"/>
          <p:nvPr/>
        </p:nvSpPr>
        <p:spPr>
          <a:xfrm>
            <a:off x="2771800" y="1412776"/>
            <a:ext cx="216024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/>
              <a:t>Разрабатываем новую ООП ДО или вносим изменения в действующую ООП ДО?</a:t>
            </a:r>
            <a:endParaRPr lang="ru-RU" sz="16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5652120" y="1340768"/>
            <a:ext cx="2520279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/>
              <a:t>Отказываемся от комплексных и парциальных программ</a:t>
            </a:r>
          </a:p>
          <a:p>
            <a:pPr algn="ctr"/>
            <a:r>
              <a:rPr lang="ru-RU" sz="1600" b="1" dirty="0" smtClean="0"/>
              <a:t>/учебно-методических комплектов, которые использовали ранее – или нет?</a:t>
            </a:r>
          </a:p>
          <a:p>
            <a:endParaRPr lang="ru-RU" dirty="0"/>
          </a:p>
        </p:txBody>
      </p:sp>
      <p:sp>
        <p:nvSpPr>
          <p:cNvPr id="26" name="TextBox 25"/>
          <p:cNvSpPr txBox="1"/>
          <p:nvPr/>
        </p:nvSpPr>
        <p:spPr>
          <a:xfrm>
            <a:off x="6516216" y="3645025"/>
            <a:ext cx="1800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/>
              <a:t>Что значит</a:t>
            </a:r>
          </a:p>
          <a:p>
            <a:pPr algn="ctr"/>
            <a:r>
              <a:rPr lang="ru-RU" sz="1400" b="1" dirty="0" smtClean="0"/>
              <a:t>«период перехода на ФОП ДО»?</a:t>
            </a:r>
          </a:p>
          <a:p>
            <a:endParaRPr lang="ru-RU" dirty="0"/>
          </a:p>
        </p:txBody>
      </p:sp>
      <p:sp>
        <p:nvSpPr>
          <p:cNvPr id="27" name="TextBox 26"/>
          <p:cNvSpPr txBox="1"/>
          <p:nvPr/>
        </p:nvSpPr>
        <p:spPr>
          <a:xfrm>
            <a:off x="6444209" y="5013176"/>
            <a:ext cx="2232248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/>
              <a:t>Когда должна быть утверждена в ДОО</a:t>
            </a:r>
          </a:p>
          <a:p>
            <a:pPr algn="ctr"/>
            <a:r>
              <a:rPr lang="ru-RU" sz="1400" b="1" dirty="0" smtClean="0"/>
              <a:t>ООП ДО на</a:t>
            </a:r>
          </a:p>
          <a:p>
            <a:pPr algn="ctr"/>
            <a:r>
              <a:rPr lang="ru-RU" sz="1400" b="1" dirty="0" smtClean="0"/>
              <a:t>основе ФОП ДО?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683568" y="806993"/>
            <a:ext cx="7200800" cy="4047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58825" algn="l"/>
              </a:tabLst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D0D0D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Обсудим сегодня: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58825" algn="l"/>
              </a:tabLst>
            </a:pPr>
            <a:endParaRPr lang="ru-RU" sz="3200" dirty="0" smtClean="0">
              <a:solidFill>
                <a:srgbClr val="0D0D0D"/>
              </a:solidFill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58825" algn="l"/>
              </a:tabLst>
            </a:pP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758825" algn="l"/>
              </a:tabLst>
            </a:pP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rgbClr val="0D0D0D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Федеральная образовательная программа дошкольного образования: особенности структуры и содержания документа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758825" algn="l"/>
              </a:tabLst>
            </a:pP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rgbClr val="0D0D0D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Переход дошкольных образовательных организаций региона на ФОП ДО: нормативная база, необходимые управленческие решения и методические шаги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Нормативная база перехода на ФОП ДО на федеральном уровне: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467544" y="1124745"/>
            <a:ext cx="792087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/>
              <a:t>Федеральный закон №371-ФЗ от 24 сентября 2022 г.</a:t>
            </a:r>
          </a:p>
          <a:p>
            <a:pPr algn="ctr"/>
            <a:r>
              <a:rPr lang="ru-RU" sz="1400" b="1" dirty="0" smtClean="0"/>
              <a:t>«О внесении изменений в Федеральный закон «Об образовании в Российской Федерации» и статью 1 Федерального закона «Об обязательных требованиях в Российской Федерации»:</a:t>
            </a:r>
          </a:p>
          <a:p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539552" y="1916832"/>
            <a:ext cx="7992888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Образовательные программы дошкольного образования разрабатываются и утверждаются организацией, осуществляющей образовательную деятельность, в соответствии с федеральным государственным образовательным стандартом дошкольного образования и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соответствующей </a:t>
            </a:r>
            <a:r>
              <a:rPr lang="ru-RU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федеральной образовательной программой дошкольного образования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Содержание и планируемые результаты разработанных образовательными организациями образовательных программ должны быть не ниже соответствующих содержания и планируемых результатов федеральной программы дошкольного образования»</a:t>
            </a:r>
            <a:endParaRPr lang="ru-RU" sz="1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«Федеральная основная общеобразовательная программа - </a:t>
            </a:r>
            <a:r>
              <a:rPr lang="ru-RU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учебно-методическая документация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(федеральный учебный план, федеральный календарный учебный график, федеральные рабочие программы учебных предметов, курсов, дисциплин (модулей), иных компонентов, федеральная рабочая программа воспитания, федеральный календарный план воспитательной работы), </a:t>
            </a:r>
            <a:r>
              <a:rPr lang="ru-RU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определяющая единые для Российской Федерации базовые объем и содержание образования определенного уровня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и (или) определенной направленности, </a:t>
            </a:r>
            <a:r>
              <a:rPr lang="ru-RU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планируемые результаты освоения образовательной программы»</a:t>
            </a:r>
            <a:endParaRPr lang="ru-RU" sz="1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«Основные общеобразовательные программы подлежат приведению в соответствие с федеральными основными общеобразовательными программами </a:t>
            </a:r>
            <a:r>
              <a:rPr lang="ru-RU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 позднее 1 сентября 2023 года»</a:t>
            </a:r>
            <a:endParaRPr lang="ru-RU" sz="1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683568" y="41578"/>
            <a:ext cx="7992888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Приказ Министерства просвещения Российской Федерации от 08.11.2022 № 955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«О внесении изменений в некоторые приказы Министерства образования и науки Российской Федерации и Министерства просвещения Российской Федерации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, касающиеся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федеральных государственных образовательных стандартов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общего образования и образования обучающихся с ограниченными возможностями здоровья и умственной отсталостью (интеллектуальными нарушениями)» (зарегистрирован 06.02.2023 № 72264):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467544" y="1823426"/>
          <a:ext cx="8496944" cy="4413887"/>
        </p:xfrm>
        <a:graphic>
          <a:graphicData uri="http://schemas.openxmlformats.org/drawingml/2006/table">
            <a:tbl>
              <a:tblPr/>
              <a:tblGrid>
                <a:gridCol w="781090"/>
                <a:gridCol w="3906669"/>
                <a:gridCol w="3809185"/>
              </a:tblGrid>
              <a:tr h="3667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000" dirty="0">
                        <a:latin typeface="Times New Roman"/>
                        <a:ea typeface="Tahoma"/>
                        <a:cs typeface="Tahoma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74190" marR="1760220" algn="ctr">
                        <a:spcBef>
                          <a:spcPts val="305"/>
                        </a:spcBef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ahoma"/>
                          <a:ea typeface="Tahoma"/>
                        </a:rPr>
                        <a:t>Было</a:t>
                      </a:r>
                      <a:endParaRPr lang="ru-RU" sz="800">
                        <a:latin typeface="Tahoma"/>
                        <a:ea typeface="Tahoma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99895" marR="1687195" algn="ctr">
                        <a:spcBef>
                          <a:spcPts val="305"/>
                        </a:spcBef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FF0000"/>
                          </a:solidFill>
                          <a:latin typeface="Tahoma"/>
                          <a:ea typeface="Tahoma"/>
                        </a:rPr>
                        <a:t>Стало</a:t>
                      </a:r>
                      <a:endParaRPr lang="ru-RU" sz="800">
                        <a:latin typeface="Tahoma"/>
                        <a:ea typeface="Tahoma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2551">
                <a:tc>
                  <a:txBody>
                    <a:bodyPr/>
                    <a:lstStyle/>
                    <a:p>
                      <a:pPr marL="91440">
                        <a:spcBef>
                          <a:spcPts val="30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п</a:t>
                      </a:r>
                      <a:r>
                        <a:rPr lang="ru-RU" sz="1200" spc="-25"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 </a:t>
                      </a:r>
                      <a:r>
                        <a:rPr lang="ru-RU" sz="1200"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1.7</a:t>
                      </a:r>
                      <a:endParaRPr lang="ru-RU" sz="1050">
                        <a:latin typeface="Times New Roman" pitchFamily="18" charset="0"/>
                        <a:ea typeface="Tahoma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1440" marR="75565" algn="just">
                        <a:spcBef>
                          <a:spcPts val="30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ФГОС</a:t>
                      </a:r>
                      <a:r>
                        <a:rPr lang="ru-RU" sz="1200" spc="5"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 </a:t>
                      </a:r>
                      <a:r>
                        <a:rPr lang="ru-RU" sz="1200"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ДО</a:t>
                      </a:r>
                      <a:r>
                        <a:rPr lang="ru-RU" sz="1200" spc="5"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 </a:t>
                      </a:r>
                      <a:r>
                        <a:rPr lang="ru-RU" sz="1200"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является</a:t>
                      </a:r>
                      <a:r>
                        <a:rPr lang="ru-RU" sz="1200" spc="5"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 </a:t>
                      </a:r>
                      <a:r>
                        <a:rPr lang="ru-RU" sz="1200"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основой</a:t>
                      </a:r>
                      <a:r>
                        <a:rPr lang="ru-RU" sz="1200" spc="5"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 </a:t>
                      </a:r>
                      <a:r>
                        <a:rPr lang="ru-RU" sz="1200"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для</a:t>
                      </a:r>
                      <a:r>
                        <a:rPr lang="ru-RU" sz="1200" spc="5"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 </a:t>
                      </a:r>
                      <a:r>
                        <a:rPr lang="ru-RU" sz="1200"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разработки</a:t>
                      </a:r>
                      <a:r>
                        <a:rPr lang="ru-RU" sz="1200" spc="-425"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 </a:t>
                      </a:r>
                      <a:r>
                        <a:rPr lang="ru-RU" sz="1200"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вариативных</a:t>
                      </a:r>
                      <a:r>
                        <a:rPr lang="ru-RU" sz="1200" spc="5"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 </a:t>
                      </a:r>
                      <a:r>
                        <a:rPr lang="ru-RU" sz="1200"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примерных</a:t>
                      </a:r>
                      <a:r>
                        <a:rPr lang="ru-RU" sz="1200" spc="5"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 </a:t>
                      </a:r>
                      <a:r>
                        <a:rPr lang="ru-RU" sz="1200"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образовательных</a:t>
                      </a:r>
                      <a:r>
                        <a:rPr lang="ru-RU" sz="1200" spc="-425"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 </a:t>
                      </a:r>
                      <a:r>
                        <a:rPr lang="ru-RU" sz="1200"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программ</a:t>
                      </a:r>
                      <a:r>
                        <a:rPr lang="ru-RU" sz="1200" spc="-20"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 </a:t>
                      </a:r>
                      <a:r>
                        <a:rPr lang="ru-RU" sz="1200"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дошкольного</a:t>
                      </a:r>
                      <a:r>
                        <a:rPr lang="ru-RU" sz="1200" spc="-35"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 </a:t>
                      </a:r>
                      <a:r>
                        <a:rPr lang="ru-RU" sz="1200"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образования</a:t>
                      </a:r>
                      <a:endParaRPr lang="ru-RU" sz="1050">
                        <a:latin typeface="Times New Roman" pitchFamily="18" charset="0"/>
                        <a:ea typeface="Tahoma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2710" marR="250825">
                        <a:spcBef>
                          <a:spcPts val="30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ФГОС ДО является основой для разработки</a:t>
                      </a:r>
                      <a:r>
                        <a:rPr lang="ru-RU" sz="1200" spc="-425"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 </a:t>
                      </a:r>
                      <a:r>
                        <a:rPr lang="ru-RU" sz="1200">
                          <a:solidFill>
                            <a:srgbClr val="FF0000"/>
                          </a:solidFill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федеральной образовательной программы</a:t>
                      </a:r>
                      <a:r>
                        <a:rPr lang="ru-RU" sz="1200" spc="5">
                          <a:solidFill>
                            <a:srgbClr val="FF0000"/>
                          </a:solidFill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 </a:t>
                      </a:r>
                      <a:r>
                        <a:rPr lang="ru-RU" sz="1200">
                          <a:solidFill>
                            <a:srgbClr val="FF0000"/>
                          </a:solidFill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дошкольного</a:t>
                      </a:r>
                      <a:r>
                        <a:rPr lang="ru-RU" sz="1200" spc="-35">
                          <a:solidFill>
                            <a:srgbClr val="FF0000"/>
                          </a:solidFill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 </a:t>
                      </a:r>
                      <a:r>
                        <a:rPr lang="ru-RU" sz="1200">
                          <a:solidFill>
                            <a:srgbClr val="FF0000"/>
                          </a:solidFill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образования</a:t>
                      </a:r>
                      <a:endParaRPr lang="ru-RU" sz="1050">
                        <a:latin typeface="Times New Roman" pitchFamily="18" charset="0"/>
                        <a:ea typeface="Tahoma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70445">
                <a:tc>
                  <a:txBody>
                    <a:bodyPr/>
                    <a:lstStyle/>
                    <a:p>
                      <a:pPr marL="91440">
                        <a:spcBef>
                          <a:spcPts val="30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п</a:t>
                      </a:r>
                      <a:r>
                        <a:rPr lang="ru-RU" sz="1200" spc="-5"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 </a:t>
                      </a:r>
                      <a:r>
                        <a:rPr lang="ru-RU" sz="1200"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2.5</a:t>
                      </a:r>
                      <a:endParaRPr lang="ru-RU" sz="1050">
                        <a:latin typeface="Times New Roman" pitchFamily="18" charset="0"/>
                        <a:ea typeface="Tahoma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1440" marR="76200" algn="just">
                        <a:spcBef>
                          <a:spcPts val="30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Программа</a:t>
                      </a:r>
                      <a:r>
                        <a:rPr lang="ru-RU" sz="1200" spc="5"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 </a:t>
                      </a:r>
                      <a:r>
                        <a:rPr lang="ru-RU" sz="1200"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разрабатывается</a:t>
                      </a:r>
                      <a:r>
                        <a:rPr lang="ru-RU" sz="1200" spc="5"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 </a:t>
                      </a:r>
                      <a:r>
                        <a:rPr lang="ru-RU" sz="1200"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и</a:t>
                      </a:r>
                      <a:r>
                        <a:rPr lang="ru-RU" sz="1200" spc="5"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 </a:t>
                      </a:r>
                      <a:r>
                        <a:rPr lang="ru-RU" sz="1200"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утверждается</a:t>
                      </a:r>
                      <a:r>
                        <a:rPr lang="ru-RU" sz="1200" spc="-425"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 </a:t>
                      </a:r>
                      <a:r>
                        <a:rPr lang="ru-RU" sz="1200"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Организацией самостоятельно в соответствии</a:t>
                      </a:r>
                      <a:r>
                        <a:rPr lang="ru-RU" sz="1200" spc="5"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 </a:t>
                      </a:r>
                      <a:r>
                        <a:rPr lang="ru-RU" sz="1200"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с</a:t>
                      </a:r>
                      <a:r>
                        <a:rPr lang="ru-RU" sz="1200" spc="5"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 </a:t>
                      </a:r>
                      <a:r>
                        <a:rPr lang="ru-RU" sz="1200"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настоящим</a:t>
                      </a:r>
                      <a:r>
                        <a:rPr lang="ru-RU" sz="1200" spc="5"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 </a:t>
                      </a:r>
                      <a:r>
                        <a:rPr lang="ru-RU" sz="1200"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Стандартом</a:t>
                      </a:r>
                      <a:r>
                        <a:rPr lang="ru-RU" sz="1200" spc="5"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 </a:t>
                      </a:r>
                      <a:r>
                        <a:rPr lang="ru-RU" sz="1200"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и</a:t>
                      </a:r>
                      <a:r>
                        <a:rPr lang="ru-RU" sz="1200" spc="5"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 </a:t>
                      </a:r>
                      <a:r>
                        <a:rPr lang="ru-RU" sz="1200"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с</a:t>
                      </a:r>
                      <a:r>
                        <a:rPr lang="ru-RU" sz="1200" spc="5"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 </a:t>
                      </a:r>
                      <a:r>
                        <a:rPr lang="ru-RU" sz="1200"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учетом</a:t>
                      </a:r>
                      <a:r>
                        <a:rPr lang="ru-RU" sz="1200" spc="5"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 </a:t>
                      </a:r>
                      <a:r>
                        <a:rPr lang="ru-RU" sz="1200"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Примерных</a:t>
                      </a:r>
                      <a:r>
                        <a:rPr lang="ru-RU" sz="1200" spc="-25"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 </a:t>
                      </a:r>
                      <a:r>
                        <a:rPr lang="ru-RU" sz="1200"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программ</a:t>
                      </a:r>
                      <a:endParaRPr lang="ru-RU" sz="1050">
                        <a:latin typeface="Times New Roman" pitchFamily="18" charset="0"/>
                        <a:ea typeface="Tahoma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2710" marR="151765">
                        <a:spcBef>
                          <a:spcPts val="30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Программа разрабатывается и утверждается</a:t>
                      </a:r>
                      <a:r>
                        <a:rPr lang="ru-RU" sz="1200" spc="-425"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 </a:t>
                      </a:r>
                      <a:r>
                        <a:rPr lang="ru-RU" sz="1200"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Организацией самостоятельно в</a:t>
                      </a:r>
                      <a:r>
                        <a:rPr lang="ru-RU" sz="1200" spc="5"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 </a:t>
                      </a:r>
                      <a:r>
                        <a:rPr lang="ru-RU" sz="1200"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соответствии с настоящим Стандартом </a:t>
                      </a:r>
                      <a:r>
                        <a:rPr lang="ru-RU" sz="1200">
                          <a:solidFill>
                            <a:srgbClr val="FF0000"/>
                          </a:solidFill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и</a:t>
                      </a:r>
                      <a:r>
                        <a:rPr lang="ru-RU" sz="1200" spc="5">
                          <a:solidFill>
                            <a:srgbClr val="FF0000"/>
                          </a:solidFill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 </a:t>
                      </a:r>
                      <a:r>
                        <a:rPr lang="ru-RU" sz="1200">
                          <a:solidFill>
                            <a:srgbClr val="FF0000"/>
                          </a:solidFill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ФОП</a:t>
                      </a:r>
                      <a:r>
                        <a:rPr lang="ru-RU" sz="1200" spc="-15">
                          <a:solidFill>
                            <a:srgbClr val="FF0000"/>
                          </a:solidFill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 </a:t>
                      </a:r>
                      <a:r>
                        <a:rPr lang="ru-RU" sz="1200">
                          <a:solidFill>
                            <a:srgbClr val="FF0000"/>
                          </a:solidFill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ДО</a:t>
                      </a:r>
                      <a:endParaRPr lang="ru-RU" sz="1050">
                        <a:latin typeface="Times New Roman" pitchFamily="18" charset="0"/>
                        <a:ea typeface="Tahoma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74130">
                <a:tc>
                  <a:txBody>
                    <a:bodyPr/>
                    <a:lstStyle/>
                    <a:p>
                      <a:pPr marL="91440">
                        <a:spcBef>
                          <a:spcPts val="30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п</a:t>
                      </a:r>
                      <a:r>
                        <a:rPr lang="ru-RU" sz="1200" spc="-5"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 </a:t>
                      </a:r>
                      <a:r>
                        <a:rPr lang="ru-RU" sz="1200"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2.6</a:t>
                      </a:r>
                      <a:endParaRPr lang="ru-RU" sz="1050">
                        <a:latin typeface="Times New Roman" pitchFamily="18" charset="0"/>
                        <a:ea typeface="Tahoma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1440" marR="76200" algn="just">
                        <a:lnSpc>
                          <a:spcPct val="98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Содержание Программы должно обеспечивать</a:t>
                      </a:r>
                      <a:r>
                        <a:rPr lang="ru-RU" sz="1200" spc="-425"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 </a:t>
                      </a:r>
                      <a:r>
                        <a:rPr lang="ru-RU" sz="1200"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развитие личности, мотивации и способностей</a:t>
                      </a:r>
                      <a:r>
                        <a:rPr lang="ru-RU" sz="1200" spc="-425"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 </a:t>
                      </a:r>
                      <a:r>
                        <a:rPr lang="ru-RU" sz="1200"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детей</a:t>
                      </a:r>
                      <a:r>
                        <a:rPr lang="ru-RU" sz="1200" spc="5"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 </a:t>
                      </a:r>
                      <a:r>
                        <a:rPr lang="ru-RU" sz="1200"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в</a:t>
                      </a:r>
                      <a:r>
                        <a:rPr lang="ru-RU" sz="1200" spc="5"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 </a:t>
                      </a:r>
                      <a:r>
                        <a:rPr lang="ru-RU" sz="1200"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различных</a:t>
                      </a:r>
                      <a:r>
                        <a:rPr lang="ru-RU" sz="1200" spc="5"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 </a:t>
                      </a:r>
                      <a:r>
                        <a:rPr lang="ru-RU" sz="1200"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видах</a:t>
                      </a:r>
                      <a:r>
                        <a:rPr lang="ru-RU" sz="1200" spc="5"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 </a:t>
                      </a:r>
                      <a:r>
                        <a:rPr lang="ru-RU" sz="1200"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деятельности</a:t>
                      </a:r>
                      <a:r>
                        <a:rPr lang="ru-RU" sz="1200" spc="5"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 </a:t>
                      </a:r>
                      <a:r>
                        <a:rPr lang="ru-RU" sz="1200"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и</a:t>
                      </a:r>
                      <a:r>
                        <a:rPr lang="ru-RU" sz="1200" spc="5"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 </a:t>
                      </a:r>
                      <a:r>
                        <a:rPr lang="ru-RU" sz="1200"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охватывать следующие структурные единицы,</a:t>
                      </a:r>
                      <a:r>
                        <a:rPr lang="ru-RU" sz="1200" spc="5"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 </a:t>
                      </a:r>
                      <a:r>
                        <a:rPr lang="ru-RU" sz="1200"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представляющие определенные</a:t>
                      </a:r>
                      <a:r>
                        <a:rPr lang="ru-RU" sz="1200" spc="5"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 </a:t>
                      </a:r>
                      <a:r>
                        <a:rPr lang="ru-RU" sz="1200"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направления</a:t>
                      </a:r>
                      <a:r>
                        <a:rPr lang="ru-RU" sz="1200" spc="5"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 </a:t>
                      </a:r>
                      <a:r>
                        <a:rPr lang="ru-RU" sz="1200"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развития</a:t>
                      </a:r>
                      <a:r>
                        <a:rPr lang="ru-RU" sz="1200" spc="5"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 </a:t>
                      </a:r>
                      <a:r>
                        <a:rPr lang="ru-RU" sz="1200"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и</a:t>
                      </a:r>
                      <a:r>
                        <a:rPr lang="ru-RU" sz="1200" spc="5"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 </a:t>
                      </a:r>
                      <a:r>
                        <a:rPr lang="ru-RU" sz="1200"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образования</a:t>
                      </a:r>
                      <a:r>
                        <a:rPr lang="ru-RU" sz="1200" spc="5"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 </a:t>
                      </a:r>
                      <a:r>
                        <a:rPr lang="ru-RU" sz="1200"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детей</a:t>
                      </a:r>
                      <a:r>
                        <a:rPr lang="ru-RU" sz="1200" spc="5"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 </a:t>
                      </a:r>
                      <a:r>
                        <a:rPr lang="ru-RU" sz="1200"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(далее</a:t>
                      </a:r>
                      <a:r>
                        <a:rPr lang="ru-RU" sz="1200" spc="5"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 </a:t>
                      </a:r>
                      <a:r>
                        <a:rPr lang="ru-RU" sz="1200"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-</a:t>
                      </a:r>
                      <a:r>
                        <a:rPr lang="ru-RU" sz="1200" spc="5"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 </a:t>
                      </a:r>
                      <a:r>
                        <a:rPr lang="ru-RU" sz="1200"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образовательные</a:t>
                      </a:r>
                      <a:r>
                        <a:rPr lang="ru-RU" sz="1200" spc="-30"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 </a:t>
                      </a:r>
                      <a:r>
                        <a:rPr lang="ru-RU" sz="1200"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области)</a:t>
                      </a:r>
                      <a:endParaRPr lang="ru-RU" sz="1050">
                        <a:latin typeface="Times New Roman" pitchFamily="18" charset="0"/>
                        <a:ea typeface="Tahoma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2710" marR="131445">
                        <a:lnSpc>
                          <a:spcPct val="98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Содержание ООП ДО должно обеспечивать</a:t>
                      </a:r>
                      <a:r>
                        <a:rPr lang="ru-RU" sz="1200" spc="5" dirty="0"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физическое и психическое развитие ребенка</a:t>
                      </a:r>
                      <a:r>
                        <a:rPr lang="ru-RU" sz="1200" spc="-425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в различных видах </a:t>
                      </a:r>
                      <a:r>
                        <a:rPr lang="ru-RU" sz="1200" dirty="0"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деятельности и</a:t>
                      </a:r>
                      <a:r>
                        <a:rPr lang="ru-RU" sz="1200" spc="5" dirty="0"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охватывать следующие структурные</a:t>
                      </a:r>
                      <a:r>
                        <a:rPr lang="ru-RU" sz="1200" spc="5" dirty="0"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единицы, представляющие </a:t>
                      </a: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определенные</a:t>
                      </a:r>
                      <a:r>
                        <a:rPr lang="ru-RU" sz="1200" spc="5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направления</a:t>
                      </a:r>
                      <a:r>
                        <a:rPr lang="ru-RU" sz="1200" spc="-25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обучения</a:t>
                      </a:r>
                      <a:r>
                        <a:rPr lang="ru-RU" sz="1200" spc="-15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и</a:t>
                      </a:r>
                      <a:r>
                        <a:rPr lang="ru-RU" sz="1200" spc="-5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воспитания</a:t>
                      </a:r>
                      <a:r>
                        <a:rPr lang="ru-RU" sz="1200" spc="-1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(</a:t>
                      </a:r>
                      <a:r>
                        <a:rPr lang="ru-RU" sz="1200" dirty="0" smtClean="0"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далее–</a:t>
                      </a:r>
                      <a:r>
                        <a:rPr lang="ru-RU" sz="1200" spc="-5" dirty="0" smtClean="0"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образовательные</a:t>
                      </a:r>
                      <a:r>
                        <a:rPr lang="ru-RU" sz="1200" spc="-40" dirty="0"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области)</a:t>
                      </a:r>
                      <a:endParaRPr lang="ru-RU" sz="1050" dirty="0">
                        <a:latin typeface="Times New Roman" pitchFamily="18" charset="0"/>
                        <a:ea typeface="Tahoma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395536" y="669774"/>
            <a:ext cx="8568952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Ключевые изменения во ФГОС ДО: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П. 2.6: перечень образовательных областей не изменился, однако </a:t>
            </a:r>
            <a:r>
              <a:rPr kumimoji="0" lang="ru-RU" sz="17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расширено и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7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конкретизировано содержание образовательных областей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П. 2.7: </a:t>
            </a:r>
            <a:r>
              <a:rPr kumimoji="0" lang="ru-RU" sz="17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частично изменен перечень детских видов деятельности </a:t>
            </a:r>
            <a:r>
              <a:rPr kumimoji="0" lang="ru-RU" sz="1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на этапах младенчества, раннего и дошкольного детства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П. 2.10: уточнено, что </a:t>
            </a:r>
            <a:r>
              <a:rPr kumimoji="0" lang="ru-RU" sz="17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содержание и планируемые результаты ООП должны быть не ниже содержания и планируемых результатов ФОП ДО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П. 2.11: уточнено, что содержательный раздел Программы должен включать описание образовательной деятельности в соответствии с направлениями развития ребенка, представленными в пяти образовательных областях, </a:t>
            </a:r>
            <a:r>
              <a:rPr kumimoji="0" lang="ru-RU" sz="17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Федеральной образовательной программой </a:t>
            </a:r>
            <a:r>
              <a:rPr kumimoji="0" lang="ru-RU" sz="1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и с учетом используемых методических пособий, обеспечивающих реализацию данного содержания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П. 2.12: указано, что </a:t>
            </a:r>
            <a:r>
              <a:rPr kumimoji="0" lang="ru-RU" sz="17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обязательная часть программы должна соответствовать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7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ФОП ДО</a:t>
            </a:r>
            <a:r>
              <a:rPr kumimoji="0" lang="ru-RU" sz="1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, и </a:t>
            </a:r>
            <a:r>
              <a:rPr kumimoji="0" lang="ru-RU" sz="17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может оформляться в виде ссылки на ФОП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П. 2.13: указано, что </a:t>
            </a:r>
            <a:r>
              <a:rPr kumimoji="0" lang="ru-RU" sz="17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в краткой презентации ООП ДО</a:t>
            </a:r>
            <a:r>
              <a:rPr kumimoji="0" lang="ru-RU" sz="1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, помимо прочего (см. ФГОС ДО), </a:t>
            </a:r>
            <a:r>
              <a:rPr kumimoji="0" lang="ru-RU" sz="17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должна быть представлена ссылка на ФОП ДО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П. 3.2.9: </a:t>
            </a:r>
            <a:r>
              <a:rPr kumimoji="0" lang="ru-RU" sz="17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максимально допустимый объем образовательной нагрузки </a:t>
            </a:r>
            <a:r>
              <a:rPr kumimoji="0" lang="ru-RU" sz="1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приведен в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соответствие с действующими </a:t>
            </a:r>
            <a:r>
              <a:rPr kumimoji="0" lang="ru-RU" sz="17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СанПиН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П. 4.6: </a:t>
            </a:r>
            <a:r>
              <a:rPr kumimoji="0" lang="ru-RU" sz="17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включены целевые ориентиры образования в младенческом возрасте</a:t>
            </a:r>
            <a:r>
              <a:rPr kumimoji="0" lang="ru-RU" sz="1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, а также </a:t>
            </a:r>
            <a:r>
              <a:rPr kumimoji="0" lang="ru-RU" sz="17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расширены целевые ориентиры </a:t>
            </a:r>
            <a:r>
              <a:rPr kumimoji="0" lang="ru-RU" sz="1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в раннем возрасте и на этапе завершения дошкольного образования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251520" y="579988"/>
            <a:ext cx="8568952" cy="5909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7675" algn="l"/>
              </a:tabLst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Особенности структуры ФОП ДО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47675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Структура ООП ДО: целевой, содержательный, организационный разделы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47675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В целевом разделе: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4767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Пояснительная записка: цель, задачи, принципы, подходы к формированию Программы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4767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Планируемые результаты реализации Программы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4767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Педагогическая диагностика достижения планируемых результатов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47675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В содержательном разделе: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4767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Задачи и содержания образования (обучения и воспитания) по образовательным областям: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4767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социально-коммуникативное развитие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4767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познавательное развитие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4767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речевое развитие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4767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художественно-эстетическое развитие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4767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физическое развитие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4767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Вариативные формы, способы, методы и средства реализации Программы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4767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Особенности образовательной деятельности разных видов и культурных практик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4767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Способы и направления поддержки детской инициативы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4767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Особенности взаимодействия педагогического коллектива с семьями обучающихся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4767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Направления и задачи коррекционно-развивающей работы. Содержание коррекционно-развивающей работы на уровне ДОО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4767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Федеральная рабочая программа воспитания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47675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В организационном разделе: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4767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Психолого-педагогические условия реализации Программы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4767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Особенности организации развивающей предметно-пространственной среды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4767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Материально-техническое	обеспечение	Программы,	обеспеченность	методическими	материалами	и средствами обучения и воспитания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4767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Примерный	перечень	литературных,	музыкальных,  художественных,	анимационных	произведений	для реализации Программы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4767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Кадровые условия реализации Программы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4767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D0D0D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Примерный режим и распорядок дня в дошкольных группах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4767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Федеральный календарный план воспитательной работы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332656"/>
            <a:ext cx="7056784" cy="1152128"/>
          </a:xfrm>
        </p:spPr>
        <p:txBody>
          <a:bodyPr>
            <a:normAutofit fontScale="90000"/>
          </a:bodyPr>
          <a:lstStyle/>
          <a:p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Структура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ФОП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дошкольного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образования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5" name="Диаграмма 4"/>
          <p:cNvGraphicFramePr/>
          <p:nvPr/>
        </p:nvGraphicFramePr>
        <p:xfrm>
          <a:off x="2267744" y="1412776"/>
          <a:ext cx="6552728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5724128" y="5085184"/>
            <a:ext cx="3240360" cy="156247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Региональный компонент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Парциальные программы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Традиции ДОО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10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11" name="Rectangle 7"/>
          <p:cNvSpPr>
            <a:spLocks noChangeArrowheads="1"/>
          </p:cNvSpPr>
          <p:nvPr/>
        </p:nvSpPr>
        <p:spPr bwMode="auto">
          <a:xfrm>
            <a:off x="539552" y="-58748"/>
            <a:ext cx="8208912" cy="15234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ФОП включает в себя учебно-методическую документацию, в состав которой входят </a:t>
            </a:r>
            <a:r>
              <a:rPr kumimoji="0" lang="ru-RU" sz="15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федеральная рабочая программа воспитания</a:t>
            </a:r>
            <a:r>
              <a:rPr kumimoji="0" lang="ru-RU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, примерный режим и распорядок дня дошкольных групп, </a:t>
            </a:r>
            <a:r>
              <a:rPr kumimoji="0" lang="ru-RU" sz="15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федеральный календарный план воспитательной работы и иные компоненты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12" name="Rectangle 8"/>
          <p:cNvSpPr>
            <a:spLocks noChangeArrowheads="1"/>
          </p:cNvSpPr>
          <p:nvPr/>
        </p:nvSpPr>
        <p:spPr bwMode="auto">
          <a:xfrm>
            <a:off x="467544" y="1105613"/>
            <a:ext cx="8352928" cy="1292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В целевом разделе: </a:t>
            </a:r>
            <a:r>
              <a:rPr kumimoji="0" lang="ru-RU" sz="15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+ </a:t>
            </a:r>
            <a:r>
              <a:rPr kumimoji="0" lang="ru-RU" sz="15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предствлены</a:t>
            </a:r>
            <a:r>
              <a:rPr kumimoji="0" lang="ru-RU" sz="15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 планируемые результаты освоения ФОП в младенческом, раннем и дошкольном возрасте (к 4-м, 5-ти, 6-ти годам, на этапе завершения освоения ФОП ДО)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13" name="Rectangle 9"/>
          <p:cNvSpPr>
            <a:spLocks noChangeArrowheads="1"/>
          </p:cNvSpPr>
          <p:nvPr/>
        </p:nvSpPr>
        <p:spPr bwMode="auto">
          <a:xfrm>
            <a:off x="395536" y="2090280"/>
            <a:ext cx="8496944" cy="10618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В содержательном разделе: </a:t>
            </a:r>
            <a:r>
              <a:rPr kumimoji="0" lang="ru-RU" sz="15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+ федеральная рабочая программа воспитания, которая раскрывает задачи и направления воспитательной работы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14" name="Rectangle 10"/>
          <p:cNvSpPr>
            <a:spLocks noChangeArrowheads="1"/>
          </p:cNvSpPr>
          <p:nvPr/>
        </p:nvSpPr>
        <p:spPr bwMode="auto">
          <a:xfrm>
            <a:off x="395536" y="3162191"/>
            <a:ext cx="8496944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В организационном разделе: </a:t>
            </a:r>
            <a:r>
              <a:rPr kumimoji="0" lang="ru-RU" sz="15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+ примерные перечни художественной литературы, музыкальных произведений, произведений изобразительного искусства для использования в образовательной работе в разных возрастных группах, примерный перечень рекомендуемых анимационных произведений, федеральный календарный план воспитательной работы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15" name="Rectangle 11"/>
          <p:cNvSpPr>
            <a:spLocks noChangeArrowheads="1"/>
          </p:cNvSpPr>
          <p:nvPr/>
        </p:nvSpPr>
        <p:spPr bwMode="auto">
          <a:xfrm>
            <a:off x="467544" y="4924948"/>
            <a:ext cx="8064895" cy="12464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31850" algn="l"/>
              </a:tabLst>
            </a:pPr>
            <a:r>
              <a:rPr kumimoji="0" lang="ru-RU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ДОО имеет право выбора способов реализации образовательной деятельности в зависимости от конкретных условий, предпочтений педагогического коллектива и других участников образовательных отношений, а также с учетом индивидуальных особенностей обучающихся, специфики их потребностей и интересов, возрастных возможностей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16" name="Rectangle 12"/>
          <p:cNvSpPr>
            <a:spLocks noChangeArrowheads="1"/>
          </p:cNvSpPr>
          <p:nvPr/>
        </p:nvSpPr>
        <p:spPr bwMode="auto">
          <a:xfrm>
            <a:off x="251520" y="-94565"/>
            <a:ext cx="889248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!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265</TotalTime>
  <Words>2475</Words>
  <Application>Microsoft Office PowerPoint</Application>
  <PresentationFormat>Экран (4:3)</PresentationFormat>
  <Paragraphs>188</Paragraphs>
  <Slides>19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Трек</vt:lpstr>
      <vt:lpstr>Тема: Федеральная образовательная программа дошкольного образования </vt:lpstr>
      <vt:lpstr> ФОП ДО – неотъемлемая часть отечественного дошкольного образования сегодня. ЧТО ДЕЛАТЬ ДОО? </vt:lpstr>
      <vt:lpstr>Слайд 3</vt:lpstr>
      <vt:lpstr>  Нормативная база перехода на ФОП ДО на федеральном уровне:  </vt:lpstr>
      <vt:lpstr>Слайд 5</vt:lpstr>
      <vt:lpstr>Слайд 6</vt:lpstr>
      <vt:lpstr>Слайд 7</vt:lpstr>
      <vt:lpstr>Структура ФОП дошкольного образования </vt:lpstr>
      <vt:lpstr>Слайд 9</vt:lpstr>
      <vt:lpstr>Слайд 10</vt:lpstr>
      <vt:lpstr>Слайд 11</vt:lpstr>
      <vt:lpstr>Содержательный раздел:</vt:lpstr>
      <vt:lpstr>Содержательный раздел:</vt:lpstr>
      <vt:lpstr>Организационный раздел:</vt:lpstr>
      <vt:lpstr>Организационный раздел:</vt:lpstr>
      <vt:lpstr>ООП ДО разрабатывается и утверждается ДОО самостоятельно</vt:lpstr>
      <vt:lpstr>Федеральный закон от 29 декабря 2012 г. №273 ФЗ «Об образовании в Российской Федерации» ст.28 Компетенции, права, обязанности и ответственность образовательной организации:  П.2. «Образовательные организации при реализации образовательных программ свободны в определении содержания образования, выборе образовательных технологий, а также в выборе учебно-методического обеспечения, если иное не установлено настоящим Федеральным законом»</vt:lpstr>
      <vt:lpstr>Слайд 18</vt:lpstr>
      <vt:lpstr>Порядок действия ДОО в переходный период: основные этапы, управленческие решения и методические шаги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Тема: Федеральная образовательная программа дошкольного образования </dc:title>
  <dc:creator>2019</dc:creator>
  <cp:lastModifiedBy>User</cp:lastModifiedBy>
  <cp:revision>50</cp:revision>
  <dcterms:created xsi:type="dcterms:W3CDTF">2023-07-12T04:45:19Z</dcterms:created>
  <dcterms:modified xsi:type="dcterms:W3CDTF">2023-10-18T15:37:15Z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157987</vt:lpwstr>
  </property>
  <property fmtid="{D5CDD505-2E9C-101B-9397-08002B2CF9AE}" pid="3" name="NXPowerLiteSettings">
    <vt:lpwstr>F6000400038000</vt:lpwstr>
  </property>
  <property fmtid="{D5CDD505-2E9C-101B-9397-08002B2CF9AE}" pid="4" name="NXPowerLiteVersion">
    <vt:lpwstr>D4.3.1</vt:lpwstr>
  </property>
</Properties>
</file>