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7" r:id="rId4"/>
  </p:sldMasterIdLst>
  <p:notesMasterIdLst>
    <p:notesMasterId r:id="rId22"/>
  </p:notesMasterIdLst>
  <p:sldIdLst>
    <p:sldId id="331" r:id="rId5"/>
    <p:sldId id="338" r:id="rId6"/>
    <p:sldId id="332" r:id="rId7"/>
    <p:sldId id="333" r:id="rId8"/>
    <p:sldId id="343" r:id="rId9"/>
    <p:sldId id="339" r:id="rId10"/>
    <p:sldId id="344" r:id="rId11"/>
    <p:sldId id="351" r:id="rId12"/>
    <p:sldId id="336" r:id="rId13"/>
    <p:sldId id="346" r:id="rId14"/>
    <p:sldId id="347" r:id="rId15"/>
    <p:sldId id="349" r:id="rId16"/>
    <p:sldId id="350" r:id="rId17"/>
    <p:sldId id="348" r:id="rId18"/>
    <p:sldId id="337" r:id="rId19"/>
    <p:sldId id="345" r:id="rId20"/>
    <p:sldId id="342" r:id="rId21"/>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cadémie" id="{0B896E98-F45E-4768-8620-EDDF394BE181}">
          <p14:sldIdLst>
            <p14:sldId id="331"/>
            <p14:sldId id="338"/>
            <p14:sldId id="332"/>
            <p14:sldId id="333"/>
            <p14:sldId id="343"/>
            <p14:sldId id="339"/>
            <p14:sldId id="344"/>
            <p14:sldId id="351"/>
            <p14:sldId id="336"/>
            <p14:sldId id="346"/>
            <p14:sldId id="347"/>
            <p14:sldId id="349"/>
            <p14:sldId id="350"/>
            <p14:sldId id="348"/>
            <p14:sldId id="337"/>
            <p14:sldId id="345"/>
            <p14:sldId id="342"/>
          </p14:sldIdLst>
        </p14:section>
      </p14:sectionLst>
    </p:ext>
    <p:ext uri="{EFAFB233-063F-42B5-8137-9DF3F51BA10A}">
      <p15:sldGuideLst xmlns:p15="http://schemas.microsoft.com/office/powerpoint/2012/main">
        <p15:guide id="1" orient="horz" pos="1620">
          <p15:clr>
            <a:srgbClr val="A4A3A4"/>
          </p15:clr>
        </p15:guide>
        <p15:guide id="2" orient="horz" pos="191">
          <p15:clr>
            <a:srgbClr val="A4A3A4"/>
          </p15:clr>
        </p15:guide>
        <p15:guide id="3" orient="horz" pos="854">
          <p15:clr>
            <a:srgbClr val="A4A3A4"/>
          </p15:clr>
        </p15:guide>
        <p15:guide id="4" orient="horz" pos="821">
          <p15:clr>
            <a:srgbClr val="A4A3A4"/>
          </p15:clr>
        </p15:guide>
        <p15:guide id="5" orient="horz" pos="3049">
          <p15:clr>
            <a:srgbClr val="A4A3A4"/>
          </p15:clr>
        </p15:guide>
        <p15:guide id="6" orient="horz" pos="3151">
          <p15:clr>
            <a:srgbClr val="A4A3A4"/>
          </p15:clr>
        </p15:guide>
        <p15:guide id="7" pos="2880">
          <p15:clr>
            <a:srgbClr val="A4A3A4"/>
          </p15:clr>
        </p15:guide>
        <p15:guide id="8" pos="476">
          <p15:clr>
            <a:srgbClr val="A4A3A4"/>
          </p15:clr>
        </p15:guide>
        <p15:guide id="9" pos="5193">
          <p15:clr>
            <a:srgbClr val="A4A3A4"/>
          </p15:clr>
        </p15:guide>
        <p15:guide id="10" pos="5465">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couvin" initials="c" lastIdx="1" clrIdx="0">
    <p:extLst>
      <p:ext uri="{19B8F6BF-5375-455C-9EA6-DF929625EA0E}">
        <p15:presenceInfo xmlns:p15="http://schemas.microsoft.com/office/powerpoint/2012/main" userId="ccouvin" providerId="None"/>
      </p:ext>
    </p:extLst>
  </p:cmAuthor>
  <p:cmAuthor id="2" name="bbeldame" initials="b" lastIdx="2" clrIdx="1">
    <p:extLst>
      <p:ext uri="{19B8F6BF-5375-455C-9EA6-DF929625EA0E}">
        <p15:presenceInfo xmlns:p15="http://schemas.microsoft.com/office/powerpoint/2012/main" userId="bbeldame" providerId="None"/>
      </p:ext>
    </p:extLst>
  </p:cmAuthor>
  <p:cmAuthor id="3" name="cherifa benamer" initials="cb" lastIdx="3" clrIdx="2">
    <p:extLst>
      <p:ext uri="{19B8F6BF-5375-455C-9EA6-DF929625EA0E}">
        <p15:presenceInfo xmlns:p15="http://schemas.microsoft.com/office/powerpoint/2012/main" userId="ON12GdPKLt2bGPQbOyALheEKcZCz866K+v9DK4iR9t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1"/>
    <a:srgbClr val="BA8616"/>
    <a:srgbClr val="E8B320"/>
    <a:srgbClr val="F2B407"/>
    <a:srgbClr val="FFCC00"/>
    <a:srgbClr val="1A418A"/>
    <a:srgbClr val="8F8FFF"/>
    <a:srgbClr val="D9D9FF"/>
    <a:srgbClr val="FF6600"/>
    <a:srgbClr val="E5E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D083AE6-46FA-4A59-8FB0-9F97EB10719F}" styleName="Style léger 3 - Accentuation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E171933-4619-4E11-9A3F-F7608DF75F80}" styleName="Style moyen 1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Style à thème 2 - Accentuation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97" autoAdjust="0"/>
    <p:restoredTop sz="91241" autoAdjust="0"/>
  </p:normalViewPr>
  <p:slideViewPr>
    <p:cSldViewPr showGuides="1">
      <p:cViewPr varScale="1">
        <p:scale>
          <a:sx n="88" d="100"/>
          <a:sy n="88" d="100"/>
        </p:scale>
        <p:origin x="840" y="84"/>
      </p:cViewPr>
      <p:guideLst>
        <p:guide orient="horz" pos="1620"/>
        <p:guide orient="horz" pos="191"/>
        <p:guide orient="horz" pos="854"/>
        <p:guide orient="horz" pos="821"/>
        <p:guide orient="horz" pos="3049"/>
        <p:guide orient="horz" pos="3151"/>
        <p:guide pos="2880"/>
        <p:guide pos="476"/>
        <p:guide pos="5193"/>
        <p:guide pos="5465"/>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14/10/2025</a:t>
            </a:fld>
            <a:endParaRPr lang="fr-FR" dirty="0"/>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‹N°›</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B06CD8F-B7ED-4A05-9FB1-A01CC0EF02CC}" type="slidenum">
              <a:rPr lang="fr-FR" smtClean="0"/>
              <a:pPr/>
              <a:t>1</a:t>
            </a:fld>
            <a:endParaRPr lang="fr-FR" dirty="0"/>
          </a:p>
        </p:txBody>
      </p:sp>
    </p:spTree>
    <p:extLst>
      <p:ext uri="{BB962C8B-B14F-4D97-AF65-F5344CB8AC3E}">
        <p14:creationId xmlns:p14="http://schemas.microsoft.com/office/powerpoint/2010/main" val="6523547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B06CD8F-B7ED-4A05-9FB1-A01CC0EF02CC}" type="slidenum">
              <a:rPr lang="fr-FR" smtClean="0"/>
              <a:pPr/>
              <a:t>2</a:t>
            </a:fld>
            <a:endParaRPr lang="fr-FR" dirty="0"/>
          </a:p>
        </p:txBody>
      </p:sp>
    </p:spTree>
    <p:extLst>
      <p:ext uri="{BB962C8B-B14F-4D97-AF65-F5344CB8AC3E}">
        <p14:creationId xmlns:p14="http://schemas.microsoft.com/office/powerpoint/2010/main" val="14583205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B06CD8F-B7ED-4A05-9FB1-A01CC0EF02CC}" type="slidenum">
              <a:rPr lang="fr-FR" smtClean="0"/>
              <a:pPr/>
              <a:t>3</a:t>
            </a:fld>
            <a:endParaRPr lang="fr-FR" dirty="0"/>
          </a:p>
        </p:txBody>
      </p:sp>
    </p:spTree>
    <p:extLst>
      <p:ext uri="{BB962C8B-B14F-4D97-AF65-F5344CB8AC3E}">
        <p14:creationId xmlns:p14="http://schemas.microsoft.com/office/powerpoint/2010/main" val="6872609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r>
              <a:rPr lang="fr-FR"/>
              <a:t>jj/MM/AAAA</a:t>
            </a:r>
            <a:endParaRPr lang="fr-FR" dirty="0"/>
          </a:p>
        </p:txBody>
      </p:sp>
      <p:sp>
        <p:nvSpPr>
          <p:cNvPr id="5" name="Espace réservé du pied de page 4"/>
          <p:cNvSpPr>
            <a:spLocks noGrp="1"/>
          </p:cNvSpPr>
          <p:nvPr>
            <p:ph type="ftr" sz="quarter" idx="11"/>
          </p:nvPr>
        </p:nvSpPr>
        <p:spPr bwMode="gray">
          <a:xfrm>
            <a:off x="720000" y="3919897"/>
            <a:ext cx="3240000" cy="900000"/>
          </a:xfrm>
          <a:prstGeom prst="rect">
            <a:avLst/>
          </a:prstGeom>
        </p:spPr>
        <p:txBody>
          <a:bodyPr anchor="b" anchorCtr="0"/>
          <a:lstStyle>
            <a:lvl1pPr>
              <a:defRPr sz="1150">
                <a:solidFill>
                  <a:schemeClr val="tx1">
                    <a:lumMod val="75000"/>
                    <a:lumOff val="25000"/>
                  </a:schemeClr>
                </a:solidFill>
              </a:defRPr>
            </a:lvl1pPr>
          </a:lstStyle>
          <a:p>
            <a:r>
              <a:rPr lang="fr-FR" dirty="0"/>
              <a:t>Intitulé de la division/délégation académique </a:t>
            </a:r>
          </a:p>
        </p:txBody>
      </p:sp>
      <p:sp>
        <p:nvSpPr>
          <p:cNvPr id="6" name="Espace réservé du numéro de diapositive 5"/>
          <p:cNvSpPr>
            <a:spLocks noGrp="1"/>
          </p:cNvSpPr>
          <p:nvPr>
            <p:ph type="sldNum" sz="quarter" idx="12"/>
          </p:nvPr>
        </p:nvSpPr>
        <p:spPr bwMode="gray">
          <a:xfrm>
            <a:off x="0" y="496350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8" name="Image 7">
            <a:extLst>
              <a:ext uri="{FF2B5EF4-FFF2-40B4-BE49-F238E27FC236}">
                <a16:creationId xmlns:a16="http://schemas.microsoft.com/office/drawing/2014/main" id="{D74DC2EF-4B2D-374B-8735-E2E0EBAD3F9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3528" y="180514"/>
            <a:ext cx="4262004" cy="3504608"/>
          </a:xfrm>
          <a:prstGeom prst="rect">
            <a:avLst/>
          </a:prstGeom>
        </p:spPr>
      </p:pic>
    </p:spTree>
    <p:extLst>
      <p:ext uri="{BB962C8B-B14F-4D97-AF65-F5344CB8AC3E}">
        <p14:creationId xmlns:p14="http://schemas.microsoft.com/office/powerpoint/2010/main" val="3432610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sp>
        <p:nvSpPr>
          <p:cNvPr id="11" name="Espace réservé du texte 10"/>
          <p:cNvSpPr>
            <a:spLocks noGrp="1"/>
          </p:cNvSpPr>
          <p:nvPr>
            <p:ph type="body" sz="quarter" idx="13" hasCustomPrompt="1"/>
          </p:nvPr>
        </p:nvSpPr>
        <p:spPr bwMode="gray">
          <a:xfrm>
            <a:off x="360000" y="2346046"/>
            <a:ext cx="8424000" cy="2077200"/>
          </a:xfrm>
        </p:spPr>
        <p:txBody>
          <a:bodyPr/>
          <a:lstStyle>
            <a:lvl1pPr>
              <a:lnSpc>
                <a:spcPct val="90000"/>
              </a:lnSpc>
              <a:spcAft>
                <a:spcPts val="0"/>
              </a:spcAft>
              <a:defRPr sz="3250" b="1" cap="all" baseline="0"/>
            </a:lvl1pPr>
            <a:lvl2pPr marL="0" indent="0">
              <a:spcBef>
                <a:spcPts val="500"/>
              </a:spcBef>
              <a:spcAft>
                <a:spcPts val="0"/>
              </a:spcAft>
              <a:buNone/>
              <a:defRPr sz="1850"/>
            </a:lvl2pPr>
          </a:lstStyle>
          <a:p>
            <a:pPr lvl="0"/>
            <a:r>
              <a:rPr lang="fr-FR" dirty="0"/>
              <a:t>Titre</a:t>
            </a:r>
          </a:p>
          <a:p>
            <a:pPr lvl="1"/>
            <a:r>
              <a:rPr lang="fr-FR" dirty="0"/>
              <a:t>Sous-titre</a:t>
            </a:r>
          </a:p>
        </p:txBody>
      </p:sp>
      <p:cxnSp>
        <p:nvCxnSpPr>
          <p:cNvPr id="12" name="Connecteur droit 11"/>
          <p:cNvCxnSpPr/>
          <p:nvPr userDrawn="1"/>
        </p:nvCxnSpPr>
        <p:spPr bwMode="gray">
          <a:xfrm>
            <a:off x="360000" y="4784400"/>
            <a:ext cx="8424000" cy="0"/>
          </a:xfrm>
          <a:prstGeom prst="line">
            <a:avLst/>
          </a:prstGeom>
          <a:ln w="1016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10" name="Image 9">
            <a:extLst>
              <a:ext uri="{FF2B5EF4-FFF2-40B4-BE49-F238E27FC236}">
                <a16:creationId xmlns:a16="http://schemas.microsoft.com/office/drawing/2014/main" id="{EC04E4D8-81BF-1E49-863C-5693067E179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79512" y="180260"/>
            <a:ext cx="2152829" cy="1770252"/>
          </a:xfrm>
          <a:prstGeom prst="rect">
            <a:avLst/>
          </a:prstGeom>
        </p:spPr>
      </p:pic>
    </p:spTree>
    <p:extLst>
      <p:ext uri="{BB962C8B-B14F-4D97-AF65-F5344CB8AC3E}">
        <p14:creationId xmlns:p14="http://schemas.microsoft.com/office/powerpoint/2010/main" val="3483904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251520" y="627614"/>
            <a:ext cx="8640000" cy="359960"/>
          </a:xfrm>
        </p:spPr>
        <p:txBody>
          <a:bodyPr/>
          <a:lstStyle>
            <a:lvl1pPr>
              <a:defRPr/>
            </a:lvl1pPr>
          </a:lstStyle>
          <a:p>
            <a:r>
              <a:rPr lang="fr-FR" dirty="0"/>
              <a:t>Titre</a:t>
            </a:r>
          </a:p>
        </p:txBody>
      </p:sp>
      <p:sp>
        <p:nvSpPr>
          <p:cNvPr id="8" name="Espace réservé du texte 7"/>
          <p:cNvSpPr>
            <a:spLocks noGrp="1"/>
          </p:cNvSpPr>
          <p:nvPr>
            <p:ph type="body" sz="quarter" idx="13" hasCustomPrompt="1"/>
          </p:nvPr>
        </p:nvSpPr>
        <p:spPr bwMode="gray">
          <a:xfrm>
            <a:off x="251520" y="1131590"/>
            <a:ext cx="2700000" cy="2530800"/>
          </a:xfrm>
        </p:spPr>
        <p:txBody>
          <a:bodyPr/>
          <a:lstStyle>
            <a:lvl1pPr marL="144000" indent="-144000">
              <a:spcBef>
                <a:spcPts val="400"/>
              </a:spcBef>
              <a:spcAft>
                <a:spcPts val="800"/>
              </a:spcAft>
              <a:buFont typeface="+mj-lt"/>
              <a:buAutoNum type="arabicPeriod"/>
              <a:defRPr b="1">
                <a:solidFill>
                  <a:schemeClr val="tx1">
                    <a:lumMod val="75000"/>
                    <a:lumOff val="25000"/>
                  </a:schemeClr>
                </a:solidFill>
              </a:defRPr>
            </a:lvl1pPr>
            <a:lvl2pPr marL="324000" indent="-144000">
              <a:spcBef>
                <a:spcPts val="600"/>
              </a:spcBef>
              <a:spcAft>
                <a:spcPts val="800"/>
              </a:spcAft>
              <a:buFont typeface="+mj-lt"/>
              <a:buAutoNum type="alphaLcPeriod"/>
              <a:defRPr>
                <a:solidFill>
                  <a:schemeClr val="tx1">
                    <a:lumMod val="75000"/>
                    <a:lumOff val="25000"/>
                  </a:schemeClr>
                </a:solidFill>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221520" y="1133222"/>
            <a:ext cx="2700000" cy="2530800"/>
          </a:xfrm>
        </p:spPr>
        <p:txBody>
          <a:bodyPr/>
          <a:lstStyle>
            <a:lvl1pPr marL="144000" indent="-144000">
              <a:spcBef>
                <a:spcPts val="400"/>
              </a:spcBef>
              <a:spcAft>
                <a:spcPts val="800"/>
              </a:spcAft>
              <a:buFont typeface="+mj-lt"/>
              <a:buAutoNum type="arabicPeriod"/>
              <a:defRPr b="1">
                <a:solidFill>
                  <a:schemeClr val="tx1">
                    <a:lumMod val="75000"/>
                    <a:lumOff val="25000"/>
                  </a:schemeClr>
                </a:solidFill>
              </a:defRPr>
            </a:lvl1pPr>
            <a:lvl2pPr marL="324000" indent="-144000">
              <a:spcBef>
                <a:spcPts val="600"/>
              </a:spcBef>
              <a:spcAft>
                <a:spcPts val="800"/>
              </a:spcAft>
              <a:buFont typeface="+mj-lt"/>
              <a:buAutoNum type="alphaLcPeriod"/>
              <a:defRPr>
                <a:solidFill>
                  <a:schemeClr val="tx1">
                    <a:lumMod val="75000"/>
                    <a:lumOff val="25000"/>
                  </a:schemeClr>
                </a:solidFill>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191520" y="1133222"/>
            <a:ext cx="2700000" cy="2530800"/>
          </a:xfrm>
        </p:spPr>
        <p:txBody>
          <a:bodyPr/>
          <a:lstStyle>
            <a:lvl1pPr marL="144000" indent="-144000">
              <a:spcBef>
                <a:spcPts val="400"/>
              </a:spcBef>
              <a:spcAft>
                <a:spcPts val="800"/>
              </a:spcAft>
              <a:buFont typeface="+mj-lt"/>
              <a:buAutoNum type="arabicPeriod"/>
              <a:defRPr b="1">
                <a:solidFill>
                  <a:schemeClr val="tx1">
                    <a:lumMod val="75000"/>
                    <a:lumOff val="25000"/>
                  </a:schemeClr>
                </a:solidFill>
              </a:defRPr>
            </a:lvl1pPr>
            <a:lvl2pPr marL="324000" indent="-144000">
              <a:spcBef>
                <a:spcPts val="600"/>
              </a:spcBef>
              <a:spcAft>
                <a:spcPts val="800"/>
              </a:spcAft>
              <a:buFont typeface="+mj-lt"/>
              <a:buAutoNum type="alphaLcPeriod"/>
              <a:defRPr>
                <a:solidFill>
                  <a:schemeClr val="tx1">
                    <a:lumMod val="75000"/>
                    <a:lumOff val="25000"/>
                  </a:schemeClr>
                </a:solidFill>
              </a:defRPr>
            </a:lvl2pPr>
          </a:lstStyle>
          <a:p>
            <a:pPr lvl="0"/>
            <a:r>
              <a:rPr lang="fr-FR" dirty="0"/>
              <a:t>Titre de la partie</a:t>
            </a:r>
          </a:p>
          <a:p>
            <a:pPr lvl="1"/>
            <a:r>
              <a:rPr lang="fr-FR" dirty="0"/>
              <a:t>Deuxième niveau</a:t>
            </a:r>
          </a:p>
        </p:txBody>
      </p:sp>
      <p:cxnSp>
        <p:nvCxnSpPr>
          <p:cNvPr id="12" name="Connecteur droit 11"/>
          <p:cNvCxnSpPr/>
          <p:nvPr userDrawn="1"/>
        </p:nvCxnSpPr>
        <p:spPr bwMode="gray">
          <a:xfrm>
            <a:off x="360000" y="4784400"/>
            <a:ext cx="8424000" cy="0"/>
          </a:xfrm>
          <a:prstGeom prst="line">
            <a:avLst/>
          </a:prstGeom>
          <a:ln w="1016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1030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Sommaire">
    <p:spTree>
      <p:nvGrpSpPr>
        <p:cNvPr id="1" name=""/>
        <p:cNvGrpSpPr/>
        <p:nvPr/>
      </p:nvGrpSpPr>
      <p:grpSpPr>
        <a:xfrm>
          <a:off x="0" y="0"/>
          <a:ext cx="0" cy="0"/>
          <a:chOff x="0" y="0"/>
          <a:chExt cx="0" cy="0"/>
        </a:xfrm>
      </p:grpSpPr>
      <p:sp>
        <p:nvSpPr>
          <p:cNvPr id="11" name="Espace réservé du titre 1"/>
          <p:cNvSpPr>
            <a:spLocks noGrp="1"/>
          </p:cNvSpPr>
          <p:nvPr>
            <p:ph type="title"/>
          </p:nvPr>
        </p:nvSpPr>
        <p:spPr bwMode="gray">
          <a:xfrm>
            <a:off x="252456" y="631361"/>
            <a:ext cx="8424000" cy="356213"/>
          </a:xfrm>
          <a:prstGeom prst="rect">
            <a:avLst/>
          </a:prstGeom>
        </p:spPr>
        <p:txBody>
          <a:bodyPr vert="horz" lIns="0" tIns="0" rIns="0" bIns="0" rtlCol="0" anchor="t" anchorCtr="0">
            <a:noAutofit/>
          </a:bodyPr>
          <a:lstStyle/>
          <a:p>
            <a:r>
              <a:rPr lang="fr-FR" noProof="0" dirty="0"/>
              <a:t>Titre</a:t>
            </a:r>
          </a:p>
        </p:txBody>
      </p:sp>
      <p:sp>
        <p:nvSpPr>
          <p:cNvPr id="3" name="Espace réservé du texte 2"/>
          <p:cNvSpPr>
            <a:spLocks noGrp="1"/>
          </p:cNvSpPr>
          <p:nvPr>
            <p:ph idx="1"/>
          </p:nvPr>
        </p:nvSpPr>
        <p:spPr bwMode="gray">
          <a:xfrm>
            <a:off x="251520" y="1151147"/>
            <a:ext cx="8640960" cy="3580843"/>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Tree>
    <p:extLst>
      <p:ext uri="{BB962C8B-B14F-4D97-AF65-F5344CB8AC3E}">
        <p14:creationId xmlns:p14="http://schemas.microsoft.com/office/powerpoint/2010/main" val="2054105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Sommaire">
    <p:spTree>
      <p:nvGrpSpPr>
        <p:cNvPr id="1" name=""/>
        <p:cNvGrpSpPr/>
        <p:nvPr/>
      </p:nvGrpSpPr>
      <p:grpSpPr>
        <a:xfrm>
          <a:off x="0" y="0"/>
          <a:ext cx="0" cy="0"/>
          <a:chOff x="0" y="0"/>
          <a:chExt cx="0" cy="0"/>
        </a:xfrm>
      </p:grpSpPr>
      <p:sp>
        <p:nvSpPr>
          <p:cNvPr id="11" name="Espace réservé du titre 1"/>
          <p:cNvSpPr>
            <a:spLocks noGrp="1"/>
          </p:cNvSpPr>
          <p:nvPr>
            <p:ph type="title"/>
          </p:nvPr>
        </p:nvSpPr>
        <p:spPr bwMode="gray">
          <a:xfrm>
            <a:off x="252456" y="631361"/>
            <a:ext cx="8424000" cy="356213"/>
          </a:xfrm>
          <a:prstGeom prst="rect">
            <a:avLst/>
          </a:prstGeom>
        </p:spPr>
        <p:txBody>
          <a:bodyPr vert="horz" lIns="0" tIns="0" rIns="0" bIns="0" rtlCol="0" anchor="t" anchorCtr="0">
            <a:noAutofit/>
          </a:bodyPr>
          <a:lstStyle/>
          <a:p>
            <a:r>
              <a:rPr lang="fr-FR" noProof="0" dirty="0"/>
              <a:t>Titre</a:t>
            </a:r>
          </a:p>
        </p:txBody>
      </p:sp>
    </p:spTree>
    <p:extLst>
      <p:ext uri="{BB962C8B-B14F-4D97-AF65-F5344CB8AC3E}">
        <p14:creationId xmlns:p14="http://schemas.microsoft.com/office/powerpoint/2010/main" val="2956935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Sommair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6582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738000"/>
            <a:ext cx="9144000" cy="4405500"/>
          </a:xfrm>
          <a:solidFill>
            <a:srgbClr val="000091">
              <a:alpha val="7843"/>
            </a:srgbClr>
          </a:solidFill>
          <a:ln>
            <a:noFill/>
          </a:ln>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359999" y="738000"/>
            <a:ext cx="8424000" cy="1977766"/>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lIns="0" bIns="0" anchor="ctr" anchorCtr="0"/>
          <a:lstStyle>
            <a:lvl1pPr marL="396000" indent="-396000">
              <a:buFont typeface="+mj-lt"/>
              <a:buAutoNum type="arabicPeriod"/>
              <a:defRPr sz="3250"/>
            </a:lvl1pPr>
          </a:lstStyle>
          <a:p>
            <a:r>
              <a:rPr lang="fr-FR" dirty="0"/>
              <a:t>Titre</a:t>
            </a:r>
          </a:p>
        </p:txBody>
      </p:sp>
    </p:spTree>
    <p:extLst>
      <p:ext uri="{BB962C8B-B14F-4D97-AF65-F5344CB8AC3E}">
        <p14:creationId xmlns:p14="http://schemas.microsoft.com/office/powerpoint/2010/main" val="1908596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251520" y="627534"/>
            <a:ext cx="8640960" cy="303598"/>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a:xfrm>
            <a:off x="7614000" y="4783500"/>
            <a:ext cx="1170000" cy="360000"/>
          </a:xfrm>
          <a:prstGeom prst="rect">
            <a:avLst/>
          </a:prstGeom>
        </p:spPr>
        <p:txBody>
          <a:bodyPr/>
          <a:lstStyle/>
          <a:p>
            <a:pPr algn="r"/>
            <a:r>
              <a:rPr lang="fr-FR" cap="all"/>
              <a:t>jj/MM/AAAA</a:t>
            </a:r>
            <a:endParaRPr lang="fr-FR" cap="all" dirty="0"/>
          </a:p>
        </p:txBody>
      </p:sp>
      <p:sp>
        <p:nvSpPr>
          <p:cNvPr id="4" name="Espace réservé du pied de page 3"/>
          <p:cNvSpPr>
            <a:spLocks noGrp="1"/>
          </p:cNvSpPr>
          <p:nvPr>
            <p:ph type="ftr" sz="quarter" idx="11"/>
          </p:nvPr>
        </p:nvSpPr>
        <p:spPr bwMode="gray">
          <a:xfrm>
            <a:off x="360000" y="4783500"/>
            <a:ext cx="5904000" cy="360000"/>
          </a:xfrm>
          <a:prstGeom prst="rect">
            <a:avLst/>
          </a:prstGeom>
        </p:spPr>
        <p:txBody>
          <a:bodyPr/>
          <a:lstStyle/>
          <a:p>
            <a:r>
              <a:rPr lang="fr-FR" dirty="0"/>
              <a:t>Intitulé de la </a:t>
            </a:r>
            <a:r>
              <a:rPr lang="fr-FR" baseline="0" dirty="0"/>
              <a:t>division/délégation académique </a:t>
            </a:r>
            <a:endParaRPr lang="fr-FR" dirty="0"/>
          </a:p>
        </p:txBody>
      </p:sp>
      <p:sp>
        <p:nvSpPr>
          <p:cNvPr id="5" name="Espace réservé du numéro de diapositive 4"/>
          <p:cNvSpPr>
            <a:spLocks noGrp="1"/>
          </p:cNvSpPr>
          <p:nvPr>
            <p:ph type="sldNum" sz="quarter" idx="12"/>
          </p:nvPr>
        </p:nvSpPr>
        <p:spPr bwMode="gray">
          <a:xfrm>
            <a:off x="6264000" y="4783500"/>
            <a:ext cx="1350000" cy="360000"/>
          </a:xfrm>
          <a:prstGeom prst="rect">
            <a:avLst/>
          </a:prstGeom>
        </p:spPr>
        <p:txBody>
          <a:bodyPr/>
          <a:lstStyle/>
          <a:p>
            <a:fld id="{733122C9-A0B9-462F-8757-0847AD287B63}" type="slidenum">
              <a:rPr lang="fr-FR" smtClean="0"/>
              <a:pPr/>
              <a:t>‹N°›</a:t>
            </a:fld>
            <a:endParaRPr lang="fr-FR" dirty="0"/>
          </a:p>
        </p:txBody>
      </p:sp>
      <p:sp>
        <p:nvSpPr>
          <p:cNvPr id="10" name="Espace réservé du texte 9"/>
          <p:cNvSpPr>
            <a:spLocks noGrp="1"/>
          </p:cNvSpPr>
          <p:nvPr>
            <p:ph type="body" sz="quarter" idx="13" hasCustomPrompt="1"/>
          </p:nvPr>
        </p:nvSpPr>
        <p:spPr bwMode="gray">
          <a:xfrm>
            <a:off x="3312000" y="180000"/>
            <a:ext cx="5472000" cy="360000"/>
          </a:xfrm>
        </p:spPr>
        <p:txBody>
          <a:bodyPr/>
          <a:lstStyle>
            <a:lvl1pPr marL="108000" indent="-108000" algn="r">
              <a:spcAft>
                <a:spcPts val="0"/>
              </a:spcAft>
              <a:buFont typeface="+mj-lt"/>
              <a:buAutoNum type="arabicPeriod"/>
              <a:defRPr sz="750" b="1"/>
            </a:lvl1pPr>
            <a:lvl2pPr marL="108000" indent="-108000" algn="r">
              <a:spcBef>
                <a:spcPts val="0"/>
              </a:spcBef>
              <a:spcAft>
                <a:spcPts val="0"/>
              </a:spcAft>
              <a:buFont typeface="+mj-lt"/>
              <a:buAutoNum type="alphaLcPeriod"/>
              <a:defRPr sz="750"/>
            </a:lvl2pPr>
          </a:lstStyle>
          <a:p>
            <a:pPr lvl="0"/>
            <a:r>
              <a:rPr lang="fr-FR" dirty="0"/>
              <a:t>Titre</a:t>
            </a:r>
          </a:p>
          <a:p>
            <a:pPr lvl="1"/>
            <a:r>
              <a:rPr lang="fr-FR" dirty="0"/>
              <a:t>Sous-titre</a:t>
            </a:r>
          </a:p>
        </p:txBody>
      </p:sp>
      <p:sp>
        <p:nvSpPr>
          <p:cNvPr id="12" name="Espace réservé du texte 11"/>
          <p:cNvSpPr>
            <a:spLocks noGrp="1"/>
          </p:cNvSpPr>
          <p:nvPr>
            <p:ph type="body" sz="quarter" idx="14" hasCustomPrompt="1"/>
          </p:nvPr>
        </p:nvSpPr>
        <p:spPr bwMode="gray">
          <a:xfrm>
            <a:off x="251520" y="1563534"/>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3" name="Espace réservé du texte 11"/>
          <p:cNvSpPr>
            <a:spLocks noGrp="1"/>
          </p:cNvSpPr>
          <p:nvPr>
            <p:ph type="body" sz="quarter" idx="15" hasCustomPrompt="1"/>
          </p:nvPr>
        </p:nvSpPr>
        <p:spPr bwMode="gray">
          <a:xfrm>
            <a:off x="3203521" y="1563534"/>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p:cNvSpPr>
            <a:spLocks noGrp="1"/>
          </p:cNvSpPr>
          <p:nvPr>
            <p:ph type="body" sz="quarter" idx="16" hasCustomPrompt="1"/>
          </p:nvPr>
        </p:nvSpPr>
        <p:spPr bwMode="gray">
          <a:xfrm>
            <a:off x="6155521" y="1563534"/>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840454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985C7C26-3777-6343-8C6F-2F6E4C4CEF2C}"/>
              </a:ext>
            </a:extLst>
          </p:cNvPr>
          <p:cNvPicPr>
            <a:picLocks noChangeAspect="1"/>
          </p:cNvPicPr>
          <p:nvPr userDrawn="1"/>
        </p:nvPicPr>
        <p:blipFill rotWithShape="1">
          <a:blip r:embed="rId10">
            <a:extLst>
              <a:ext uri="{28A0092B-C50C-407E-A947-70E740481C1C}">
                <a14:useLocalDpi xmlns:a14="http://schemas.microsoft.com/office/drawing/2010/main" val="0"/>
              </a:ext>
            </a:extLst>
          </a:blip>
          <a:srcRect r="33305" b="28003"/>
          <a:stretch/>
        </p:blipFill>
        <p:spPr>
          <a:xfrm>
            <a:off x="179512" y="123478"/>
            <a:ext cx="504056" cy="447435"/>
          </a:xfrm>
          <a:prstGeom prst="rect">
            <a:avLst/>
          </a:prstGeom>
        </p:spPr>
      </p:pic>
      <p:sp>
        <p:nvSpPr>
          <p:cNvPr id="2" name="Espace réservé du titre 1"/>
          <p:cNvSpPr>
            <a:spLocks noGrp="1"/>
          </p:cNvSpPr>
          <p:nvPr>
            <p:ph type="title"/>
          </p:nvPr>
        </p:nvSpPr>
        <p:spPr bwMode="gray">
          <a:xfrm>
            <a:off x="251520" y="631361"/>
            <a:ext cx="8640960" cy="356213"/>
          </a:xfrm>
          <a:prstGeom prst="rect">
            <a:avLst/>
          </a:prstGeom>
        </p:spPr>
        <p:txBody>
          <a:bodyPr vert="horz" lIns="0" tIns="0" rIns="0" bIns="0" rtlCol="0" anchor="t" anchorCtr="0">
            <a:noAutofit/>
          </a:bodyPr>
          <a:lstStyle/>
          <a:p>
            <a:r>
              <a:rPr lang="fr-FR" noProof="0" dirty="0"/>
              <a:t>Titre</a:t>
            </a:r>
          </a:p>
        </p:txBody>
      </p:sp>
      <p:sp>
        <p:nvSpPr>
          <p:cNvPr id="3" name="Espace réservé du texte 2"/>
          <p:cNvSpPr>
            <a:spLocks noGrp="1"/>
          </p:cNvSpPr>
          <p:nvPr>
            <p:ph type="body" idx="1"/>
          </p:nvPr>
        </p:nvSpPr>
        <p:spPr bwMode="gray">
          <a:xfrm>
            <a:off x="251520" y="1151147"/>
            <a:ext cx="8640960" cy="3580843"/>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Tree>
  </p:cSld>
  <p:clrMap bg1="lt1" tx1="dk1" bg2="lt2" tx2="dk2" accent1="accent1" accent2="accent2" accent3="accent3" accent4="accent4" accent5="accent5" accent6="accent6" hlink="hlink" folHlink="folHlink"/>
  <p:sldLayoutIdLst>
    <p:sldLayoutId id="2147483808" r:id="rId1"/>
    <p:sldLayoutId id="2147483812" r:id="rId2"/>
    <p:sldLayoutId id="2147483810" r:id="rId3"/>
    <p:sldLayoutId id="2147483816" r:id="rId4"/>
    <p:sldLayoutId id="2147483814" r:id="rId5"/>
    <p:sldLayoutId id="2147483815" r:id="rId6"/>
    <p:sldLayoutId id="2147483811" r:id="rId7"/>
    <p:sldLayoutId id="2147483809" r:id="rId8"/>
  </p:sldLayoutIdLst>
  <p:hf hdr="0"/>
  <p:txStyles>
    <p:titleStyle>
      <a:lvl1pPr algn="l" defTabSz="914400" rtl="0" eaLnBrk="1" latinLnBrk="0" hangingPunct="1">
        <a:lnSpc>
          <a:spcPct val="90000"/>
        </a:lnSpc>
        <a:spcBef>
          <a:spcPct val="0"/>
        </a:spcBef>
        <a:buNone/>
        <a:defRPr sz="2550" b="1" kern="1200">
          <a:solidFill>
            <a:schemeClr val="tx1">
              <a:lumMod val="75000"/>
              <a:lumOff val="25000"/>
            </a:schemeClr>
          </a:solidFill>
          <a:latin typeface="+mj-lt"/>
          <a:ea typeface="+mj-ea"/>
          <a:cs typeface="+mj-cs"/>
        </a:defRPr>
      </a:lvl1pPr>
    </p:titleStyle>
    <p:bodyStyle>
      <a:lvl1pPr marL="0" indent="0" algn="l" defTabSz="914400" rtl="0" eaLnBrk="1" latinLnBrk="0" hangingPunct="1">
        <a:lnSpc>
          <a:spcPct val="100000"/>
        </a:lnSpc>
        <a:spcBef>
          <a:spcPts val="0"/>
        </a:spcBef>
        <a:spcAft>
          <a:spcPts val="500"/>
        </a:spcAft>
        <a:buFont typeface="Arial" pitchFamily="34" charset="0"/>
        <a:buNone/>
        <a:defRPr sz="1050" b="0" kern="1200">
          <a:solidFill>
            <a:schemeClr val="tx1">
              <a:lumMod val="75000"/>
              <a:lumOff val="25000"/>
            </a:schemeClr>
          </a:solidFill>
          <a:latin typeface="+mn-lt"/>
          <a:ea typeface="+mn-ea"/>
          <a:cs typeface="+mn-cs"/>
        </a:defRPr>
      </a:lvl1pPr>
      <a:lvl2pPr marL="252000" indent="-72000" algn="l" defTabSz="914400" rtl="0" eaLnBrk="1" latinLnBrk="0" hangingPunct="1">
        <a:lnSpc>
          <a:spcPct val="100000"/>
        </a:lnSpc>
        <a:spcBef>
          <a:spcPts val="600"/>
        </a:spcBef>
        <a:spcAft>
          <a:spcPts val="600"/>
        </a:spcAft>
        <a:buFont typeface="Arial" pitchFamily="34" charset="0"/>
        <a:buChar char="•"/>
        <a:defRPr sz="950" kern="1200">
          <a:solidFill>
            <a:schemeClr val="tx1">
              <a:lumMod val="75000"/>
              <a:lumOff val="25000"/>
            </a:schemeClr>
          </a:solidFill>
          <a:latin typeface="+mn-lt"/>
          <a:ea typeface="+mn-ea"/>
          <a:cs typeface="+mn-cs"/>
        </a:defRPr>
      </a:lvl2pPr>
      <a:lvl3pPr marL="432000" indent="-72000" algn="l" defTabSz="914400" rtl="0" eaLnBrk="1" latinLnBrk="0" hangingPunct="1">
        <a:lnSpc>
          <a:spcPct val="100000"/>
        </a:lnSpc>
        <a:spcBef>
          <a:spcPts val="100"/>
        </a:spcBef>
        <a:spcAft>
          <a:spcPts val="100"/>
        </a:spcAft>
        <a:buSzPct val="100000"/>
        <a:buFont typeface="Arial" pitchFamily="34" charset="0"/>
        <a:buChar char="•"/>
        <a:defRPr sz="850" kern="1200">
          <a:solidFill>
            <a:schemeClr val="tx1">
              <a:lumMod val="75000"/>
              <a:lumOff val="25000"/>
            </a:schemeClr>
          </a:solidFill>
          <a:latin typeface="+mn-lt"/>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lumMod val="75000"/>
              <a:lumOff val="25000"/>
            </a:schemeClr>
          </a:solidFill>
          <a:latin typeface="+mn-lt"/>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lumMod val="75000"/>
              <a:lumOff val="2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endParaRPr lang="fr-FR"/>
          </a:p>
        </p:txBody>
      </p:sp>
      <p:sp>
        <p:nvSpPr>
          <p:cNvPr id="2"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7" name="Rectangle 2"/>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8" name="Rectangle 3"/>
          <p:cNvSpPr>
            <a:spLocks noChangeArrowheads="1"/>
          </p:cNvSpPr>
          <p:nvPr/>
        </p:nvSpPr>
        <p:spPr bwMode="auto">
          <a:xfrm>
            <a:off x="304800" y="304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9" name="Rectangle 4"/>
          <p:cNvSpPr>
            <a:spLocks noChangeArrowheads="1"/>
          </p:cNvSpPr>
          <p:nvPr/>
        </p:nvSpPr>
        <p:spPr bwMode="auto">
          <a:xfrm>
            <a:off x="45720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13" name="ZoneTexte 12"/>
          <p:cNvSpPr txBox="1"/>
          <p:nvPr/>
        </p:nvSpPr>
        <p:spPr>
          <a:xfrm>
            <a:off x="323527" y="1574523"/>
            <a:ext cx="4383969" cy="4247317"/>
          </a:xfrm>
          <a:prstGeom prst="rect">
            <a:avLst/>
          </a:prstGeom>
          <a:noFill/>
        </p:spPr>
        <p:txBody>
          <a:bodyPr wrap="square" rtlCol="0">
            <a:spAutoFit/>
          </a:bodyPr>
          <a:lstStyle/>
          <a:p>
            <a:r>
              <a:rPr lang="fr-FR" dirty="0" smtClean="0">
                <a:effectLst>
                  <a:outerShdw blurRad="38100" dist="38100" dir="2700000" algn="tl">
                    <a:srgbClr val="000000">
                      <a:alpha val="43137"/>
                    </a:srgbClr>
                  </a:outerShdw>
                </a:effectLst>
                <a:latin typeface="Marianne" panose="02000000000000000000" pitchFamily="50" charset="0"/>
              </a:rPr>
              <a:t>GAMBA</a:t>
            </a:r>
          </a:p>
          <a:p>
            <a:endParaRPr lang="fr-FR" dirty="0" smtClean="0">
              <a:latin typeface="Marianne" panose="02000000000000000000" pitchFamily="50" charset="0"/>
            </a:endParaRPr>
          </a:p>
          <a:p>
            <a:r>
              <a:rPr lang="fr-FR" dirty="0" smtClean="0">
                <a:latin typeface="Marianne" panose="02000000000000000000" pitchFamily="50" charset="0"/>
              </a:rPr>
              <a:t>Sophie TAVERT MACIAN</a:t>
            </a:r>
          </a:p>
          <a:p>
            <a:endParaRPr lang="fr-FR" dirty="0">
              <a:latin typeface="Marianne" panose="02000000000000000000" pitchFamily="50" charset="0"/>
            </a:endParaRPr>
          </a:p>
          <a:p>
            <a:r>
              <a:rPr lang="fr-FR" dirty="0">
                <a:latin typeface="Marianne" panose="02000000000000000000" pitchFamily="50" charset="0"/>
              </a:rPr>
              <a:t>Editions BELFOND</a:t>
            </a:r>
          </a:p>
          <a:p>
            <a:r>
              <a:rPr lang="fr-FR" dirty="0">
                <a:latin typeface="Marianne" panose="02000000000000000000" pitchFamily="50" charset="0"/>
              </a:rPr>
              <a:t>2024</a:t>
            </a:r>
          </a:p>
          <a:p>
            <a:endParaRPr lang="fr-FR" dirty="0" smtClean="0">
              <a:latin typeface="Marianne" panose="02000000000000000000" pitchFamily="50" charset="0"/>
            </a:endParaRPr>
          </a:p>
          <a:p>
            <a:r>
              <a:rPr lang="fr-FR" i="1" dirty="0">
                <a:latin typeface="Marianne" panose="02000000000000000000" pitchFamily="50" charset="0"/>
              </a:rPr>
              <a:t>" C'est fou, quand elle y pense. Elle a dix-sept ans et la seule chose qu'elle désire, c'est la gym. " </a:t>
            </a:r>
          </a:p>
          <a:p>
            <a:endParaRPr lang="fr-FR" dirty="0" smtClean="0">
              <a:latin typeface="Arial Rounded MT Bold" panose="020F0704030504030204" pitchFamily="34" charset="0"/>
            </a:endParaRPr>
          </a:p>
          <a:p>
            <a:endParaRPr lang="fr-FR" dirty="0">
              <a:latin typeface="Arial Rounded MT Bold" panose="020F0704030504030204" pitchFamily="34" charset="0"/>
            </a:endParaRPr>
          </a:p>
          <a:p>
            <a:endParaRPr lang="fr-FR" dirty="0">
              <a:latin typeface="Arial Rounded MT Bold" panose="020F0704030504030204" pitchFamily="34" charset="0"/>
            </a:endParaRPr>
          </a:p>
          <a:p>
            <a:endParaRPr lang="fr-FR" dirty="0" smtClean="0">
              <a:latin typeface="Arial Rounded MT Bold" panose="020F0704030504030204" pitchFamily="34" charset="0"/>
            </a:endParaRPr>
          </a:p>
          <a:p>
            <a:endParaRPr lang="fr-FR" dirty="0">
              <a:latin typeface="Arial Rounded MT Bold" panose="020F0704030504030204" pitchFamily="34" charset="0"/>
            </a:endParaRPr>
          </a:p>
        </p:txBody>
      </p:sp>
      <p:pic>
        <p:nvPicPr>
          <p:cNvPr id="4" name="Image 3"/>
          <p:cNvPicPr>
            <a:picLocks noChangeAspect="1"/>
          </p:cNvPicPr>
          <p:nvPr/>
        </p:nvPicPr>
        <p:blipFill>
          <a:blip r:embed="rId3"/>
          <a:stretch>
            <a:fillRect/>
          </a:stretch>
        </p:blipFill>
        <p:spPr>
          <a:xfrm>
            <a:off x="4707497" y="180000"/>
            <a:ext cx="3231976" cy="4522441"/>
          </a:xfrm>
          <a:prstGeom prst="rect">
            <a:avLst/>
          </a:prstGeom>
        </p:spPr>
      </p:pic>
    </p:spTree>
    <p:extLst>
      <p:ext uri="{BB962C8B-B14F-4D97-AF65-F5344CB8AC3E}">
        <p14:creationId xmlns:p14="http://schemas.microsoft.com/office/powerpoint/2010/main" val="41815159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ZoneTexte 3"/>
          <p:cNvSpPr txBox="1"/>
          <p:nvPr/>
        </p:nvSpPr>
        <p:spPr>
          <a:xfrm>
            <a:off x="1480050" y="525413"/>
            <a:ext cx="7524836" cy="4124206"/>
          </a:xfrm>
          <a:prstGeom prst="rect">
            <a:avLst/>
          </a:prstGeom>
          <a:noFill/>
        </p:spPr>
        <p:txBody>
          <a:bodyPr wrap="square" rtlCol="0">
            <a:spAutoFit/>
          </a:bodyPr>
          <a:lstStyle/>
          <a:p>
            <a:endParaRPr lang="fr-FR" dirty="0" smtClean="0"/>
          </a:p>
          <a:p>
            <a:pPr marL="285750" indent="-285750">
              <a:buFont typeface="Wingdings" panose="05000000000000000000" pitchFamily="2" charset="2"/>
              <a:buChar char="q"/>
            </a:pPr>
            <a:r>
              <a:rPr lang="fr-FR" sz="1600" b="1" dirty="0" smtClean="0">
                <a:solidFill>
                  <a:srgbClr val="002060"/>
                </a:solidFill>
                <a:latin typeface="Marianne" panose="02000000000000000000" pitchFamily="50" charset="0"/>
              </a:rPr>
              <a:t>Débats </a:t>
            </a:r>
            <a:r>
              <a:rPr lang="fr-FR" sz="1600" b="1" dirty="0">
                <a:solidFill>
                  <a:srgbClr val="002060"/>
                </a:solidFill>
                <a:latin typeface="Marianne" panose="02000000000000000000" pitchFamily="50" charset="0"/>
              </a:rPr>
              <a:t>et </a:t>
            </a:r>
            <a:r>
              <a:rPr lang="fr-FR" sz="1600" b="1" dirty="0" smtClean="0">
                <a:solidFill>
                  <a:srgbClr val="002060"/>
                </a:solidFill>
                <a:latin typeface="Marianne" panose="02000000000000000000" pitchFamily="50" charset="0"/>
              </a:rPr>
              <a:t>projets</a:t>
            </a:r>
          </a:p>
          <a:p>
            <a:endParaRPr lang="fr-FR" sz="1600" dirty="0">
              <a:latin typeface="Marianne" panose="02000000000000000000" pitchFamily="50" charset="0"/>
            </a:endParaRPr>
          </a:p>
          <a:p>
            <a:pPr marL="285750" indent="-285750">
              <a:buFontTx/>
              <a:buChar char="-"/>
            </a:pPr>
            <a:r>
              <a:rPr lang="fr-FR" sz="1600" dirty="0" smtClean="0">
                <a:latin typeface="Marianne" panose="02000000000000000000" pitchFamily="50" charset="0"/>
              </a:rPr>
              <a:t>Débat </a:t>
            </a:r>
            <a:r>
              <a:rPr lang="fr-FR" sz="1600" dirty="0">
                <a:latin typeface="Marianne" panose="02000000000000000000" pitchFamily="50" charset="0"/>
              </a:rPr>
              <a:t>: </a:t>
            </a:r>
            <a:endParaRPr lang="fr-FR" sz="1600" dirty="0" smtClean="0">
              <a:latin typeface="Marianne" panose="02000000000000000000" pitchFamily="50" charset="0"/>
            </a:endParaRPr>
          </a:p>
          <a:p>
            <a:r>
              <a:rPr lang="fr-FR" sz="1600" dirty="0" smtClean="0">
                <a:latin typeface="Marianne" panose="02000000000000000000" pitchFamily="50" charset="0"/>
              </a:rPr>
              <a:t>« </a:t>
            </a:r>
            <a:r>
              <a:rPr lang="fr-FR" sz="1600" dirty="0">
                <a:latin typeface="Marianne" panose="02000000000000000000" pitchFamily="50" charset="0"/>
              </a:rPr>
              <a:t>Faut-il tout sacrifier pour réaliser ses rêves ? » ou « Le sport de haut niveau est-il compatible avec l’équilibre personnel ? </a:t>
            </a:r>
            <a:r>
              <a:rPr lang="fr-FR" sz="1600" dirty="0" smtClean="0">
                <a:latin typeface="Marianne" panose="02000000000000000000" pitchFamily="50" charset="0"/>
              </a:rPr>
              <a:t>»</a:t>
            </a:r>
          </a:p>
          <a:p>
            <a:endParaRPr lang="fr-FR" sz="1600" dirty="0">
              <a:latin typeface="Marianne" panose="02000000000000000000" pitchFamily="50" charset="0"/>
            </a:endParaRPr>
          </a:p>
          <a:p>
            <a:pPr marL="285750" indent="-285750">
              <a:buFontTx/>
              <a:buChar char="-"/>
            </a:pPr>
            <a:r>
              <a:rPr lang="fr-FR" sz="1600" dirty="0" smtClean="0">
                <a:latin typeface="Marianne" panose="02000000000000000000" pitchFamily="50" charset="0"/>
              </a:rPr>
              <a:t>Projet </a:t>
            </a:r>
            <a:r>
              <a:rPr lang="fr-FR" sz="1600" dirty="0">
                <a:latin typeface="Marianne" panose="02000000000000000000" pitchFamily="50" charset="0"/>
              </a:rPr>
              <a:t>: </a:t>
            </a:r>
            <a:endParaRPr lang="fr-FR" sz="1600" dirty="0" smtClean="0">
              <a:latin typeface="Marianne" panose="02000000000000000000" pitchFamily="50" charset="0"/>
            </a:endParaRPr>
          </a:p>
          <a:p>
            <a:r>
              <a:rPr lang="fr-FR" sz="1600" dirty="0" smtClean="0">
                <a:latin typeface="Marianne" panose="02000000000000000000" pitchFamily="50" charset="0"/>
              </a:rPr>
              <a:t>Créer </a:t>
            </a:r>
            <a:r>
              <a:rPr lang="fr-FR" sz="1600" dirty="0">
                <a:latin typeface="Marianne" panose="02000000000000000000" pitchFamily="50" charset="0"/>
              </a:rPr>
              <a:t>une exposition ou un podcast sur les « héros du quotidien » (sportifs, artistes, etc.) et leurs sacrifices</a:t>
            </a:r>
            <a:r>
              <a:rPr lang="fr-FR" sz="1600" dirty="0" smtClean="0">
                <a:latin typeface="Marianne" panose="02000000000000000000" pitchFamily="50" charset="0"/>
              </a:rPr>
              <a:t>.</a:t>
            </a:r>
          </a:p>
          <a:p>
            <a:pPr marL="285750" indent="-285750">
              <a:buFontTx/>
              <a:buChar char="-"/>
            </a:pPr>
            <a:endParaRPr lang="fr-FR" sz="1600" dirty="0">
              <a:latin typeface="Marianne" panose="02000000000000000000" pitchFamily="50" charset="0"/>
            </a:endParaRPr>
          </a:p>
          <a:p>
            <a:pPr marL="285750" indent="-285750">
              <a:buFontTx/>
              <a:buChar char="-"/>
            </a:pPr>
            <a:r>
              <a:rPr lang="fr-FR" sz="1600" dirty="0" smtClean="0">
                <a:latin typeface="Marianne" panose="02000000000000000000" pitchFamily="50" charset="0"/>
              </a:rPr>
              <a:t>Rencontre </a:t>
            </a:r>
            <a:r>
              <a:rPr lang="fr-FR" sz="1600" dirty="0">
                <a:latin typeface="Marianne" panose="02000000000000000000" pitchFamily="50" charset="0"/>
              </a:rPr>
              <a:t>: </a:t>
            </a:r>
            <a:endParaRPr lang="fr-FR" sz="1600" dirty="0" smtClean="0">
              <a:latin typeface="Marianne" panose="02000000000000000000" pitchFamily="50" charset="0"/>
            </a:endParaRPr>
          </a:p>
          <a:p>
            <a:r>
              <a:rPr lang="fr-FR" sz="1600" dirty="0" smtClean="0">
                <a:latin typeface="Marianne" panose="02000000000000000000" pitchFamily="50" charset="0"/>
              </a:rPr>
              <a:t>Si </a:t>
            </a:r>
            <a:r>
              <a:rPr lang="fr-FR" sz="1600" dirty="0">
                <a:latin typeface="Marianne" panose="02000000000000000000" pitchFamily="50" charset="0"/>
              </a:rPr>
              <a:t>possible, inviter un sportif local ou un psychologue du sport pour échanger avec la classe.</a:t>
            </a:r>
          </a:p>
          <a:p>
            <a:endParaRPr lang="fr-FR" dirty="0" smtClean="0"/>
          </a:p>
          <a:p>
            <a:pPr marL="285750" indent="-285750">
              <a:buFont typeface="Wingdings" panose="05000000000000000000" pitchFamily="2" charset="2"/>
              <a:buChar char="q"/>
            </a:pPr>
            <a:endParaRPr lang="fr-FR" dirty="0"/>
          </a:p>
        </p:txBody>
      </p:sp>
      <p:sp>
        <p:nvSpPr>
          <p:cNvPr id="5" name="ZoneTexte 4"/>
          <p:cNvSpPr txBox="1"/>
          <p:nvPr/>
        </p:nvSpPr>
        <p:spPr>
          <a:xfrm>
            <a:off x="1475656" y="156081"/>
            <a:ext cx="4104456" cy="369332"/>
          </a:xfrm>
          <a:prstGeom prst="rect">
            <a:avLst/>
          </a:prstGeom>
          <a:noFill/>
        </p:spPr>
        <p:txBody>
          <a:bodyPr wrap="square" rtlCol="0">
            <a:spAutoFit/>
          </a:bodyPr>
          <a:lstStyle/>
          <a:p>
            <a:r>
              <a:rPr lang="fr-FR" b="1" dirty="0" smtClean="0">
                <a:solidFill>
                  <a:srgbClr val="002060"/>
                </a:solidFill>
                <a:latin typeface="Marianne" panose="02000000000000000000" pitchFamily="50" charset="0"/>
              </a:rPr>
              <a:t>Pistes pédagogiques</a:t>
            </a:r>
            <a:endParaRPr lang="fr-FR" b="1" dirty="0">
              <a:solidFill>
                <a:srgbClr val="002060"/>
              </a:solidFill>
              <a:latin typeface="Marianne" panose="02000000000000000000" pitchFamily="50" charset="0"/>
            </a:endParaRPr>
          </a:p>
        </p:txBody>
      </p:sp>
    </p:spTree>
    <p:extLst>
      <p:ext uri="{BB962C8B-B14F-4D97-AF65-F5344CB8AC3E}">
        <p14:creationId xmlns:p14="http://schemas.microsoft.com/office/powerpoint/2010/main" val="1435655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ZoneTexte 3"/>
          <p:cNvSpPr txBox="1"/>
          <p:nvPr/>
        </p:nvSpPr>
        <p:spPr>
          <a:xfrm>
            <a:off x="1475656" y="391210"/>
            <a:ext cx="7524836" cy="4370427"/>
          </a:xfrm>
          <a:prstGeom prst="rect">
            <a:avLst/>
          </a:prstGeom>
          <a:noFill/>
        </p:spPr>
        <p:txBody>
          <a:bodyPr wrap="square" rtlCol="0">
            <a:spAutoFit/>
          </a:bodyPr>
          <a:lstStyle/>
          <a:p>
            <a:endParaRPr lang="fr-FR" dirty="0" smtClean="0"/>
          </a:p>
          <a:p>
            <a:r>
              <a:rPr lang="fr-FR" sz="1600" b="1" dirty="0" smtClean="0">
                <a:solidFill>
                  <a:srgbClr val="002060"/>
                </a:solidFill>
                <a:latin typeface="Marianne" panose="02000000000000000000" pitchFamily="50" charset="0"/>
              </a:rPr>
              <a:t>Carnet </a:t>
            </a:r>
            <a:r>
              <a:rPr lang="fr-FR" sz="1600" b="1" dirty="0">
                <a:solidFill>
                  <a:srgbClr val="002060"/>
                </a:solidFill>
                <a:latin typeface="Marianne" panose="02000000000000000000" pitchFamily="50" charset="0"/>
              </a:rPr>
              <a:t>de bord d’un </a:t>
            </a:r>
            <a:r>
              <a:rPr lang="fr-FR" sz="1600" b="1" dirty="0" smtClean="0">
                <a:solidFill>
                  <a:srgbClr val="002060"/>
                </a:solidFill>
                <a:latin typeface="Marianne" panose="02000000000000000000" pitchFamily="50" charset="0"/>
              </a:rPr>
              <a:t>athlète</a:t>
            </a:r>
          </a:p>
          <a:p>
            <a:endParaRPr lang="fr-FR" sz="1600" b="1" dirty="0">
              <a:latin typeface="Marianne" panose="02000000000000000000" pitchFamily="50" charset="0"/>
            </a:endParaRPr>
          </a:p>
          <a:p>
            <a:r>
              <a:rPr lang="fr-FR" sz="1600" dirty="0">
                <a:latin typeface="Marianne" panose="02000000000000000000" pitchFamily="50" charset="0"/>
              </a:rPr>
              <a:t>- </a:t>
            </a:r>
            <a:r>
              <a:rPr lang="fr-FR" sz="1600" dirty="0" smtClean="0">
                <a:latin typeface="Marianne" panose="02000000000000000000" pitchFamily="50" charset="0"/>
              </a:rPr>
              <a:t>Objectif </a:t>
            </a:r>
            <a:r>
              <a:rPr lang="fr-FR" sz="1600" dirty="0">
                <a:latin typeface="Marianne" panose="02000000000000000000" pitchFamily="50" charset="0"/>
              </a:rPr>
              <a:t>: Comprendre les sacrifices et la routine d’un sportif de haut niveau.</a:t>
            </a:r>
          </a:p>
          <a:p>
            <a:endParaRPr lang="fr-FR" sz="1600" dirty="0" smtClean="0">
              <a:latin typeface="Marianne" panose="02000000000000000000" pitchFamily="50" charset="0"/>
            </a:endParaRPr>
          </a:p>
          <a:p>
            <a:r>
              <a:rPr lang="fr-FR" sz="1600" dirty="0" smtClean="0">
                <a:latin typeface="Marianne" panose="02000000000000000000" pitchFamily="50" charset="0"/>
              </a:rPr>
              <a:t>Demander </a:t>
            </a:r>
            <a:r>
              <a:rPr lang="fr-FR" sz="1600" dirty="0">
                <a:latin typeface="Marianne" panose="02000000000000000000" pitchFamily="50" charset="0"/>
              </a:rPr>
              <a:t>aux élèves de créer un carnet de bord fictif (texte + images) inspiré de celui de </a:t>
            </a:r>
            <a:r>
              <a:rPr lang="fr-FR" sz="1600" dirty="0" err="1">
                <a:latin typeface="Marianne" panose="02000000000000000000" pitchFamily="50" charset="0"/>
              </a:rPr>
              <a:t>Maëlys</a:t>
            </a:r>
            <a:r>
              <a:rPr lang="fr-FR" sz="1600" dirty="0">
                <a:latin typeface="Marianne" panose="02000000000000000000" pitchFamily="50" charset="0"/>
              </a:rPr>
              <a:t> : entraînements, doutes, motivations, relations avec les co-équipiers.</a:t>
            </a:r>
          </a:p>
          <a:p>
            <a:endParaRPr lang="fr-FR" sz="1600" dirty="0" smtClean="0">
              <a:latin typeface="Marianne" panose="02000000000000000000" pitchFamily="50" charset="0"/>
            </a:endParaRPr>
          </a:p>
          <a:p>
            <a:r>
              <a:rPr lang="fr-FR" sz="1600" dirty="0" smtClean="0">
                <a:latin typeface="Marianne" panose="02000000000000000000" pitchFamily="50" charset="0"/>
              </a:rPr>
              <a:t>Utiliser </a:t>
            </a:r>
            <a:r>
              <a:rPr lang="fr-FR" sz="1600" dirty="0">
                <a:latin typeface="Marianne" panose="02000000000000000000" pitchFamily="50" charset="0"/>
              </a:rPr>
              <a:t>des outils numériques (</a:t>
            </a:r>
            <a:r>
              <a:rPr lang="fr-FR" sz="1600" dirty="0" err="1">
                <a:latin typeface="Marianne" panose="02000000000000000000" pitchFamily="50" charset="0"/>
              </a:rPr>
              <a:t>Canva</a:t>
            </a:r>
            <a:r>
              <a:rPr lang="fr-FR" sz="1600" dirty="0">
                <a:latin typeface="Marianne" panose="02000000000000000000" pitchFamily="50" charset="0"/>
              </a:rPr>
              <a:t>, </a:t>
            </a:r>
            <a:r>
              <a:rPr lang="fr-FR" sz="1600" dirty="0" err="1">
                <a:latin typeface="Marianne" panose="02000000000000000000" pitchFamily="50" charset="0"/>
              </a:rPr>
              <a:t>Padlet</a:t>
            </a:r>
            <a:r>
              <a:rPr lang="fr-FR" sz="1600" dirty="0">
                <a:latin typeface="Marianne" panose="02000000000000000000" pitchFamily="50" charset="0"/>
              </a:rPr>
              <a:t>) ou un carnet papier.</a:t>
            </a:r>
          </a:p>
          <a:p>
            <a:endParaRPr lang="fr-FR" sz="1600" dirty="0">
              <a:latin typeface="Marianne" panose="02000000000000000000" pitchFamily="50" charset="0"/>
            </a:endParaRPr>
          </a:p>
          <a:p>
            <a:r>
              <a:rPr lang="fr-FR" sz="1600" dirty="0" smtClean="0">
                <a:latin typeface="Marianne" panose="02000000000000000000" pitchFamily="50" charset="0"/>
              </a:rPr>
              <a:t>Pour les élèves de 2</a:t>
            </a:r>
            <a:r>
              <a:rPr lang="fr-FR" sz="1600" baseline="30000" dirty="0" smtClean="0">
                <a:latin typeface="Marianne" panose="02000000000000000000" pitchFamily="50" charset="0"/>
              </a:rPr>
              <a:t>nde</a:t>
            </a:r>
            <a:r>
              <a:rPr lang="fr-FR" sz="1600" dirty="0" smtClean="0">
                <a:latin typeface="Marianne" panose="02000000000000000000" pitchFamily="50" charset="0"/>
              </a:rPr>
              <a:t> :</a:t>
            </a:r>
          </a:p>
          <a:p>
            <a:r>
              <a:rPr lang="fr-FR" sz="1600" dirty="0" smtClean="0">
                <a:latin typeface="Marianne" panose="02000000000000000000" pitchFamily="50" charset="0"/>
              </a:rPr>
              <a:t>Comparer </a:t>
            </a:r>
            <a:r>
              <a:rPr lang="fr-FR" sz="1600" dirty="0">
                <a:latin typeface="Marianne" panose="02000000000000000000" pitchFamily="50" charset="0"/>
              </a:rPr>
              <a:t>avec leur propre expérience de </a:t>
            </a:r>
            <a:r>
              <a:rPr lang="fr-FR" sz="1600" dirty="0" smtClean="0">
                <a:latin typeface="Marianne" panose="02000000000000000000" pitchFamily="50" charset="0"/>
              </a:rPr>
              <a:t>stage, de PFMP </a:t>
            </a:r>
            <a:r>
              <a:rPr lang="fr-FR" sz="1600" dirty="0">
                <a:latin typeface="Marianne" panose="02000000000000000000" pitchFamily="50" charset="0"/>
              </a:rPr>
              <a:t>ou d’alternance (rythme, pression, objectifs).</a:t>
            </a:r>
          </a:p>
          <a:p>
            <a:endParaRPr lang="fr-FR" dirty="0" smtClean="0"/>
          </a:p>
          <a:p>
            <a:pPr marL="285750" indent="-285750">
              <a:buFont typeface="Wingdings" panose="05000000000000000000" pitchFamily="2" charset="2"/>
              <a:buChar char="q"/>
            </a:pPr>
            <a:endParaRPr lang="fr-FR" dirty="0"/>
          </a:p>
        </p:txBody>
      </p:sp>
      <p:sp>
        <p:nvSpPr>
          <p:cNvPr id="5" name="ZoneTexte 4"/>
          <p:cNvSpPr txBox="1"/>
          <p:nvPr/>
        </p:nvSpPr>
        <p:spPr>
          <a:xfrm>
            <a:off x="1475656" y="156081"/>
            <a:ext cx="4104456" cy="369332"/>
          </a:xfrm>
          <a:prstGeom prst="rect">
            <a:avLst/>
          </a:prstGeom>
          <a:noFill/>
        </p:spPr>
        <p:txBody>
          <a:bodyPr wrap="square" rtlCol="0">
            <a:spAutoFit/>
          </a:bodyPr>
          <a:lstStyle/>
          <a:p>
            <a:r>
              <a:rPr lang="fr-FR" b="1" dirty="0" smtClean="0">
                <a:solidFill>
                  <a:srgbClr val="002060"/>
                </a:solidFill>
                <a:latin typeface="Marianne" panose="02000000000000000000" pitchFamily="50" charset="0"/>
              </a:rPr>
              <a:t>Pistes pédagogiques</a:t>
            </a:r>
            <a:endParaRPr lang="fr-FR" b="1" dirty="0">
              <a:solidFill>
                <a:srgbClr val="002060"/>
              </a:solidFill>
              <a:latin typeface="Marianne" panose="02000000000000000000" pitchFamily="50" charset="0"/>
            </a:endParaRPr>
          </a:p>
        </p:txBody>
      </p:sp>
    </p:spTree>
    <p:extLst>
      <p:ext uri="{BB962C8B-B14F-4D97-AF65-F5344CB8AC3E}">
        <p14:creationId xmlns:p14="http://schemas.microsoft.com/office/powerpoint/2010/main" val="2035682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ZoneTexte 3"/>
          <p:cNvSpPr txBox="1"/>
          <p:nvPr/>
        </p:nvSpPr>
        <p:spPr>
          <a:xfrm>
            <a:off x="1475656" y="574001"/>
            <a:ext cx="7524836" cy="4401205"/>
          </a:xfrm>
          <a:prstGeom prst="rect">
            <a:avLst/>
          </a:prstGeom>
          <a:noFill/>
        </p:spPr>
        <p:txBody>
          <a:bodyPr wrap="square" rtlCol="0">
            <a:spAutoFit/>
          </a:bodyPr>
          <a:lstStyle/>
          <a:p>
            <a:endParaRPr lang="fr-FR" dirty="0" smtClean="0"/>
          </a:p>
          <a:p>
            <a:r>
              <a:rPr lang="fr-FR" sz="1600" dirty="0">
                <a:solidFill>
                  <a:srgbClr val="002060"/>
                </a:solidFill>
                <a:latin typeface="Marianne" panose="02000000000000000000" pitchFamily="50" charset="0"/>
              </a:rPr>
              <a:t>Ta</a:t>
            </a:r>
            <a:r>
              <a:rPr lang="fr-FR" sz="1600" b="1" dirty="0">
                <a:solidFill>
                  <a:srgbClr val="002060"/>
                </a:solidFill>
                <a:latin typeface="Marianne" panose="02000000000000000000" pitchFamily="50" charset="0"/>
              </a:rPr>
              <a:t>ble ronde sur les </a:t>
            </a:r>
            <a:r>
              <a:rPr lang="fr-FR" sz="1600" b="1" dirty="0" smtClean="0">
                <a:solidFill>
                  <a:srgbClr val="002060"/>
                </a:solidFill>
                <a:latin typeface="Marianne" panose="02000000000000000000" pitchFamily="50" charset="0"/>
              </a:rPr>
              <a:t>sacrifices</a:t>
            </a:r>
          </a:p>
          <a:p>
            <a:endParaRPr lang="fr-FR" sz="1600" dirty="0">
              <a:latin typeface="Marianne" panose="02000000000000000000" pitchFamily="50" charset="0"/>
            </a:endParaRPr>
          </a:p>
          <a:p>
            <a:pPr marL="285750" indent="-285750">
              <a:buFontTx/>
              <a:buChar char="-"/>
            </a:pPr>
            <a:r>
              <a:rPr lang="fr-FR" sz="1600" dirty="0" smtClean="0">
                <a:latin typeface="Marianne" panose="02000000000000000000" pitchFamily="50" charset="0"/>
              </a:rPr>
              <a:t>Diviser </a:t>
            </a:r>
            <a:r>
              <a:rPr lang="fr-FR" sz="1600" dirty="0">
                <a:latin typeface="Marianne" panose="02000000000000000000" pitchFamily="50" charset="0"/>
              </a:rPr>
              <a:t>la classe en groupes (sportifs, famille, entraîneurs, psychologues) et organiser une table ronde pour discuter des sacrifices de </a:t>
            </a:r>
            <a:r>
              <a:rPr lang="fr-FR" sz="1600" dirty="0" err="1">
                <a:latin typeface="Marianne" panose="02000000000000000000" pitchFamily="50" charset="0"/>
              </a:rPr>
              <a:t>Maëlys</a:t>
            </a:r>
            <a:r>
              <a:rPr lang="fr-FR" sz="1600" dirty="0" smtClean="0">
                <a:latin typeface="Marianne" panose="02000000000000000000" pitchFamily="50" charset="0"/>
              </a:rPr>
              <a:t>.</a:t>
            </a:r>
          </a:p>
          <a:p>
            <a:pPr marL="285750" indent="-285750">
              <a:buFontTx/>
              <a:buChar char="-"/>
            </a:pPr>
            <a:endParaRPr lang="fr-FR" sz="1600" dirty="0" smtClean="0">
              <a:latin typeface="Marianne" panose="02000000000000000000" pitchFamily="50" charset="0"/>
            </a:endParaRPr>
          </a:p>
          <a:p>
            <a:r>
              <a:rPr lang="fr-FR" sz="1600" dirty="0" smtClean="0">
                <a:latin typeface="Marianne" panose="02000000000000000000" pitchFamily="50" charset="0"/>
              </a:rPr>
              <a:t>Comparer </a:t>
            </a:r>
            <a:r>
              <a:rPr lang="fr-FR" sz="1600" dirty="0">
                <a:latin typeface="Marianne" panose="02000000000000000000" pitchFamily="50" charset="0"/>
              </a:rPr>
              <a:t>avec d’autres œuvres (ex : </a:t>
            </a:r>
            <a:r>
              <a:rPr lang="fr-FR" sz="1600" i="1" dirty="0">
                <a:latin typeface="Marianne" panose="02000000000000000000" pitchFamily="50" charset="0"/>
              </a:rPr>
              <a:t>Le Pianiste </a:t>
            </a:r>
            <a:r>
              <a:rPr lang="fr-FR" sz="1600" dirty="0">
                <a:latin typeface="Marianne" panose="02000000000000000000" pitchFamily="50" charset="0"/>
              </a:rPr>
              <a:t>de Wladyslaw </a:t>
            </a:r>
            <a:r>
              <a:rPr lang="fr-FR" sz="1600" dirty="0" err="1">
                <a:latin typeface="Marianne" panose="02000000000000000000" pitchFamily="50" charset="0"/>
              </a:rPr>
              <a:t>Szpilman</a:t>
            </a:r>
            <a:r>
              <a:rPr lang="fr-FR" sz="1600" dirty="0">
                <a:latin typeface="Marianne" panose="02000000000000000000" pitchFamily="50" charset="0"/>
              </a:rPr>
              <a:t>, </a:t>
            </a:r>
            <a:r>
              <a:rPr lang="fr-FR" sz="1600" i="1" dirty="0">
                <a:latin typeface="Marianne" panose="02000000000000000000" pitchFamily="50" charset="0"/>
              </a:rPr>
              <a:t>Billy Elliot</a:t>
            </a:r>
            <a:r>
              <a:rPr lang="fr-FR" sz="1600" dirty="0" smtClean="0">
                <a:latin typeface="Marianne" panose="02000000000000000000" pitchFamily="50" charset="0"/>
              </a:rPr>
              <a:t>).</a:t>
            </a:r>
          </a:p>
          <a:p>
            <a:endParaRPr lang="fr-FR" sz="1600" dirty="0">
              <a:latin typeface="Marianne" panose="02000000000000000000" pitchFamily="50" charset="0"/>
            </a:endParaRPr>
          </a:p>
          <a:p>
            <a:r>
              <a:rPr lang="fr-FR" sz="1600" b="1" dirty="0">
                <a:solidFill>
                  <a:srgbClr val="002060"/>
                </a:solidFill>
                <a:latin typeface="Marianne" panose="02000000000000000000" pitchFamily="50" charset="0"/>
              </a:rPr>
              <a:t>Podcast </a:t>
            </a:r>
            <a:r>
              <a:rPr lang="fr-FR" sz="1600" b="1" dirty="0" smtClean="0">
                <a:solidFill>
                  <a:srgbClr val="002060"/>
                </a:solidFill>
                <a:latin typeface="Marianne" panose="02000000000000000000" pitchFamily="50" charset="0"/>
              </a:rPr>
              <a:t>littéraire</a:t>
            </a:r>
            <a:endParaRPr lang="fr-FR" sz="1600" b="1" dirty="0">
              <a:solidFill>
                <a:srgbClr val="002060"/>
              </a:solidFill>
              <a:latin typeface="Marianne" panose="02000000000000000000" pitchFamily="50" charset="0"/>
            </a:endParaRPr>
          </a:p>
          <a:p>
            <a:pPr marL="285750" indent="-285750">
              <a:buFontTx/>
              <a:buChar char="-"/>
            </a:pPr>
            <a:r>
              <a:rPr lang="fr-FR" sz="1600" dirty="0" smtClean="0">
                <a:latin typeface="Marianne" panose="02000000000000000000" pitchFamily="50" charset="0"/>
              </a:rPr>
              <a:t>Créer </a:t>
            </a:r>
            <a:r>
              <a:rPr lang="fr-FR" sz="1600" dirty="0">
                <a:latin typeface="Marianne" panose="02000000000000000000" pitchFamily="50" charset="0"/>
              </a:rPr>
              <a:t>un podcast en groupes : présentation du roman, interviews fictives, lectures d’extraits, débats</a:t>
            </a:r>
            <a:r>
              <a:rPr lang="fr-FR" sz="1600" dirty="0" smtClean="0">
                <a:latin typeface="Marianne" panose="02000000000000000000" pitchFamily="50" charset="0"/>
              </a:rPr>
              <a:t>.</a:t>
            </a:r>
          </a:p>
          <a:p>
            <a:pPr marL="285750" indent="-285750">
              <a:buFontTx/>
              <a:buChar char="-"/>
            </a:pPr>
            <a:endParaRPr lang="fr-FR" sz="1600" dirty="0">
              <a:latin typeface="Marianne" panose="02000000000000000000" pitchFamily="50" charset="0"/>
            </a:endParaRPr>
          </a:p>
          <a:p>
            <a:r>
              <a:rPr lang="fr-FR" sz="1600" dirty="0" smtClean="0">
                <a:latin typeface="Marianne" panose="02000000000000000000" pitchFamily="50" charset="0"/>
              </a:rPr>
              <a:t>Outils : Utiliser </a:t>
            </a:r>
            <a:r>
              <a:rPr lang="fr-FR" sz="1600" dirty="0" err="1">
                <a:latin typeface="Marianne" panose="02000000000000000000" pitchFamily="50" charset="0"/>
              </a:rPr>
              <a:t>Audacity</a:t>
            </a:r>
            <a:r>
              <a:rPr lang="fr-FR" sz="1600" dirty="0">
                <a:latin typeface="Marianne" panose="02000000000000000000" pitchFamily="50" charset="0"/>
              </a:rPr>
              <a:t> ou des applications simples pour l’enregistrement.</a:t>
            </a:r>
          </a:p>
          <a:p>
            <a:endParaRPr lang="fr-FR" dirty="0"/>
          </a:p>
          <a:p>
            <a:endParaRPr lang="fr-FR" dirty="0" smtClean="0"/>
          </a:p>
          <a:p>
            <a:pPr marL="285750" indent="-285750">
              <a:buFont typeface="Wingdings" panose="05000000000000000000" pitchFamily="2" charset="2"/>
              <a:buChar char="q"/>
            </a:pPr>
            <a:endParaRPr lang="fr-FR" dirty="0"/>
          </a:p>
        </p:txBody>
      </p:sp>
      <p:sp>
        <p:nvSpPr>
          <p:cNvPr id="5" name="ZoneTexte 4"/>
          <p:cNvSpPr txBox="1"/>
          <p:nvPr/>
        </p:nvSpPr>
        <p:spPr>
          <a:xfrm>
            <a:off x="1475656" y="156081"/>
            <a:ext cx="4104456" cy="369332"/>
          </a:xfrm>
          <a:prstGeom prst="rect">
            <a:avLst/>
          </a:prstGeom>
          <a:noFill/>
        </p:spPr>
        <p:txBody>
          <a:bodyPr wrap="square" rtlCol="0">
            <a:spAutoFit/>
          </a:bodyPr>
          <a:lstStyle/>
          <a:p>
            <a:r>
              <a:rPr lang="fr-FR" b="1" dirty="0" smtClean="0">
                <a:solidFill>
                  <a:srgbClr val="002060"/>
                </a:solidFill>
                <a:latin typeface="Marianne" panose="02000000000000000000" pitchFamily="50" charset="0"/>
              </a:rPr>
              <a:t>Pistes pédagogiques</a:t>
            </a:r>
            <a:endParaRPr lang="fr-FR" b="1" dirty="0">
              <a:solidFill>
                <a:srgbClr val="002060"/>
              </a:solidFill>
              <a:latin typeface="Marianne" panose="02000000000000000000" pitchFamily="50" charset="0"/>
            </a:endParaRPr>
          </a:p>
        </p:txBody>
      </p:sp>
    </p:spTree>
    <p:extLst>
      <p:ext uri="{BB962C8B-B14F-4D97-AF65-F5344CB8AC3E}">
        <p14:creationId xmlns:p14="http://schemas.microsoft.com/office/powerpoint/2010/main" val="36338575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ZoneTexte 3"/>
          <p:cNvSpPr txBox="1"/>
          <p:nvPr/>
        </p:nvSpPr>
        <p:spPr>
          <a:xfrm>
            <a:off x="1475656" y="574001"/>
            <a:ext cx="7668344" cy="3416320"/>
          </a:xfrm>
          <a:prstGeom prst="rect">
            <a:avLst/>
          </a:prstGeom>
          <a:noFill/>
        </p:spPr>
        <p:txBody>
          <a:bodyPr wrap="square" rtlCol="0">
            <a:spAutoFit/>
          </a:bodyPr>
          <a:lstStyle/>
          <a:p>
            <a:endParaRPr lang="fr-FR" dirty="0" smtClean="0"/>
          </a:p>
          <a:p>
            <a:r>
              <a:rPr lang="fr-FR" b="1" dirty="0">
                <a:solidFill>
                  <a:srgbClr val="002060"/>
                </a:solidFill>
                <a:latin typeface="Marianne" panose="02000000000000000000" pitchFamily="50" charset="0"/>
              </a:rPr>
              <a:t>Travail sur </a:t>
            </a:r>
            <a:r>
              <a:rPr lang="fr-FR" b="1" dirty="0" smtClean="0">
                <a:solidFill>
                  <a:srgbClr val="002060"/>
                </a:solidFill>
                <a:latin typeface="Marianne" panose="02000000000000000000" pitchFamily="50" charset="0"/>
              </a:rPr>
              <a:t>l’oral</a:t>
            </a:r>
          </a:p>
          <a:p>
            <a:endParaRPr lang="fr-FR" dirty="0">
              <a:latin typeface="Marianne" panose="02000000000000000000" pitchFamily="50" charset="0"/>
            </a:endParaRPr>
          </a:p>
          <a:p>
            <a:r>
              <a:rPr lang="fr-FR" dirty="0" smtClean="0">
                <a:latin typeface="Marianne" panose="02000000000000000000" pitchFamily="50" charset="0"/>
              </a:rPr>
              <a:t>Objectif </a:t>
            </a:r>
            <a:r>
              <a:rPr lang="fr-FR" dirty="0">
                <a:latin typeface="Marianne" panose="02000000000000000000" pitchFamily="50" charset="0"/>
              </a:rPr>
              <a:t>: Préparer les élèves à l’épreuve </a:t>
            </a:r>
            <a:r>
              <a:rPr lang="fr-FR" dirty="0" smtClean="0">
                <a:latin typeface="Marianne" panose="02000000000000000000" pitchFamily="50" charset="0"/>
              </a:rPr>
              <a:t>du Grand oral </a:t>
            </a:r>
            <a:r>
              <a:rPr lang="fr-FR" dirty="0">
                <a:latin typeface="Marianne" panose="02000000000000000000" pitchFamily="50" charset="0"/>
              </a:rPr>
              <a:t>du bac.</a:t>
            </a:r>
          </a:p>
          <a:p>
            <a:r>
              <a:rPr lang="fr-FR" dirty="0">
                <a:latin typeface="Marianne" panose="02000000000000000000" pitchFamily="50" charset="0"/>
              </a:rPr>
              <a:t> </a:t>
            </a:r>
          </a:p>
          <a:p>
            <a:r>
              <a:rPr lang="fr-FR" dirty="0" smtClean="0">
                <a:latin typeface="Marianne" panose="02000000000000000000" pitchFamily="50" charset="0"/>
              </a:rPr>
              <a:t>« </a:t>
            </a:r>
            <a:r>
              <a:rPr lang="fr-FR" dirty="0">
                <a:latin typeface="Marianne" panose="02000000000000000000" pitchFamily="50" charset="0"/>
              </a:rPr>
              <a:t>Dans quelle mesure le roman peut-il nous faire réfléchir sur les limites de la passion ? </a:t>
            </a:r>
            <a:r>
              <a:rPr lang="fr-FR" dirty="0" smtClean="0">
                <a:latin typeface="Marianne" panose="02000000000000000000" pitchFamily="50" charset="0"/>
              </a:rPr>
              <a:t>»</a:t>
            </a:r>
            <a:endParaRPr lang="fr-FR" dirty="0">
              <a:latin typeface="Marianne" panose="02000000000000000000" pitchFamily="50" charset="0"/>
            </a:endParaRPr>
          </a:p>
          <a:p>
            <a:endParaRPr lang="fr-FR" dirty="0">
              <a:latin typeface="Marianne" panose="02000000000000000000" pitchFamily="50" charset="0"/>
            </a:endParaRPr>
          </a:p>
          <a:p>
            <a:r>
              <a:rPr lang="fr-FR" dirty="0" smtClean="0">
                <a:latin typeface="Marianne" panose="02000000000000000000" pitchFamily="50" charset="0"/>
              </a:rPr>
              <a:t>Préparer </a:t>
            </a:r>
            <a:r>
              <a:rPr lang="fr-FR" dirty="0">
                <a:latin typeface="Marianne" panose="02000000000000000000" pitchFamily="50" charset="0"/>
              </a:rPr>
              <a:t>cette question en classe : recherche d’arguments, exemples littéraires et réels, entraînement à l’oral.</a:t>
            </a:r>
          </a:p>
          <a:p>
            <a:endParaRPr lang="fr-FR" dirty="0" smtClean="0">
              <a:latin typeface="Marianne" panose="02000000000000000000" pitchFamily="50" charset="0"/>
            </a:endParaRPr>
          </a:p>
          <a:p>
            <a:pPr marL="285750" indent="-285750">
              <a:buFont typeface="Wingdings" panose="05000000000000000000" pitchFamily="2" charset="2"/>
              <a:buChar char="q"/>
            </a:pPr>
            <a:endParaRPr lang="fr-FR" dirty="0"/>
          </a:p>
        </p:txBody>
      </p:sp>
      <p:sp>
        <p:nvSpPr>
          <p:cNvPr id="5" name="ZoneTexte 4"/>
          <p:cNvSpPr txBox="1"/>
          <p:nvPr/>
        </p:nvSpPr>
        <p:spPr>
          <a:xfrm>
            <a:off x="1475656" y="156081"/>
            <a:ext cx="4104456" cy="369332"/>
          </a:xfrm>
          <a:prstGeom prst="rect">
            <a:avLst/>
          </a:prstGeom>
          <a:noFill/>
        </p:spPr>
        <p:txBody>
          <a:bodyPr wrap="square" rtlCol="0">
            <a:spAutoFit/>
          </a:bodyPr>
          <a:lstStyle/>
          <a:p>
            <a:r>
              <a:rPr lang="fr-FR" b="1" dirty="0" smtClean="0">
                <a:solidFill>
                  <a:srgbClr val="002060"/>
                </a:solidFill>
                <a:latin typeface="Marianne" panose="02000000000000000000" pitchFamily="50" charset="0"/>
              </a:rPr>
              <a:t>Pistes pédagogiques</a:t>
            </a:r>
            <a:endParaRPr lang="fr-FR" b="1" dirty="0">
              <a:solidFill>
                <a:srgbClr val="002060"/>
              </a:solidFill>
              <a:latin typeface="Marianne" panose="02000000000000000000" pitchFamily="50" charset="0"/>
            </a:endParaRPr>
          </a:p>
        </p:txBody>
      </p:sp>
    </p:spTree>
    <p:extLst>
      <p:ext uri="{BB962C8B-B14F-4D97-AF65-F5344CB8AC3E}">
        <p14:creationId xmlns:p14="http://schemas.microsoft.com/office/powerpoint/2010/main" val="35220259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ZoneTexte 3"/>
          <p:cNvSpPr txBox="1"/>
          <p:nvPr/>
        </p:nvSpPr>
        <p:spPr>
          <a:xfrm>
            <a:off x="1259632" y="699542"/>
            <a:ext cx="7768581" cy="4339650"/>
          </a:xfrm>
          <a:prstGeom prst="rect">
            <a:avLst/>
          </a:prstGeom>
          <a:noFill/>
        </p:spPr>
        <p:txBody>
          <a:bodyPr wrap="square" rtlCol="0">
            <a:spAutoFit/>
          </a:bodyPr>
          <a:lstStyle/>
          <a:p>
            <a:endParaRPr lang="fr-FR" dirty="0" smtClean="0"/>
          </a:p>
          <a:p>
            <a:r>
              <a:rPr lang="fr-FR" sz="1600" b="1" dirty="0" smtClean="0">
                <a:solidFill>
                  <a:srgbClr val="002060"/>
                </a:solidFill>
                <a:latin typeface="Marianne" panose="02000000000000000000" pitchFamily="50" charset="0"/>
              </a:rPr>
              <a:t>Sport </a:t>
            </a:r>
            <a:r>
              <a:rPr lang="fr-FR" sz="1600" b="1" dirty="0">
                <a:solidFill>
                  <a:srgbClr val="002060"/>
                </a:solidFill>
                <a:latin typeface="Marianne" panose="02000000000000000000" pitchFamily="50" charset="0"/>
              </a:rPr>
              <a:t>et </a:t>
            </a:r>
            <a:r>
              <a:rPr lang="fr-FR" sz="1600" b="1" dirty="0" smtClean="0">
                <a:solidFill>
                  <a:srgbClr val="002060"/>
                </a:solidFill>
                <a:latin typeface="Marianne" panose="02000000000000000000" pitchFamily="50" charset="0"/>
              </a:rPr>
              <a:t>santé</a:t>
            </a:r>
            <a:endParaRPr lang="fr-FR" sz="1600" b="1" dirty="0">
              <a:solidFill>
                <a:srgbClr val="002060"/>
              </a:solidFill>
              <a:latin typeface="Marianne" panose="02000000000000000000" pitchFamily="50" charset="0"/>
            </a:endParaRPr>
          </a:p>
          <a:p>
            <a:r>
              <a:rPr lang="fr-FR" sz="1600" dirty="0" smtClean="0">
                <a:latin typeface="Marianne" panose="02000000000000000000" pitchFamily="50" charset="0"/>
              </a:rPr>
              <a:t>Objectif </a:t>
            </a:r>
            <a:r>
              <a:rPr lang="fr-FR" sz="1600" dirty="0">
                <a:latin typeface="Marianne" panose="02000000000000000000" pitchFamily="50" charset="0"/>
              </a:rPr>
              <a:t>: Lier littérature, sciences et EPS</a:t>
            </a:r>
            <a:r>
              <a:rPr lang="fr-FR" sz="1600" dirty="0" smtClean="0">
                <a:latin typeface="Marianne" panose="02000000000000000000" pitchFamily="50" charset="0"/>
              </a:rPr>
              <a:t>.</a:t>
            </a:r>
          </a:p>
          <a:p>
            <a:pPr marL="285750" indent="-285750">
              <a:buFontTx/>
              <a:buChar char="-"/>
            </a:pPr>
            <a:endParaRPr lang="fr-FR" sz="1600" dirty="0">
              <a:latin typeface="Marianne" panose="02000000000000000000" pitchFamily="50" charset="0"/>
            </a:endParaRPr>
          </a:p>
          <a:p>
            <a:r>
              <a:rPr lang="fr-FR" sz="1600" dirty="0" smtClean="0">
                <a:latin typeface="Marianne" panose="02000000000000000000" pitchFamily="50" charset="0"/>
              </a:rPr>
              <a:t>Rechercher </a:t>
            </a:r>
            <a:r>
              <a:rPr lang="fr-FR" sz="1600" dirty="0">
                <a:latin typeface="Marianne" panose="02000000000000000000" pitchFamily="50" charset="0"/>
              </a:rPr>
              <a:t>les risques physiques et psychologiques du sport de haut niveau (blessures, </a:t>
            </a:r>
            <a:r>
              <a:rPr lang="fr-FR" sz="1600" dirty="0" err="1">
                <a:latin typeface="Marianne" panose="02000000000000000000" pitchFamily="50" charset="0"/>
              </a:rPr>
              <a:t>burn-out</a:t>
            </a:r>
            <a:r>
              <a:rPr lang="fr-FR" sz="1600" dirty="0" smtClean="0">
                <a:latin typeface="Marianne" panose="02000000000000000000" pitchFamily="50" charset="0"/>
              </a:rPr>
              <a:t>).</a:t>
            </a:r>
          </a:p>
          <a:p>
            <a:endParaRPr lang="fr-FR" sz="1600" dirty="0">
              <a:latin typeface="Marianne" panose="02000000000000000000" pitchFamily="50" charset="0"/>
            </a:endParaRPr>
          </a:p>
          <a:p>
            <a:r>
              <a:rPr lang="fr-FR" sz="1600" dirty="0" smtClean="0">
                <a:latin typeface="Marianne" panose="02000000000000000000" pitchFamily="50" charset="0"/>
              </a:rPr>
              <a:t>Créer </a:t>
            </a:r>
            <a:r>
              <a:rPr lang="fr-FR" sz="1600" dirty="0">
                <a:latin typeface="Marianne" panose="02000000000000000000" pitchFamily="50" charset="0"/>
              </a:rPr>
              <a:t>une affiche ou une infographie « Prévention et santé dans le sport », en s’appuyant sur des extraits du roman et des sources médicales.</a:t>
            </a:r>
          </a:p>
          <a:p>
            <a:r>
              <a:rPr lang="fr-FR" sz="1600" dirty="0">
                <a:latin typeface="Marianne" panose="02000000000000000000" pitchFamily="50" charset="0"/>
              </a:rPr>
              <a:t> </a:t>
            </a:r>
          </a:p>
          <a:p>
            <a:r>
              <a:rPr lang="fr-FR" sz="1600" b="1" dirty="0" smtClean="0">
                <a:solidFill>
                  <a:srgbClr val="002060"/>
                </a:solidFill>
                <a:latin typeface="Marianne" panose="02000000000000000000" pitchFamily="50" charset="0"/>
              </a:rPr>
              <a:t>Podcast </a:t>
            </a:r>
            <a:r>
              <a:rPr lang="fr-FR" sz="1600" b="1" dirty="0">
                <a:solidFill>
                  <a:srgbClr val="002060"/>
                </a:solidFill>
                <a:latin typeface="Marianne" panose="02000000000000000000" pitchFamily="50" charset="0"/>
              </a:rPr>
              <a:t>ou émission </a:t>
            </a:r>
            <a:r>
              <a:rPr lang="fr-FR" sz="1600" b="1" dirty="0" smtClean="0">
                <a:solidFill>
                  <a:srgbClr val="002060"/>
                </a:solidFill>
                <a:latin typeface="Marianne" panose="02000000000000000000" pitchFamily="50" charset="0"/>
              </a:rPr>
              <a:t>radio</a:t>
            </a:r>
            <a:endParaRPr lang="fr-FR" sz="1600" b="1" dirty="0">
              <a:solidFill>
                <a:srgbClr val="002060"/>
              </a:solidFill>
              <a:latin typeface="Marianne" panose="02000000000000000000" pitchFamily="50" charset="0"/>
            </a:endParaRPr>
          </a:p>
          <a:p>
            <a:r>
              <a:rPr lang="fr-FR" sz="1600" dirty="0" smtClean="0">
                <a:latin typeface="Marianne" panose="02000000000000000000" pitchFamily="50" charset="0"/>
              </a:rPr>
              <a:t>Objectif </a:t>
            </a:r>
            <a:r>
              <a:rPr lang="fr-FR" sz="1600" dirty="0">
                <a:latin typeface="Marianne" panose="02000000000000000000" pitchFamily="50" charset="0"/>
              </a:rPr>
              <a:t>: Travailler l’oral et la synthèse.</a:t>
            </a:r>
          </a:p>
          <a:p>
            <a:endParaRPr lang="fr-FR" sz="1600" dirty="0">
              <a:latin typeface="Marianne" panose="02000000000000000000" pitchFamily="50" charset="0"/>
            </a:endParaRPr>
          </a:p>
          <a:p>
            <a:r>
              <a:rPr lang="fr-FR" sz="1600" dirty="0" smtClean="0">
                <a:latin typeface="Marianne" panose="02000000000000000000" pitchFamily="50" charset="0"/>
              </a:rPr>
              <a:t>Enregistrer </a:t>
            </a:r>
            <a:r>
              <a:rPr lang="fr-FR" sz="1600" dirty="0">
                <a:latin typeface="Marianne" panose="02000000000000000000" pitchFamily="50" charset="0"/>
              </a:rPr>
              <a:t>une émission sur le thème « Passion et pression : jusqu’où aller </a:t>
            </a:r>
            <a:r>
              <a:rPr lang="fr-FR" sz="1600" dirty="0" smtClean="0">
                <a:latin typeface="Marianne" panose="02000000000000000000" pitchFamily="50" charset="0"/>
              </a:rPr>
              <a:t>? », </a:t>
            </a:r>
            <a:r>
              <a:rPr lang="fr-FR" sz="1600" dirty="0">
                <a:latin typeface="Marianne" panose="02000000000000000000" pitchFamily="50" charset="0"/>
              </a:rPr>
              <a:t>avec des extraits lus, des interviews fictives, et des témoignages réels.</a:t>
            </a:r>
          </a:p>
          <a:p>
            <a:endParaRPr lang="fr-FR" sz="1600" dirty="0" smtClean="0">
              <a:latin typeface="Marianne" panose="02000000000000000000" pitchFamily="50" charset="0"/>
            </a:endParaRPr>
          </a:p>
          <a:p>
            <a:pPr marL="285750" indent="-285750">
              <a:buFont typeface="Wingdings" panose="05000000000000000000" pitchFamily="2" charset="2"/>
              <a:buChar char="q"/>
            </a:pPr>
            <a:endParaRPr lang="fr-FR" dirty="0"/>
          </a:p>
        </p:txBody>
      </p:sp>
      <p:sp>
        <p:nvSpPr>
          <p:cNvPr id="5" name="ZoneTexte 4"/>
          <p:cNvSpPr txBox="1"/>
          <p:nvPr/>
        </p:nvSpPr>
        <p:spPr>
          <a:xfrm>
            <a:off x="1503377" y="147343"/>
            <a:ext cx="6120680" cy="646331"/>
          </a:xfrm>
          <a:prstGeom prst="rect">
            <a:avLst/>
          </a:prstGeom>
          <a:noFill/>
        </p:spPr>
        <p:txBody>
          <a:bodyPr wrap="square" rtlCol="0">
            <a:spAutoFit/>
          </a:bodyPr>
          <a:lstStyle/>
          <a:p>
            <a:r>
              <a:rPr lang="fr-FR" b="1" dirty="0" smtClean="0">
                <a:solidFill>
                  <a:srgbClr val="002060"/>
                </a:solidFill>
                <a:latin typeface="Marianne" panose="02000000000000000000" pitchFamily="50" charset="0"/>
              </a:rPr>
              <a:t>Pistes pédagogiques de projets </a:t>
            </a:r>
            <a:r>
              <a:rPr lang="fr-FR" b="1" dirty="0">
                <a:solidFill>
                  <a:srgbClr val="002060"/>
                </a:solidFill>
                <a:latin typeface="Marianne" panose="02000000000000000000" pitchFamily="50" charset="0"/>
              </a:rPr>
              <a:t>interdisciplinaires</a:t>
            </a:r>
          </a:p>
          <a:p>
            <a:endParaRPr lang="fr-FR" b="1" dirty="0">
              <a:solidFill>
                <a:srgbClr val="002060"/>
              </a:solidFill>
            </a:endParaRPr>
          </a:p>
        </p:txBody>
      </p:sp>
    </p:spTree>
    <p:extLst>
      <p:ext uri="{BB962C8B-B14F-4D97-AF65-F5344CB8AC3E}">
        <p14:creationId xmlns:p14="http://schemas.microsoft.com/office/powerpoint/2010/main" val="1472732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ZoneTexte 3"/>
          <p:cNvSpPr txBox="1"/>
          <p:nvPr/>
        </p:nvSpPr>
        <p:spPr>
          <a:xfrm>
            <a:off x="1475656" y="771550"/>
            <a:ext cx="6984776" cy="4339650"/>
          </a:xfrm>
          <a:prstGeom prst="rect">
            <a:avLst/>
          </a:prstGeom>
          <a:noFill/>
        </p:spPr>
        <p:txBody>
          <a:bodyPr wrap="square" rtlCol="0">
            <a:spAutoFit/>
          </a:bodyPr>
          <a:lstStyle/>
          <a:p>
            <a:pPr marL="285750" indent="-285750">
              <a:buFont typeface="Wingdings" panose="05000000000000000000" pitchFamily="2" charset="2"/>
              <a:buChar char="q"/>
            </a:pPr>
            <a:r>
              <a:rPr lang="fr-FR" sz="1600" b="1" dirty="0" smtClean="0">
                <a:solidFill>
                  <a:srgbClr val="002060"/>
                </a:solidFill>
                <a:latin typeface="Marianne" panose="02000000000000000000" pitchFamily="50" charset="0"/>
              </a:rPr>
              <a:t>Prolongement autour d’œuvres qui résonnent avec celle-ci </a:t>
            </a:r>
          </a:p>
          <a:p>
            <a:endParaRPr lang="fr-FR" sz="1600" dirty="0">
              <a:latin typeface="Marianne" panose="02000000000000000000" pitchFamily="50" charset="0"/>
            </a:endParaRPr>
          </a:p>
          <a:p>
            <a:r>
              <a:rPr lang="fr-FR" sz="1600" dirty="0" smtClean="0">
                <a:latin typeface="Marianne" panose="02000000000000000000" pitchFamily="50" charset="0"/>
              </a:rPr>
              <a:t>  </a:t>
            </a:r>
            <a:r>
              <a:rPr lang="fr-FR" sz="1600" dirty="0">
                <a:latin typeface="Marianne" panose="02000000000000000000" pitchFamily="50" charset="0"/>
              </a:rPr>
              <a:t>- </a:t>
            </a:r>
            <a:r>
              <a:rPr lang="fr-FR" sz="1600" u="sng" dirty="0">
                <a:latin typeface="Marianne" panose="02000000000000000000" pitchFamily="50" charset="0"/>
              </a:rPr>
              <a:t>Documentaires</a:t>
            </a:r>
            <a:r>
              <a:rPr lang="fr-FR" sz="1600" dirty="0">
                <a:latin typeface="Marianne" panose="02000000000000000000" pitchFamily="50" charset="0"/>
              </a:rPr>
              <a:t> : </a:t>
            </a:r>
            <a:endParaRPr lang="fr-FR" sz="1600" dirty="0" smtClean="0">
              <a:latin typeface="Marianne" panose="02000000000000000000" pitchFamily="50" charset="0"/>
            </a:endParaRPr>
          </a:p>
          <a:p>
            <a:r>
              <a:rPr lang="fr-FR" sz="1600" dirty="0" err="1" smtClean="0">
                <a:latin typeface="Marianne" panose="02000000000000000000" pitchFamily="50" charset="0"/>
              </a:rPr>
              <a:t>Athlete</a:t>
            </a:r>
            <a:r>
              <a:rPr lang="fr-FR" sz="1600" dirty="0" smtClean="0">
                <a:latin typeface="Marianne" panose="02000000000000000000" pitchFamily="50" charset="0"/>
              </a:rPr>
              <a:t> </a:t>
            </a:r>
            <a:r>
              <a:rPr lang="fr-FR" sz="1600" dirty="0">
                <a:latin typeface="Marianne" panose="02000000000000000000" pitchFamily="50" charset="0"/>
              </a:rPr>
              <a:t>A (</a:t>
            </a:r>
            <a:r>
              <a:rPr lang="fr-FR" sz="1600" dirty="0" err="1">
                <a:latin typeface="Marianne" panose="02000000000000000000" pitchFamily="50" charset="0"/>
              </a:rPr>
              <a:t>Netflix</a:t>
            </a:r>
            <a:r>
              <a:rPr lang="fr-FR" sz="1600" dirty="0">
                <a:latin typeface="Marianne" panose="02000000000000000000" pitchFamily="50" charset="0"/>
              </a:rPr>
              <a:t>, sur les abus dans la gymnastique américaine), </a:t>
            </a:r>
            <a:endParaRPr lang="fr-FR" sz="1600" dirty="0" smtClean="0">
              <a:latin typeface="Marianne" panose="02000000000000000000" pitchFamily="50" charset="0"/>
            </a:endParaRPr>
          </a:p>
          <a:p>
            <a:r>
              <a:rPr lang="fr-FR" sz="1600" dirty="0" smtClean="0">
                <a:latin typeface="Marianne" panose="02000000000000000000" pitchFamily="50" charset="0"/>
              </a:rPr>
              <a:t>Over </a:t>
            </a:r>
            <a:r>
              <a:rPr lang="fr-FR" sz="1600" dirty="0">
                <a:latin typeface="Marianne" panose="02000000000000000000" pitchFamily="50" charset="0"/>
              </a:rPr>
              <a:t>the </a:t>
            </a:r>
            <a:r>
              <a:rPr lang="fr-FR" sz="1600" dirty="0" err="1">
                <a:latin typeface="Marianne" panose="02000000000000000000" pitchFamily="50" charset="0"/>
              </a:rPr>
              <a:t>Limit</a:t>
            </a:r>
            <a:r>
              <a:rPr lang="fr-FR" sz="1600" dirty="0">
                <a:latin typeface="Marianne" panose="02000000000000000000" pitchFamily="50" charset="0"/>
              </a:rPr>
              <a:t> (sur la pression en gymnastique russe</a:t>
            </a:r>
            <a:r>
              <a:rPr lang="fr-FR" sz="1600" dirty="0" smtClean="0">
                <a:latin typeface="Marianne" panose="02000000000000000000" pitchFamily="50" charset="0"/>
              </a:rPr>
              <a:t>).</a:t>
            </a:r>
          </a:p>
          <a:p>
            <a:endParaRPr lang="fr-FR" sz="1600" dirty="0">
              <a:latin typeface="Marianne" panose="02000000000000000000" pitchFamily="50" charset="0"/>
            </a:endParaRPr>
          </a:p>
          <a:p>
            <a:r>
              <a:rPr lang="fr-FR" sz="1600" dirty="0">
                <a:latin typeface="Marianne" panose="02000000000000000000" pitchFamily="50" charset="0"/>
              </a:rPr>
              <a:t>  - </a:t>
            </a:r>
            <a:r>
              <a:rPr lang="fr-FR" sz="1600" u="sng" dirty="0">
                <a:latin typeface="Marianne" panose="02000000000000000000" pitchFamily="50" charset="0"/>
              </a:rPr>
              <a:t>Témoignages</a:t>
            </a:r>
            <a:r>
              <a:rPr lang="fr-FR" sz="1600" dirty="0">
                <a:latin typeface="Marianne" panose="02000000000000000000" pitchFamily="50" charset="0"/>
              </a:rPr>
              <a:t> : </a:t>
            </a:r>
            <a:endParaRPr lang="fr-FR" sz="1600" dirty="0" smtClean="0">
              <a:latin typeface="Marianne" panose="02000000000000000000" pitchFamily="50" charset="0"/>
            </a:endParaRPr>
          </a:p>
          <a:p>
            <a:r>
              <a:rPr lang="fr-FR" sz="1600" dirty="0" smtClean="0">
                <a:latin typeface="Marianne" panose="02000000000000000000" pitchFamily="50" charset="0"/>
              </a:rPr>
              <a:t>Interviews </a:t>
            </a:r>
            <a:r>
              <a:rPr lang="fr-FR" sz="1600" dirty="0">
                <a:latin typeface="Marianne" panose="02000000000000000000" pitchFamily="50" charset="0"/>
              </a:rPr>
              <a:t>de sportifs ayant dénoncé des abus (ex : Sarah </a:t>
            </a:r>
            <a:r>
              <a:rPr lang="fr-FR" sz="1600" dirty="0" err="1">
                <a:latin typeface="Marianne" panose="02000000000000000000" pitchFamily="50" charset="0"/>
              </a:rPr>
              <a:t>Abitbol</a:t>
            </a:r>
            <a:r>
              <a:rPr lang="fr-FR" sz="1600" dirty="0">
                <a:latin typeface="Marianne" panose="02000000000000000000" pitchFamily="50" charset="0"/>
              </a:rPr>
              <a:t> en patinage</a:t>
            </a:r>
            <a:r>
              <a:rPr lang="fr-FR" sz="1600" dirty="0" smtClean="0">
                <a:latin typeface="Marianne" panose="02000000000000000000" pitchFamily="50" charset="0"/>
              </a:rPr>
              <a:t>).</a:t>
            </a:r>
          </a:p>
          <a:p>
            <a:endParaRPr lang="fr-FR" sz="1600" dirty="0">
              <a:latin typeface="Marianne" panose="02000000000000000000" pitchFamily="50" charset="0"/>
            </a:endParaRPr>
          </a:p>
          <a:p>
            <a:r>
              <a:rPr lang="fr-FR" sz="1600" dirty="0">
                <a:latin typeface="Marianne" panose="02000000000000000000" pitchFamily="50" charset="0"/>
              </a:rPr>
              <a:t>- </a:t>
            </a:r>
            <a:r>
              <a:rPr lang="fr-FR" sz="1600" u="sng" dirty="0" smtClean="0">
                <a:latin typeface="Marianne" panose="02000000000000000000" pitchFamily="50" charset="0"/>
              </a:rPr>
              <a:t>Articles</a:t>
            </a:r>
            <a:r>
              <a:rPr lang="fr-FR" sz="1600" dirty="0" smtClean="0">
                <a:latin typeface="Marianne" panose="02000000000000000000" pitchFamily="50" charset="0"/>
              </a:rPr>
              <a:t> </a:t>
            </a:r>
            <a:r>
              <a:rPr lang="fr-FR" sz="1600" dirty="0">
                <a:latin typeface="Marianne" panose="02000000000000000000" pitchFamily="50" charset="0"/>
              </a:rPr>
              <a:t>:</a:t>
            </a:r>
          </a:p>
          <a:p>
            <a:r>
              <a:rPr lang="fr-FR" sz="1600" dirty="0" smtClean="0">
                <a:latin typeface="Marianne" panose="02000000000000000000" pitchFamily="50" charset="0"/>
              </a:rPr>
              <a:t>« </a:t>
            </a:r>
            <a:r>
              <a:rPr lang="fr-FR" sz="1600" dirty="0">
                <a:latin typeface="Marianne" panose="02000000000000000000" pitchFamily="50" charset="0"/>
              </a:rPr>
              <a:t>Sport de haut niveau : quand le rêve vire au cauchemar » (Le Monde, 2023).</a:t>
            </a:r>
          </a:p>
          <a:p>
            <a:r>
              <a:rPr lang="fr-FR" sz="1600" dirty="0">
                <a:latin typeface="Marianne" panose="02000000000000000000" pitchFamily="50" charset="0"/>
              </a:rPr>
              <a:t> </a:t>
            </a:r>
            <a:r>
              <a:rPr lang="fr-FR" sz="1600" dirty="0" smtClean="0">
                <a:latin typeface="Marianne" panose="02000000000000000000" pitchFamily="50" charset="0"/>
              </a:rPr>
              <a:t>« </a:t>
            </a:r>
            <a:r>
              <a:rPr lang="fr-FR" sz="1600" dirty="0">
                <a:latin typeface="Marianne" panose="02000000000000000000" pitchFamily="50" charset="0"/>
              </a:rPr>
              <a:t>Gymnastique : les gymnastes brisent l’omerta » (L’Équipe).</a:t>
            </a:r>
          </a:p>
          <a:p>
            <a:r>
              <a:rPr lang="fr-FR" sz="1600" dirty="0">
                <a:latin typeface="Marianne" panose="02000000000000000000" pitchFamily="50" charset="0"/>
              </a:rPr>
              <a:t> </a:t>
            </a:r>
          </a:p>
          <a:p>
            <a:endParaRPr lang="fr-FR" dirty="0"/>
          </a:p>
          <a:p>
            <a:endParaRPr lang="fr-FR" dirty="0"/>
          </a:p>
        </p:txBody>
      </p:sp>
      <p:sp>
        <p:nvSpPr>
          <p:cNvPr id="5" name="ZoneTexte 4"/>
          <p:cNvSpPr txBox="1"/>
          <p:nvPr/>
        </p:nvSpPr>
        <p:spPr>
          <a:xfrm>
            <a:off x="1475656" y="156081"/>
            <a:ext cx="4104456" cy="369332"/>
          </a:xfrm>
          <a:prstGeom prst="rect">
            <a:avLst/>
          </a:prstGeom>
          <a:noFill/>
        </p:spPr>
        <p:txBody>
          <a:bodyPr wrap="square" rtlCol="0">
            <a:spAutoFit/>
          </a:bodyPr>
          <a:lstStyle/>
          <a:p>
            <a:r>
              <a:rPr lang="fr-FR" b="1" dirty="0" smtClean="0">
                <a:solidFill>
                  <a:srgbClr val="002060"/>
                </a:solidFill>
                <a:latin typeface="Marianne" panose="02000000000000000000" pitchFamily="50" charset="0"/>
              </a:rPr>
              <a:t>Pistes pédagogiques</a:t>
            </a:r>
            <a:endParaRPr lang="fr-FR" b="1" dirty="0">
              <a:solidFill>
                <a:srgbClr val="002060"/>
              </a:solidFill>
              <a:latin typeface="Marianne" panose="02000000000000000000" pitchFamily="50" charset="0"/>
            </a:endParaRPr>
          </a:p>
        </p:txBody>
      </p:sp>
    </p:spTree>
    <p:extLst>
      <p:ext uri="{BB962C8B-B14F-4D97-AF65-F5344CB8AC3E}">
        <p14:creationId xmlns:p14="http://schemas.microsoft.com/office/powerpoint/2010/main" val="29051438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ZoneTexte 3"/>
          <p:cNvSpPr txBox="1"/>
          <p:nvPr/>
        </p:nvSpPr>
        <p:spPr>
          <a:xfrm>
            <a:off x="1475656" y="771550"/>
            <a:ext cx="6768752" cy="2862322"/>
          </a:xfrm>
          <a:prstGeom prst="rect">
            <a:avLst/>
          </a:prstGeom>
          <a:noFill/>
        </p:spPr>
        <p:txBody>
          <a:bodyPr wrap="square" rtlCol="0">
            <a:spAutoFit/>
          </a:bodyPr>
          <a:lstStyle/>
          <a:p>
            <a:pPr marL="285750" indent="-285750">
              <a:buFont typeface="Wingdings" panose="05000000000000000000" pitchFamily="2" charset="2"/>
              <a:buChar char="q"/>
            </a:pPr>
            <a:r>
              <a:rPr lang="fr-FR" sz="1600" b="1" dirty="0" smtClean="0">
                <a:solidFill>
                  <a:srgbClr val="002060"/>
                </a:solidFill>
                <a:latin typeface="Marianne" panose="02000000000000000000" pitchFamily="50" charset="0"/>
              </a:rPr>
              <a:t>Prolongement</a:t>
            </a:r>
            <a:endParaRPr lang="fr-FR" sz="1600" b="1" dirty="0" smtClean="0">
              <a:solidFill>
                <a:srgbClr val="002060"/>
              </a:solidFill>
              <a:latin typeface="Marianne" panose="02000000000000000000" pitchFamily="50" charset="0"/>
            </a:endParaRPr>
          </a:p>
          <a:p>
            <a:endParaRPr lang="fr-FR" sz="1600" dirty="0">
              <a:latin typeface="Marianne" panose="02000000000000000000" pitchFamily="50" charset="0"/>
            </a:endParaRPr>
          </a:p>
          <a:p>
            <a:r>
              <a:rPr lang="fr-FR" sz="1600" b="1" dirty="0" smtClean="0">
                <a:latin typeface="Marianne" panose="02000000000000000000" pitchFamily="50" charset="0"/>
              </a:rPr>
              <a:t>Lien </a:t>
            </a:r>
            <a:r>
              <a:rPr lang="fr-FR" sz="1600" b="1" dirty="0">
                <a:latin typeface="Marianne" panose="02000000000000000000" pitchFamily="50" charset="0"/>
              </a:rPr>
              <a:t>avec les Jeux </a:t>
            </a:r>
            <a:r>
              <a:rPr lang="fr-FR" sz="1600" b="1" dirty="0" smtClean="0">
                <a:latin typeface="Marianne" panose="02000000000000000000" pitchFamily="50" charset="0"/>
              </a:rPr>
              <a:t>Olympiques  </a:t>
            </a:r>
          </a:p>
          <a:p>
            <a:pPr marL="285750" indent="-285750">
              <a:buFontTx/>
              <a:buChar char="-"/>
            </a:pPr>
            <a:endParaRPr lang="fr-FR" sz="1600" dirty="0">
              <a:latin typeface="Marianne" panose="02000000000000000000" pitchFamily="50" charset="0"/>
            </a:endParaRPr>
          </a:p>
          <a:p>
            <a:r>
              <a:rPr lang="fr-FR" sz="1600" dirty="0" smtClean="0">
                <a:latin typeface="Marianne" panose="02000000000000000000" pitchFamily="50" charset="0"/>
              </a:rPr>
              <a:t>Étudier </a:t>
            </a:r>
            <a:r>
              <a:rPr lang="fr-FR" sz="1600" dirty="0">
                <a:latin typeface="Marianne" panose="02000000000000000000" pitchFamily="50" charset="0"/>
              </a:rPr>
              <a:t>l’histoire des JO, leur symbolique, et leur impact sur les athlètes. </a:t>
            </a:r>
            <a:endParaRPr lang="fr-FR" sz="1600" dirty="0" smtClean="0">
              <a:latin typeface="Marianne" panose="02000000000000000000" pitchFamily="50" charset="0"/>
            </a:endParaRPr>
          </a:p>
          <a:p>
            <a:endParaRPr lang="fr-FR" sz="1600" dirty="0">
              <a:latin typeface="Marianne" panose="02000000000000000000" pitchFamily="50" charset="0"/>
            </a:endParaRPr>
          </a:p>
          <a:p>
            <a:r>
              <a:rPr lang="fr-FR" sz="1600" dirty="0" smtClean="0">
                <a:latin typeface="Marianne" panose="02000000000000000000" pitchFamily="50" charset="0"/>
              </a:rPr>
              <a:t>Comparer </a:t>
            </a:r>
            <a:r>
              <a:rPr lang="fr-FR" sz="1600" dirty="0">
                <a:latin typeface="Marianne" panose="02000000000000000000" pitchFamily="50" charset="0"/>
              </a:rPr>
              <a:t>avec des témoignages de gymnastes (ex : Simone Biles, Nadia </a:t>
            </a:r>
            <a:r>
              <a:rPr lang="fr-FR" sz="1600" dirty="0" err="1">
                <a:latin typeface="Marianne" panose="02000000000000000000" pitchFamily="50" charset="0"/>
              </a:rPr>
              <a:t>Comăneci</a:t>
            </a:r>
            <a:r>
              <a:rPr lang="fr-FR" sz="1600" dirty="0">
                <a:latin typeface="Marianne" panose="02000000000000000000" pitchFamily="50" charset="0"/>
              </a:rPr>
              <a:t>).</a:t>
            </a:r>
          </a:p>
          <a:p>
            <a:endParaRPr lang="fr-FR" dirty="0"/>
          </a:p>
          <a:p>
            <a:endParaRPr lang="fr-FR" dirty="0"/>
          </a:p>
        </p:txBody>
      </p:sp>
      <p:sp>
        <p:nvSpPr>
          <p:cNvPr id="5" name="ZoneTexte 4"/>
          <p:cNvSpPr txBox="1"/>
          <p:nvPr/>
        </p:nvSpPr>
        <p:spPr>
          <a:xfrm>
            <a:off x="1475656" y="156081"/>
            <a:ext cx="4104456" cy="369332"/>
          </a:xfrm>
          <a:prstGeom prst="rect">
            <a:avLst/>
          </a:prstGeom>
          <a:noFill/>
        </p:spPr>
        <p:txBody>
          <a:bodyPr wrap="square" rtlCol="0">
            <a:spAutoFit/>
          </a:bodyPr>
          <a:lstStyle/>
          <a:p>
            <a:r>
              <a:rPr lang="fr-FR" b="1" dirty="0" smtClean="0">
                <a:solidFill>
                  <a:srgbClr val="002060"/>
                </a:solidFill>
                <a:latin typeface="Marianne" panose="02000000000000000000" pitchFamily="50" charset="0"/>
              </a:rPr>
              <a:t>Pistes pédagogiques</a:t>
            </a:r>
            <a:endParaRPr lang="fr-FR" b="1" dirty="0">
              <a:solidFill>
                <a:srgbClr val="002060"/>
              </a:solidFill>
              <a:latin typeface="Marianne" panose="02000000000000000000" pitchFamily="50" charset="0"/>
            </a:endParaRPr>
          </a:p>
        </p:txBody>
      </p:sp>
    </p:spTree>
    <p:extLst>
      <p:ext uri="{BB962C8B-B14F-4D97-AF65-F5344CB8AC3E}">
        <p14:creationId xmlns:p14="http://schemas.microsoft.com/office/powerpoint/2010/main" val="27939859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ZoneTexte 4"/>
          <p:cNvSpPr txBox="1"/>
          <p:nvPr/>
        </p:nvSpPr>
        <p:spPr>
          <a:xfrm>
            <a:off x="1475656" y="156081"/>
            <a:ext cx="4104456" cy="369332"/>
          </a:xfrm>
          <a:prstGeom prst="rect">
            <a:avLst/>
          </a:prstGeom>
          <a:noFill/>
        </p:spPr>
        <p:txBody>
          <a:bodyPr wrap="square" rtlCol="0">
            <a:spAutoFit/>
          </a:bodyPr>
          <a:lstStyle/>
          <a:p>
            <a:r>
              <a:rPr lang="fr-FR" b="1" dirty="0">
                <a:solidFill>
                  <a:srgbClr val="002060"/>
                </a:solidFill>
                <a:latin typeface="Marianne" panose="02000000000000000000" pitchFamily="50" charset="0"/>
              </a:rPr>
              <a:t>Sensibilisation et ressources</a:t>
            </a:r>
          </a:p>
        </p:txBody>
      </p:sp>
      <p:sp>
        <p:nvSpPr>
          <p:cNvPr id="3" name="Rectangle 2"/>
          <p:cNvSpPr/>
          <p:nvPr/>
        </p:nvSpPr>
        <p:spPr>
          <a:xfrm>
            <a:off x="1547664" y="1002090"/>
            <a:ext cx="7344816" cy="3077766"/>
          </a:xfrm>
          <a:prstGeom prst="rect">
            <a:avLst/>
          </a:prstGeom>
        </p:spPr>
        <p:txBody>
          <a:bodyPr wrap="square">
            <a:spAutoFit/>
          </a:bodyPr>
          <a:lstStyle/>
          <a:p>
            <a:r>
              <a:rPr lang="fr-FR" sz="1600" b="1" dirty="0" smtClean="0">
                <a:solidFill>
                  <a:srgbClr val="002060"/>
                </a:solidFill>
                <a:latin typeface="Marianne" panose="02000000000000000000" pitchFamily="50" charset="0"/>
              </a:rPr>
              <a:t>Numéros utiles :</a:t>
            </a:r>
          </a:p>
          <a:p>
            <a:endParaRPr lang="fr-FR" sz="1600" dirty="0" smtClean="0">
              <a:latin typeface="Marianne" panose="02000000000000000000" pitchFamily="50" charset="0"/>
            </a:endParaRPr>
          </a:p>
          <a:p>
            <a:pPr marL="285750" indent="-285750">
              <a:buFontTx/>
              <a:buChar char="-"/>
            </a:pPr>
            <a:r>
              <a:rPr lang="fr-FR" sz="1600" dirty="0" smtClean="0">
                <a:latin typeface="Marianne" panose="02000000000000000000" pitchFamily="50" charset="0"/>
              </a:rPr>
              <a:t>119 </a:t>
            </a:r>
            <a:r>
              <a:rPr lang="fr-FR" sz="1600" dirty="0">
                <a:latin typeface="Marianne" panose="02000000000000000000" pitchFamily="50" charset="0"/>
              </a:rPr>
              <a:t>(Enfance en danger), </a:t>
            </a:r>
            <a:endParaRPr lang="fr-FR" sz="1600" dirty="0" smtClean="0">
              <a:latin typeface="Marianne" panose="02000000000000000000" pitchFamily="50" charset="0"/>
            </a:endParaRPr>
          </a:p>
          <a:p>
            <a:endParaRPr lang="fr-FR" sz="1600" dirty="0">
              <a:latin typeface="Marianne" panose="02000000000000000000" pitchFamily="50" charset="0"/>
            </a:endParaRPr>
          </a:p>
          <a:p>
            <a:r>
              <a:rPr lang="fr-FR" sz="1600" dirty="0" smtClean="0">
                <a:latin typeface="Marianne" panose="02000000000000000000" pitchFamily="50" charset="0"/>
              </a:rPr>
              <a:t>- 3919 </a:t>
            </a:r>
            <a:r>
              <a:rPr lang="fr-FR" sz="1600" dirty="0">
                <a:latin typeface="Marianne" panose="02000000000000000000" pitchFamily="50" charset="0"/>
              </a:rPr>
              <a:t>(violences femmes info</a:t>
            </a:r>
            <a:r>
              <a:rPr lang="fr-FR" sz="1600" dirty="0" smtClean="0">
                <a:latin typeface="Marianne" panose="02000000000000000000" pitchFamily="50" charset="0"/>
              </a:rPr>
              <a:t>).</a:t>
            </a:r>
          </a:p>
          <a:p>
            <a:endParaRPr lang="fr-FR" sz="1600" dirty="0">
              <a:latin typeface="Marianne" panose="02000000000000000000" pitchFamily="50" charset="0"/>
            </a:endParaRPr>
          </a:p>
          <a:p>
            <a:r>
              <a:rPr lang="fr-FR" sz="1600" b="1" dirty="0" smtClean="0">
                <a:solidFill>
                  <a:srgbClr val="002060"/>
                </a:solidFill>
                <a:latin typeface="Marianne" panose="02000000000000000000" pitchFamily="50" charset="0"/>
              </a:rPr>
              <a:t>Associations :</a:t>
            </a:r>
          </a:p>
          <a:p>
            <a:endParaRPr lang="fr-FR" sz="1600" b="1" dirty="0">
              <a:latin typeface="Marianne" panose="02000000000000000000" pitchFamily="50" charset="0"/>
            </a:endParaRPr>
          </a:p>
          <a:p>
            <a:r>
              <a:rPr lang="fr-FR" sz="1600" dirty="0">
                <a:latin typeface="Marianne" panose="02000000000000000000" pitchFamily="50" charset="0"/>
              </a:rPr>
              <a:t>  - Colosse aux pieds d’argile (protection des enfants dans le sport</a:t>
            </a:r>
            <a:r>
              <a:rPr lang="fr-FR" sz="1600" dirty="0" smtClean="0">
                <a:latin typeface="Marianne" panose="02000000000000000000" pitchFamily="50" charset="0"/>
              </a:rPr>
              <a:t>).</a:t>
            </a:r>
          </a:p>
          <a:p>
            <a:endParaRPr lang="fr-FR" sz="1600" dirty="0">
              <a:latin typeface="Marianne" panose="02000000000000000000" pitchFamily="50" charset="0"/>
            </a:endParaRPr>
          </a:p>
          <a:p>
            <a:r>
              <a:rPr lang="fr-FR" sz="1600" dirty="0">
                <a:latin typeface="Marianne" panose="02000000000000000000" pitchFamily="50" charset="0"/>
              </a:rPr>
              <a:t>  - Les Papillons (prévention des violences sexuelles).</a:t>
            </a:r>
          </a:p>
          <a:p>
            <a:r>
              <a:rPr lang="fr-FR" dirty="0"/>
              <a:t> </a:t>
            </a:r>
          </a:p>
        </p:txBody>
      </p:sp>
    </p:spTree>
    <p:extLst>
      <p:ext uri="{BB962C8B-B14F-4D97-AF65-F5344CB8AC3E}">
        <p14:creationId xmlns:p14="http://schemas.microsoft.com/office/powerpoint/2010/main" val="1849582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Rectangle 4"/>
          <p:cNvSpPr/>
          <p:nvPr/>
        </p:nvSpPr>
        <p:spPr>
          <a:xfrm>
            <a:off x="1853952" y="180000"/>
            <a:ext cx="4572000" cy="369332"/>
          </a:xfrm>
          <a:prstGeom prst="rect">
            <a:avLst/>
          </a:prstGeom>
        </p:spPr>
        <p:txBody>
          <a:bodyPr>
            <a:spAutoFit/>
          </a:bodyPr>
          <a:lstStyle/>
          <a:p>
            <a:endParaRPr lang="fr-FR" dirty="0"/>
          </a:p>
        </p:txBody>
      </p:sp>
      <p:sp>
        <p:nvSpPr>
          <p:cNvPr id="6" name="Rectangle 5"/>
          <p:cNvSpPr/>
          <p:nvPr/>
        </p:nvSpPr>
        <p:spPr>
          <a:xfrm>
            <a:off x="395536" y="3194438"/>
            <a:ext cx="8568464" cy="1846659"/>
          </a:xfrm>
          <a:prstGeom prst="rect">
            <a:avLst/>
          </a:prstGeom>
        </p:spPr>
        <p:txBody>
          <a:bodyPr wrap="square">
            <a:spAutoFit/>
          </a:bodyPr>
          <a:lstStyle/>
          <a:p>
            <a:r>
              <a:rPr lang="fr-FR" sz="1600" dirty="0" err="1" smtClean="0">
                <a:latin typeface="Marianne" panose="02000000000000000000" pitchFamily="50" charset="0"/>
              </a:rPr>
              <a:t>Maëlys</a:t>
            </a:r>
            <a:r>
              <a:rPr lang="fr-FR" sz="1600" dirty="0">
                <a:latin typeface="Marianne" panose="02000000000000000000" pitchFamily="50" charset="0"/>
              </a:rPr>
              <a:t>, 17 ans, est une gymnaste de haut niveau. Pour embrasser sa passion, elle a tout quitté : son île, </a:t>
            </a:r>
            <a:r>
              <a:rPr lang="fr-FR" sz="1600" dirty="0" smtClean="0">
                <a:latin typeface="Marianne" panose="02000000000000000000" pitchFamily="50" charset="0"/>
              </a:rPr>
              <a:t>la Réunion, sa </a:t>
            </a:r>
            <a:r>
              <a:rPr lang="fr-FR" sz="1600" dirty="0">
                <a:latin typeface="Marianne" panose="02000000000000000000" pitchFamily="50" charset="0"/>
              </a:rPr>
              <a:t>famille, son club. Des sacrifices consentis aussi par sa famille, des gens aux revenus modestes, dont les faibles économies sont consacrées aux études de leur petite championne. </a:t>
            </a:r>
            <a:r>
              <a:rPr lang="fr-FR" sz="1600" dirty="0" err="1">
                <a:latin typeface="Marianne" panose="02000000000000000000" pitchFamily="50" charset="0"/>
              </a:rPr>
              <a:t>Maëlys</a:t>
            </a:r>
            <a:r>
              <a:rPr lang="fr-FR" sz="1600" dirty="0">
                <a:latin typeface="Marianne" panose="02000000000000000000" pitchFamily="50" charset="0"/>
              </a:rPr>
              <a:t> a donc doublement la </a:t>
            </a:r>
            <a:r>
              <a:rPr lang="fr-FR" sz="1600" dirty="0" smtClean="0">
                <a:latin typeface="Marianne" panose="02000000000000000000" pitchFamily="50" charset="0"/>
              </a:rPr>
              <a:t>pression. Mais un drame survient qui la conduit à un choix : </a:t>
            </a:r>
            <a:r>
              <a:rPr lang="fr-FR" sz="1600" dirty="0">
                <a:latin typeface="Marianne" panose="02000000000000000000" pitchFamily="50" charset="0"/>
              </a:rPr>
              <a:t>obéir, se taire, ou briser l’omerta qui règne dans le milieu </a:t>
            </a:r>
            <a:r>
              <a:rPr lang="fr-FR" sz="1600" dirty="0" smtClean="0">
                <a:latin typeface="Marianne" panose="02000000000000000000" pitchFamily="50" charset="0"/>
              </a:rPr>
              <a:t>sportif ?</a:t>
            </a:r>
            <a:endParaRPr lang="fr-FR" sz="1600" dirty="0">
              <a:latin typeface="Marianne" panose="02000000000000000000" pitchFamily="50" charset="0"/>
            </a:endParaRPr>
          </a:p>
          <a:p>
            <a:endParaRPr lang="fr-FR" dirty="0" smtClean="0"/>
          </a:p>
        </p:txBody>
      </p:sp>
      <p:sp>
        <p:nvSpPr>
          <p:cNvPr id="3" name="Rectangle 2"/>
          <p:cNvSpPr/>
          <p:nvPr/>
        </p:nvSpPr>
        <p:spPr>
          <a:xfrm>
            <a:off x="1853952" y="206251"/>
            <a:ext cx="6894512" cy="523220"/>
          </a:xfrm>
          <a:prstGeom prst="rect">
            <a:avLst/>
          </a:prstGeom>
        </p:spPr>
        <p:txBody>
          <a:bodyPr wrap="square">
            <a:spAutoFit/>
          </a:bodyPr>
          <a:lstStyle/>
          <a:p>
            <a:r>
              <a:rPr lang="fr-FR" sz="1400" dirty="0" smtClean="0">
                <a:solidFill>
                  <a:srgbClr val="002060"/>
                </a:solidFill>
                <a:effectLst>
                  <a:outerShdw blurRad="38100" dist="38100" dir="2700000" algn="tl">
                    <a:srgbClr val="000000">
                      <a:alpha val="43137"/>
                    </a:srgbClr>
                  </a:outerShdw>
                </a:effectLst>
                <a:latin typeface="Marianne" panose="02000000000000000000" pitchFamily="50" charset="0"/>
              </a:rPr>
              <a:t>GAMBA !</a:t>
            </a:r>
          </a:p>
          <a:p>
            <a:r>
              <a:rPr lang="fr-FR" sz="1400" dirty="0" smtClean="0">
                <a:latin typeface="Marianne" panose="02000000000000000000" pitchFamily="50" charset="0"/>
              </a:rPr>
              <a:t>Le </a:t>
            </a:r>
            <a:r>
              <a:rPr lang="fr-FR" sz="1400" dirty="0">
                <a:latin typeface="Marianne" panose="02000000000000000000" pitchFamily="50" charset="0"/>
              </a:rPr>
              <a:t>cri de soutien des supporters français à leurs gymnastes, en </a:t>
            </a:r>
            <a:r>
              <a:rPr lang="fr-FR" sz="1400" dirty="0" smtClean="0">
                <a:latin typeface="Marianne" panose="02000000000000000000" pitchFamily="50" charset="0"/>
              </a:rPr>
              <a:t>compétition.</a:t>
            </a:r>
            <a:endParaRPr lang="fr-FR" sz="1400" dirty="0">
              <a:latin typeface="Marianne" panose="02000000000000000000" pitchFamily="50" charset="0"/>
            </a:endParaRPr>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49432" y="1029882"/>
            <a:ext cx="3276520" cy="2140818"/>
          </a:xfrm>
          <a:prstGeom prst="rect">
            <a:avLst/>
          </a:prstGeom>
        </p:spPr>
      </p:pic>
    </p:spTree>
    <p:extLst>
      <p:ext uri="{BB962C8B-B14F-4D97-AF65-F5344CB8AC3E}">
        <p14:creationId xmlns:p14="http://schemas.microsoft.com/office/powerpoint/2010/main" val="1730794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Gymnaste durant dix ans</a:t>
            </a:r>
            <a:endParaRPr lang="fr-FR" dirty="0"/>
          </a:p>
        </p:txBody>
      </p:sp>
      <p:sp>
        <p:nvSpPr>
          <p:cNvPr id="5" name="Rectangle 4"/>
          <p:cNvSpPr/>
          <p:nvPr/>
        </p:nvSpPr>
        <p:spPr>
          <a:xfrm>
            <a:off x="1853952" y="180000"/>
            <a:ext cx="4572000" cy="369332"/>
          </a:xfrm>
          <a:prstGeom prst="rect">
            <a:avLst/>
          </a:prstGeom>
        </p:spPr>
        <p:txBody>
          <a:bodyPr>
            <a:spAutoFit/>
          </a:bodyPr>
          <a:lstStyle/>
          <a:p>
            <a:endParaRPr lang="fr-FR" dirty="0"/>
          </a:p>
        </p:txBody>
      </p:sp>
      <p:pic>
        <p:nvPicPr>
          <p:cNvPr id="9" name="Image 8"/>
          <p:cNvPicPr>
            <a:picLocks noChangeAspect="1"/>
          </p:cNvPicPr>
          <p:nvPr/>
        </p:nvPicPr>
        <p:blipFill>
          <a:blip r:embed="rId3"/>
          <a:stretch>
            <a:fillRect/>
          </a:stretch>
        </p:blipFill>
        <p:spPr>
          <a:xfrm>
            <a:off x="866878" y="1043447"/>
            <a:ext cx="1589859" cy="2351863"/>
          </a:xfrm>
          <a:prstGeom prst="rect">
            <a:avLst/>
          </a:prstGeom>
        </p:spPr>
      </p:pic>
      <p:sp>
        <p:nvSpPr>
          <p:cNvPr id="10" name="Rectangle 9"/>
          <p:cNvSpPr/>
          <p:nvPr/>
        </p:nvSpPr>
        <p:spPr>
          <a:xfrm>
            <a:off x="2741890" y="180001"/>
            <a:ext cx="6053138" cy="1846659"/>
          </a:xfrm>
          <a:prstGeom prst="rect">
            <a:avLst/>
          </a:prstGeom>
        </p:spPr>
        <p:txBody>
          <a:bodyPr wrap="square">
            <a:spAutoFit/>
          </a:bodyPr>
          <a:lstStyle/>
          <a:p>
            <a:r>
              <a:rPr lang="fr-FR" sz="1600" dirty="0" smtClean="0">
                <a:latin typeface="Marianne" panose="02000000000000000000" pitchFamily="50" charset="0"/>
              </a:rPr>
              <a:t>Scénariste-réalisatrice </a:t>
            </a:r>
            <a:r>
              <a:rPr lang="fr-FR" sz="1600" dirty="0">
                <a:latin typeface="Marianne" panose="02000000000000000000" pitchFamily="50" charset="0"/>
              </a:rPr>
              <a:t>pendant 15 </a:t>
            </a:r>
            <a:r>
              <a:rPr lang="fr-FR" sz="1600" dirty="0" smtClean="0">
                <a:latin typeface="Marianne" panose="02000000000000000000" pitchFamily="50" charset="0"/>
              </a:rPr>
              <a:t>ans, Sophie </a:t>
            </a:r>
            <a:r>
              <a:rPr lang="fr-FR" sz="1600" dirty="0" err="1" smtClean="0">
                <a:latin typeface="Marianne" panose="02000000000000000000" pitchFamily="50" charset="0"/>
              </a:rPr>
              <a:t>Tavert</a:t>
            </a:r>
            <a:r>
              <a:rPr lang="fr-FR" sz="1600" dirty="0" smtClean="0">
                <a:latin typeface="Marianne" panose="02000000000000000000" pitchFamily="50" charset="0"/>
              </a:rPr>
              <a:t> </a:t>
            </a:r>
            <a:r>
              <a:rPr lang="fr-FR" sz="1600" dirty="0" err="1" smtClean="0">
                <a:latin typeface="Marianne" panose="02000000000000000000" pitchFamily="50" charset="0"/>
              </a:rPr>
              <a:t>Macian</a:t>
            </a:r>
            <a:r>
              <a:rPr lang="fr-FR" sz="1600" dirty="0" smtClean="0">
                <a:latin typeface="Marianne" panose="02000000000000000000" pitchFamily="50" charset="0"/>
              </a:rPr>
              <a:t> a porté </a:t>
            </a:r>
            <a:r>
              <a:rPr lang="fr-FR" sz="1600" dirty="0">
                <a:latin typeface="Marianne" panose="02000000000000000000" pitchFamily="50" charset="0"/>
              </a:rPr>
              <a:t>des projets de fictions, des courts et des longs métrages dans des genres très </a:t>
            </a:r>
            <a:r>
              <a:rPr lang="fr-FR" sz="1600" dirty="0" smtClean="0">
                <a:latin typeface="Marianne" panose="02000000000000000000" pitchFamily="50" charset="0"/>
              </a:rPr>
              <a:t>différents.</a:t>
            </a:r>
          </a:p>
          <a:p>
            <a:r>
              <a:rPr lang="fr-FR" sz="1600" dirty="0" smtClean="0">
                <a:latin typeface="Marianne" panose="02000000000000000000" pitchFamily="50" charset="0"/>
              </a:rPr>
              <a:t>C’est après l’adaptation de l’un de ses films en livre, qu’elle a basculé vers la littérature, traitant d’un sujet bien connu d’elle, la gymnastique.</a:t>
            </a:r>
          </a:p>
          <a:p>
            <a:endParaRPr lang="fr-FR" dirty="0"/>
          </a:p>
        </p:txBody>
      </p:sp>
      <p:sp>
        <p:nvSpPr>
          <p:cNvPr id="12" name="Rectangle 11"/>
          <p:cNvSpPr/>
          <p:nvPr/>
        </p:nvSpPr>
        <p:spPr>
          <a:xfrm>
            <a:off x="3377153" y="1815000"/>
            <a:ext cx="4782613" cy="1323439"/>
          </a:xfrm>
          <a:prstGeom prst="rect">
            <a:avLst/>
          </a:prstGeom>
        </p:spPr>
        <p:txBody>
          <a:bodyPr wrap="square">
            <a:spAutoFit/>
          </a:bodyPr>
          <a:lstStyle/>
          <a:p>
            <a:pPr algn="just"/>
            <a:r>
              <a:rPr lang="fr-FR" sz="1600" dirty="0">
                <a:latin typeface="Marianne" panose="02000000000000000000" pitchFamily="50" charset="0"/>
              </a:rPr>
              <a:t>« </a:t>
            </a:r>
            <a:r>
              <a:rPr lang="fr-FR" sz="1600" i="1" dirty="0">
                <a:latin typeface="Marianne" panose="02000000000000000000" pitchFamily="50" charset="0"/>
              </a:rPr>
              <a:t>Au cinéma, on ne rentre jamais dans la tête des personnages, on les incarne mais on ne rentre pas dans leur tête. Pour la première fois, je rentrais dans la tête d’un de mes personnages et j’ai trouvé cela absolument </a:t>
            </a:r>
            <a:r>
              <a:rPr lang="fr-FR" sz="1600" i="1" dirty="0" smtClean="0">
                <a:latin typeface="Marianne" panose="02000000000000000000" pitchFamily="50" charset="0"/>
              </a:rPr>
              <a:t>génial</a:t>
            </a:r>
            <a:r>
              <a:rPr lang="fr-FR" sz="1600" dirty="0" smtClean="0">
                <a:latin typeface="Marianne" panose="02000000000000000000" pitchFamily="50" charset="0"/>
              </a:rPr>
              <a:t>. »</a:t>
            </a:r>
            <a:endParaRPr lang="fr-FR" sz="1600" dirty="0">
              <a:latin typeface="Marianne" panose="02000000000000000000" pitchFamily="50" charset="0"/>
            </a:endParaRPr>
          </a:p>
        </p:txBody>
      </p:sp>
      <p:sp>
        <p:nvSpPr>
          <p:cNvPr id="13" name="ZoneTexte 12"/>
          <p:cNvSpPr txBox="1"/>
          <p:nvPr/>
        </p:nvSpPr>
        <p:spPr>
          <a:xfrm>
            <a:off x="180000" y="3292328"/>
            <a:ext cx="8647506" cy="1477328"/>
          </a:xfrm>
          <a:prstGeom prst="rect">
            <a:avLst/>
          </a:prstGeom>
          <a:noFill/>
        </p:spPr>
        <p:txBody>
          <a:bodyPr wrap="square" rtlCol="0">
            <a:spAutoFit/>
          </a:bodyPr>
          <a:lstStyle/>
          <a:p>
            <a:pPr algn="just"/>
            <a:r>
              <a:rPr lang="fr-FR" dirty="0" smtClean="0"/>
              <a:t>À </a:t>
            </a:r>
            <a:r>
              <a:rPr lang="fr-FR" dirty="0"/>
              <a:t>travers le parcours de </a:t>
            </a:r>
            <a:r>
              <a:rPr lang="fr-FR" dirty="0" err="1"/>
              <a:t>Maëlys</a:t>
            </a:r>
            <a:r>
              <a:rPr lang="fr-FR" dirty="0"/>
              <a:t> et de ses co-équipières, Sophie </a:t>
            </a:r>
            <a:r>
              <a:rPr lang="fr-FR" dirty="0" err="1"/>
              <a:t>Tavert-Macian</a:t>
            </a:r>
            <a:r>
              <a:rPr lang="fr-FR" dirty="0"/>
              <a:t> aborde </a:t>
            </a:r>
            <a:r>
              <a:rPr lang="fr-FR" dirty="0" smtClean="0"/>
              <a:t>dans ce premier roman des </a:t>
            </a:r>
            <a:r>
              <a:rPr lang="fr-FR" dirty="0"/>
              <a:t>thèmes forts : la passion, l’ambition, mais aussi les abus et la pression qui peuvent exister dans le milieu sportif. Le roman offre une immersion réaliste et poignante dans l’univers de la gymnastique artistique, où chaque détail compte et où le rêve olympique se paie au prix fort.</a:t>
            </a:r>
          </a:p>
        </p:txBody>
      </p:sp>
    </p:spTree>
    <p:extLst>
      <p:ext uri="{BB962C8B-B14F-4D97-AF65-F5344CB8AC3E}">
        <p14:creationId xmlns:p14="http://schemas.microsoft.com/office/powerpoint/2010/main" val="1477375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endParaRPr lang="fr-FR"/>
          </a:p>
        </p:txBody>
      </p:sp>
      <p:sp>
        <p:nvSpPr>
          <p:cNvPr id="6" name="ZoneTexte 5"/>
          <p:cNvSpPr txBox="1"/>
          <p:nvPr/>
        </p:nvSpPr>
        <p:spPr>
          <a:xfrm>
            <a:off x="1691680" y="483518"/>
            <a:ext cx="4104456" cy="369332"/>
          </a:xfrm>
          <a:prstGeom prst="rect">
            <a:avLst/>
          </a:prstGeom>
          <a:noFill/>
        </p:spPr>
        <p:txBody>
          <a:bodyPr wrap="square" rtlCol="0">
            <a:spAutoFit/>
          </a:bodyPr>
          <a:lstStyle/>
          <a:p>
            <a:r>
              <a:rPr lang="fr-FR" b="1" dirty="0" smtClean="0">
                <a:solidFill>
                  <a:srgbClr val="002060"/>
                </a:solidFill>
                <a:latin typeface="Marianne" panose="02000000000000000000" pitchFamily="50" charset="0"/>
              </a:rPr>
              <a:t>Pistes </a:t>
            </a:r>
            <a:r>
              <a:rPr lang="fr-FR" b="1" dirty="0" smtClean="0">
                <a:solidFill>
                  <a:srgbClr val="002060"/>
                </a:solidFill>
                <a:latin typeface="Marianne" panose="02000000000000000000" pitchFamily="50" charset="0"/>
              </a:rPr>
              <a:t>pédagogiques</a:t>
            </a:r>
            <a:endParaRPr lang="fr-FR" b="1" dirty="0">
              <a:solidFill>
                <a:srgbClr val="002060"/>
              </a:solidFill>
              <a:latin typeface="Marianne" panose="02000000000000000000" pitchFamily="50" charset="0"/>
            </a:endParaRPr>
          </a:p>
        </p:txBody>
      </p:sp>
      <p:sp>
        <p:nvSpPr>
          <p:cNvPr id="7" name="ZoneTexte 6"/>
          <p:cNvSpPr txBox="1"/>
          <p:nvPr/>
        </p:nvSpPr>
        <p:spPr>
          <a:xfrm>
            <a:off x="1043608" y="1419622"/>
            <a:ext cx="7848872" cy="2831544"/>
          </a:xfrm>
          <a:prstGeom prst="rect">
            <a:avLst/>
          </a:prstGeom>
          <a:noFill/>
        </p:spPr>
        <p:txBody>
          <a:bodyPr wrap="square" rtlCol="0">
            <a:spAutoFit/>
          </a:bodyPr>
          <a:lstStyle/>
          <a:p>
            <a:r>
              <a:rPr lang="fr-FR" sz="1600" b="1" dirty="0">
                <a:solidFill>
                  <a:srgbClr val="002060"/>
                </a:solidFill>
                <a:latin typeface="Marianne" panose="02000000000000000000" pitchFamily="50" charset="0"/>
              </a:rPr>
              <a:t>Séance 1</a:t>
            </a:r>
          </a:p>
          <a:p>
            <a:pPr marL="285750" indent="-285750">
              <a:buFont typeface="Wingdings" panose="05000000000000000000" pitchFamily="2" charset="2"/>
              <a:buChar char="q"/>
            </a:pPr>
            <a:endParaRPr lang="fr-FR" sz="1600" dirty="0" smtClean="0">
              <a:latin typeface="Marianne" panose="02000000000000000000" pitchFamily="50" charset="0"/>
            </a:endParaRPr>
          </a:p>
          <a:p>
            <a:pPr marL="285750" indent="-285750">
              <a:buFont typeface="Wingdings" panose="05000000000000000000" pitchFamily="2" charset="2"/>
              <a:buChar char="q"/>
            </a:pPr>
            <a:r>
              <a:rPr lang="fr-FR" sz="1600" dirty="0" smtClean="0">
                <a:latin typeface="Marianne" panose="02000000000000000000" pitchFamily="50" charset="0"/>
              </a:rPr>
              <a:t>Anticipation </a:t>
            </a:r>
            <a:r>
              <a:rPr lang="fr-FR" sz="1600" dirty="0" smtClean="0">
                <a:latin typeface="Marianne" panose="02000000000000000000" pitchFamily="50" charset="0"/>
              </a:rPr>
              <a:t>à partir de la couverture</a:t>
            </a:r>
          </a:p>
          <a:p>
            <a:endParaRPr lang="fr-FR" sz="1600" dirty="0" smtClean="0">
              <a:latin typeface="Marianne" panose="02000000000000000000" pitchFamily="50" charset="0"/>
            </a:endParaRPr>
          </a:p>
          <a:p>
            <a:pPr marL="285750" indent="-285750">
              <a:buFont typeface="Wingdings" panose="05000000000000000000" pitchFamily="2" charset="2"/>
              <a:buChar char="q"/>
            </a:pPr>
            <a:r>
              <a:rPr lang="fr-FR" sz="1600" dirty="0">
                <a:latin typeface="Marianne" panose="02000000000000000000" pitchFamily="50" charset="0"/>
              </a:rPr>
              <a:t>Lecture du premier </a:t>
            </a:r>
            <a:r>
              <a:rPr lang="fr-FR" sz="1600" dirty="0" smtClean="0">
                <a:latin typeface="Marianne" panose="02000000000000000000" pitchFamily="50" charset="0"/>
              </a:rPr>
              <a:t>paragraphe (page 7-8) : qu’apprend-on sur le contexte, le sport, le personnage principal ?</a:t>
            </a:r>
          </a:p>
          <a:p>
            <a:r>
              <a:rPr lang="fr-FR" sz="1600" dirty="0">
                <a:latin typeface="Marianne" panose="02000000000000000000" pitchFamily="50" charset="0"/>
              </a:rPr>
              <a:t> </a:t>
            </a:r>
            <a:r>
              <a:rPr lang="fr-FR" sz="1600" dirty="0" smtClean="0">
                <a:latin typeface="Marianne" panose="02000000000000000000" pitchFamily="50" charset="0"/>
              </a:rPr>
              <a:t>    </a:t>
            </a:r>
            <a:endParaRPr lang="fr-FR" sz="1600" dirty="0" smtClean="0">
              <a:latin typeface="Marianne" panose="02000000000000000000" pitchFamily="50" charset="0"/>
            </a:endParaRPr>
          </a:p>
          <a:p>
            <a:r>
              <a:rPr lang="fr-FR" sz="1600" dirty="0">
                <a:latin typeface="Marianne" panose="02000000000000000000" pitchFamily="50" charset="0"/>
              </a:rPr>
              <a:t> </a:t>
            </a:r>
            <a:r>
              <a:rPr lang="fr-FR" sz="1600" dirty="0" smtClean="0">
                <a:latin typeface="Marianne" panose="02000000000000000000" pitchFamily="50" charset="0"/>
              </a:rPr>
              <a:t>    </a:t>
            </a:r>
            <a:r>
              <a:rPr lang="fr-FR" sz="1600" dirty="0" smtClean="0">
                <a:latin typeface="Marianne" panose="02000000000000000000" pitchFamily="50" charset="0"/>
              </a:rPr>
              <a:t>Lien </a:t>
            </a:r>
            <a:r>
              <a:rPr lang="fr-FR" sz="1600" dirty="0" smtClean="0">
                <a:latin typeface="Marianne" panose="02000000000000000000" pitchFamily="50" charset="0"/>
              </a:rPr>
              <a:t>avec la photo en couverture</a:t>
            </a:r>
          </a:p>
          <a:p>
            <a:pPr marL="285750" indent="-285750">
              <a:buFont typeface="Wingdings" panose="05000000000000000000" pitchFamily="2" charset="2"/>
              <a:buChar char="q"/>
            </a:pPr>
            <a:endParaRPr lang="fr-FR" sz="1600" dirty="0">
              <a:latin typeface="Marianne" panose="02000000000000000000" pitchFamily="50" charset="0"/>
            </a:endParaRPr>
          </a:p>
          <a:p>
            <a:pPr marL="285750" indent="-285750">
              <a:buFont typeface="Wingdings" panose="05000000000000000000" pitchFamily="2" charset="2"/>
              <a:buChar char="q"/>
            </a:pPr>
            <a:r>
              <a:rPr lang="fr-FR" sz="1600" dirty="0" smtClean="0">
                <a:latin typeface="Marianne" panose="02000000000000000000" pitchFamily="50" charset="0"/>
              </a:rPr>
              <a:t>Recherches sur la définition du titre</a:t>
            </a:r>
          </a:p>
          <a:p>
            <a:pPr marL="285750" indent="-285750">
              <a:buFont typeface="Wingdings" panose="05000000000000000000" pitchFamily="2" charset="2"/>
              <a:buChar char="q"/>
            </a:pPr>
            <a:endParaRPr lang="fr-FR" sz="1400" dirty="0">
              <a:latin typeface="Marianne" panose="02000000000000000000" pitchFamily="50" charset="0"/>
            </a:endParaRPr>
          </a:p>
        </p:txBody>
      </p:sp>
      <p:pic>
        <p:nvPicPr>
          <p:cNvPr id="5" name="Image 4"/>
          <p:cNvPicPr>
            <a:picLocks noChangeAspect="1"/>
          </p:cNvPicPr>
          <p:nvPr/>
        </p:nvPicPr>
        <p:blipFill>
          <a:blip r:embed="rId2"/>
          <a:stretch>
            <a:fillRect/>
          </a:stretch>
        </p:blipFill>
        <p:spPr>
          <a:xfrm>
            <a:off x="6228184" y="112023"/>
            <a:ext cx="1656184" cy="2317466"/>
          </a:xfrm>
          <a:prstGeom prst="rect">
            <a:avLst/>
          </a:prstGeom>
        </p:spPr>
      </p:pic>
    </p:spTree>
    <p:extLst>
      <p:ext uri="{BB962C8B-B14F-4D97-AF65-F5344CB8AC3E}">
        <p14:creationId xmlns:p14="http://schemas.microsoft.com/office/powerpoint/2010/main" val="3703150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endParaRPr lang="fr-FR"/>
          </a:p>
        </p:txBody>
      </p:sp>
      <p:sp>
        <p:nvSpPr>
          <p:cNvPr id="6" name="ZoneTexte 5"/>
          <p:cNvSpPr txBox="1"/>
          <p:nvPr/>
        </p:nvSpPr>
        <p:spPr>
          <a:xfrm>
            <a:off x="1691680" y="483518"/>
            <a:ext cx="4104456" cy="369332"/>
          </a:xfrm>
          <a:prstGeom prst="rect">
            <a:avLst/>
          </a:prstGeom>
          <a:noFill/>
        </p:spPr>
        <p:txBody>
          <a:bodyPr wrap="square" rtlCol="0">
            <a:spAutoFit/>
          </a:bodyPr>
          <a:lstStyle/>
          <a:p>
            <a:r>
              <a:rPr lang="fr-FR" b="1" dirty="0" smtClean="0">
                <a:solidFill>
                  <a:srgbClr val="002060"/>
                </a:solidFill>
                <a:latin typeface="Marianne" panose="02000000000000000000" pitchFamily="50" charset="0"/>
              </a:rPr>
              <a:t>Pistes pédagogiques</a:t>
            </a:r>
            <a:endParaRPr lang="fr-FR" b="1" dirty="0">
              <a:solidFill>
                <a:srgbClr val="002060"/>
              </a:solidFill>
              <a:latin typeface="Marianne" panose="02000000000000000000" pitchFamily="50" charset="0"/>
            </a:endParaRPr>
          </a:p>
        </p:txBody>
      </p:sp>
      <p:sp>
        <p:nvSpPr>
          <p:cNvPr id="7" name="ZoneTexte 6"/>
          <p:cNvSpPr txBox="1"/>
          <p:nvPr/>
        </p:nvSpPr>
        <p:spPr>
          <a:xfrm>
            <a:off x="971600" y="1042854"/>
            <a:ext cx="7848872" cy="3570208"/>
          </a:xfrm>
          <a:prstGeom prst="rect">
            <a:avLst/>
          </a:prstGeom>
          <a:noFill/>
        </p:spPr>
        <p:txBody>
          <a:bodyPr wrap="square" rtlCol="0">
            <a:spAutoFit/>
          </a:bodyPr>
          <a:lstStyle/>
          <a:p>
            <a:pPr marL="285750" indent="-285750">
              <a:buFont typeface="Wingdings" panose="05000000000000000000" pitchFamily="2" charset="2"/>
              <a:buChar char="q"/>
            </a:pPr>
            <a:r>
              <a:rPr lang="fr-FR" sz="1400" b="1" dirty="0" smtClean="0">
                <a:solidFill>
                  <a:srgbClr val="002060"/>
                </a:solidFill>
                <a:latin typeface="Marianne" panose="02000000000000000000" pitchFamily="50" charset="0"/>
              </a:rPr>
              <a:t>Étude </a:t>
            </a:r>
            <a:r>
              <a:rPr lang="fr-FR" sz="1400" b="1" dirty="0">
                <a:solidFill>
                  <a:srgbClr val="002060"/>
                </a:solidFill>
                <a:latin typeface="Marianne" panose="02000000000000000000" pitchFamily="50" charset="0"/>
              </a:rPr>
              <a:t>du récit et de la </a:t>
            </a:r>
            <a:r>
              <a:rPr lang="fr-FR" sz="1400" b="1" dirty="0" smtClean="0">
                <a:solidFill>
                  <a:srgbClr val="002060"/>
                </a:solidFill>
                <a:latin typeface="Marianne" panose="02000000000000000000" pitchFamily="50" charset="0"/>
              </a:rPr>
              <a:t>narration</a:t>
            </a:r>
          </a:p>
          <a:p>
            <a:endParaRPr lang="fr-FR" sz="1400" dirty="0">
              <a:latin typeface="Marianne" panose="02000000000000000000" pitchFamily="50" charset="0"/>
            </a:endParaRPr>
          </a:p>
          <a:p>
            <a:pPr marL="285750" indent="-285750">
              <a:buFontTx/>
              <a:buChar char="-"/>
            </a:pPr>
            <a:r>
              <a:rPr lang="fr-FR" sz="1400" dirty="0" smtClean="0">
                <a:latin typeface="Marianne" panose="02000000000000000000" pitchFamily="50" charset="0"/>
              </a:rPr>
              <a:t>Analyse </a:t>
            </a:r>
            <a:r>
              <a:rPr lang="fr-FR" sz="1400" dirty="0">
                <a:latin typeface="Marianne" panose="02000000000000000000" pitchFamily="50" charset="0"/>
              </a:rPr>
              <a:t>du point de </a:t>
            </a:r>
            <a:r>
              <a:rPr lang="fr-FR" sz="1400" dirty="0" smtClean="0">
                <a:latin typeface="Marianne" panose="02000000000000000000" pitchFamily="50" charset="0"/>
              </a:rPr>
              <a:t>vue </a:t>
            </a:r>
            <a:r>
              <a:rPr lang="fr-FR" sz="1400" dirty="0">
                <a:latin typeface="Marianne" panose="02000000000000000000" pitchFamily="50" charset="0"/>
              </a:rPr>
              <a:t>: </a:t>
            </a:r>
            <a:endParaRPr lang="fr-FR" sz="1400" dirty="0" smtClean="0">
              <a:latin typeface="Marianne" panose="02000000000000000000" pitchFamily="50" charset="0"/>
            </a:endParaRPr>
          </a:p>
          <a:p>
            <a:r>
              <a:rPr lang="fr-FR" sz="1400" dirty="0" smtClean="0">
                <a:latin typeface="Marianne" panose="02000000000000000000" pitchFamily="50" charset="0"/>
              </a:rPr>
              <a:t>Le </a:t>
            </a:r>
            <a:r>
              <a:rPr lang="fr-FR" sz="1400" dirty="0">
                <a:latin typeface="Marianne" panose="02000000000000000000" pitchFamily="50" charset="0"/>
              </a:rPr>
              <a:t>roman est écrit à la troisième personne, mais très proche de </a:t>
            </a:r>
            <a:r>
              <a:rPr lang="fr-FR" sz="1400" dirty="0" err="1">
                <a:latin typeface="Marianne" panose="02000000000000000000" pitchFamily="50" charset="0"/>
              </a:rPr>
              <a:t>Maëlys</a:t>
            </a:r>
            <a:r>
              <a:rPr lang="fr-FR" sz="1400" dirty="0">
                <a:latin typeface="Marianne" panose="02000000000000000000" pitchFamily="50" charset="0"/>
              </a:rPr>
              <a:t>. </a:t>
            </a:r>
            <a:endParaRPr lang="fr-FR" sz="1400" dirty="0" smtClean="0">
              <a:latin typeface="Marianne" panose="02000000000000000000" pitchFamily="50" charset="0"/>
            </a:endParaRPr>
          </a:p>
          <a:p>
            <a:endParaRPr lang="fr-FR" sz="1400" dirty="0" smtClean="0">
              <a:latin typeface="Marianne" panose="02000000000000000000" pitchFamily="50" charset="0"/>
            </a:endParaRPr>
          </a:p>
          <a:p>
            <a:r>
              <a:rPr lang="fr-FR" sz="1400" dirty="0" smtClean="0">
                <a:latin typeface="Marianne" panose="02000000000000000000" pitchFamily="50" charset="0"/>
              </a:rPr>
              <a:t>Étudier </a:t>
            </a:r>
            <a:r>
              <a:rPr lang="fr-FR" sz="1400" dirty="0">
                <a:latin typeface="Marianne" panose="02000000000000000000" pitchFamily="50" charset="0"/>
              </a:rPr>
              <a:t>comment l’autrice crée une immersion dans l’esprit de l’héroïne, ses doutes, ses espoirs</a:t>
            </a:r>
            <a:r>
              <a:rPr lang="fr-FR" sz="1400" dirty="0" smtClean="0">
                <a:latin typeface="Marianne" panose="02000000000000000000" pitchFamily="50" charset="0"/>
              </a:rPr>
              <a:t>.</a:t>
            </a:r>
          </a:p>
          <a:p>
            <a:pPr marL="285750" indent="-285750">
              <a:buFontTx/>
              <a:buChar char="-"/>
            </a:pPr>
            <a:endParaRPr lang="fr-FR" sz="1400" dirty="0">
              <a:latin typeface="Marianne" panose="02000000000000000000" pitchFamily="50" charset="0"/>
            </a:endParaRPr>
          </a:p>
          <a:p>
            <a:pPr marL="285750" indent="-285750">
              <a:buFontTx/>
              <a:buChar char="-"/>
            </a:pPr>
            <a:r>
              <a:rPr lang="fr-FR" sz="1400" dirty="0" smtClean="0">
                <a:latin typeface="Marianne" panose="02000000000000000000" pitchFamily="50" charset="0"/>
              </a:rPr>
              <a:t>Structure narrative </a:t>
            </a:r>
            <a:r>
              <a:rPr lang="fr-FR" sz="1400" dirty="0">
                <a:latin typeface="Marianne" panose="02000000000000000000" pitchFamily="50" charset="0"/>
              </a:rPr>
              <a:t>: </a:t>
            </a:r>
            <a:endParaRPr lang="fr-FR" sz="1400" dirty="0" smtClean="0">
              <a:latin typeface="Marianne" panose="02000000000000000000" pitchFamily="50" charset="0"/>
            </a:endParaRPr>
          </a:p>
          <a:p>
            <a:r>
              <a:rPr lang="fr-FR" sz="1400" dirty="0" smtClean="0">
                <a:latin typeface="Marianne" panose="02000000000000000000" pitchFamily="50" charset="0"/>
              </a:rPr>
              <a:t>Identifier </a:t>
            </a:r>
            <a:r>
              <a:rPr lang="fr-FR" sz="1400" dirty="0">
                <a:latin typeface="Marianne" panose="02000000000000000000" pitchFamily="50" charset="0"/>
              </a:rPr>
              <a:t>les étapes clés du parcours de </a:t>
            </a:r>
            <a:r>
              <a:rPr lang="fr-FR" sz="1400" dirty="0" err="1">
                <a:latin typeface="Marianne" panose="02000000000000000000" pitchFamily="50" charset="0"/>
              </a:rPr>
              <a:t>Maëlys</a:t>
            </a:r>
            <a:r>
              <a:rPr lang="fr-FR" sz="1400" dirty="0">
                <a:latin typeface="Marianne" panose="02000000000000000000" pitchFamily="50" charset="0"/>
              </a:rPr>
              <a:t> (départ, adaptation, épreuves, résilience) et les comparer à un schéma actanciel ou à un parcours initiatique.</a:t>
            </a:r>
          </a:p>
          <a:p>
            <a:endParaRPr lang="fr-FR" sz="1400" dirty="0">
              <a:latin typeface="Marianne" panose="02000000000000000000" pitchFamily="50" charset="0"/>
            </a:endParaRPr>
          </a:p>
          <a:p>
            <a:r>
              <a:rPr lang="fr-FR" sz="1400" dirty="0" smtClean="0">
                <a:latin typeface="Marianne" panose="02000000000000000000" pitchFamily="50" charset="0"/>
              </a:rPr>
              <a:t>Le </a:t>
            </a:r>
            <a:r>
              <a:rPr lang="fr-FR" sz="1400" dirty="0">
                <a:latin typeface="Marianne" panose="02000000000000000000" pitchFamily="50" charset="0"/>
              </a:rPr>
              <a:t>mantra « Gamba </a:t>
            </a:r>
            <a:r>
              <a:rPr lang="fr-FR" sz="1400" dirty="0" smtClean="0">
                <a:latin typeface="Marianne" panose="02000000000000000000" pitchFamily="50" charset="0"/>
              </a:rPr>
              <a:t>» </a:t>
            </a:r>
            <a:r>
              <a:rPr lang="fr-FR" sz="1400" dirty="0">
                <a:latin typeface="Marianne" panose="02000000000000000000" pitchFamily="50" charset="0"/>
              </a:rPr>
              <a:t>: </a:t>
            </a:r>
            <a:endParaRPr lang="fr-FR" sz="1400" dirty="0" smtClean="0">
              <a:latin typeface="Marianne" panose="02000000000000000000" pitchFamily="50" charset="0"/>
            </a:endParaRPr>
          </a:p>
          <a:p>
            <a:r>
              <a:rPr lang="fr-FR" sz="1400" dirty="0" smtClean="0">
                <a:latin typeface="Marianne" panose="02000000000000000000" pitchFamily="50" charset="0"/>
              </a:rPr>
              <a:t>Analyser </a:t>
            </a:r>
            <a:r>
              <a:rPr lang="fr-FR" sz="1400" dirty="0">
                <a:latin typeface="Marianne" panose="02000000000000000000" pitchFamily="50" charset="0"/>
              </a:rPr>
              <a:t>la répétition de ce mot comme fil conducteur et symbole de persévérance</a:t>
            </a:r>
            <a:r>
              <a:rPr lang="fr-FR" sz="1400" dirty="0" smtClean="0">
                <a:latin typeface="Marianne" panose="02000000000000000000" pitchFamily="50" charset="0"/>
              </a:rPr>
              <a:t>. </a:t>
            </a:r>
            <a:r>
              <a:rPr lang="fr-FR" sz="1400" dirty="0" smtClean="0"/>
              <a:t> </a:t>
            </a:r>
            <a:r>
              <a:rPr lang="fr-FR" sz="1400" dirty="0">
                <a:latin typeface="Marianne" panose="02000000000000000000" pitchFamily="50" charset="0"/>
              </a:rPr>
              <a:t>Comparer avec d’autres mantras ou slogans dans la littérature ou le sport.</a:t>
            </a:r>
          </a:p>
          <a:p>
            <a:endParaRPr lang="fr-FR" sz="1600" dirty="0">
              <a:latin typeface="Marianne" panose="02000000000000000000" pitchFamily="50" charset="0"/>
            </a:endParaRPr>
          </a:p>
        </p:txBody>
      </p:sp>
    </p:spTree>
    <p:extLst>
      <p:ext uri="{BB962C8B-B14F-4D97-AF65-F5344CB8AC3E}">
        <p14:creationId xmlns:p14="http://schemas.microsoft.com/office/powerpoint/2010/main" val="1160912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endParaRPr lang="fr-FR"/>
          </a:p>
        </p:txBody>
      </p:sp>
      <p:sp>
        <p:nvSpPr>
          <p:cNvPr id="6" name="ZoneTexte 5"/>
          <p:cNvSpPr txBox="1"/>
          <p:nvPr/>
        </p:nvSpPr>
        <p:spPr>
          <a:xfrm>
            <a:off x="1691680" y="483518"/>
            <a:ext cx="4104456" cy="369332"/>
          </a:xfrm>
          <a:prstGeom prst="rect">
            <a:avLst/>
          </a:prstGeom>
          <a:noFill/>
        </p:spPr>
        <p:txBody>
          <a:bodyPr wrap="square" rtlCol="0">
            <a:spAutoFit/>
          </a:bodyPr>
          <a:lstStyle/>
          <a:p>
            <a:r>
              <a:rPr lang="fr-FR" b="1" dirty="0" smtClean="0">
                <a:solidFill>
                  <a:srgbClr val="002060"/>
                </a:solidFill>
                <a:latin typeface="Marianne" panose="02000000000000000000" pitchFamily="50" charset="0"/>
              </a:rPr>
              <a:t>Pistes pédagogiques</a:t>
            </a:r>
            <a:endParaRPr lang="fr-FR" b="1" dirty="0">
              <a:solidFill>
                <a:srgbClr val="002060"/>
              </a:solidFill>
              <a:latin typeface="Marianne" panose="02000000000000000000" pitchFamily="50" charset="0"/>
            </a:endParaRPr>
          </a:p>
        </p:txBody>
      </p:sp>
      <p:sp>
        <p:nvSpPr>
          <p:cNvPr id="7" name="ZoneTexte 6"/>
          <p:cNvSpPr txBox="1"/>
          <p:nvPr/>
        </p:nvSpPr>
        <p:spPr>
          <a:xfrm>
            <a:off x="899592" y="1203598"/>
            <a:ext cx="7848872" cy="3600986"/>
          </a:xfrm>
          <a:prstGeom prst="rect">
            <a:avLst/>
          </a:prstGeom>
          <a:noFill/>
        </p:spPr>
        <p:txBody>
          <a:bodyPr wrap="square" rtlCol="0">
            <a:spAutoFit/>
          </a:bodyPr>
          <a:lstStyle/>
          <a:p>
            <a:pPr marL="285750" indent="-285750">
              <a:buFont typeface="Wingdings" panose="05000000000000000000" pitchFamily="2" charset="2"/>
              <a:buChar char="q"/>
            </a:pPr>
            <a:r>
              <a:rPr lang="fr-FR" sz="1600" b="1" dirty="0" smtClean="0">
                <a:solidFill>
                  <a:srgbClr val="002060"/>
                </a:solidFill>
                <a:latin typeface="Marianne" panose="02000000000000000000" pitchFamily="50" charset="0"/>
              </a:rPr>
              <a:t>Thèmes </a:t>
            </a:r>
            <a:r>
              <a:rPr lang="fr-FR" sz="1600" b="1" dirty="0">
                <a:solidFill>
                  <a:srgbClr val="002060"/>
                </a:solidFill>
                <a:latin typeface="Marianne" panose="02000000000000000000" pitchFamily="50" charset="0"/>
              </a:rPr>
              <a:t>et </a:t>
            </a:r>
            <a:r>
              <a:rPr lang="fr-FR" sz="1600" b="1" dirty="0" smtClean="0">
                <a:solidFill>
                  <a:srgbClr val="002060"/>
                </a:solidFill>
                <a:latin typeface="Marianne" panose="02000000000000000000" pitchFamily="50" charset="0"/>
              </a:rPr>
              <a:t>enjeux</a:t>
            </a:r>
          </a:p>
          <a:p>
            <a:endParaRPr lang="fr-FR" sz="1600" dirty="0">
              <a:latin typeface="Marianne" panose="02000000000000000000" pitchFamily="50" charset="0"/>
            </a:endParaRPr>
          </a:p>
          <a:p>
            <a:pPr marL="285750" indent="-285750">
              <a:buFontTx/>
              <a:buChar char="-"/>
            </a:pPr>
            <a:r>
              <a:rPr lang="fr-FR" sz="1600" dirty="0" smtClean="0">
                <a:latin typeface="Marianne" panose="02000000000000000000" pitchFamily="50" charset="0"/>
              </a:rPr>
              <a:t>Le </a:t>
            </a:r>
            <a:r>
              <a:rPr lang="fr-FR" sz="1600" dirty="0">
                <a:latin typeface="Marianne" panose="02000000000000000000" pitchFamily="50" charset="0"/>
              </a:rPr>
              <a:t>sacrifice et la </a:t>
            </a:r>
            <a:r>
              <a:rPr lang="fr-FR" sz="1600" dirty="0" smtClean="0">
                <a:latin typeface="Marianne" panose="02000000000000000000" pitchFamily="50" charset="0"/>
              </a:rPr>
              <a:t>passion </a:t>
            </a:r>
            <a:r>
              <a:rPr lang="fr-FR" sz="1600" dirty="0" smtClean="0">
                <a:latin typeface="Marianne" panose="02000000000000000000" pitchFamily="50" charset="0"/>
              </a:rPr>
              <a:t> </a:t>
            </a:r>
          </a:p>
          <a:p>
            <a:r>
              <a:rPr lang="fr-FR" sz="1600" dirty="0" smtClean="0">
                <a:latin typeface="Marianne" panose="02000000000000000000" pitchFamily="50" charset="0"/>
              </a:rPr>
              <a:t>Débattre </a:t>
            </a:r>
            <a:r>
              <a:rPr lang="fr-FR" sz="1600" dirty="0">
                <a:latin typeface="Marianne" panose="02000000000000000000" pitchFamily="50" charset="0"/>
              </a:rPr>
              <a:t>des sacrifices consentis pour réaliser un rêve (quitter sa famille, son île, son enfance). </a:t>
            </a:r>
            <a:endParaRPr lang="fr-FR" sz="1600" dirty="0" smtClean="0">
              <a:latin typeface="Marianne" panose="02000000000000000000" pitchFamily="50" charset="0"/>
            </a:endParaRPr>
          </a:p>
          <a:p>
            <a:r>
              <a:rPr lang="fr-FR" sz="1600" dirty="0" smtClean="0">
                <a:latin typeface="Marianne" panose="02000000000000000000" pitchFamily="50" charset="0"/>
              </a:rPr>
              <a:t>Comparer </a:t>
            </a:r>
            <a:r>
              <a:rPr lang="fr-FR" sz="1600" dirty="0">
                <a:latin typeface="Marianne" panose="02000000000000000000" pitchFamily="50" charset="0"/>
              </a:rPr>
              <a:t>avec d’autres œuvres ou témoignages de </a:t>
            </a:r>
            <a:r>
              <a:rPr lang="fr-FR" sz="1600" dirty="0" smtClean="0">
                <a:latin typeface="Marianne" panose="02000000000000000000" pitchFamily="50" charset="0"/>
              </a:rPr>
              <a:t>sportifs (par ex. Léon Marchand).</a:t>
            </a:r>
          </a:p>
          <a:p>
            <a:endParaRPr lang="fr-FR" sz="1600" dirty="0">
              <a:latin typeface="Marianne" panose="02000000000000000000" pitchFamily="50" charset="0"/>
            </a:endParaRPr>
          </a:p>
          <a:p>
            <a:pPr marL="285750" indent="-285750">
              <a:buFontTx/>
              <a:buChar char="-"/>
            </a:pPr>
            <a:r>
              <a:rPr lang="fr-FR" sz="1600" dirty="0" smtClean="0">
                <a:latin typeface="Marianne" panose="02000000000000000000" pitchFamily="50" charset="0"/>
              </a:rPr>
              <a:t>L’identité </a:t>
            </a:r>
            <a:r>
              <a:rPr lang="fr-FR" sz="1600" dirty="0">
                <a:latin typeface="Marianne" panose="02000000000000000000" pitchFamily="50" charset="0"/>
              </a:rPr>
              <a:t>et </a:t>
            </a:r>
            <a:r>
              <a:rPr lang="fr-FR" sz="1600" dirty="0" smtClean="0">
                <a:latin typeface="Marianne" panose="02000000000000000000" pitchFamily="50" charset="0"/>
              </a:rPr>
              <a:t>l’exil </a:t>
            </a:r>
            <a:endParaRPr lang="fr-FR" sz="1600" dirty="0" smtClean="0">
              <a:latin typeface="Marianne" panose="02000000000000000000" pitchFamily="50" charset="0"/>
            </a:endParaRPr>
          </a:p>
          <a:p>
            <a:r>
              <a:rPr lang="fr-FR" sz="1600" dirty="0" smtClean="0">
                <a:latin typeface="Marianne" panose="02000000000000000000" pitchFamily="50" charset="0"/>
              </a:rPr>
              <a:t>Réfléchir </a:t>
            </a:r>
            <a:r>
              <a:rPr lang="fr-FR" sz="1600" dirty="0">
                <a:latin typeface="Marianne" panose="02000000000000000000" pitchFamily="50" charset="0"/>
              </a:rPr>
              <a:t>à l’impact du déracinement sur la construction de soi (</a:t>
            </a:r>
            <a:r>
              <a:rPr lang="fr-FR" sz="1600" dirty="0" err="1">
                <a:latin typeface="Marianne" panose="02000000000000000000" pitchFamily="50" charset="0"/>
              </a:rPr>
              <a:t>Maëlys</a:t>
            </a:r>
            <a:r>
              <a:rPr lang="fr-FR" sz="1600" dirty="0">
                <a:latin typeface="Marianne" panose="02000000000000000000" pitchFamily="50" charset="0"/>
              </a:rPr>
              <a:t> quitte La Réunion pour la métropole</a:t>
            </a:r>
            <a:r>
              <a:rPr lang="fr-FR" sz="1600" dirty="0" smtClean="0">
                <a:latin typeface="Marianne" panose="02000000000000000000" pitchFamily="50" charset="0"/>
              </a:rPr>
              <a:t>).</a:t>
            </a:r>
          </a:p>
          <a:p>
            <a:r>
              <a:rPr lang="fr-FR" sz="1600" dirty="0" smtClean="0">
                <a:latin typeface="Marianne" panose="02000000000000000000" pitchFamily="50" charset="0"/>
              </a:rPr>
              <a:t>Lier </a:t>
            </a:r>
            <a:r>
              <a:rPr lang="fr-FR" sz="1600" dirty="0" smtClean="0">
                <a:latin typeface="Marianne" panose="02000000000000000000" pitchFamily="50" charset="0"/>
              </a:rPr>
              <a:t>à des textes sur le sujet (</a:t>
            </a:r>
            <a:r>
              <a:rPr lang="fr-FR" sz="1600" i="1" dirty="0" smtClean="0">
                <a:latin typeface="Marianne" panose="02000000000000000000" pitchFamily="50" charset="0"/>
              </a:rPr>
              <a:t>Petit pays</a:t>
            </a:r>
            <a:r>
              <a:rPr lang="fr-FR" sz="1600" dirty="0" smtClean="0">
                <a:latin typeface="Marianne" panose="02000000000000000000" pitchFamily="50" charset="0"/>
              </a:rPr>
              <a:t>, de Gaël Faye).</a:t>
            </a:r>
          </a:p>
          <a:p>
            <a:pPr marL="285750" indent="-285750">
              <a:buFont typeface="Wingdings" panose="05000000000000000000" pitchFamily="2" charset="2"/>
              <a:buChar char="q"/>
            </a:pPr>
            <a:endParaRPr lang="fr-FR" dirty="0"/>
          </a:p>
          <a:p>
            <a:r>
              <a:rPr lang="fr-FR" dirty="0"/>
              <a:t> </a:t>
            </a:r>
          </a:p>
        </p:txBody>
      </p:sp>
    </p:spTree>
    <p:extLst>
      <p:ext uri="{BB962C8B-B14F-4D97-AF65-F5344CB8AC3E}">
        <p14:creationId xmlns:p14="http://schemas.microsoft.com/office/powerpoint/2010/main" val="512277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ZoneTexte 3"/>
          <p:cNvSpPr txBox="1"/>
          <p:nvPr/>
        </p:nvSpPr>
        <p:spPr>
          <a:xfrm>
            <a:off x="1475656" y="564930"/>
            <a:ext cx="7524836" cy="4647426"/>
          </a:xfrm>
          <a:prstGeom prst="rect">
            <a:avLst/>
          </a:prstGeom>
          <a:noFill/>
        </p:spPr>
        <p:txBody>
          <a:bodyPr wrap="square" rtlCol="0">
            <a:spAutoFit/>
          </a:bodyPr>
          <a:lstStyle/>
          <a:p>
            <a:endParaRPr lang="fr-FR" dirty="0" smtClean="0"/>
          </a:p>
          <a:p>
            <a:r>
              <a:rPr lang="fr-FR" sz="1600" b="1" dirty="0" smtClean="0">
                <a:solidFill>
                  <a:srgbClr val="002060"/>
                </a:solidFill>
                <a:latin typeface="Marianne" panose="02000000000000000000" pitchFamily="50" charset="0"/>
              </a:rPr>
              <a:t>Langue </a:t>
            </a:r>
            <a:r>
              <a:rPr lang="fr-FR" sz="1600" b="1" dirty="0">
                <a:solidFill>
                  <a:srgbClr val="002060"/>
                </a:solidFill>
                <a:latin typeface="Marianne" panose="02000000000000000000" pitchFamily="50" charset="0"/>
              </a:rPr>
              <a:t>et </a:t>
            </a:r>
            <a:r>
              <a:rPr lang="fr-FR" sz="1600" b="1" dirty="0" smtClean="0">
                <a:solidFill>
                  <a:srgbClr val="002060"/>
                </a:solidFill>
                <a:latin typeface="Marianne" panose="02000000000000000000" pitchFamily="50" charset="0"/>
              </a:rPr>
              <a:t>style</a:t>
            </a:r>
          </a:p>
          <a:p>
            <a:endParaRPr lang="fr-FR" sz="1600" dirty="0">
              <a:latin typeface="Marianne" panose="02000000000000000000" pitchFamily="50" charset="0"/>
            </a:endParaRPr>
          </a:p>
          <a:p>
            <a:pPr marL="285750" indent="-285750">
              <a:buFontTx/>
              <a:buChar char="-"/>
            </a:pPr>
            <a:r>
              <a:rPr lang="fr-FR" sz="1600" dirty="0" smtClean="0">
                <a:latin typeface="Marianne" panose="02000000000000000000" pitchFamily="50" charset="0"/>
              </a:rPr>
              <a:t>Le </a:t>
            </a:r>
            <a:r>
              <a:rPr lang="fr-FR" sz="1600" dirty="0">
                <a:latin typeface="Marianne" panose="02000000000000000000" pitchFamily="50" charset="0"/>
              </a:rPr>
              <a:t>lexique </a:t>
            </a:r>
            <a:r>
              <a:rPr lang="fr-FR" sz="1600" dirty="0" smtClean="0">
                <a:latin typeface="Marianne" panose="02000000000000000000" pitchFamily="50" charset="0"/>
              </a:rPr>
              <a:t>sportif </a:t>
            </a:r>
          </a:p>
          <a:p>
            <a:r>
              <a:rPr lang="fr-FR" sz="1600" dirty="0" smtClean="0">
                <a:latin typeface="Marianne" panose="02000000000000000000" pitchFamily="50" charset="0"/>
              </a:rPr>
              <a:t>Relever </a:t>
            </a:r>
            <a:r>
              <a:rPr lang="fr-FR" sz="1600" dirty="0">
                <a:latin typeface="Marianne" panose="02000000000000000000" pitchFamily="50" charset="0"/>
              </a:rPr>
              <a:t>le vocabulaire technique de la gymnastique et étudier son intégration dans le récit. Comment l’autrice rend-elle accessible un univers spécialisé </a:t>
            </a:r>
            <a:r>
              <a:rPr lang="fr-FR" sz="1600" dirty="0" smtClean="0">
                <a:latin typeface="Marianne" panose="02000000000000000000" pitchFamily="50" charset="0"/>
              </a:rPr>
              <a:t>?</a:t>
            </a:r>
          </a:p>
          <a:p>
            <a:endParaRPr lang="fr-FR" sz="1600" dirty="0">
              <a:latin typeface="Marianne" panose="02000000000000000000" pitchFamily="50" charset="0"/>
            </a:endParaRPr>
          </a:p>
          <a:p>
            <a:pPr marL="285750" indent="-285750">
              <a:buFontTx/>
              <a:buChar char="-"/>
            </a:pPr>
            <a:r>
              <a:rPr lang="fr-FR" sz="1600" dirty="0" smtClean="0">
                <a:latin typeface="Marianne" panose="02000000000000000000" pitchFamily="50" charset="0"/>
              </a:rPr>
              <a:t>Les </a:t>
            </a:r>
            <a:r>
              <a:rPr lang="fr-FR" sz="1600" dirty="0">
                <a:latin typeface="Marianne" panose="02000000000000000000" pitchFamily="50" charset="0"/>
              </a:rPr>
              <a:t>procédés </a:t>
            </a:r>
            <a:r>
              <a:rPr lang="fr-FR" sz="1600" dirty="0" smtClean="0">
                <a:latin typeface="Marianne" panose="02000000000000000000" pitchFamily="50" charset="0"/>
              </a:rPr>
              <a:t>stylistiques </a:t>
            </a:r>
          </a:p>
          <a:p>
            <a:r>
              <a:rPr lang="fr-FR" sz="1600" dirty="0" smtClean="0">
                <a:latin typeface="Marianne" panose="02000000000000000000" pitchFamily="50" charset="0"/>
              </a:rPr>
              <a:t>Analyser </a:t>
            </a:r>
            <a:r>
              <a:rPr lang="fr-FR" sz="1600" dirty="0">
                <a:latin typeface="Marianne" panose="02000000000000000000" pitchFamily="50" charset="0"/>
              </a:rPr>
              <a:t>les images, métaphores, et le rythme du texte (phrases courtes pour les scènes d’effort, par exemple</a:t>
            </a:r>
            <a:r>
              <a:rPr lang="fr-FR" sz="1600" dirty="0" smtClean="0">
                <a:latin typeface="Marianne" panose="02000000000000000000" pitchFamily="50" charset="0"/>
              </a:rPr>
              <a:t>).</a:t>
            </a:r>
          </a:p>
          <a:p>
            <a:endParaRPr lang="fr-FR" sz="1600" dirty="0">
              <a:latin typeface="Marianne" panose="02000000000000000000" pitchFamily="50" charset="0"/>
            </a:endParaRPr>
          </a:p>
          <a:p>
            <a:pPr marL="285750" indent="-285750">
              <a:buFontTx/>
              <a:buChar char="-"/>
            </a:pPr>
            <a:r>
              <a:rPr lang="fr-FR" sz="1600" dirty="0" smtClean="0">
                <a:latin typeface="Marianne" panose="02000000000000000000" pitchFamily="50" charset="0"/>
              </a:rPr>
              <a:t>L’écriture immersive </a:t>
            </a:r>
          </a:p>
          <a:p>
            <a:r>
              <a:rPr lang="fr-FR" sz="1600" dirty="0" smtClean="0">
                <a:latin typeface="Marianne" panose="02000000000000000000" pitchFamily="50" charset="0"/>
              </a:rPr>
              <a:t>Indiquer comment </a:t>
            </a:r>
            <a:r>
              <a:rPr lang="fr-FR" sz="1600" dirty="0">
                <a:latin typeface="Marianne" panose="02000000000000000000" pitchFamily="50" charset="0"/>
              </a:rPr>
              <a:t>Sophie </a:t>
            </a:r>
            <a:r>
              <a:rPr lang="fr-FR" sz="1600" dirty="0" err="1" smtClean="0">
                <a:latin typeface="Marianne" panose="02000000000000000000" pitchFamily="50" charset="0"/>
              </a:rPr>
              <a:t>Tavert</a:t>
            </a:r>
            <a:r>
              <a:rPr lang="fr-FR" sz="1600" dirty="0" smtClean="0">
                <a:latin typeface="Marianne" panose="02000000000000000000" pitchFamily="50" charset="0"/>
              </a:rPr>
              <a:t> </a:t>
            </a:r>
            <a:r>
              <a:rPr lang="fr-FR" sz="1600" dirty="0" err="1" smtClean="0">
                <a:latin typeface="Marianne" panose="02000000000000000000" pitchFamily="50" charset="0"/>
              </a:rPr>
              <a:t>Macian</a:t>
            </a:r>
            <a:r>
              <a:rPr lang="fr-FR" sz="1600" dirty="0" smtClean="0">
                <a:latin typeface="Marianne" panose="02000000000000000000" pitchFamily="50" charset="0"/>
              </a:rPr>
              <a:t> </a:t>
            </a:r>
            <a:r>
              <a:rPr lang="fr-FR" sz="1600" dirty="0">
                <a:latin typeface="Marianne" panose="02000000000000000000" pitchFamily="50" charset="0"/>
              </a:rPr>
              <a:t>parvient-elle à faire ressentir les émotions et les sensations physiques de </a:t>
            </a:r>
            <a:r>
              <a:rPr lang="fr-FR" sz="1600" dirty="0" err="1" smtClean="0">
                <a:latin typeface="Marianne" panose="02000000000000000000" pitchFamily="50" charset="0"/>
              </a:rPr>
              <a:t>Maëlys</a:t>
            </a:r>
            <a:r>
              <a:rPr lang="fr-FR" sz="1600" dirty="0">
                <a:latin typeface="Marianne" panose="02000000000000000000" pitchFamily="50" charset="0"/>
              </a:rPr>
              <a:t>.</a:t>
            </a:r>
            <a:endParaRPr lang="fr-FR" sz="1600" dirty="0">
              <a:latin typeface="Marianne" panose="02000000000000000000" pitchFamily="50" charset="0"/>
            </a:endParaRPr>
          </a:p>
          <a:p>
            <a:r>
              <a:rPr lang="fr-FR" dirty="0"/>
              <a:t> </a:t>
            </a:r>
          </a:p>
          <a:p>
            <a:endParaRPr lang="fr-FR" dirty="0" smtClean="0"/>
          </a:p>
          <a:p>
            <a:pPr marL="285750" indent="-285750">
              <a:buFont typeface="Wingdings" panose="05000000000000000000" pitchFamily="2" charset="2"/>
              <a:buChar char="q"/>
            </a:pPr>
            <a:endParaRPr lang="fr-FR" dirty="0"/>
          </a:p>
        </p:txBody>
      </p:sp>
      <p:sp>
        <p:nvSpPr>
          <p:cNvPr id="5" name="ZoneTexte 4"/>
          <p:cNvSpPr txBox="1"/>
          <p:nvPr/>
        </p:nvSpPr>
        <p:spPr>
          <a:xfrm>
            <a:off x="1475656" y="156081"/>
            <a:ext cx="4104456" cy="369332"/>
          </a:xfrm>
          <a:prstGeom prst="rect">
            <a:avLst/>
          </a:prstGeom>
          <a:noFill/>
        </p:spPr>
        <p:txBody>
          <a:bodyPr wrap="square" rtlCol="0">
            <a:spAutoFit/>
          </a:bodyPr>
          <a:lstStyle/>
          <a:p>
            <a:r>
              <a:rPr lang="fr-FR" b="1" dirty="0" smtClean="0">
                <a:solidFill>
                  <a:srgbClr val="002060"/>
                </a:solidFill>
                <a:latin typeface="Marianne" panose="02000000000000000000" pitchFamily="50" charset="0"/>
              </a:rPr>
              <a:t>Pistes pédagogiques</a:t>
            </a:r>
            <a:endParaRPr lang="fr-FR" b="1" dirty="0">
              <a:solidFill>
                <a:srgbClr val="002060"/>
              </a:solidFill>
              <a:latin typeface="Marianne" panose="02000000000000000000" pitchFamily="50" charset="0"/>
            </a:endParaRPr>
          </a:p>
        </p:txBody>
      </p:sp>
    </p:spTree>
    <p:extLst>
      <p:ext uri="{BB962C8B-B14F-4D97-AF65-F5344CB8AC3E}">
        <p14:creationId xmlns:p14="http://schemas.microsoft.com/office/powerpoint/2010/main" val="1437050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ZoneTexte 3"/>
          <p:cNvSpPr txBox="1"/>
          <p:nvPr/>
        </p:nvSpPr>
        <p:spPr>
          <a:xfrm>
            <a:off x="1475656" y="391210"/>
            <a:ext cx="7524836" cy="4093428"/>
          </a:xfrm>
          <a:prstGeom prst="rect">
            <a:avLst/>
          </a:prstGeom>
          <a:noFill/>
        </p:spPr>
        <p:txBody>
          <a:bodyPr wrap="square" rtlCol="0">
            <a:spAutoFit/>
          </a:bodyPr>
          <a:lstStyle/>
          <a:p>
            <a:endParaRPr lang="fr-FR" dirty="0" smtClean="0"/>
          </a:p>
          <a:p>
            <a:r>
              <a:rPr lang="fr-FR" sz="1600" b="1" dirty="0" smtClean="0">
                <a:solidFill>
                  <a:srgbClr val="002060"/>
                </a:solidFill>
                <a:latin typeface="Marianne" panose="02000000000000000000" pitchFamily="50" charset="0"/>
              </a:rPr>
              <a:t>Extraits clés à étudier</a:t>
            </a:r>
          </a:p>
          <a:p>
            <a:endParaRPr lang="fr-FR" sz="1600" b="1" dirty="0">
              <a:solidFill>
                <a:srgbClr val="002060"/>
              </a:solidFill>
              <a:latin typeface="Marianne" panose="02000000000000000000" pitchFamily="50" charset="0"/>
            </a:endParaRPr>
          </a:p>
          <a:p>
            <a:pPr marL="285750" indent="-285750">
              <a:buFontTx/>
              <a:buChar char="-"/>
            </a:pPr>
            <a:r>
              <a:rPr lang="fr-FR" sz="1400" dirty="0" smtClean="0">
                <a:latin typeface="Marianne" panose="02000000000000000000" pitchFamily="50" charset="0"/>
              </a:rPr>
              <a:t>L’abus </a:t>
            </a:r>
            <a:r>
              <a:rPr lang="fr-FR" sz="1400" dirty="0">
                <a:latin typeface="Marianne" panose="02000000000000000000" pitchFamily="50" charset="0"/>
              </a:rPr>
              <a:t>: </a:t>
            </a:r>
            <a:endParaRPr lang="fr-FR" sz="1400" dirty="0" smtClean="0">
              <a:latin typeface="Marianne" panose="02000000000000000000" pitchFamily="50" charset="0"/>
            </a:endParaRPr>
          </a:p>
          <a:p>
            <a:r>
              <a:rPr lang="fr-FR" sz="1400" dirty="0" smtClean="0">
                <a:latin typeface="Marianne" panose="02000000000000000000" pitchFamily="50" charset="0"/>
              </a:rPr>
              <a:t>Analyser </a:t>
            </a:r>
            <a:r>
              <a:rPr lang="fr-FR" sz="1400" dirty="0">
                <a:latin typeface="Marianne" panose="02000000000000000000" pitchFamily="50" charset="0"/>
              </a:rPr>
              <a:t>comment l’autrice décrit l’inconfort, la peur, et la sidération de la victime</a:t>
            </a:r>
            <a:r>
              <a:rPr lang="fr-FR" sz="1400" dirty="0" smtClean="0">
                <a:latin typeface="Marianne" panose="02000000000000000000" pitchFamily="50" charset="0"/>
              </a:rPr>
              <a:t>.</a:t>
            </a:r>
          </a:p>
          <a:p>
            <a:pPr marL="285750" indent="-285750">
              <a:buFontTx/>
              <a:buChar char="-"/>
            </a:pPr>
            <a:endParaRPr lang="fr-FR" sz="1400" dirty="0">
              <a:latin typeface="Marianne" panose="02000000000000000000" pitchFamily="50" charset="0"/>
            </a:endParaRPr>
          </a:p>
          <a:p>
            <a:pPr marL="285750" indent="-285750">
              <a:buFontTx/>
              <a:buChar char="-"/>
            </a:pPr>
            <a:r>
              <a:rPr lang="fr-FR" sz="1400" dirty="0" smtClean="0">
                <a:latin typeface="Marianne" panose="02000000000000000000" pitchFamily="50" charset="0"/>
              </a:rPr>
              <a:t>La </a:t>
            </a:r>
            <a:r>
              <a:rPr lang="fr-FR" sz="1400" dirty="0">
                <a:latin typeface="Marianne" panose="02000000000000000000" pitchFamily="50" charset="0"/>
              </a:rPr>
              <a:t>loi du </a:t>
            </a:r>
            <a:r>
              <a:rPr lang="fr-FR" sz="1400" dirty="0" smtClean="0">
                <a:latin typeface="Marianne" panose="02000000000000000000" pitchFamily="50" charset="0"/>
              </a:rPr>
              <a:t>silence </a:t>
            </a:r>
            <a:r>
              <a:rPr lang="fr-FR" sz="1400" dirty="0">
                <a:latin typeface="Marianne" panose="02000000000000000000" pitchFamily="50" charset="0"/>
              </a:rPr>
              <a:t>: </a:t>
            </a:r>
            <a:endParaRPr lang="fr-FR" sz="1400" dirty="0" smtClean="0">
              <a:latin typeface="Marianne" panose="02000000000000000000" pitchFamily="50" charset="0"/>
            </a:endParaRPr>
          </a:p>
          <a:p>
            <a:r>
              <a:rPr lang="fr-FR" sz="1400" dirty="0" smtClean="0">
                <a:latin typeface="Marianne" panose="02000000000000000000" pitchFamily="50" charset="0"/>
              </a:rPr>
              <a:t>Etudier u</a:t>
            </a:r>
            <a:r>
              <a:rPr lang="fr-FR" sz="1400" dirty="0" smtClean="0">
                <a:latin typeface="Marianne" panose="02000000000000000000" pitchFamily="50" charset="0"/>
              </a:rPr>
              <a:t>n </a:t>
            </a:r>
            <a:r>
              <a:rPr lang="fr-FR" sz="1400" dirty="0">
                <a:latin typeface="Marianne" panose="02000000000000000000" pitchFamily="50" charset="0"/>
              </a:rPr>
              <a:t>dialogue ou une réflexion intérieure où </a:t>
            </a:r>
            <a:r>
              <a:rPr lang="fr-FR" sz="1400" dirty="0" err="1">
                <a:latin typeface="Marianne" panose="02000000000000000000" pitchFamily="50" charset="0"/>
              </a:rPr>
              <a:t>Maëlys</a:t>
            </a:r>
            <a:r>
              <a:rPr lang="fr-FR" sz="1400" dirty="0">
                <a:latin typeface="Marianne" panose="02000000000000000000" pitchFamily="50" charset="0"/>
              </a:rPr>
              <a:t> hésite à parler, par peur des conséquences (ex : « Si je dis quelque chose, on me croira ? », « Je vais tout perdre </a:t>
            </a:r>
            <a:r>
              <a:rPr lang="fr-FR" sz="1400" dirty="0" smtClean="0">
                <a:latin typeface="Marianne" panose="02000000000000000000" pitchFamily="50" charset="0"/>
              </a:rPr>
              <a:t>»).</a:t>
            </a:r>
          </a:p>
          <a:p>
            <a:pPr marL="285750" indent="-285750">
              <a:buFontTx/>
              <a:buChar char="-"/>
            </a:pPr>
            <a:endParaRPr lang="fr-FR" sz="1400" dirty="0">
              <a:latin typeface="Marianne" panose="02000000000000000000" pitchFamily="50" charset="0"/>
            </a:endParaRPr>
          </a:p>
          <a:p>
            <a:pPr marL="285750" indent="-285750">
              <a:buFontTx/>
              <a:buChar char="-"/>
            </a:pPr>
            <a:r>
              <a:rPr lang="fr-FR" sz="1400" dirty="0" smtClean="0">
                <a:latin typeface="Marianne" panose="02000000000000000000" pitchFamily="50" charset="0"/>
              </a:rPr>
              <a:t>La </a:t>
            </a:r>
            <a:r>
              <a:rPr lang="fr-FR" sz="1400" dirty="0">
                <a:latin typeface="Marianne" panose="02000000000000000000" pitchFamily="50" charset="0"/>
              </a:rPr>
              <a:t>prise de </a:t>
            </a:r>
            <a:r>
              <a:rPr lang="fr-FR" sz="1400" dirty="0" smtClean="0">
                <a:latin typeface="Marianne" panose="02000000000000000000" pitchFamily="50" charset="0"/>
              </a:rPr>
              <a:t>parole </a:t>
            </a:r>
            <a:r>
              <a:rPr lang="fr-FR" sz="1400" dirty="0">
                <a:latin typeface="Marianne" panose="02000000000000000000" pitchFamily="50" charset="0"/>
              </a:rPr>
              <a:t>: </a:t>
            </a:r>
            <a:endParaRPr lang="fr-FR" sz="1400" dirty="0" smtClean="0">
              <a:latin typeface="Marianne" panose="02000000000000000000" pitchFamily="50" charset="0"/>
            </a:endParaRPr>
          </a:p>
          <a:p>
            <a:r>
              <a:rPr lang="fr-FR" sz="1400" dirty="0" smtClean="0">
                <a:latin typeface="Marianne" panose="02000000000000000000" pitchFamily="50" charset="0"/>
              </a:rPr>
              <a:t>Analyser le</a:t>
            </a:r>
            <a:r>
              <a:rPr lang="fr-FR" sz="1400" dirty="0" smtClean="0">
                <a:latin typeface="Marianne" panose="02000000000000000000" pitchFamily="50" charset="0"/>
              </a:rPr>
              <a:t> </a:t>
            </a:r>
            <a:r>
              <a:rPr lang="fr-FR" sz="1400" dirty="0">
                <a:latin typeface="Marianne" panose="02000000000000000000" pitchFamily="50" charset="0"/>
              </a:rPr>
              <a:t>moment où </a:t>
            </a:r>
            <a:r>
              <a:rPr lang="fr-FR" sz="1400" dirty="0" smtClean="0">
                <a:latin typeface="Marianne" panose="02000000000000000000" pitchFamily="50" charset="0"/>
              </a:rPr>
              <a:t>le silence est brisé. </a:t>
            </a:r>
            <a:endParaRPr lang="fr-FR" sz="1400" dirty="0" smtClean="0">
              <a:latin typeface="Marianne" panose="02000000000000000000" pitchFamily="50" charset="0"/>
            </a:endParaRPr>
          </a:p>
          <a:p>
            <a:r>
              <a:rPr lang="fr-FR" sz="1400" dirty="0" smtClean="0">
                <a:latin typeface="Marianne" panose="02000000000000000000" pitchFamily="50" charset="0"/>
              </a:rPr>
              <a:t>Étudier </a:t>
            </a:r>
            <a:r>
              <a:rPr lang="fr-FR" sz="1400" dirty="0">
                <a:latin typeface="Marianne" panose="02000000000000000000" pitchFamily="50" charset="0"/>
              </a:rPr>
              <a:t>les émotions (soulagement, culpabilité, colère) et les réactions de l’entourage</a:t>
            </a:r>
            <a:r>
              <a:rPr lang="fr-FR" sz="1400" dirty="0" smtClean="0">
                <a:latin typeface="Marianne" panose="02000000000000000000" pitchFamily="50" charset="0"/>
              </a:rPr>
              <a:t>.</a:t>
            </a:r>
          </a:p>
          <a:p>
            <a:pPr marL="285750" indent="-285750">
              <a:buFontTx/>
              <a:buChar char="-"/>
            </a:pPr>
            <a:endParaRPr lang="fr-FR" sz="1400" dirty="0">
              <a:latin typeface="Marianne" panose="02000000000000000000" pitchFamily="50" charset="0"/>
            </a:endParaRPr>
          </a:p>
          <a:p>
            <a:pPr marL="285750" indent="-285750">
              <a:buFontTx/>
              <a:buChar char="-"/>
            </a:pPr>
            <a:r>
              <a:rPr lang="fr-FR" sz="1400" dirty="0" smtClean="0">
                <a:latin typeface="Marianne" panose="02000000000000000000" pitchFamily="50" charset="0"/>
              </a:rPr>
              <a:t>La </a:t>
            </a:r>
            <a:r>
              <a:rPr lang="fr-FR" sz="1400" dirty="0">
                <a:latin typeface="Marianne" panose="02000000000000000000" pitchFamily="50" charset="0"/>
              </a:rPr>
              <a:t>réaction des </a:t>
            </a:r>
            <a:r>
              <a:rPr lang="fr-FR" sz="1400" dirty="0" smtClean="0">
                <a:latin typeface="Marianne" panose="02000000000000000000" pitchFamily="50" charset="0"/>
              </a:rPr>
              <a:t>institutions </a:t>
            </a:r>
            <a:r>
              <a:rPr lang="fr-FR" sz="1400" dirty="0">
                <a:latin typeface="Marianne" panose="02000000000000000000" pitchFamily="50" charset="0"/>
              </a:rPr>
              <a:t>: </a:t>
            </a:r>
            <a:endParaRPr lang="fr-FR" sz="1400" dirty="0" smtClean="0">
              <a:latin typeface="Marianne" panose="02000000000000000000" pitchFamily="50" charset="0"/>
            </a:endParaRPr>
          </a:p>
          <a:p>
            <a:r>
              <a:rPr lang="fr-FR" sz="1400" dirty="0" smtClean="0">
                <a:latin typeface="Marianne" panose="02000000000000000000" pitchFamily="50" charset="0"/>
              </a:rPr>
              <a:t>Comment </a:t>
            </a:r>
            <a:r>
              <a:rPr lang="fr-FR" sz="1400" dirty="0">
                <a:latin typeface="Marianne" panose="02000000000000000000" pitchFamily="50" charset="0"/>
              </a:rPr>
              <a:t>le club ou la fédération gère (ou ignore) la révélation. </a:t>
            </a:r>
            <a:endParaRPr lang="fr-FR" sz="1400" dirty="0" smtClean="0">
              <a:latin typeface="Marianne" panose="02000000000000000000" pitchFamily="50" charset="0"/>
            </a:endParaRPr>
          </a:p>
          <a:p>
            <a:r>
              <a:rPr lang="fr-FR" sz="1400" dirty="0" smtClean="0">
                <a:latin typeface="Marianne" panose="02000000000000000000" pitchFamily="50" charset="0"/>
              </a:rPr>
              <a:t>Comparer </a:t>
            </a:r>
            <a:r>
              <a:rPr lang="fr-FR" sz="1400" dirty="0">
                <a:latin typeface="Marianne" panose="02000000000000000000" pitchFamily="50" charset="0"/>
              </a:rPr>
              <a:t>avec des affaires réelles.</a:t>
            </a:r>
          </a:p>
          <a:p>
            <a:endParaRPr lang="fr-FR" sz="1400" dirty="0"/>
          </a:p>
        </p:txBody>
      </p:sp>
      <p:sp>
        <p:nvSpPr>
          <p:cNvPr id="5" name="ZoneTexte 4"/>
          <p:cNvSpPr txBox="1"/>
          <p:nvPr/>
        </p:nvSpPr>
        <p:spPr>
          <a:xfrm>
            <a:off x="1475656" y="156081"/>
            <a:ext cx="4104456" cy="369332"/>
          </a:xfrm>
          <a:prstGeom prst="rect">
            <a:avLst/>
          </a:prstGeom>
          <a:noFill/>
        </p:spPr>
        <p:txBody>
          <a:bodyPr wrap="square" rtlCol="0">
            <a:spAutoFit/>
          </a:bodyPr>
          <a:lstStyle/>
          <a:p>
            <a:r>
              <a:rPr lang="fr-FR" b="1" dirty="0" smtClean="0">
                <a:solidFill>
                  <a:srgbClr val="002060"/>
                </a:solidFill>
                <a:latin typeface="Marianne" panose="02000000000000000000" pitchFamily="50" charset="0"/>
              </a:rPr>
              <a:t>Pistes pédagogiques</a:t>
            </a:r>
            <a:endParaRPr lang="fr-FR" b="1" dirty="0">
              <a:solidFill>
                <a:srgbClr val="002060"/>
              </a:solidFill>
              <a:latin typeface="Marianne" panose="02000000000000000000" pitchFamily="50" charset="0"/>
            </a:endParaRPr>
          </a:p>
        </p:txBody>
      </p:sp>
    </p:spTree>
    <p:extLst>
      <p:ext uri="{BB962C8B-B14F-4D97-AF65-F5344CB8AC3E}">
        <p14:creationId xmlns:p14="http://schemas.microsoft.com/office/powerpoint/2010/main" val="38492872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ZoneTexte 3"/>
          <p:cNvSpPr txBox="1"/>
          <p:nvPr/>
        </p:nvSpPr>
        <p:spPr>
          <a:xfrm>
            <a:off x="1475656" y="391210"/>
            <a:ext cx="7524836" cy="4370427"/>
          </a:xfrm>
          <a:prstGeom prst="rect">
            <a:avLst/>
          </a:prstGeom>
          <a:noFill/>
        </p:spPr>
        <p:txBody>
          <a:bodyPr wrap="square" rtlCol="0">
            <a:spAutoFit/>
          </a:bodyPr>
          <a:lstStyle/>
          <a:p>
            <a:endParaRPr lang="fr-FR" dirty="0" smtClean="0"/>
          </a:p>
          <a:p>
            <a:pPr marL="285750" indent="-285750">
              <a:buFont typeface="Wingdings" panose="05000000000000000000" pitchFamily="2" charset="2"/>
              <a:buChar char="q"/>
            </a:pPr>
            <a:r>
              <a:rPr lang="fr-FR" sz="1600" b="1" dirty="0" smtClean="0">
                <a:solidFill>
                  <a:srgbClr val="002060"/>
                </a:solidFill>
                <a:latin typeface="Marianne" panose="02000000000000000000" pitchFamily="50" charset="0"/>
              </a:rPr>
              <a:t>Ecrit d’invention</a:t>
            </a:r>
          </a:p>
          <a:p>
            <a:endParaRPr lang="fr-FR" sz="1600" dirty="0">
              <a:latin typeface="Marianne" panose="02000000000000000000" pitchFamily="50" charset="0"/>
            </a:endParaRPr>
          </a:p>
          <a:p>
            <a:r>
              <a:rPr lang="fr-FR" sz="1600" dirty="0" smtClean="0">
                <a:latin typeface="Marianne" panose="02000000000000000000" pitchFamily="50" charset="0"/>
              </a:rPr>
              <a:t>1. Sophie </a:t>
            </a:r>
            <a:r>
              <a:rPr lang="fr-FR" sz="1600" dirty="0" err="1" smtClean="0">
                <a:latin typeface="Marianne" panose="02000000000000000000" pitchFamily="50" charset="0"/>
              </a:rPr>
              <a:t>Tavert</a:t>
            </a:r>
            <a:r>
              <a:rPr lang="fr-FR" sz="1600" dirty="0" smtClean="0">
                <a:latin typeface="Marianne" panose="02000000000000000000" pitchFamily="50" charset="0"/>
              </a:rPr>
              <a:t> </a:t>
            </a:r>
            <a:r>
              <a:rPr lang="fr-FR" sz="1600" dirty="0" err="1" smtClean="0">
                <a:latin typeface="Marianne" panose="02000000000000000000" pitchFamily="50" charset="0"/>
              </a:rPr>
              <a:t>Macian</a:t>
            </a:r>
            <a:r>
              <a:rPr lang="fr-FR" sz="1600" dirty="0" smtClean="0">
                <a:latin typeface="Marianne" panose="02000000000000000000" pitchFamily="50" charset="0"/>
              </a:rPr>
              <a:t> vient de finir l’écriture de son premier roman, </a:t>
            </a:r>
            <a:r>
              <a:rPr lang="fr-FR" sz="1600" i="1" dirty="0" smtClean="0">
                <a:latin typeface="Marianne" panose="02000000000000000000" pitchFamily="50" charset="0"/>
              </a:rPr>
              <a:t>GAMBA. </a:t>
            </a:r>
            <a:r>
              <a:rPr lang="fr-FR" sz="1600" dirty="0" smtClean="0">
                <a:latin typeface="Marianne" panose="02000000000000000000" pitchFamily="50" charset="0"/>
              </a:rPr>
              <a:t>Avant de l’envoyer à sa </a:t>
            </a:r>
            <a:r>
              <a:rPr lang="fr-FR" sz="1600" dirty="0" smtClean="0">
                <a:latin typeface="Marianne" panose="02000000000000000000" pitchFamily="50" charset="0"/>
              </a:rPr>
              <a:t>maison d </a:t>
            </a:r>
            <a:r>
              <a:rPr lang="fr-FR" sz="1600" dirty="0" smtClean="0">
                <a:latin typeface="Marianne" panose="02000000000000000000" pitchFamily="50" charset="0"/>
              </a:rPr>
              <a:t>‘édition, elle décide d’écrire une </a:t>
            </a:r>
            <a:r>
              <a:rPr lang="fr-FR" sz="1600" dirty="0" err="1" smtClean="0">
                <a:latin typeface="Marianne" panose="02000000000000000000" pitchFamily="50" charset="0"/>
              </a:rPr>
              <a:t>letre</a:t>
            </a:r>
            <a:r>
              <a:rPr lang="fr-FR" sz="1600" dirty="0" smtClean="0">
                <a:latin typeface="Marianne" panose="02000000000000000000" pitchFamily="50" charset="0"/>
              </a:rPr>
              <a:t> à sa sœur, pour le lui présenter.</a:t>
            </a:r>
          </a:p>
          <a:p>
            <a:r>
              <a:rPr lang="fr-FR" sz="1600" dirty="0" smtClean="0">
                <a:latin typeface="Marianne" panose="02000000000000000000" pitchFamily="50" charset="0"/>
              </a:rPr>
              <a:t>Elle commence sa lettre ainsi :</a:t>
            </a:r>
          </a:p>
          <a:p>
            <a:r>
              <a:rPr lang="fr-FR" sz="1600" dirty="0" smtClean="0">
                <a:latin typeface="Marianne" panose="02000000000000000000" pitchFamily="50" charset="0"/>
              </a:rPr>
              <a:t>«  </a:t>
            </a:r>
            <a:r>
              <a:rPr lang="fr-FR" sz="1600" i="1" dirty="0" smtClean="0">
                <a:latin typeface="Marianne" panose="02000000000000000000" pitchFamily="50" charset="0"/>
              </a:rPr>
              <a:t>Ma sœur adorée,</a:t>
            </a:r>
          </a:p>
          <a:p>
            <a:r>
              <a:rPr lang="fr-FR" sz="1600" i="1" dirty="0" smtClean="0">
                <a:latin typeface="Marianne" panose="02000000000000000000" pitchFamily="50" charset="0"/>
              </a:rPr>
              <a:t>Je viens de finir l’écriture de mon premier roman qui s’appelle Gamba. Il raconte l’histoire…</a:t>
            </a:r>
            <a:r>
              <a:rPr lang="fr-FR" sz="1600" dirty="0" smtClean="0">
                <a:latin typeface="Marianne" panose="02000000000000000000" pitchFamily="50" charset="0"/>
              </a:rPr>
              <a:t> »</a:t>
            </a:r>
          </a:p>
          <a:p>
            <a:endParaRPr lang="fr-FR" sz="1600" dirty="0">
              <a:latin typeface="Marianne" panose="02000000000000000000" pitchFamily="50" charset="0"/>
            </a:endParaRPr>
          </a:p>
          <a:p>
            <a:r>
              <a:rPr lang="fr-FR" sz="1600" dirty="0" smtClean="0">
                <a:latin typeface="Marianne" panose="02000000000000000000" pitchFamily="50" charset="0"/>
              </a:rPr>
              <a:t>2. Vous </a:t>
            </a:r>
            <a:r>
              <a:rPr lang="fr-FR" sz="1600" dirty="0">
                <a:latin typeface="Marianne" panose="02000000000000000000" pitchFamily="50" charset="0"/>
              </a:rPr>
              <a:t>venez de terminer la lecture de </a:t>
            </a:r>
            <a:r>
              <a:rPr lang="fr-FR" sz="1600" i="1" dirty="0">
                <a:latin typeface="Marianne" panose="02000000000000000000" pitchFamily="50" charset="0"/>
              </a:rPr>
              <a:t>Gamba</a:t>
            </a:r>
            <a:r>
              <a:rPr lang="fr-FR" sz="1600" dirty="0">
                <a:latin typeface="Marianne" panose="02000000000000000000" pitchFamily="50" charset="0"/>
              </a:rPr>
              <a:t>. Vous décidez d’écrire à l’autrice du roman. Dans cette lettre, vous lui ferez part de vos ressentis lors de la lecture de ce récit. Vous expliquerez également en quoi il est important et nécessaire que ce récit soit lu. </a:t>
            </a:r>
          </a:p>
          <a:p>
            <a:endParaRPr lang="fr-FR" dirty="0" smtClean="0"/>
          </a:p>
          <a:p>
            <a:pPr marL="285750" indent="-285750">
              <a:buFont typeface="Wingdings" panose="05000000000000000000" pitchFamily="2" charset="2"/>
              <a:buChar char="q"/>
            </a:pPr>
            <a:endParaRPr lang="fr-FR" dirty="0"/>
          </a:p>
        </p:txBody>
      </p:sp>
      <p:sp>
        <p:nvSpPr>
          <p:cNvPr id="5" name="ZoneTexte 4"/>
          <p:cNvSpPr txBox="1"/>
          <p:nvPr/>
        </p:nvSpPr>
        <p:spPr>
          <a:xfrm>
            <a:off x="1475656" y="156081"/>
            <a:ext cx="4104456" cy="369332"/>
          </a:xfrm>
          <a:prstGeom prst="rect">
            <a:avLst/>
          </a:prstGeom>
          <a:noFill/>
        </p:spPr>
        <p:txBody>
          <a:bodyPr wrap="square" rtlCol="0">
            <a:spAutoFit/>
          </a:bodyPr>
          <a:lstStyle/>
          <a:p>
            <a:r>
              <a:rPr lang="fr-FR" b="1" dirty="0" smtClean="0">
                <a:solidFill>
                  <a:srgbClr val="002060"/>
                </a:solidFill>
                <a:latin typeface="Marianne" panose="02000000000000000000" pitchFamily="50" charset="0"/>
              </a:rPr>
              <a:t>Pistes pédagogiques</a:t>
            </a:r>
            <a:endParaRPr lang="fr-FR" b="1" dirty="0">
              <a:solidFill>
                <a:srgbClr val="002060"/>
              </a:solidFill>
              <a:latin typeface="Marianne" panose="02000000000000000000" pitchFamily="50" charset="0"/>
            </a:endParaRPr>
          </a:p>
        </p:txBody>
      </p:sp>
    </p:spTree>
    <p:extLst>
      <p:ext uri="{BB962C8B-B14F-4D97-AF65-F5344CB8AC3E}">
        <p14:creationId xmlns:p14="http://schemas.microsoft.com/office/powerpoint/2010/main" val="2761274809"/>
      </p:ext>
    </p:extLst>
  </p:cSld>
  <p:clrMapOvr>
    <a:masterClrMapping/>
  </p:clrMapOvr>
</p:sld>
</file>

<file path=ppt/theme/theme1.xml><?xml version="1.0" encoding="utf-8"?>
<a:theme xmlns:a="http://schemas.openxmlformats.org/drawingml/2006/main" name="MINISTÈRIEL">
  <a:themeElements>
    <a:clrScheme name="Personnalisé 1">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00AE50"/>
      </a:hlink>
      <a:folHlink>
        <a:srgbClr val="B26B02"/>
      </a:folHlink>
    </a:clrScheme>
    <a:fontScheme name="Arial Narrow">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pt_ministeriel_marianne" id="{5F0B8B09-9A99-4083-B883-79F2388C6E1D}" vid="{F8005780-5DEF-4BE0-805B-EA49FB1EABC6}"/>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73AB55E0CC5DA459F57F5A42893F46A005A087D358B12CA4E82A8A8BA9B8A8CF200D3544DBFAD4F664AA25DF68E6D1F0A9E00689F2856DFEDCE40890FDCED81A7DFC9005D57C802836FCB44B44B7372FB2B7972" ma:contentTypeVersion="2" ma:contentTypeDescription="Crée un document." ma:contentTypeScope="" ma:versionID="5a60f89c127121cb1fddd53ae7c254b1">
  <xsd:schema xmlns:xsd="http://www.w3.org/2001/XMLSchema" xmlns:xs="http://www.w3.org/2001/XMLSchema" xmlns:p="http://schemas.microsoft.com/office/2006/metadata/properties" xmlns:ns2="2c7ddd52-0a06-43b1-a35c-dcb15ea2e3f4" targetNamespace="http://schemas.microsoft.com/office/2006/metadata/properties" ma:root="true" ma:fieldsID="d5f738a9b3eb3c0a5db9868b5f12e787" ns2:_="">
    <xsd:import namespace="2c7ddd52-0a06-43b1-a35c-dcb15ea2e3f4"/>
    <xsd:element name="properties">
      <xsd:complexType>
        <xsd:sequence>
          <xsd:element name="documentManagement">
            <xsd:complexType>
              <xsd:all>
                <xsd:element ref="ns2:Description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7ddd52-0a06-43b1-a35c-dcb15ea2e3f4" elementFormDefault="qualified">
    <xsd:import namespace="http://schemas.microsoft.com/office/2006/documentManagement/types"/>
    <xsd:import namespace="http://schemas.microsoft.com/office/infopath/2007/PartnerControls"/>
    <xsd:element name="Description0" ma:index="8" nillable="true" ma:displayName="Description" ma:description="Description du document" ma:internalName="Description0">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ma:readOnly="true"/>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escription0 xmlns="2c7ddd52-0a06-43b1-a35c-dcb15ea2e3f4">Gabarit powerpoint MENJ</Description0>
  </documentManagement>
</p:properties>
</file>

<file path=customXml/itemProps1.xml><?xml version="1.0" encoding="utf-8"?>
<ds:datastoreItem xmlns:ds="http://schemas.openxmlformats.org/officeDocument/2006/customXml" ds:itemID="{8372BEA4-A762-4CC8-ADD6-932E44D609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7ddd52-0a06-43b1-a35c-dcb15ea2e3f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D416C5A-7AEB-4464-B116-D5E8F5627C91}">
  <ds:schemaRefs>
    <ds:schemaRef ds:uri="http://schemas.microsoft.com/sharepoint/v3/contenttype/forms"/>
  </ds:schemaRefs>
</ds:datastoreItem>
</file>

<file path=customXml/itemProps3.xml><?xml version="1.0" encoding="utf-8"?>
<ds:datastoreItem xmlns:ds="http://schemas.openxmlformats.org/officeDocument/2006/customXml" ds:itemID="{24B279A5-87A2-445D-95C3-916EB9C5F0E3}">
  <ds:schemaRefs>
    <ds:schemaRef ds:uri="http://schemas.openxmlformats.org/package/2006/metadata/core-properties"/>
    <ds:schemaRef ds:uri="http://purl.org/dc/dcmitype/"/>
    <ds:schemaRef ds:uri="2c7ddd52-0a06-43b1-a35c-dcb15ea2e3f4"/>
    <ds:schemaRef ds:uri="http://www.w3.org/XML/1998/namespace"/>
    <ds:schemaRef ds:uri="http://purl.org/dc/elements/1.1/"/>
    <ds:schemaRef ds:uri="http://schemas.microsoft.com/office/2006/documentManagement/types"/>
    <ds:schemaRef ds:uri="http://schemas.microsoft.com/office/infopath/2007/PartnerControl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MINISTÈRIEL</Template>
  <TotalTime>14418</TotalTime>
  <Words>1477</Words>
  <Application>Microsoft Office PowerPoint</Application>
  <PresentationFormat>Affichage à l'écran (16:9)</PresentationFormat>
  <Paragraphs>191</Paragraphs>
  <Slides>17</Slides>
  <Notes>3</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17</vt:i4>
      </vt:variant>
    </vt:vector>
  </HeadingPairs>
  <TitlesOfParts>
    <vt:vector size="23" baseType="lpstr">
      <vt:lpstr>Arial</vt:lpstr>
      <vt:lpstr>Arial Narrow</vt:lpstr>
      <vt:lpstr>Arial Rounded MT Bold</vt:lpstr>
      <vt:lpstr>Marianne</vt:lpstr>
      <vt:lpstr>Wingdings</vt:lpstr>
      <vt:lpstr>MINISTÈRIEL</vt:lpstr>
      <vt:lpstr>Présentation PowerPoint</vt:lpstr>
      <vt:lpstr>Présentation PowerPoint</vt:lpstr>
      <vt:lpstr>Gymnaste durant dix ans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Manager>Client</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Client</dc:subject>
  <dc:creator>Microsoft Office User</dc:creator>
  <cp:lastModifiedBy>Elisabeth Jardon</cp:lastModifiedBy>
  <cp:revision>1687</cp:revision>
  <cp:lastPrinted>2021-10-01T10:00:47Z</cp:lastPrinted>
  <dcterms:created xsi:type="dcterms:W3CDTF">2020-03-05T15:21:24Z</dcterms:created>
  <dcterms:modified xsi:type="dcterms:W3CDTF">2025-10-14T12:00:01Z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0x010100873AB55E0CC5DA459F57F5A42893F46A005A087D358B12CA4E82A8A8BA9B8A8CF200D3544DBFAD4F664AA25DF68E6D1F0A9E00689F2856DFEDCE40890FDCED81A7DFC9005D57C802836FCB44B44B7372FB2B7972</vt:lpwstr>
  </property>
</Properties>
</file>