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69" r:id="rId3"/>
    <p:sldId id="257" r:id="rId4"/>
    <p:sldId id="258" r:id="rId5"/>
    <p:sldId id="263" r:id="rId6"/>
    <p:sldId id="270" r:id="rId7"/>
    <p:sldId id="265" r:id="rId8"/>
    <p:sldId id="264" r:id="rId9"/>
    <p:sldId id="271" r:id="rId10"/>
    <p:sldId id="266" r:id="rId11"/>
    <p:sldId id="261" r:id="rId12"/>
    <p:sldId id="272" r:id="rId13"/>
    <p:sldId id="273" r:id="rId14"/>
    <p:sldId id="274" r:id="rId15"/>
    <p:sldId id="278" r:id="rId16"/>
    <p:sldId id="277" r:id="rId17"/>
    <p:sldId id="276" r:id="rId18"/>
    <p:sldId id="280" r:id="rId19"/>
  </p:sldIdLst>
  <p:sldSz cx="9144000" cy="5143500" type="screen16x9"/>
  <p:notesSz cx="6858000" cy="9144000"/>
  <p:embeddedFontLst>
    <p:embeddedFont>
      <p:font typeface="Arial Narrow" panose="020B060602020203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V9LQyiltX2bRnnX46ENzcxLdk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44" autoAdjust="0"/>
  </p:normalViewPr>
  <p:slideViewPr>
    <p:cSldViewPr snapToGrid="0">
      <p:cViewPr varScale="1">
        <p:scale>
          <a:sx n="84" d="100"/>
          <a:sy n="84" d="100"/>
        </p:scale>
        <p:origin x="996" y="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belio.com/livres/Nail-On-ne-se-baigne-pas-dans-la-Loire/147456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1" i="0" u="none" strike="noStrike" cap="none" dirty="0" smtClean="0">
                <a:solidFill>
                  <a:schemeClr val="dk1"/>
                </a:solidFill>
                <a:effectLst/>
                <a:latin typeface="Arial"/>
                <a:ea typeface="Arial"/>
                <a:cs typeface="Arial"/>
                <a:sym typeface="Arial"/>
              </a:rPr>
              <a:t>Adrien Girault</a:t>
            </a:r>
            <a:r>
              <a:rPr lang="fr-FR" sz="1200" b="0" i="0" u="none" strike="noStrike" cap="none" dirty="0" smtClean="0">
                <a:solidFill>
                  <a:schemeClr val="dk1"/>
                </a:solidFill>
                <a:effectLst/>
                <a:latin typeface="Arial"/>
                <a:ea typeface="Arial"/>
                <a:cs typeface="Arial"/>
                <a:sym typeface="Arial"/>
              </a:rPr>
              <a:t> est né en 1990. Après des études dans les métiers du livre, il assure quelques missions précaires dans la communication. Le reste du temps, il marche dans la ville, avale des matches de football et des films. Il a publié trois romans aux éditions de l’Ogre, </a:t>
            </a:r>
            <a:r>
              <a:rPr lang="fr-FR" sz="1200" b="0" i="1" u="none" strike="noStrike" cap="none" dirty="0" smtClean="0">
                <a:solidFill>
                  <a:schemeClr val="dk1"/>
                </a:solidFill>
                <a:effectLst/>
                <a:latin typeface="Arial"/>
                <a:ea typeface="Arial"/>
                <a:cs typeface="Arial"/>
                <a:sym typeface="Arial"/>
              </a:rPr>
              <a:t>Rabot</a:t>
            </a:r>
            <a:r>
              <a:rPr lang="fr-FR" sz="1200" b="0" i="0" u="none" strike="noStrike" cap="none" dirty="0" smtClean="0">
                <a:solidFill>
                  <a:schemeClr val="dk1"/>
                </a:solidFill>
                <a:effectLst/>
                <a:latin typeface="Arial"/>
                <a:ea typeface="Arial"/>
                <a:cs typeface="Arial"/>
                <a:sym typeface="Arial"/>
              </a:rPr>
              <a:t> en 2018, </a:t>
            </a:r>
            <a:r>
              <a:rPr lang="fr-FR" sz="1200" b="0" i="1" u="none" strike="noStrike" cap="none" dirty="0" smtClean="0">
                <a:solidFill>
                  <a:schemeClr val="dk1"/>
                </a:solidFill>
                <a:effectLst/>
                <a:latin typeface="Arial"/>
                <a:ea typeface="Arial"/>
                <a:cs typeface="Arial"/>
                <a:sym typeface="Arial"/>
              </a:rPr>
              <a:t>Monde ouvert</a:t>
            </a:r>
            <a:r>
              <a:rPr lang="fr-FR" sz="1200" b="0" i="0" u="none" strike="noStrike" cap="none" dirty="0" smtClean="0">
                <a:solidFill>
                  <a:schemeClr val="dk1"/>
                </a:solidFill>
                <a:effectLst/>
                <a:latin typeface="Arial"/>
                <a:ea typeface="Arial"/>
                <a:cs typeface="Arial"/>
                <a:sym typeface="Arial"/>
              </a:rPr>
              <a:t> en 2020 et </a:t>
            </a:r>
            <a:r>
              <a:rPr lang="fr-FR" sz="1200" b="0" i="1" u="none" strike="noStrike" cap="none" dirty="0" smtClean="0">
                <a:solidFill>
                  <a:schemeClr val="dk1"/>
                </a:solidFill>
                <a:effectLst/>
                <a:latin typeface="Arial"/>
                <a:ea typeface="Arial"/>
                <a:cs typeface="Arial"/>
                <a:sym typeface="Arial"/>
              </a:rPr>
              <a:t>Justin </a:t>
            </a:r>
            <a:r>
              <a:rPr lang="fr-FR" sz="1200" b="0" i="1" u="none" strike="noStrike" cap="none" dirty="0" err="1" smtClean="0">
                <a:solidFill>
                  <a:schemeClr val="dk1"/>
                </a:solidFill>
                <a:effectLst/>
                <a:latin typeface="Arial"/>
                <a:ea typeface="Arial"/>
                <a:cs typeface="Arial"/>
                <a:sym typeface="Arial"/>
              </a:rPr>
              <a:t>Coudures</a:t>
            </a:r>
            <a:r>
              <a:rPr lang="fr-FR" sz="1200" b="0" i="0" u="none" strike="noStrike" cap="none" dirty="0" smtClean="0">
                <a:solidFill>
                  <a:schemeClr val="dk1"/>
                </a:solidFill>
                <a:effectLst/>
                <a:latin typeface="Arial"/>
                <a:ea typeface="Arial"/>
                <a:cs typeface="Arial"/>
                <a:sym typeface="Arial"/>
              </a:rPr>
              <a:t> en 2023.</a:t>
            </a:r>
            <a:br>
              <a:rPr lang="fr-FR" sz="1200" b="0" i="0" u="none" strike="noStrike" cap="none" dirty="0" smtClean="0">
                <a:solidFill>
                  <a:schemeClr val="dk1"/>
                </a:solidFill>
                <a:effectLst/>
                <a:latin typeface="Arial"/>
                <a:ea typeface="Arial"/>
                <a:cs typeface="Arial"/>
                <a:sym typeface="Arial"/>
              </a:rPr>
            </a:br>
            <a:r>
              <a:rPr lang="fr-FR" sz="1200" b="0" i="0" u="none" strike="noStrike" cap="none" dirty="0" smtClean="0">
                <a:solidFill>
                  <a:schemeClr val="dk1"/>
                </a:solidFill>
                <a:effectLst/>
                <a:latin typeface="Arial"/>
                <a:ea typeface="Arial"/>
                <a:cs typeface="Arial"/>
                <a:sym typeface="Arial"/>
              </a:rPr>
              <a:t>Avec </a:t>
            </a:r>
            <a:r>
              <a:rPr lang="fr-FR" sz="1200" b="0" i="1" u="none" strike="noStrike" cap="none" dirty="0" smtClean="0">
                <a:solidFill>
                  <a:schemeClr val="dk1"/>
                </a:solidFill>
                <a:effectLst/>
                <a:latin typeface="Arial"/>
                <a:ea typeface="Arial"/>
                <a:cs typeface="Arial"/>
                <a:sym typeface="Arial"/>
              </a:rPr>
              <a:t>Justin </a:t>
            </a:r>
            <a:r>
              <a:rPr lang="fr-FR" sz="1200" b="0" i="1" u="none" strike="noStrike" cap="none" dirty="0" err="1" smtClean="0">
                <a:solidFill>
                  <a:schemeClr val="dk1"/>
                </a:solidFill>
                <a:effectLst/>
                <a:latin typeface="Arial"/>
                <a:ea typeface="Arial"/>
                <a:cs typeface="Arial"/>
                <a:sym typeface="Arial"/>
              </a:rPr>
              <a:t>Coudures</a:t>
            </a:r>
            <a:r>
              <a:rPr lang="fr-FR" sz="1200" b="0" i="0" u="none" strike="noStrike" cap="none" dirty="0" smtClean="0">
                <a:solidFill>
                  <a:schemeClr val="dk1"/>
                </a:solidFill>
                <a:effectLst/>
                <a:latin typeface="Arial"/>
                <a:ea typeface="Arial"/>
                <a:cs typeface="Arial"/>
                <a:sym typeface="Arial"/>
              </a:rPr>
              <a:t>, Adrien Girault crée un univers singulier et insidieusement attachant. Il écrit le roman d’une classe modeste et bruyante, qui part en vacances à la mer et veut croire que la beauté est à tout le monde. Un récit initiatique universel, qui porte un regard tendre et drôle sur un passage à l’âge adulte fait de rage et de désillusions.</a:t>
            </a:r>
            <a:endParaRPr lang="fr-FR" dirty="0" smtClean="0"/>
          </a:p>
          <a:p>
            <a:pPr marL="0" lvl="0" indent="0" algn="l" rtl="0">
              <a:spcBef>
                <a:spcPts val="0"/>
              </a:spcBef>
              <a:spcAft>
                <a:spcPts val="0"/>
              </a:spcAft>
              <a:buNone/>
            </a:pPr>
            <a:endParaRPr lang="fr-FR" dirty="0" smtClean="0"/>
          </a:p>
          <a:p>
            <a:pPr marL="0" lvl="0" indent="0" algn="l" rtl="0">
              <a:spcBef>
                <a:spcPts val="0"/>
              </a:spcBef>
              <a:spcAft>
                <a:spcPts val="0"/>
              </a:spcAft>
              <a:buNone/>
            </a:pPr>
            <a:endParaRPr dirty="0"/>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fr-FR" dirty="0" smtClean="0"/>
              <a:t>Tout le monde le sait ou devrait le savoir, </a:t>
            </a:r>
            <a:r>
              <a:rPr lang="fr-FR" dirty="0" smtClean="0">
                <a:hlinkClick r:id="rId3"/>
              </a:rPr>
              <a:t>on ne se baigne pas dans la Loire</a:t>
            </a:r>
            <a:r>
              <a:rPr lang="fr-FR" dirty="0" smtClean="0"/>
              <a:t>, même pas un peu, de sa source à son embouchure.</a:t>
            </a:r>
            <a:br>
              <a:rPr lang="fr-FR" dirty="0" smtClean="0"/>
            </a:br>
            <a:r>
              <a:rPr lang="fr-FR" dirty="0" smtClean="0"/>
              <a:t/>
            </a:r>
            <a:br>
              <a:rPr lang="fr-FR" dirty="0" smtClean="0"/>
            </a:br>
            <a:r>
              <a:rPr lang="fr-FR" dirty="0" smtClean="0"/>
              <a:t>La Loire est un fleuve sauvage et impétueux qui peut grossir très vite.</a:t>
            </a:r>
            <a:br>
              <a:rPr lang="fr-FR" dirty="0" smtClean="0"/>
            </a:br>
            <a:r>
              <a:rPr lang="fr-FR" dirty="0" smtClean="0"/>
              <a:t>Les sables mous qui recouvrent ses berges se dérobent sous les pieds. </a:t>
            </a:r>
            <a:br>
              <a:rPr lang="fr-FR" dirty="0" smtClean="0"/>
            </a:br>
            <a:r>
              <a:rPr lang="fr-FR" dirty="0" smtClean="0"/>
              <a:t/>
            </a:r>
            <a:br>
              <a:rPr lang="fr-FR" dirty="0" smtClean="0"/>
            </a:br>
            <a:r>
              <a:rPr lang="fr-FR" dirty="0" smtClean="0"/>
              <a:t>En juillet 1969, à </a:t>
            </a:r>
            <a:r>
              <a:rPr lang="fr-FR" dirty="0" err="1" smtClean="0"/>
              <a:t>Juigné</a:t>
            </a:r>
            <a:r>
              <a:rPr lang="fr-FR" dirty="0" smtClean="0"/>
              <a:t>-sur-Loire, près d'Angers, 19 enfants en sortie avec un centre aéré de Mûrs-Erigné, ont péri, noyés dans les bras du fleuve, piégés par le fort courant. </a:t>
            </a:r>
            <a:br>
              <a:rPr lang="fr-FR" dirty="0" smtClean="0"/>
            </a:br>
            <a:r>
              <a:rPr lang="fr-FR" dirty="0" smtClean="0"/>
              <a:t>Depuis le drame, il est strictement interdit de faire trempette dans le fleuve.</a:t>
            </a:r>
            <a:br>
              <a:rPr lang="fr-FR" dirty="0" smtClean="0"/>
            </a:br>
            <a:r>
              <a:rPr lang="fr-FR" dirty="0" smtClean="0"/>
              <a:t/>
            </a:r>
            <a:br>
              <a:rPr lang="fr-FR" dirty="0" smtClean="0"/>
            </a:br>
            <a:r>
              <a:rPr lang="fr-FR" dirty="0" smtClean="0"/>
              <a:t>C'est en hommage à ces enfants que l'auteur a écrit ce roman.</a:t>
            </a:r>
          </a:p>
          <a:p>
            <a:pPr marL="0" lvl="0" indent="0" algn="l" rtl="0">
              <a:spcBef>
                <a:spcPts val="0"/>
              </a:spcBef>
              <a:spcAft>
                <a:spcPts val="0"/>
              </a:spcAft>
              <a:buNone/>
            </a:pPr>
            <a:r>
              <a:rPr lang="fr-FR" sz="1200" b="0" i="0" u="none" strike="noStrike" cap="none" dirty="0" smtClean="0">
                <a:solidFill>
                  <a:schemeClr val="dk1"/>
                </a:solidFill>
                <a:effectLst/>
                <a:latin typeface="Arial"/>
                <a:ea typeface="Arial"/>
                <a:cs typeface="Arial"/>
                <a:sym typeface="Arial"/>
              </a:rPr>
              <a:t>Ce roman, qui parle d'adolescence, de liberté et de relations familiales, peut offrir un terrain fertile pour des discussions variées sur la découverte de soi, les interdits et les rites de passage. </a:t>
            </a:r>
          </a:p>
          <a:p>
            <a:pPr marL="0" lvl="0" indent="0" algn="l" rtl="0">
              <a:spcBef>
                <a:spcPts val="0"/>
              </a:spcBef>
              <a:spcAft>
                <a:spcPts val="0"/>
              </a:spcAft>
              <a:buNone/>
            </a:pPr>
            <a:endParaRPr lang="fr-FR" sz="1200" b="0" i="0" u="none" strike="noStrike" cap="none" dirty="0" smtClean="0">
              <a:solidFill>
                <a:schemeClr val="dk1"/>
              </a:solidFill>
              <a:effectLst/>
              <a:latin typeface="Arial"/>
              <a:cs typeface="Arial"/>
              <a:sym typeface="Arial"/>
            </a:endParaRPr>
          </a:p>
          <a:p>
            <a:pPr marL="0" lvl="0" indent="0" algn="l" rtl="0">
              <a:spcBef>
                <a:spcPts val="0"/>
              </a:spcBef>
              <a:spcAft>
                <a:spcPts val="0"/>
              </a:spcAft>
              <a:buNone/>
            </a:pPr>
            <a:r>
              <a:rPr lang="fr-FR" dirty="0" smtClean="0"/>
              <a:t>Guillaume </a:t>
            </a:r>
            <a:r>
              <a:rPr lang="fr-FR" dirty="0" err="1" smtClean="0"/>
              <a:t>Nail</a:t>
            </a:r>
            <a:r>
              <a:rPr lang="fr-FR" dirty="0" smtClean="0"/>
              <a:t>,</a:t>
            </a:r>
            <a:r>
              <a:rPr lang="fr-FR" baseline="0" dirty="0" smtClean="0"/>
              <a:t> qui a grandi dans le Maine-et-Loire, </a:t>
            </a:r>
            <a:r>
              <a:rPr lang="fr-FR" dirty="0" smtClean="0"/>
              <a:t>a de multiples talents. Il est traducteur de formation. Il est scénariste et journaliste. Il est aussi comédien.</a:t>
            </a:r>
            <a:br>
              <a:rPr lang="fr-FR" dirty="0" smtClean="0"/>
            </a:br>
            <a:r>
              <a:rPr lang="fr-FR" dirty="0" smtClean="0"/>
              <a:t>Egalement auteur jeunesse, Qui veut la peau de Barack &amp; Angela est son premier roman.</a:t>
            </a:r>
            <a:br>
              <a:rPr lang="fr-FR" dirty="0" smtClean="0"/>
            </a:br>
            <a:r>
              <a:rPr lang="fr-FR" dirty="0" smtClean="0"/>
              <a:t>Ancien moniteur de</a:t>
            </a:r>
            <a:r>
              <a:rPr lang="fr-FR" baseline="0" dirty="0" smtClean="0"/>
              <a:t> </a:t>
            </a:r>
            <a:r>
              <a:rPr lang="fr-FR" dirty="0" smtClean="0"/>
              <a:t>colonies de vacances, il s’est appuyé sur son</a:t>
            </a:r>
            <a:r>
              <a:rPr lang="fr-FR" baseline="0" dirty="0" smtClean="0"/>
              <a:t> e</a:t>
            </a:r>
            <a:r>
              <a:rPr lang="fr-FR" dirty="0" smtClean="0"/>
              <a:t>xpérience pour traiter de ce</a:t>
            </a:r>
            <a:r>
              <a:rPr lang="fr-FR" baseline="0" dirty="0" smtClean="0"/>
              <a:t> drame tout en explorant le monde de l’adolescence et les adultes qui y sont liés.</a:t>
            </a:r>
            <a:endParaRPr dirty="0"/>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extLst>
      <p:ext uri="{BB962C8B-B14F-4D97-AF65-F5344CB8AC3E}">
        <p14:creationId xmlns:p14="http://schemas.microsoft.com/office/powerpoint/2010/main" val="200262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extLst>
      <p:ext uri="{BB962C8B-B14F-4D97-AF65-F5344CB8AC3E}">
        <p14:creationId xmlns:p14="http://schemas.microsoft.com/office/powerpoint/2010/main" val="381202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extLst>
      <p:ext uri="{BB962C8B-B14F-4D97-AF65-F5344CB8AC3E}">
        <p14:creationId xmlns:p14="http://schemas.microsoft.com/office/powerpoint/2010/main" val="4125419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extLst>
      <p:ext uri="{BB962C8B-B14F-4D97-AF65-F5344CB8AC3E}">
        <p14:creationId xmlns:p14="http://schemas.microsoft.com/office/powerpoint/2010/main" val="3521674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extLst>
      <p:ext uri="{BB962C8B-B14F-4D97-AF65-F5344CB8AC3E}">
        <p14:creationId xmlns:p14="http://schemas.microsoft.com/office/powerpoint/2010/main" val="275916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extLst>
      <p:ext uri="{BB962C8B-B14F-4D97-AF65-F5344CB8AC3E}">
        <p14:creationId xmlns:p14="http://schemas.microsoft.com/office/powerpoint/2010/main" val="55182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extLst>
      <p:ext uri="{BB962C8B-B14F-4D97-AF65-F5344CB8AC3E}">
        <p14:creationId xmlns:p14="http://schemas.microsoft.com/office/powerpoint/2010/main" val="235159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39583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37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16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Sommaire">
  <p:cSld name="3_Sommaire">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252456" y="631361"/>
            <a:ext cx="8424000" cy="3562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3"/>
          <p:cNvSpPr txBox="1">
            <a:spLocks noGrp="1"/>
          </p:cNvSpPr>
          <p:nvPr>
            <p:ph type="body" idx="1"/>
          </p:nvPr>
        </p:nvSpPr>
        <p:spPr>
          <a:xfrm>
            <a:off x="251520" y="1151147"/>
            <a:ext cx="8640960" cy="35808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3F3F3F"/>
              </a:buClr>
              <a:buSzPts val="1800"/>
              <a:buNone/>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600"/>
              </a:spcBef>
              <a:spcAft>
                <a:spcPts val="0"/>
              </a:spcAft>
              <a:buClr>
                <a:srgbClr val="3F3F3F"/>
              </a:buClr>
              <a:buSzPts val="1800"/>
              <a:buChar char="•"/>
              <a:defRPr/>
            </a:lvl3pPr>
            <a:lvl4pPr marL="1828800" lvl="3" indent="-342900" algn="l">
              <a:lnSpc>
                <a:spcPct val="100000"/>
              </a:lnSpc>
              <a:spcBef>
                <a:spcPts val="100"/>
              </a:spcBef>
              <a:spcAft>
                <a:spcPts val="0"/>
              </a:spcAft>
              <a:buClr>
                <a:srgbClr val="3F3F3F"/>
              </a:buClr>
              <a:buSzPts val="1800"/>
              <a:buChar char="•"/>
              <a:defRPr/>
            </a:lvl4pPr>
            <a:lvl5pPr marL="2286000" lvl="4" indent="-342900" algn="l">
              <a:lnSpc>
                <a:spcPct val="100000"/>
              </a:lnSpc>
              <a:spcBef>
                <a:spcPts val="10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Sommaire">
  <p:cSld name="2_Sommair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ommaire">
  <p:cSld name="1_Sommaire">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252456" y="631361"/>
            <a:ext cx="8424000" cy="3562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9"/>
        <p:cNvGrpSpPr/>
        <p:nvPr/>
      </p:nvGrpSpPr>
      <p:grpSpPr>
        <a:xfrm>
          <a:off x="0" y="0"/>
          <a:ext cx="0" cy="0"/>
          <a:chOff x="0" y="0"/>
          <a:chExt cx="0" cy="0"/>
        </a:xfrm>
      </p:grpSpPr>
      <p:sp>
        <p:nvSpPr>
          <p:cNvPr id="20" name="Google Shape;20;p16"/>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SzPts val="1400"/>
              <a:buNone/>
              <a:defRPr sz="100">
                <a:solidFill>
                  <a:schemeClr val="dk1"/>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21" name="Google Shape;21;p16"/>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50">
                <a:solidFill>
                  <a:srgbClr val="3F3F3F"/>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22" name="Google Shape;22;p16"/>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l" rtl="0">
              <a:spcBef>
                <a:spcPts val="0"/>
              </a:spcBef>
              <a:buNone/>
              <a:defRPr sz="100">
                <a:solidFill>
                  <a:schemeClr val="dk1"/>
                </a:solidFill>
                <a:latin typeface="Arial Narrow"/>
                <a:ea typeface="Arial Narrow"/>
                <a:cs typeface="Arial Narrow"/>
                <a:sym typeface="Arial Narrow"/>
              </a:defRPr>
            </a:lvl1pPr>
            <a:lvl2pPr marL="0" marR="0" lvl="1" indent="0" algn="l" rtl="0">
              <a:spcBef>
                <a:spcPts val="0"/>
              </a:spcBef>
              <a:buNone/>
              <a:defRPr sz="100">
                <a:solidFill>
                  <a:schemeClr val="dk1"/>
                </a:solidFill>
                <a:latin typeface="Arial Narrow"/>
                <a:ea typeface="Arial Narrow"/>
                <a:cs typeface="Arial Narrow"/>
                <a:sym typeface="Arial Narrow"/>
              </a:defRPr>
            </a:lvl2pPr>
            <a:lvl3pPr marL="0" marR="0" lvl="2" indent="0" algn="l" rtl="0">
              <a:spcBef>
                <a:spcPts val="0"/>
              </a:spcBef>
              <a:buNone/>
              <a:defRPr sz="100">
                <a:solidFill>
                  <a:schemeClr val="dk1"/>
                </a:solidFill>
                <a:latin typeface="Arial Narrow"/>
                <a:ea typeface="Arial Narrow"/>
                <a:cs typeface="Arial Narrow"/>
                <a:sym typeface="Arial Narrow"/>
              </a:defRPr>
            </a:lvl3pPr>
            <a:lvl4pPr marL="0" marR="0" lvl="3" indent="0" algn="l" rtl="0">
              <a:spcBef>
                <a:spcPts val="0"/>
              </a:spcBef>
              <a:buNone/>
              <a:defRPr sz="100">
                <a:solidFill>
                  <a:schemeClr val="dk1"/>
                </a:solidFill>
                <a:latin typeface="Arial Narrow"/>
                <a:ea typeface="Arial Narrow"/>
                <a:cs typeface="Arial Narrow"/>
                <a:sym typeface="Arial Narrow"/>
              </a:defRPr>
            </a:lvl4pPr>
            <a:lvl5pPr marL="0" marR="0" lvl="4" indent="0" algn="l" rtl="0">
              <a:spcBef>
                <a:spcPts val="0"/>
              </a:spcBef>
              <a:buNone/>
              <a:defRPr sz="100">
                <a:solidFill>
                  <a:schemeClr val="dk1"/>
                </a:solidFill>
                <a:latin typeface="Arial Narrow"/>
                <a:ea typeface="Arial Narrow"/>
                <a:cs typeface="Arial Narrow"/>
                <a:sym typeface="Arial Narrow"/>
              </a:defRPr>
            </a:lvl5pPr>
            <a:lvl6pPr marL="0" marR="0" lvl="5" indent="0" algn="l" rtl="0">
              <a:spcBef>
                <a:spcPts val="0"/>
              </a:spcBef>
              <a:buNone/>
              <a:defRPr sz="100">
                <a:solidFill>
                  <a:schemeClr val="dk1"/>
                </a:solidFill>
                <a:latin typeface="Arial Narrow"/>
                <a:ea typeface="Arial Narrow"/>
                <a:cs typeface="Arial Narrow"/>
                <a:sym typeface="Arial Narrow"/>
              </a:defRPr>
            </a:lvl6pPr>
            <a:lvl7pPr marL="0" marR="0" lvl="6" indent="0" algn="l" rtl="0">
              <a:spcBef>
                <a:spcPts val="0"/>
              </a:spcBef>
              <a:buNone/>
              <a:defRPr sz="100">
                <a:solidFill>
                  <a:schemeClr val="dk1"/>
                </a:solidFill>
                <a:latin typeface="Arial Narrow"/>
                <a:ea typeface="Arial Narrow"/>
                <a:cs typeface="Arial Narrow"/>
                <a:sym typeface="Arial Narrow"/>
              </a:defRPr>
            </a:lvl7pPr>
            <a:lvl8pPr marL="0" marR="0" lvl="7" indent="0" algn="l" rtl="0">
              <a:spcBef>
                <a:spcPts val="0"/>
              </a:spcBef>
              <a:buNone/>
              <a:defRPr sz="100">
                <a:solidFill>
                  <a:schemeClr val="dk1"/>
                </a:solidFill>
                <a:latin typeface="Arial Narrow"/>
                <a:ea typeface="Arial Narrow"/>
                <a:cs typeface="Arial Narrow"/>
                <a:sym typeface="Arial Narrow"/>
              </a:defRPr>
            </a:lvl8pPr>
            <a:lvl9pPr marL="0" marR="0" lvl="8" indent="0" algn="l" rtl="0">
              <a:spcBef>
                <a:spcPts val="0"/>
              </a:spcBef>
              <a:buNone/>
              <a:defRPr sz="100">
                <a:solidFill>
                  <a:schemeClr val="dk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fr-FR"/>
              <a:t>‹N°›</a:t>
            </a:fld>
            <a:endParaRPr/>
          </a:p>
        </p:txBody>
      </p:sp>
      <p:sp>
        <p:nvSpPr>
          <p:cNvPr id="23" name="Google Shape;23;p16"/>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Narrow"/>
              <a:buNone/>
              <a:defRPr sz="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 name="Google Shape;24;p16"/>
          <p:cNvPicPr preferRelativeResize="0"/>
          <p:nvPr/>
        </p:nvPicPr>
        <p:blipFill rotWithShape="1">
          <a:blip r:embed="rId2">
            <a:alphaModFix/>
          </a:blip>
          <a:srcRect/>
          <a:stretch/>
        </p:blipFill>
        <p:spPr>
          <a:xfrm>
            <a:off x="323528" y="180514"/>
            <a:ext cx="4262004" cy="350460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re et sous-titre">
  <p:cSld name="Titre et sous-titre">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Narrow"/>
              <a:buNone/>
              <a:defRPr sz="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360000" y="2346046"/>
            <a:ext cx="8424000" cy="2077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3F3F3F"/>
              </a:buClr>
              <a:buSzPts val="3250"/>
              <a:buNone/>
              <a:defRPr sz="3250" b="1" cap="none"/>
            </a:lvl1pPr>
            <a:lvl2pPr marL="914400" lvl="1" indent="-228600" algn="l">
              <a:lnSpc>
                <a:spcPct val="100000"/>
              </a:lnSpc>
              <a:spcBef>
                <a:spcPts val="500"/>
              </a:spcBef>
              <a:spcAft>
                <a:spcPts val="0"/>
              </a:spcAft>
              <a:buClr>
                <a:srgbClr val="3F3F3F"/>
              </a:buClr>
              <a:buSzPts val="1850"/>
              <a:buNone/>
              <a:defRPr sz="1850"/>
            </a:lvl2pPr>
            <a:lvl3pPr marL="1371600" lvl="2" indent="-342900" algn="l">
              <a:lnSpc>
                <a:spcPct val="100000"/>
              </a:lnSpc>
              <a:spcBef>
                <a:spcPts val="100"/>
              </a:spcBef>
              <a:spcAft>
                <a:spcPts val="0"/>
              </a:spcAft>
              <a:buClr>
                <a:srgbClr val="3F3F3F"/>
              </a:buClr>
              <a:buSzPts val="1800"/>
              <a:buChar char="•"/>
              <a:defRPr/>
            </a:lvl3pPr>
            <a:lvl4pPr marL="1828800" lvl="3" indent="-342900" algn="l">
              <a:lnSpc>
                <a:spcPct val="100000"/>
              </a:lnSpc>
              <a:spcBef>
                <a:spcPts val="100"/>
              </a:spcBef>
              <a:spcAft>
                <a:spcPts val="0"/>
              </a:spcAft>
              <a:buClr>
                <a:srgbClr val="3F3F3F"/>
              </a:buClr>
              <a:buSzPts val="1800"/>
              <a:buChar char="•"/>
              <a:defRPr/>
            </a:lvl4pPr>
            <a:lvl5pPr marL="2286000" lvl="4" indent="-342900" algn="l">
              <a:lnSpc>
                <a:spcPct val="100000"/>
              </a:lnSpc>
              <a:spcBef>
                <a:spcPts val="10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8" name="Google Shape;28;p17"/>
          <p:cNvCxnSpPr/>
          <p:nvPr/>
        </p:nvCxnSpPr>
        <p:spPr>
          <a:xfrm>
            <a:off x="360000" y="4784400"/>
            <a:ext cx="8424000" cy="0"/>
          </a:xfrm>
          <a:prstGeom prst="straightConnector1">
            <a:avLst/>
          </a:prstGeom>
          <a:noFill/>
          <a:ln w="10150" cap="flat" cmpd="sng">
            <a:solidFill>
              <a:srgbClr val="3F3F3F"/>
            </a:solidFill>
            <a:prstDash val="solid"/>
            <a:round/>
            <a:headEnd type="none" w="sm" len="sm"/>
            <a:tailEnd type="none" w="sm" len="sm"/>
          </a:ln>
        </p:spPr>
      </p:cxnSp>
      <p:pic>
        <p:nvPicPr>
          <p:cNvPr id="29" name="Google Shape;29;p17"/>
          <p:cNvPicPr preferRelativeResize="0"/>
          <p:nvPr/>
        </p:nvPicPr>
        <p:blipFill rotWithShape="1">
          <a:blip r:embed="rId2">
            <a:alphaModFix/>
          </a:blip>
          <a:srcRect/>
          <a:stretch/>
        </p:blipFill>
        <p:spPr>
          <a:xfrm>
            <a:off x="179512" y="180260"/>
            <a:ext cx="2152829" cy="177025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maire">
  <p:cSld name="Sommaire">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251520" y="627614"/>
            <a:ext cx="8640000" cy="35996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3F3F3F"/>
              </a:buClr>
              <a:buSzPts val="255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251520" y="1131590"/>
            <a:ext cx="2700000" cy="2530800"/>
          </a:xfrm>
          <a:prstGeom prst="rect">
            <a:avLst/>
          </a:prstGeom>
          <a:noFill/>
          <a:ln>
            <a:noFill/>
          </a:ln>
        </p:spPr>
        <p:txBody>
          <a:bodyPr spcFirstLastPara="1" wrap="square" lIns="0" tIns="0" rIns="0" bIns="0" anchor="t" anchorCtr="0">
            <a:noAutofit/>
          </a:bodyPr>
          <a:lstStyle>
            <a:lvl1pPr marL="457200" lvl="0" indent="-295275" algn="l">
              <a:lnSpc>
                <a:spcPct val="100000"/>
              </a:lnSpc>
              <a:spcBef>
                <a:spcPts val="400"/>
              </a:spcBef>
              <a:spcAft>
                <a:spcPts val="0"/>
              </a:spcAft>
              <a:buClr>
                <a:srgbClr val="3F3F3F"/>
              </a:buClr>
              <a:buSzPts val="1050"/>
              <a:buFont typeface="Arial Narrow"/>
              <a:buAutoNum type="arabicPeriod"/>
              <a:defRPr b="1">
                <a:solidFill>
                  <a:srgbClr val="3F3F3F"/>
                </a:solidFill>
              </a:defRPr>
            </a:lvl1pPr>
            <a:lvl2pPr marL="914400" lvl="1" indent="-288925" algn="l">
              <a:lnSpc>
                <a:spcPct val="100000"/>
              </a:lnSpc>
              <a:spcBef>
                <a:spcPts val="800"/>
              </a:spcBef>
              <a:spcAft>
                <a:spcPts val="0"/>
              </a:spcAft>
              <a:buClr>
                <a:srgbClr val="3F3F3F"/>
              </a:buClr>
              <a:buSzPts val="950"/>
              <a:buFont typeface="Arial Narrow"/>
              <a:buAutoNum type="alphaLcPeriod"/>
              <a:defRPr>
                <a:solidFill>
                  <a:srgbClr val="3F3F3F"/>
                </a:solidFill>
              </a:defRPr>
            </a:lvl2pPr>
            <a:lvl3pPr marL="1371600" lvl="2" indent="-342900" algn="l">
              <a:lnSpc>
                <a:spcPct val="100000"/>
              </a:lnSpc>
              <a:spcBef>
                <a:spcPts val="800"/>
              </a:spcBef>
              <a:spcAft>
                <a:spcPts val="0"/>
              </a:spcAft>
              <a:buClr>
                <a:srgbClr val="3F3F3F"/>
              </a:buClr>
              <a:buSzPts val="1800"/>
              <a:buChar char="•"/>
              <a:defRPr/>
            </a:lvl3pPr>
            <a:lvl4pPr marL="1828800" lvl="3" indent="-342900" algn="l">
              <a:lnSpc>
                <a:spcPct val="100000"/>
              </a:lnSpc>
              <a:spcBef>
                <a:spcPts val="100"/>
              </a:spcBef>
              <a:spcAft>
                <a:spcPts val="0"/>
              </a:spcAft>
              <a:buClr>
                <a:srgbClr val="3F3F3F"/>
              </a:buClr>
              <a:buSzPts val="1800"/>
              <a:buChar char="•"/>
              <a:defRPr/>
            </a:lvl4pPr>
            <a:lvl5pPr marL="2286000" lvl="4" indent="-342900" algn="l">
              <a:lnSpc>
                <a:spcPct val="100000"/>
              </a:lnSpc>
              <a:spcBef>
                <a:spcPts val="10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18"/>
          <p:cNvSpPr txBox="1">
            <a:spLocks noGrp="1"/>
          </p:cNvSpPr>
          <p:nvPr>
            <p:ph type="body" idx="2"/>
          </p:nvPr>
        </p:nvSpPr>
        <p:spPr>
          <a:xfrm>
            <a:off x="3221520" y="1133222"/>
            <a:ext cx="2700000" cy="2530800"/>
          </a:xfrm>
          <a:prstGeom prst="rect">
            <a:avLst/>
          </a:prstGeom>
          <a:noFill/>
          <a:ln>
            <a:noFill/>
          </a:ln>
        </p:spPr>
        <p:txBody>
          <a:bodyPr spcFirstLastPara="1" wrap="square" lIns="0" tIns="0" rIns="0" bIns="0" anchor="t" anchorCtr="0">
            <a:noAutofit/>
          </a:bodyPr>
          <a:lstStyle>
            <a:lvl1pPr marL="457200" lvl="0" indent="-295275" algn="l">
              <a:lnSpc>
                <a:spcPct val="100000"/>
              </a:lnSpc>
              <a:spcBef>
                <a:spcPts val="400"/>
              </a:spcBef>
              <a:spcAft>
                <a:spcPts val="0"/>
              </a:spcAft>
              <a:buClr>
                <a:srgbClr val="3F3F3F"/>
              </a:buClr>
              <a:buSzPts val="1050"/>
              <a:buFont typeface="Arial Narrow"/>
              <a:buAutoNum type="arabicPeriod"/>
              <a:defRPr b="1">
                <a:solidFill>
                  <a:srgbClr val="3F3F3F"/>
                </a:solidFill>
              </a:defRPr>
            </a:lvl1pPr>
            <a:lvl2pPr marL="914400" lvl="1" indent="-288925" algn="l">
              <a:lnSpc>
                <a:spcPct val="100000"/>
              </a:lnSpc>
              <a:spcBef>
                <a:spcPts val="800"/>
              </a:spcBef>
              <a:spcAft>
                <a:spcPts val="0"/>
              </a:spcAft>
              <a:buClr>
                <a:srgbClr val="3F3F3F"/>
              </a:buClr>
              <a:buSzPts val="950"/>
              <a:buFont typeface="Arial Narrow"/>
              <a:buAutoNum type="alphaLcPeriod"/>
              <a:defRPr>
                <a:solidFill>
                  <a:srgbClr val="3F3F3F"/>
                </a:solidFill>
              </a:defRPr>
            </a:lvl2pPr>
            <a:lvl3pPr marL="1371600" lvl="2" indent="-342900" algn="l">
              <a:lnSpc>
                <a:spcPct val="100000"/>
              </a:lnSpc>
              <a:spcBef>
                <a:spcPts val="800"/>
              </a:spcBef>
              <a:spcAft>
                <a:spcPts val="0"/>
              </a:spcAft>
              <a:buClr>
                <a:srgbClr val="3F3F3F"/>
              </a:buClr>
              <a:buSzPts val="1800"/>
              <a:buChar char="•"/>
              <a:defRPr/>
            </a:lvl3pPr>
            <a:lvl4pPr marL="1828800" lvl="3" indent="-342900" algn="l">
              <a:lnSpc>
                <a:spcPct val="100000"/>
              </a:lnSpc>
              <a:spcBef>
                <a:spcPts val="100"/>
              </a:spcBef>
              <a:spcAft>
                <a:spcPts val="0"/>
              </a:spcAft>
              <a:buClr>
                <a:srgbClr val="3F3F3F"/>
              </a:buClr>
              <a:buSzPts val="1800"/>
              <a:buChar char="•"/>
              <a:defRPr/>
            </a:lvl4pPr>
            <a:lvl5pPr marL="2286000" lvl="4" indent="-342900" algn="l">
              <a:lnSpc>
                <a:spcPct val="100000"/>
              </a:lnSpc>
              <a:spcBef>
                <a:spcPts val="10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18"/>
          <p:cNvSpPr txBox="1">
            <a:spLocks noGrp="1"/>
          </p:cNvSpPr>
          <p:nvPr>
            <p:ph type="body" idx="3"/>
          </p:nvPr>
        </p:nvSpPr>
        <p:spPr>
          <a:xfrm>
            <a:off x="6191520" y="1133222"/>
            <a:ext cx="2700000" cy="2530800"/>
          </a:xfrm>
          <a:prstGeom prst="rect">
            <a:avLst/>
          </a:prstGeom>
          <a:noFill/>
          <a:ln>
            <a:noFill/>
          </a:ln>
        </p:spPr>
        <p:txBody>
          <a:bodyPr spcFirstLastPara="1" wrap="square" lIns="0" tIns="0" rIns="0" bIns="0" anchor="t" anchorCtr="0">
            <a:noAutofit/>
          </a:bodyPr>
          <a:lstStyle>
            <a:lvl1pPr marL="457200" lvl="0" indent="-295275" algn="l">
              <a:lnSpc>
                <a:spcPct val="100000"/>
              </a:lnSpc>
              <a:spcBef>
                <a:spcPts val="400"/>
              </a:spcBef>
              <a:spcAft>
                <a:spcPts val="0"/>
              </a:spcAft>
              <a:buClr>
                <a:srgbClr val="3F3F3F"/>
              </a:buClr>
              <a:buSzPts val="1050"/>
              <a:buFont typeface="Arial Narrow"/>
              <a:buAutoNum type="arabicPeriod"/>
              <a:defRPr b="1">
                <a:solidFill>
                  <a:srgbClr val="3F3F3F"/>
                </a:solidFill>
              </a:defRPr>
            </a:lvl1pPr>
            <a:lvl2pPr marL="914400" lvl="1" indent="-288925" algn="l">
              <a:lnSpc>
                <a:spcPct val="100000"/>
              </a:lnSpc>
              <a:spcBef>
                <a:spcPts val="800"/>
              </a:spcBef>
              <a:spcAft>
                <a:spcPts val="0"/>
              </a:spcAft>
              <a:buClr>
                <a:srgbClr val="3F3F3F"/>
              </a:buClr>
              <a:buSzPts val="950"/>
              <a:buFont typeface="Arial Narrow"/>
              <a:buAutoNum type="alphaLcPeriod"/>
              <a:defRPr>
                <a:solidFill>
                  <a:srgbClr val="3F3F3F"/>
                </a:solidFill>
              </a:defRPr>
            </a:lvl2pPr>
            <a:lvl3pPr marL="1371600" lvl="2" indent="-342900" algn="l">
              <a:lnSpc>
                <a:spcPct val="100000"/>
              </a:lnSpc>
              <a:spcBef>
                <a:spcPts val="800"/>
              </a:spcBef>
              <a:spcAft>
                <a:spcPts val="0"/>
              </a:spcAft>
              <a:buClr>
                <a:srgbClr val="3F3F3F"/>
              </a:buClr>
              <a:buSzPts val="1800"/>
              <a:buChar char="•"/>
              <a:defRPr/>
            </a:lvl3pPr>
            <a:lvl4pPr marL="1828800" lvl="3" indent="-342900" algn="l">
              <a:lnSpc>
                <a:spcPct val="100000"/>
              </a:lnSpc>
              <a:spcBef>
                <a:spcPts val="100"/>
              </a:spcBef>
              <a:spcAft>
                <a:spcPts val="0"/>
              </a:spcAft>
              <a:buClr>
                <a:srgbClr val="3F3F3F"/>
              </a:buClr>
              <a:buSzPts val="1800"/>
              <a:buChar char="•"/>
              <a:defRPr/>
            </a:lvl4pPr>
            <a:lvl5pPr marL="2286000" lvl="4" indent="-342900" algn="l">
              <a:lnSpc>
                <a:spcPct val="100000"/>
              </a:lnSpc>
              <a:spcBef>
                <a:spcPts val="10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5" name="Google Shape;35;p18"/>
          <p:cNvCxnSpPr/>
          <p:nvPr/>
        </p:nvCxnSpPr>
        <p:spPr>
          <a:xfrm>
            <a:off x="360000" y="4784400"/>
            <a:ext cx="8424000" cy="0"/>
          </a:xfrm>
          <a:prstGeom prst="straightConnector1">
            <a:avLst/>
          </a:prstGeom>
          <a:noFill/>
          <a:ln w="10150" cap="flat" cmpd="sng">
            <a:solidFill>
              <a:srgbClr val="3F3F3F"/>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pitre">
  <p:cSld name="Chapitre">
    <p:spTree>
      <p:nvGrpSpPr>
        <p:cNvPr id="1" name="Shape 36"/>
        <p:cNvGrpSpPr/>
        <p:nvPr/>
      </p:nvGrpSpPr>
      <p:grpSpPr>
        <a:xfrm>
          <a:off x="0" y="0"/>
          <a:ext cx="0" cy="0"/>
          <a:chOff x="0" y="0"/>
          <a:chExt cx="0" cy="0"/>
        </a:xfrm>
      </p:grpSpPr>
      <p:sp>
        <p:nvSpPr>
          <p:cNvPr id="37" name="Google Shape;37;p19"/>
          <p:cNvSpPr>
            <a:spLocks noGrp="1"/>
          </p:cNvSpPr>
          <p:nvPr>
            <p:ph type="pic" idx="2"/>
          </p:nvPr>
        </p:nvSpPr>
        <p:spPr>
          <a:xfrm>
            <a:off x="0" y="738000"/>
            <a:ext cx="9144000" cy="4405500"/>
          </a:xfrm>
          <a:prstGeom prst="rect">
            <a:avLst/>
          </a:prstGeom>
          <a:solidFill>
            <a:srgbClr val="000091">
              <a:alpha val="7450"/>
            </a:srgbClr>
          </a:solidFill>
          <a:ln>
            <a:noFill/>
          </a:ln>
        </p:spPr>
      </p:sp>
      <p:sp>
        <p:nvSpPr>
          <p:cNvPr id="38" name="Google Shape;38;p19"/>
          <p:cNvSpPr txBox="1">
            <a:spLocks noGrp="1"/>
          </p:cNvSpPr>
          <p:nvPr>
            <p:ph type="title"/>
          </p:nvPr>
        </p:nvSpPr>
        <p:spPr>
          <a:xfrm>
            <a:off x="359999" y="738000"/>
            <a:ext cx="8424000" cy="1977766"/>
          </a:xfrm>
          <a:prstGeom prst="rect">
            <a:avLst/>
          </a:prstGeom>
          <a:noFill/>
          <a:ln w="10150"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50"/>
              <a:buFont typeface="Arial Narrow"/>
              <a:buAutoNum type="arabicPeriod"/>
              <a:defRPr sz="3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s 3 colonnes">
  <p:cSld name="Titre et textes 3 colonnes">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251520" y="627534"/>
            <a:ext cx="8640960" cy="3035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3F3F3F"/>
              </a:buClr>
              <a:buSzPts val="255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0"/>
          <p:cNvSpPr txBox="1">
            <a:spLocks noGrp="1"/>
          </p:cNvSpPr>
          <p:nvPr>
            <p:ph type="dt" idx="10"/>
          </p:nvPr>
        </p:nvSpPr>
        <p:spPr>
          <a:xfrm>
            <a:off x="7614000" y="4783500"/>
            <a:ext cx="1170000" cy="36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42" name="Google Shape;42;p20"/>
          <p:cNvSpPr txBox="1">
            <a:spLocks noGrp="1"/>
          </p:cNvSpPr>
          <p:nvPr>
            <p:ph type="ftr" idx="11"/>
          </p:nvPr>
        </p:nvSpPr>
        <p:spPr>
          <a:xfrm>
            <a:off x="360000" y="4783500"/>
            <a:ext cx="5904000" cy="36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43" name="Google Shape;43;p20"/>
          <p:cNvSpPr txBox="1">
            <a:spLocks noGrp="1"/>
          </p:cNvSpPr>
          <p:nvPr>
            <p:ph type="sldNum" idx="12"/>
          </p:nvPr>
        </p:nvSpPr>
        <p:spPr>
          <a:xfrm>
            <a:off x="6264000" y="4783500"/>
            <a:ext cx="1350000" cy="36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Narrow"/>
                <a:ea typeface="Arial Narrow"/>
                <a:cs typeface="Arial Narrow"/>
                <a:sym typeface="Arial Narrow"/>
              </a:defRPr>
            </a:lvl1pPr>
            <a:lvl2pPr marL="0" marR="0" lvl="1" indent="0" algn="l" rtl="0">
              <a:spcBef>
                <a:spcPts val="0"/>
              </a:spcBef>
              <a:buNone/>
              <a:defRPr sz="1800">
                <a:solidFill>
                  <a:schemeClr val="dk1"/>
                </a:solidFill>
                <a:latin typeface="Arial Narrow"/>
                <a:ea typeface="Arial Narrow"/>
                <a:cs typeface="Arial Narrow"/>
                <a:sym typeface="Arial Narrow"/>
              </a:defRPr>
            </a:lvl2pPr>
            <a:lvl3pPr marL="0" marR="0" lvl="2" indent="0" algn="l" rtl="0">
              <a:spcBef>
                <a:spcPts val="0"/>
              </a:spcBef>
              <a:buNone/>
              <a:defRPr sz="1800">
                <a:solidFill>
                  <a:schemeClr val="dk1"/>
                </a:solidFill>
                <a:latin typeface="Arial Narrow"/>
                <a:ea typeface="Arial Narrow"/>
                <a:cs typeface="Arial Narrow"/>
                <a:sym typeface="Arial Narrow"/>
              </a:defRPr>
            </a:lvl3pPr>
            <a:lvl4pPr marL="0" marR="0" lvl="3" indent="0" algn="l" rtl="0">
              <a:spcBef>
                <a:spcPts val="0"/>
              </a:spcBef>
              <a:buNone/>
              <a:defRPr sz="1800">
                <a:solidFill>
                  <a:schemeClr val="dk1"/>
                </a:solidFill>
                <a:latin typeface="Arial Narrow"/>
                <a:ea typeface="Arial Narrow"/>
                <a:cs typeface="Arial Narrow"/>
                <a:sym typeface="Arial Narrow"/>
              </a:defRPr>
            </a:lvl4pPr>
            <a:lvl5pPr marL="0" marR="0" lvl="4" indent="0" algn="l" rtl="0">
              <a:spcBef>
                <a:spcPts val="0"/>
              </a:spcBef>
              <a:buNone/>
              <a:defRPr sz="1800">
                <a:solidFill>
                  <a:schemeClr val="dk1"/>
                </a:solidFill>
                <a:latin typeface="Arial Narrow"/>
                <a:ea typeface="Arial Narrow"/>
                <a:cs typeface="Arial Narrow"/>
                <a:sym typeface="Arial Narrow"/>
              </a:defRPr>
            </a:lvl5pPr>
            <a:lvl6pPr marL="0" marR="0" lvl="5" indent="0" algn="l" rtl="0">
              <a:spcBef>
                <a:spcPts val="0"/>
              </a:spcBef>
              <a:buNone/>
              <a:defRPr sz="1800">
                <a:solidFill>
                  <a:schemeClr val="dk1"/>
                </a:solidFill>
                <a:latin typeface="Arial Narrow"/>
                <a:ea typeface="Arial Narrow"/>
                <a:cs typeface="Arial Narrow"/>
                <a:sym typeface="Arial Narrow"/>
              </a:defRPr>
            </a:lvl6pPr>
            <a:lvl7pPr marL="0" marR="0" lvl="6" indent="0" algn="l" rtl="0">
              <a:spcBef>
                <a:spcPts val="0"/>
              </a:spcBef>
              <a:buNone/>
              <a:defRPr sz="1800">
                <a:solidFill>
                  <a:schemeClr val="dk1"/>
                </a:solidFill>
                <a:latin typeface="Arial Narrow"/>
                <a:ea typeface="Arial Narrow"/>
                <a:cs typeface="Arial Narrow"/>
                <a:sym typeface="Arial Narrow"/>
              </a:defRPr>
            </a:lvl7pPr>
            <a:lvl8pPr marL="0" marR="0" lvl="7" indent="0" algn="l" rtl="0">
              <a:spcBef>
                <a:spcPts val="0"/>
              </a:spcBef>
              <a:buNone/>
              <a:defRPr sz="1800">
                <a:solidFill>
                  <a:schemeClr val="dk1"/>
                </a:solidFill>
                <a:latin typeface="Arial Narrow"/>
                <a:ea typeface="Arial Narrow"/>
                <a:cs typeface="Arial Narrow"/>
                <a:sym typeface="Arial Narrow"/>
              </a:defRPr>
            </a:lvl8pPr>
            <a:lvl9pPr marL="0" marR="0" lvl="8" indent="0" algn="l" rtl="0">
              <a:spcBef>
                <a:spcPts val="0"/>
              </a:spcBef>
              <a:buNone/>
              <a:defRPr sz="1800">
                <a:solidFill>
                  <a:schemeClr val="dk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fr-FR"/>
              <a:t>‹N°›</a:t>
            </a:fld>
            <a:endParaRPr/>
          </a:p>
        </p:txBody>
      </p:sp>
      <p:sp>
        <p:nvSpPr>
          <p:cNvPr id="44" name="Google Shape;44;p20"/>
          <p:cNvSpPr txBox="1">
            <a:spLocks noGrp="1"/>
          </p:cNvSpPr>
          <p:nvPr>
            <p:ph type="body" idx="1"/>
          </p:nvPr>
        </p:nvSpPr>
        <p:spPr>
          <a:xfrm>
            <a:off x="3312000" y="180000"/>
            <a:ext cx="5472000"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rgbClr val="3F3F3F"/>
              </a:buClr>
              <a:buSzPts val="750"/>
              <a:buFont typeface="Arial Narrow"/>
              <a:buAutoNum type="arabicPeriod"/>
              <a:defRPr sz="750" b="1"/>
            </a:lvl1pPr>
            <a:lvl2pPr marL="914400" lvl="1" indent="-276225" algn="r">
              <a:lnSpc>
                <a:spcPct val="100000"/>
              </a:lnSpc>
              <a:spcBef>
                <a:spcPts val="0"/>
              </a:spcBef>
              <a:spcAft>
                <a:spcPts val="0"/>
              </a:spcAft>
              <a:buClr>
                <a:srgbClr val="3F3F3F"/>
              </a:buClr>
              <a:buSzPts val="750"/>
              <a:buFont typeface="Arial Narrow"/>
              <a:buAutoNum type="alphaLcPeriod"/>
              <a:defRPr sz="750"/>
            </a:lvl2pPr>
            <a:lvl3pPr marL="1371600" lvl="2" indent="-342900" algn="l">
              <a:lnSpc>
                <a:spcPct val="100000"/>
              </a:lnSpc>
              <a:spcBef>
                <a:spcPts val="100"/>
              </a:spcBef>
              <a:spcAft>
                <a:spcPts val="0"/>
              </a:spcAft>
              <a:buClr>
                <a:srgbClr val="3F3F3F"/>
              </a:buClr>
              <a:buSzPts val="1800"/>
              <a:buChar char="•"/>
              <a:defRPr/>
            </a:lvl3pPr>
            <a:lvl4pPr marL="1828800" lvl="3" indent="-342900" algn="l">
              <a:lnSpc>
                <a:spcPct val="100000"/>
              </a:lnSpc>
              <a:spcBef>
                <a:spcPts val="100"/>
              </a:spcBef>
              <a:spcAft>
                <a:spcPts val="0"/>
              </a:spcAft>
              <a:buClr>
                <a:srgbClr val="3F3F3F"/>
              </a:buClr>
              <a:buSzPts val="1800"/>
              <a:buChar char="•"/>
              <a:defRPr/>
            </a:lvl4pPr>
            <a:lvl5pPr marL="2286000" lvl="4" indent="-342900" algn="l">
              <a:lnSpc>
                <a:spcPct val="100000"/>
              </a:lnSpc>
              <a:spcBef>
                <a:spcPts val="10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20"/>
          <p:cNvSpPr txBox="1">
            <a:spLocks noGrp="1"/>
          </p:cNvSpPr>
          <p:nvPr>
            <p:ph type="body" idx="2"/>
          </p:nvPr>
        </p:nvSpPr>
        <p:spPr>
          <a:xfrm>
            <a:off x="251520" y="1563534"/>
            <a:ext cx="2520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3F3F3F"/>
              </a:buClr>
              <a:buSzPts val="1050"/>
              <a:buNone/>
              <a:defRPr/>
            </a:lvl1pPr>
            <a:lvl2pPr marL="914400" lvl="1" indent="-288925" algn="l">
              <a:lnSpc>
                <a:spcPct val="100000"/>
              </a:lnSpc>
              <a:spcBef>
                <a:spcPts val="600"/>
              </a:spcBef>
              <a:spcAft>
                <a:spcPts val="0"/>
              </a:spcAft>
              <a:buClr>
                <a:srgbClr val="3F3F3F"/>
              </a:buClr>
              <a:buSzPts val="950"/>
              <a:buChar char="•"/>
              <a:defRPr/>
            </a:lvl2pPr>
            <a:lvl3pPr marL="1371600" lvl="2" indent="-282575" algn="l">
              <a:lnSpc>
                <a:spcPct val="100000"/>
              </a:lnSpc>
              <a:spcBef>
                <a:spcPts val="600"/>
              </a:spcBef>
              <a:spcAft>
                <a:spcPts val="0"/>
              </a:spcAft>
              <a:buClr>
                <a:srgbClr val="3F3F3F"/>
              </a:buClr>
              <a:buSzPts val="850"/>
              <a:buChar char="•"/>
              <a:defRPr/>
            </a:lvl3pPr>
            <a:lvl4pPr marL="1828800" lvl="3" indent="-276225" algn="l">
              <a:lnSpc>
                <a:spcPct val="100000"/>
              </a:lnSpc>
              <a:spcBef>
                <a:spcPts val="100"/>
              </a:spcBef>
              <a:spcAft>
                <a:spcPts val="0"/>
              </a:spcAft>
              <a:buClr>
                <a:srgbClr val="3F3F3F"/>
              </a:buClr>
              <a:buSzPts val="750"/>
              <a:buChar char="•"/>
              <a:defRPr/>
            </a:lvl4pPr>
            <a:lvl5pPr marL="2286000" lvl="4" indent="-273050" algn="l">
              <a:lnSpc>
                <a:spcPct val="100000"/>
              </a:lnSpc>
              <a:spcBef>
                <a:spcPts val="100"/>
              </a:spcBef>
              <a:spcAft>
                <a:spcPts val="0"/>
              </a:spcAft>
              <a:buClr>
                <a:srgbClr val="3F3F3F"/>
              </a:buClr>
              <a:buSzPts val="7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20"/>
          <p:cNvSpPr txBox="1">
            <a:spLocks noGrp="1"/>
          </p:cNvSpPr>
          <p:nvPr>
            <p:ph type="body" idx="3"/>
          </p:nvPr>
        </p:nvSpPr>
        <p:spPr>
          <a:xfrm>
            <a:off x="3203521" y="1563534"/>
            <a:ext cx="2520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3F3F3F"/>
              </a:buClr>
              <a:buSzPts val="1050"/>
              <a:buNone/>
              <a:defRPr/>
            </a:lvl1pPr>
            <a:lvl2pPr marL="914400" lvl="1" indent="-288925" algn="l">
              <a:lnSpc>
                <a:spcPct val="100000"/>
              </a:lnSpc>
              <a:spcBef>
                <a:spcPts val="600"/>
              </a:spcBef>
              <a:spcAft>
                <a:spcPts val="0"/>
              </a:spcAft>
              <a:buClr>
                <a:srgbClr val="3F3F3F"/>
              </a:buClr>
              <a:buSzPts val="950"/>
              <a:buChar char="•"/>
              <a:defRPr/>
            </a:lvl2pPr>
            <a:lvl3pPr marL="1371600" lvl="2" indent="-282575" algn="l">
              <a:lnSpc>
                <a:spcPct val="100000"/>
              </a:lnSpc>
              <a:spcBef>
                <a:spcPts val="600"/>
              </a:spcBef>
              <a:spcAft>
                <a:spcPts val="0"/>
              </a:spcAft>
              <a:buClr>
                <a:srgbClr val="3F3F3F"/>
              </a:buClr>
              <a:buSzPts val="850"/>
              <a:buChar char="•"/>
              <a:defRPr/>
            </a:lvl3pPr>
            <a:lvl4pPr marL="1828800" lvl="3" indent="-276225" algn="l">
              <a:lnSpc>
                <a:spcPct val="100000"/>
              </a:lnSpc>
              <a:spcBef>
                <a:spcPts val="100"/>
              </a:spcBef>
              <a:spcAft>
                <a:spcPts val="0"/>
              </a:spcAft>
              <a:buClr>
                <a:srgbClr val="3F3F3F"/>
              </a:buClr>
              <a:buSzPts val="750"/>
              <a:buChar char="•"/>
              <a:defRPr/>
            </a:lvl4pPr>
            <a:lvl5pPr marL="2286000" lvl="4" indent="-273050" algn="l">
              <a:lnSpc>
                <a:spcPct val="100000"/>
              </a:lnSpc>
              <a:spcBef>
                <a:spcPts val="100"/>
              </a:spcBef>
              <a:spcAft>
                <a:spcPts val="0"/>
              </a:spcAft>
              <a:buClr>
                <a:srgbClr val="3F3F3F"/>
              </a:buClr>
              <a:buSzPts val="7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20"/>
          <p:cNvSpPr txBox="1">
            <a:spLocks noGrp="1"/>
          </p:cNvSpPr>
          <p:nvPr>
            <p:ph type="body" idx="4"/>
          </p:nvPr>
        </p:nvSpPr>
        <p:spPr>
          <a:xfrm>
            <a:off x="6155521" y="1563534"/>
            <a:ext cx="2520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3F3F3F"/>
              </a:buClr>
              <a:buSzPts val="1050"/>
              <a:buNone/>
              <a:defRPr/>
            </a:lvl1pPr>
            <a:lvl2pPr marL="914400" lvl="1" indent="-288925" algn="l">
              <a:lnSpc>
                <a:spcPct val="100000"/>
              </a:lnSpc>
              <a:spcBef>
                <a:spcPts val="600"/>
              </a:spcBef>
              <a:spcAft>
                <a:spcPts val="0"/>
              </a:spcAft>
              <a:buClr>
                <a:srgbClr val="3F3F3F"/>
              </a:buClr>
              <a:buSzPts val="950"/>
              <a:buChar char="•"/>
              <a:defRPr/>
            </a:lvl2pPr>
            <a:lvl3pPr marL="1371600" lvl="2" indent="-282575" algn="l">
              <a:lnSpc>
                <a:spcPct val="100000"/>
              </a:lnSpc>
              <a:spcBef>
                <a:spcPts val="600"/>
              </a:spcBef>
              <a:spcAft>
                <a:spcPts val="0"/>
              </a:spcAft>
              <a:buClr>
                <a:srgbClr val="3F3F3F"/>
              </a:buClr>
              <a:buSzPts val="850"/>
              <a:buChar char="•"/>
              <a:defRPr/>
            </a:lvl3pPr>
            <a:lvl4pPr marL="1828800" lvl="3" indent="-276225" algn="l">
              <a:lnSpc>
                <a:spcPct val="100000"/>
              </a:lnSpc>
              <a:spcBef>
                <a:spcPts val="100"/>
              </a:spcBef>
              <a:spcAft>
                <a:spcPts val="0"/>
              </a:spcAft>
              <a:buClr>
                <a:srgbClr val="3F3F3F"/>
              </a:buClr>
              <a:buSzPts val="750"/>
              <a:buChar char="•"/>
              <a:defRPr/>
            </a:lvl4pPr>
            <a:lvl5pPr marL="2286000" lvl="4" indent="-273050" algn="l">
              <a:lnSpc>
                <a:spcPct val="100000"/>
              </a:lnSpc>
              <a:spcBef>
                <a:spcPts val="100"/>
              </a:spcBef>
              <a:spcAft>
                <a:spcPts val="0"/>
              </a:spcAft>
              <a:buClr>
                <a:srgbClr val="3F3F3F"/>
              </a:buClr>
              <a:buSzPts val="7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2"/>
          <p:cNvPicPr preferRelativeResize="0"/>
          <p:nvPr/>
        </p:nvPicPr>
        <p:blipFill rotWithShape="1">
          <a:blip r:embed="rId10">
            <a:alphaModFix/>
          </a:blip>
          <a:srcRect r="33305" b="28003"/>
          <a:stretch/>
        </p:blipFill>
        <p:spPr>
          <a:xfrm>
            <a:off x="179512" y="123478"/>
            <a:ext cx="504056" cy="447435"/>
          </a:xfrm>
          <a:prstGeom prst="rect">
            <a:avLst/>
          </a:prstGeom>
          <a:noFill/>
          <a:ln>
            <a:noFill/>
          </a:ln>
        </p:spPr>
      </p:pic>
      <p:sp>
        <p:nvSpPr>
          <p:cNvPr id="11" name="Google Shape;11;p12"/>
          <p:cNvSpPr txBox="1">
            <a:spLocks noGrp="1"/>
          </p:cNvSpPr>
          <p:nvPr>
            <p:ph type="title"/>
          </p:nvPr>
        </p:nvSpPr>
        <p:spPr>
          <a:xfrm>
            <a:off x="251520" y="631361"/>
            <a:ext cx="8640960" cy="35621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3F3F3F"/>
              </a:buClr>
              <a:buSzPts val="2550"/>
              <a:buFont typeface="Arial Narrow"/>
              <a:buNone/>
              <a:defRPr sz="2550" b="1" i="0" u="none" strike="noStrike" cap="none">
                <a:solidFill>
                  <a:srgbClr val="3F3F3F"/>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2"/>
          <p:cNvSpPr txBox="1">
            <a:spLocks noGrp="1"/>
          </p:cNvSpPr>
          <p:nvPr>
            <p:ph type="body" idx="1"/>
          </p:nvPr>
        </p:nvSpPr>
        <p:spPr>
          <a:xfrm>
            <a:off x="251520" y="1151147"/>
            <a:ext cx="8640960" cy="35808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F3F3F"/>
              </a:buClr>
              <a:buSzPts val="1050"/>
              <a:buFont typeface="Arial"/>
              <a:buNone/>
              <a:defRPr sz="1050" b="0" i="0" u="none" strike="noStrike" cap="none">
                <a:solidFill>
                  <a:srgbClr val="3F3F3F"/>
                </a:solidFill>
                <a:latin typeface="Arial Narrow"/>
                <a:ea typeface="Arial Narrow"/>
                <a:cs typeface="Arial Narrow"/>
                <a:sym typeface="Arial Narrow"/>
              </a:defRPr>
            </a:lvl1pPr>
            <a:lvl2pPr marL="914400" marR="0" lvl="1" indent="-288925" algn="l" rtl="0">
              <a:lnSpc>
                <a:spcPct val="100000"/>
              </a:lnSpc>
              <a:spcBef>
                <a:spcPts val="600"/>
              </a:spcBef>
              <a:spcAft>
                <a:spcPts val="0"/>
              </a:spcAft>
              <a:buClr>
                <a:srgbClr val="3F3F3F"/>
              </a:buClr>
              <a:buSzPts val="950"/>
              <a:buFont typeface="Arial"/>
              <a:buChar char="•"/>
              <a:defRPr sz="950" b="0" i="0" u="none" strike="noStrike" cap="none">
                <a:solidFill>
                  <a:srgbClr val="3F3F3F"/>
                </a:solidFill>
                <a:latin typeface="Arial Narrow"/>
                <a:ea typeface="Arial Narrow"/>
                <a:cs typeface="Arial Narrow"/>
                <a:sym typeface="Arial Narrow"/>
              </a:defRPr>
            </a:lvl2pPr>
            <a:lvl3pPr marL="1371600" marR="0" lvl="2" indent="-282575" algn="l" rtl="0">
              <a:lnSpc>
                <a:spcPct val="100000"/>
              </a:lnSpc>
              <a:spcBef>
                <a:spcPts val="600"/>
              </a:spcBef>
              <a:spcAft>
                <a:spcPts val="0"/>
              </a:spcAft>
              <a:buClr>
                <a:srgbClr val="3F3F3F"/>
              </a:buClr>
              <a:buSzPts val="850"/>
              <a:buFont typeface="Arial"/>
              <a:buChar char="•"/>
              <a:defRPr sz="850" b="0" i="0" u="none" strike="noStrike" cap="none">
                <a:solidFill>
                  <a:srgbClr val="3F3F3F"/>
                </a:solidFill>
                <a:latin typeface="Arial Narrow"/>
                <a:ea typeface="Arial Narrow"/>
                <a:cs typeface="Arial Narrow"/>
                <a:sym typeface="Arial Narrow"/>
              </a:defRPr>
            </a:lvl3pPr>
            <a:lvl4pPr marL="1828800" marR="0" lvl="3" indent="-276225" algn="l" rtl="0">
              <a:lnSpc>
                <a:spcPct val="100000"/>
              </a:lnSpc>
              <a:spcBef>
                <a:spcPts val="100"/>
              </a:spcBef>
              <a:spcAft>
                <a:spcPts val="0"/>
              </a:spcAft>
              <a:buClr>
                <a:srgbClr val="3F3F3F"/>
              </a:buClr>
              <a:buSzPts val="750"/>
              <a:buFont typeface="Arial"/>
              <a:buChar char="•"/>
              <a:defRPr sz="750" b="0" i="0" u="none" strike="noStrike" cap="none">
                <a:solidFill>
                  <a:srgbClr val="3F3F3F"/>
                </a:solidFill>
                <a:latin typeface="Arial Narrow"/>
                <a:ea typeface="Arial Narrow"/>
                <a:cs typeface="Arial Narrow"/>
                <a:sym typeface="Arial Narrow"/>
              </a:defRPr>
            </a:lvl4pPr>
            <a:lvl5pPr marL="2286000" marR="0" lvl="4" indent="-273050" algn="l" rtl="0">
              <a:lnSpc>
                <a:spcPct val="100000"/>
              </a:lnSpc>
              <a:spcBef>
                <a:spcPts val="100"/>
              </a:spcBef>
              <a:spcAft>
                <a:spcPts val="0"/>
              </a:spcAft>
              <a:buClr>
                <a:srgbClr val="3F3F3F"/>
              </a:buClr>
              <a:buSzPts val="700"/>
              <a:buFont typeface="Arial"/>
              <a:buChar char="•"/>
              <a:defRPr sz="700" b="0" i="0" u="none" strike="noStrike" cap="none">
                <a:solidFill>
                  <a:srgbClr val="3F3F3F"/>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body" idx="4294967295"/>
          </p:nvPr>
        </p:nvSpPr>
        <p:spPr>
          <a:xfrm>
            <a:off x="179512" y="1563638"/>
            <a:ext cx="8424862" cy="207645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002060"/>
              </a:buClr>
              <a:buSzPts val="3200"/>
              <a:buNone/>
            </a:pPr>
            <a:r>
              <a:rPr lang="fr-FR" sz="3200" dirty="0" smtClean="0">
                <a:solidFill>
                  <a:srgbClr val="002060"/>
                </a:solidFill>
                <a:latin typeface="Calibri"/>
                <a:ea typeface="Calibri"/>
                <a:cs typeface="Calibri"/>
                <a:sym typeface="Calibri"/>
              </a:rPr>
              <a:t>Justin COUDURES</a:t>
            </a:r>
            <a:endParaRPr dirty="0"/>
          </a:p>
          <a:p>
            <a:pPr marL="0" lvl="0" indent="0" algn="ctr" rtl="0">
              <a:lnSpc>
                <a:spcPct val="100000"/>
              </a:lnSpc>
              <a:spcBef>
                <a:spcPts val="500"/>
              </a:spcBef>
              <a:spcAft>
                <a:spcPts val="0"/>
              </a:spcAft>
              <a:buClr>
                <a:srgbClr val="002060"/>
              </a:buClr>
              <a:buSzPts val="3200"/>
              <a:buNone/>
            </a:pPr>
            <a:r>
              <a:rPr lang="fr-FR" sz="3200" dirty="0" smtClean="0">
                <a:solidFill>
                  <a:srgbClr val="002060"/>
                </a:solidFill>
                <a:latin typeface="Calibri"/>
                <a:ea typeface="Calibri"/>
                <a:cs typeface="Calibri"/>
                <a:sym typeface="Calibri"/>
              </a:rPr>
              <a:t>Adrien GIRAULT</a:t>
            </a:r>
            <a:endParaRPr dirty="0"/>
          </a:p>
          <a:p>
            <a:pPr marL="0" lvl="0" indent="0" algn="ctr" rtl="0">
              <a:lnSpc>
                <a:spcPct val="100000"/>
              </a:lnSpc>
              <a:spcBef>
                <a:spcPts val="500"/>
              </a:spcBef>
              <a:spcAft>
                <a:spcPts val="0"/>
              </a:spcAft>
              <a:buClr>
                <a:srgbClr val="3F3F3F"/>
              </a:buClr>
              <a:buSzPts val="2800"/>
              <a:buNone/>
            </a:pPr>
            <a:endParaRPr sz="2800" dirty="0">
              <a:solidFill>
                <a:srgbClr val="002060"/>
              </a:solidFill>
              <a:latin typeface="Calibri"/>
              <a:ea typeface="Calibri"/>
              <a:cs typeface="Calibri"/>
              <a:sym typeface="Calibri"/>
            </a:endParaRPr>
          </a:p>
          <a:p>
            <a:pPr marL="0" lvl="0" indent="0" algn="ctr" rtl="0">
              <a:lnSpc>
                <a:spcPct val="100000"/>
              </a:lnSpc>
              <a:spcBef>
                <a:spcPts val="500"/>
              </a:spcBef>
              <a:spcAft>
                <a:spcPts val="0"/>
              </a:spcAft>
              <a:buClr>
                <a:srgbClr val="3F3F3F"/>
              </a:buClr>
              <a:buSzPts val="2800"/>
              <a:buNone/>
            </a:pPr>
            <a:endParaRPr sz="2800" dirty="0">
              <a:solidFill>
                <a:srgbClr val="4DA3D8"/>
              </a:solidFill>
              <a:latin typeface="Calibri"/>
              <a:ea typeface="Calibri"/>
              <a:cs typeface="Calibri"/>
              <a:sym typeface="Calibri"/>
            </a:endParaRPr>
          </a:p>
          <a:p>
            <a:pPr marL="252000" lvl="1" indent="-11674" algn="ctr" rtl="0">
              <a:lnSpc>
                <a:spcPct val="100000"/>
              </a:lnSpc>
              <a:spcBef>
                <a:spcPts val="1100"/>
              </a:spcBef>
              <a:spcAft>
                <a:spcPts val="0"/>
              </a:spcAft>
              <a:buClr>
                <a:srgbClr val="3F3F3F"/>
              </a:buClr>
              <a:buSzPts val="950"/>
              <a:buNone/>
            </a:pPr>
            <a:endParaRPr dirty="0">
              <a:solidFill>
                <a:srgbClr val="4DA3D8"/>
              </a:solidFill>
            </a:endParaRPr>
          </a:p>
          <a:p>
            <a:pPr marL="252000" lvl="1" indent="-11674" algn="ctr" rtl="0">
              <a:lnSpc>
                <a:spcPct val="100000"/>
              </a:lnSpc>
              <a:spcBef>
                <a:spcPts val="1200"/>
              </a:spcBef>
              <a:spcAft>
                <a:spcPts val="0"/>
              </a:spcAft>
              <a:buClr>
                <a:srgbClr val="3F3F3F"/>
              </a:buClr>
              <a:buSzPts val="950"/>
              <a:buNone/>
            </a:pPr>
            <a:endParaRPr dirty="0">
              <a:solidFill>
                <a:srgbClr val="4DA3D8"/>
              </a:solidFill>
            </a:endParaRPr>
          </a:p>
        </p:txBody>
      </p:sp>
      <p:sp>
        <p:nvSpPr>
          <p:cNvPr id="54" name="Google Shape;54;p1"/>
          <p:cNvSpPr/>
          <p:nvPr/>
        </p:nvSpPr>
        <p:spPr>
          <a:xfrm>
            <a:off x="2195736" y="2702401"/>
            <a:ext cx="6408638" cy="1323399"/>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7F7F7F"/>
              </a:buClr>
              <a:buSzPts val="1600"/>
              <a:buFont typeface="Arial"/>
              <a:buNone/>
            </a:pPr>
            <a:r>
              <a:rPr lang="fr-FR" sz="1600" b="0" i="0" u="none" strike="noStrike" cap="none" dirty="0">
                <a:solidFill>
                  <a:srgbClr val="7F7F7F"/>
                </a:solidFill>
                <a:latin typeface="Arial"/>
                <a:ea typeface="Arial"/>
                <a:cs typeface="Arial"/>
                <a:sym typeface="Arial"/>
              </a:rPr>
              <a:t>Édition </a:t>
            </a:r>
            <a:r>
              <a:rPr lang="fr-FR" sz="1600" b="0" i="0" u="none" strike="noStrike" cap="none" dirty="0" smtClean="0">
                <a:solidFill>
                  <a:srgbClr val="7F7F7F"/>
                </a:solidFill>
                <a:latin typeface="Arial"/>
                <a:ea typeface="Arial"/>
                <a:cs typeface="Arial"/>
                <a:sym typeface="Arial"/>
              </a:rPr>
              <a:t>L’OGRE</a:t>
            </a:r>
          </a:p>
          <a:p>
            <a:pPr algn="r">
              <a:buClr>
                <a:srgbClr val="7F7F7F"/>
              </a:buClr>
              <a:buSzPts val="1600"/>
            </a:pPr>
            <a:r>
              <a:rPr lang="fr-FR" sz="1600" dirty="0">
                <a:solidFill>
                  <a:schemeClr val="bg1">
                    <a:lumMod val="50000"/>
                  </a:schemeClr>
                </a:solidFill>
              </a:rPr>
              <a:t>(20/10/2023</a:t>
            </a:r>
            <a:r>
              <a:rPr lang="fr-FR" sz="1600" dirty="0" smtClean="0">
                <a:solidFill>
                  <a:schemeClr val="bg1">
                    <a:lumMod val="50000"/>
                  </a:schemeClr>
                </a:solidFill>
              </a:rPr>
              <a:t>)</a:t>
            </a:r>
          </a:p>
          <a:p>
            <a:pPr algn="r">
              <a:buClr>
                <a:srgbClr val="7F7F7F"/>
              </a:buClr>
              <a:buSzPts val="1600"/>
            </a:pPr>
            <a:r>
              <a:rPr lang="fr-FR" sz="1600" dirty="0">
                <a:solidFill>
                  <a:schemeClr val="bg1">
                    <a:lumMod val="50000"/>
                  </a:schemeClr>
                </a:solidFill>
              </a:rPr>
              <a:t>200 pages</a:t>
            </a:r>
            <a:r>
              <a:rPr lang="fr-FR" sz="1600" dirty="0" smtClean="0">
                <a:solidFill>
                  <a:schemeClr val="bg1">
                    <a:lumMod val="50000"/>
                  </a:schemeClr>
                </a:solidFill>
              </a:rPr>
              <a:t> </a:t>
            </a:r>
            <a:endParaRPr lang="fr-FR" sz="1600" dirty="0">
              <a:solidFill>
                <a:schemeClr val="bg1">
                  <a:lumMod val="50000"/>
                </a:schemeClr>
              </a:solidFill>
            </a:endParaRPr>
          </a:p>
          <a:p>
            <a:pPr marL="0" marR="0" lvl="0" indent="0" algn="r" rtl="0">
              <a:lnSpc>
                <a:spcPct val="100000"/>
              </a:lnSpc>
              <a:spcBef>
                <a:spcPts val="0"/>
              </a:spcBef>
              <a:spcAft>
                <a:spcPts val="0"/>
              </a:spcAft>
              <a:buClr>
                <a:srgbClr val="7F7F7F"/>
              </a:buClr>
              <a:buSzPts val="1600"/>
              <a:buFont typeface="Arial"/>
              <a:buNone/>
            </a:pPr>
            <a:r>
              <a:rPr lang="fr-FR" dirty="0" smtClean="0"/>
              <a:t>   </a:t>
            </a:r>
            <a:endParaRPr dirty="0"/>
          </a:p>
          <a:p>
            <a:pPr marL="0" marR="0" lvl="0" indent="0" algn="r" rtl="0">
              <a:lnSpc>
                <a:spcPct val="100000"/>
              </a:lnSpc>
              <a:spcBef>
                <a:spcPts val="0"/>
              </a:spcBef>
              <a:spcAft>
                <a:spcPts val="0"/>
              </a:spcAft>
              <a:buClr>
                <a:schemeClr val="dk1"/>
              </a:buClr>
              <a:buSzPts val="1800"/>
              <a:buFont typeface="Arial Narrow"/>
              <a:buNone/>
            </a:pPr>
            <a:endParaRPr sz="1800" b="0" i="0" u="none" strike="noStrike" cap="none" dirty="0">
              <a:solidFill>
                <a:schemeClr val="dk1"/>
              </a:solidFill>
              <a:latin typeface="Arial"/>
              <a:ea typeface="Arial"/>
              <a:cs typeface="Arial"/>
              <a:sym typeface="Arial"/>
            </a:endParaRPr>
          </a:p>
        </p:txBody>
      </p:sp>
      <p:sp>
        <p:nvSpPr>
          <p:cNvPr id="56" name="Google Shape;56;p1"/>
          <p:cNvSpPr txBox="1"/>
          <p:nvPr/>
        </p:nvSpPr>
        <p:spPr>
          <a:xfrm>
            <a:off x="4283894" y="4800955"/>
            <a:ext cx="446449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200" b="0" i="0" u="none" strike="noStrike" cap="none">
                <a:solidFill>
                  <a:srgbClr val="002060"/>
                </a:solidFill>
                <a:latin typeface="Calibri"/>
                <a:ea typeface="Calibri"/>
                <a:cs typeface="Calibri"/>
                <a:sym typeface="Calibri"/>
              </a:rPr>
              <a:t>Elisabeth JARDON, IEN EG Anglais-Lettres</a:t>
            </a:r>
            <a:endParaRPr sz="1200" b="0" i="0" u="none" strike="noStrike" cap="none">
              <a:solidFill>
                <a:srgbClr val="002060"/>
              </a:solidFill>
              <a:latin typeface="Calibri"/>
              <a:ea typeface="Calibri"/>
              <a:cs typeface="Calibri"/>
              <a:sym typeface="Calibri"/>
            </a:endParaRPr>
          </a:p>
        </p:txBody>
      </p:sp>
      <p:pic>
        <p:nvPicPr>
          <p:cNvPr id="7" name="Image 6"/>
          <p:cNvPicPr>
            <a:picLocks noChangeAspect="1"/>
          </p:cNvPicPr>
          <p:nvPr/>
        </p:nvPicPr>
        <p:blipFill>
          <a:blip r:embed="rId3"/>
          <a:stretch>
            <a:fillRect/>
          </a:stretch>
        </p:blipFill>
        <p:spPr>
          <a:xfrm>
            <a:off x="469963" y="2121971"/>
            <a:ext cx="1917763" cy="24842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1"/>
          <p:cNvSpPr txBox="1">
            <a:spLocks noGrp="1"/>
          </p:cNvSpPr>
          <p:nvPr>
            <p:ph type="body" idx="1"/>
          </p:nvPr>
        </p:nvSpPr>
        <p:spPr>
          <a:xfrm>
            <a:off x="251520" y="708061"/>
            <a:ext cx="8640960" cy="3580843"/>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Clr>
                <a:srgbClr val="3F3F3F"/>
              </a:buClr>
              <a:buSzPts val="1600"/>
              <a:buFont typeface="Arial" panose="020B0604020202020204" pitchFamily="34" charset="0"/>
              <a:buChar char="•"/>
            </a:pPr>
            <a:r>
              <a:rPr lang="fr-FR" sz="1600" dirty="0" smtClean="0">
                <a:latin typeface="Calibri"/>
                <a:ea typeface="Calibri"/>
                <a:cs typeface="Calibri"/>
                <a:sym typeface="Calibri"/>
              </a:rPr>
              <a:t>Faire commenter les deux extraits ci-après du roman :</a:t>
            </a:r>
          </a:p>
          <a:p>
            <a:pPr marL="0" lvl="0" indent="0" algn="l" rtl="0">
              <a:lnSpc>
                <a:spcPct val="100000"/>
              </a:lnSpc>
              <a:spcBef>
                <a:spcPts val="0"/>
              </a:spcBef>
              <a:spcAft>
                <a:spcPts val="0"/>
              </a:spcAft>
              <a:buClr>
                <a:srgbClr val="3F3F3F"/>
              </a:buClr>
              <a:buSzPts val="1600"/>
              <a:buNone/>
            </a:pPr>
            <a:endParaRPr lang="fr-FR" sz="1600" dirty="0" smtClean="0">
              <a:latin typeface="Calibri"/>
              <a:cs typeface="Calibri"/>
              <a:sym typeface="Calibri"/>
            </a:endParaRPr>
          </a:p>
          <a:p>
            <a:r>
              <a:rPr lang="fr-FR" sz="1600" i="1" dirty="0">
                <a:latin typeface="Calibri" panose="020F0502020204030204" pitchFamily="34" charset="0"/>
                <a:cs typeface="Calibri" panose="020F0502020204030204" pitchFamily="34" charset="0"/>
              </a:rPr>
              <a:t>« C’est ça la pauvreté, tu portes des slips rapiécés et des polaires immenses, et tu dois dire merci. »</a:t>
            </a:r>
          </a:p>
          <a:p>
            <a:r>
              <a:rPr lang="fr-FR" sz="1600" i="1" dirty="0">
                <a:latin typeface="Calibri" panose="020F0502020204030204" pitchFamily="34" charset="0"/>
                <a:cs typeface="Calibri" panose="020F0502020204030204" pitchFamily="34" charset="0"/>
              </a:rPr>
              <a:t>« Ça sent le meuble qui passe son temps à se faire astiquer.»</a:t>
            </a:r>
          </a:p>
          <a:p>
            <a:pPr marL="0" lvl="0" indent="0" algn="l" rtl="0">
              <a:lnSpc>
                <a:spcPct val="100000"/>
              </a:lnSpc>
              <a:spcBef>
                <a:spcPts val="0"/>
              </a:spcBef>
              <a:spcAft>
                <a:spcPts val="0"/>
              </a:spcAft>
              <a:buClr>
                <a:srgbClr val="3F3F3F"/>
              </a:buClr>
              <a:buSzPts val="1600"/>
              <a:buNone/>
            </a:pPr>
            <a:endParaRPr lang="fr-FR" sz="1600" i="1" dirty="0" smtClean="0">
              <a:latin typeface="Calibri" panose="020F0502020204030204" pitchFamily="34" charset="0"/>
              <a:cs typeface="Calibri" panose="020F0502020204030204" pitchFamily="34" charset="0"/>
              <a:sym typeface="Calibri"/>
            </a:endParaRPr>
          </a:p>
          <a:p>
            <a:pPr marL="0" lvl="0" indent="0" algn="l" rtl="0">
              <a:lnSpc>
                <a:spcPct val="100000"/>
              </a:lnSpc>
              <a:spcBef>
                <a:spcPts val="0"/>
              </a:spcBef>
              <a:spcAft>
                <a:spcPts val="0"/>
              </a:spcAft>
              <a:buClr>
                <a:srgbClr val="3F3F3F"/>
              </a:buClr>
              <a:buSzPts val="1600"/>
              <a:buNone/>
            </a:pPr>
            <a:endParaRPr lang="fr-FR" sz="1600" dirty="0">
              <a:latin typeface="Calibri" panose="020F0502020204030204" pitchFamily="34" charset="0"/>
              <a:cs typeface="Calibri" panose="020F0502020204030204" pitchFamily="34" charset="0"/>
              <a:sym typeface="Calibri"/>
            </a:endParaRPr>
          </a:p>
          <a:p>
            <a:pPr marL="457200" lvl="1" indent="0">
              <a:spcBef>
                <a:spcPts val="0"/>
              </a:spcBef>
              <a:buSzPts val="1600"/>
              <a:buNone/>
            </a:pPr>
            <a:r>
              <a:rPr lang="fr-FR" sz="1500" dirty="0" smtClean="0">
                <a:latin typeface="Calibri"/>
                <a:cs typeface="Calibri"/>
                <a:sym typeface="Calibri"/>
              </a:rPr>
              <a:t>Peut-on relier ces deux phrases?</a:t>
            </a:r>
            <a:br>
              <a:rPr lang="fr-FR" sz="1500" dirty="0" smtClean="0">
                <a:latin typeface="Calibri"/>
                <a:cs typeface="Calibri"/>
                <a:sym typeface="Calibri"/>
              </a:rPr>
            </a:br>
            <a:r>
              <a:rPr lang="fr-FR" sz="1500" dirty="0" smtClean="0">
                <a:latin typeface="Calibri"/>
                <a:cs typeface="Calibri"/>
                <a:sym typeface="Calibri"/>
              </a:rPr>
              <a:t>Que révèlent-elles, de l’univers du roman ?</a:t>
            </a:r>
            <a:endParaRPr dirty="0"/>
          </a:p>
          <a:p>
            <a:pPr marL="0" lvl="0" indent="0" algn="l" rtl="0">
              <a:lnSpc>
                <a:spcPct val="100000"/>
              </a:lnSpc>
              <a:spcBef>
                <a:spcPts val="500"/>
              </a:spcBef>
              <a:spcAft>
                <a:spcPts val="0"/>
              </a:spcAft>
              <a:buClr>
                <a:srgbClr val="3F3F3F"/>
              </a:buClr>
              <a:buSzPts val="1050"/>
              <a:buNone/>
            </a:pPr>
            <a:endParaRPr lang="fr-FR" dirty="0" smtClean="0"/>
          </a:p>
          <a:p>
            <a:pPr marL="171450" lvl="0" indent="-171450" algn="l" rtl="0">
              <a:lnSpc>
                <a:spcPct val="100000"/>
              </a:lnSpc>
              <a:spcBef>
                <a:spcPts val="500"/>
              </a:spcBef>
              <a:spcAft>
                <a:spcPts val="0"/>
              </a:spcAft>
              <a:buClr>
                <a:srgbClr val="3F3F3F"/>
              </a:buClr>
              <a:buSzPts val="1050"/>
              <a:buFont typeface="Arial" panose="020B0604020202020204" pitchFamily="34" charset="0"/>
              <a:buChar char="•"/>
            </a:pPr>
            <a:r>
              <a:rPr lang="fr-FR" sz="1600" dirty="0" smtClean="0">
                <a:latin typeface="Calibri" panose="020F0502020204030204" pitchFamily="34" charset="0"/>
                <a:cs typeface="Calibri" panose="020F0502020204030204" pitchFamily="34" charset="0"/>
              </a:rPr>
              <a:t>Faire relever les indices qui font basculer l’histoire de la fable sociale au roman policier.</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body" idx="1"/>
          </p:nvPr>
        </p:nvSpPr>
        <p:spPr>
          <a:xfrm>
            <a:off x="251520" y="843558"/>
            <a:ext cx="8640960" cy="3888432"/>
          </a:xfrm>
          <a:prstGeom prst="rect">
            <a:avLst/>
          </a:prstGeom>
          <a:noFill/>
          <a:ln>
            <a:noFill/>
          </a:ln>
        </p:spPr>
        <p:txBody>
          <a:bodyPr spcFirstLastPara="1" wrap="square" lIns="0" tIns="0" rIns="0" bIns="0" anchor="t" anchorCtr="0">
            <a:noAutofit/>
          </a:bodyPr>
          <a:lstStyle/>
          <a:p>
            <a:r>
              <a:rPr lang="fr-FR" sz="1600" b="1" dirty="0">
                <a:latin typeface="Calibri" panose="020F0502020204030204" pitchFamily="34" charset="0"/>
                <a:cs typeface="Calibri" panose="020F0502020204030204" pitchFamily="34" charset="0"/>
              </a:rPr>
              <a:t>Mise en lien avec le monde professionnel</a:t>
            </a:r>
          </a:p>
          <a:p>
            <a:r>
              <a:rPr lang="fr-FR" sz="1600" dirty="0">
                <a:latin typeface="Calibri" panose="020F0502020204030204" pitchFamily="34" charset="0"/>
                <a:cs typeface="Calibri" panose="020F0502020204030204" pitchFamily="34" charset="0"/>
              </a:rPr>
              <a:t> </a:t>
            </a:r>
          </a:p>
          <a:p>
            <a:pPr marL="514350" indent="-285750">
              <a:buFont typeface="Arial" panose="020B0604020202020204" pitchFamily="34" charset="0"/>
              <a:buChar char="•"/>
            </a:pPr>
            <a:r>
              <a:rPr lang="fr-FR" sz="1600" u="sng" dirty="0">
                <a:latin typeface="Calibri" panose="020F0502020204030204" pitchFamily="34" charset="0"/>
                <a:cs typeface="Calibri" panose="020F0502020204030204" pitchFamily="34" charset="0"/>
              </a:rPr>
              <a:t>Exploration des métiers </a:t>
            </a:r>
            <a:endParaRPr lang="fr-FR" sz="1600" u="sng" dirty="0" smtClean="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Faites faire un </a:t>
            </a:r>
            <a:r>
              <a:rPr lang="fr-FR" sz="1600" dirty="0">
                <a:latin typeface="Calibri" panose="020F0502020204030204" pitchFamily="34" charset="0"/>
                <a:cs typeface="Calibri" panose="020F0502020204030204" pitchFamily="34" charset="0"/>
              </a:rPr>
              <a:t>lien entre l'univers de Justin </a:t>
            </a:r>
            <a:r>
              <a:rPr lang="fr-FR" sz="1600" dirty="0" err="1">
                <a:latin typeface="Calibri" panose="020F0502020204030204" pitchFamily="34" charset="0"/>
                <a:cs typeface="Calibri" panose="020F0502020204030204" pitchFamily="34" charset="0"/>
              </a:rPr>
              <a:t>Coudures</a:t>
            </a:r>
            <a:r>
              <a:rPr lang="fr-FR" sz="1600" dirty="0">
                <a:latin typeface="Calibri" panose="020F0502020204030204" pitchFamily="34" charset="0"/>
                <a:cs typeface="Calibri" panose="020F0502020204030204" pitchFamily="34" charset="0"/>
              </a:rPr>
              <a:t> et le monde professionnel. </a:t>
            </a:r>
            <a:endParaRPr lang="fr-FR" sz="1600" dirty="0" smtClean="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On </a:t>
            </a:r>
            <a:r>
              <a:rPr lang="fr-FR" sz="1600" dirty="0">
                <a:latin typeface="Calibri" panose="020F0502020204030204" pitchFamily="34" charset="0"/>
                <a:cs typeface="Calibri" panose="020F0502020204030204" pitchFamily="34" charset="0"/>
              </a:rPr>
              <a:t>peut par exemple demander aux élèves de réfléchir sur les différents métiers évoqués dans le roman, ou sur la réalité du travail en milieu </a:t>
            </a:r>
            <a:r>
              <a:rPr lang="fr-FR" sz="1600" dirty="0" smtClean="0">
                <a:latin typeface="Calibri" panose="020F0502020204030204" pitchFamily="34" charset="0"/>
                <a:cs typeface="Calibri" panose="020F0502020204030204" pitchFamily="34" charset="0"/>
              </a:rPr>
              <a:t>provincial.</a:t>
            </a:r>
            <a:endParaRPr lang="fr-FR" sz="16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 </a:t>
            </a:r>
          </a:p>
          <a:p>
            <a:pPr marL="514350" indent="-285750">
              <a:buFont typeface="Arial" panose="020B0604020202020204" pitchFamily="34" charset="0"/>
              <a:buChar char="•"/>
            </a:pPr>
            <a:r>
              <a:rPr lang="fr-FR" sz="1600" dirty="0" smtClean="0">
                <a:latin typeface="Calibri" panose="020F0502020204030204" pitchFamily="34" charset="0"/>
                <a:cs typeface="Calibri" panose="020F0502020204030204" pitchFamily="34" charset="0"/>
              </a:rPr>
              <a:t>Les </a:t>
            </a:r>
            <a:r>
              <a:rPr lang="fr-FR" sz="1600" dirty="0">
                <a:latin typeface="Calibri" panose="020F0502020204030204" pitchFamily="34" charset="0"/>
                <a:cs typeface="Calibri" panose="020F0502020204030204" pitchFamily="34" charset="0"/>
              </a:rPr>
              <a:t>élèves peuvent </a:t>
            </a:r>
            <a:r>
              <a:rPr lang="fr-FR" sz="1600" dirty="0" smtClean="0">
                <a:latin typeface="Calibri" panose="020F0502020204030204" pitchFamily="34" charset="0"/>
                <a:cs typeface="Calibri" panose="020F0502020204030204" pitchFamily="34" charset="0"/>
              </a:rPr>
              <a:t>imaginer </a:t>
            </a:r>
            <a:r>
              <a:rPr lang="fr-FR" sz="1600" dirty="0">
                <a:latin typeface="Calibri" panose="020F0502020204030204" pitchFamily="34" charset="0"/>
                <a:cs typeface="Calibri" panose="020F0502020204030204" pitchFamily="34" charset="0"/>
              </a:rPr>
              <a:t>l'avenir des personnages dans un cadre </a:t>
            </a:r>
            <a:r>
              <a:rPr lang="fr-FR" sz="1600" dirty="0" smtClean="0">
                <a:latin typeface="Calibri" panose="020F0502020204030204" pitchFamily="34" charset="0"/>
                <a:cs typeface="Calibri" panose="020F0502020204030204" pitchFamily="34" charset="0"/>
              </a:rPr>
              <a:t>professionnel.</a:t>
            </a:r>
            <a:endParaRPr lang="fr-FR" sz="1600" dirty="0">
              <a:latin typeface="Calibri" panose="020F0502020204030204" pitchFamily="34" charset="0"/>
              <a:cs typeface="Calibri" panose="020F0502020204030204" pitchFamily="34" charset="0"/>
            </a:endParaRPr>
          </a:p>
          <a:p>
            <a:pPr marL="0" indent="0">
              <a:buSzPts val="1600"/>
            </a:pPr>
            <a:endParaRPr lang="fr-FR" sz="1600" b="1" dirty="0">
              <a:latin typeface="Calibri"/>
              <a:ea typeface="Calibri"/>
              <a:cs typeface="Calibri"/>
              <a:sym typeface="Calibri"/>
            </a:endParaRPr>
          </a:p>
          <a:p>
            <a:pPr marL="285750" lvl="0" indent="-184150" algn="l" rtl="0">
              <a:lnSpc>
                <a:spcPct val="100000"/>
              </a:lnSpc>
              <a:spcBef>
                <a:spcPts val="500"/>
              </a:spcBef>
              <a:spcAft>
                <a:spcPts val="0"/>
              </a:spcAft>
              <a:buClr>
                <a:srgbClr val="3F3F3F"/>
              </a:buClr>
              <a:buSzPts val="1600"/>
              <a:buFont typeface="Arial"/>
              <a:buNone/>
            </a:pPr>
            <a:endParaRPr sz="1600" dirty="0">
              <a:latin typeface="Calibri"/>
              <a:ea typeface="Calibri"/>
              <a:cs typeface="Calibri"/>
              <a:sym typeface="Calibri"/>
            </a:endParaRPr>
          </a:p>
          <a:p>
            <a:pPr marL="285750" lvl="0" indent="-184150" algn="l" rtl="0">
              <a:lnSpc>
                <a:spcPct val="100000"/>
              </a:lnSpc>
              <a:spcBef>
                <a:spcPts val="500"/>
              </a:spcBef>
              <a:spcAft>
                <a:spcPts val="0"/>
              </a:spcAft>
              <a:buClr>
                <a:srgbClr val="3F3F3F"/>
              </a:buClr>
              <a:buSzPts val="1600"/>
              <a:buFont typeface="Arial"/>
              <a:buNone/>
            </a:pPr>
            <a:endParaRPr sz="1600" b="1" dirty="0">
              <a:latin typeface="Calibri"/>
              <a:ea typeface="Calibri"/>
              <a:cs typeface="Calibri"/>
              <a:sym typeface="Calibri"/>
            </a:endParaRPr>
          </a:p>
          <a:p>
            <a:pPr marL="180000" lvl="1" indent="0" algn="l" rtl="0">
              <a:lnSpc>
                <a:spcPct val="100000"/>
              </a:lnSpc>
              <a:spcBef>
                <a:spcPts val="1100"/>
              </a:spcBef>
              <a:spcAft>
                <a:spcPts val="0"/>
              </a:spcAft>
              <a:buClr>
                <a:srgbClr val="3F3F3F"/>
              </a:buClr>
              <a:buSzPts val="1500"/>
              <a:buNone/>
            </a:pPr>
            <a:r>
              <a:rPr lang="fr-FR" sz="1500" b="1" dirty="0" smtClean="0">
                <a:latin typeface="Calibri"/>
                <a:ea typeface="Calibri"/>
                <a:cs typeface="Calibri"/>
                <a:sym typeface="Calibri"/>
              </a:rPr>
              <a:t>  </a:t>
            </a:r>
            <a:endParaRPr sz="1500" b="1" dirty="0">
              <a:latin typeface="Calibri"/>
              <a:ea typeface="Calibri"/>
              <a:cs typeface="Calibri"/>
              <a:sym typeface="Calibri"/>
            </a:endParaRPr>
          </a:p>
          <a:p>
            <a:pPr marL="0" lvl="0" indent="0" algn="l" rtl="0">
              <a:lnSpc>
                <a:spcPct val="100000"/>
              </a:lnSpc>
              <a:spcBef>
                <a:spcPts val="600"/>
              </a:spcBef>
              <a:spcAft>
                <a:spcPts val="0"/>
              </a:spcAft>
              <a:buClr>
                <a:srgbClr val="3F3F3F"/>
              </a:buClr>
              <a:buSzPts val="1050"/>
              <a:buNone/>
            </a:pPr>
            <a:endParaRPr dirty="0"/>
          </a:p>
          <a:p>
            <a:pPr marL="0" lvl="0" indent="0" algn="l" rtl="0">
              <a:lnSpc>
                <a:spcPct val="100000"/>
              </a:lnSpc>
              <a:spcBef>
                <a:spcPts val="500"/>
              </a:spcBef>
              <a:spcAft>
                <a:spcPts val="0"/>
              </a:spcAft>
              <a:buClr>
                <a:srgbClr val="3F3F3F"/>
              </a:buClr>
              <a:buSzPts val="105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body" idx="4294967295"/>
          </p:nvPr>
        </p:nvSpPr>
        <p:spPr>
          <a:xfrm>
            <a:off x="323528" y="889021"/>
            <a:ext cx="8424862" cy="207645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002060"/>
              </a:buClr>
              <a:buSzPts val="3200"/>
              <a:buNone/>
            </a:pPr>
            <a:r>
              <a:rPr lang="fr-FR" sz="3200" dirty="0" smtClean="0">
                <a:solidFill>
                  <a:srgbClr val="002060"/>
                </a:solidFill>
                <a:latin typeface="Calibri"/>
                <a:ea typeface="Calibri"/>
                <a:cs typeface="Calibri"/>
                <a:sym typeface="Calibri"/>
              </a:rPr>
              <a:t>On ne se baigne pas dans la Loire</a:t>
            </a:r>
            <a:endParaRPr dirty="0"/>
          </a:p>
          <a:p>
            <a:pPr marL="0" lvl="0" indent="0" algn="ctr" rtl="0">
              <a:lnSpc>
                <a:spcPct val="100000"/>
              </a:lnSpc>
              <a:spcBef>
                <a:spcPts val="500"/>
              </a:spcBef>
              <a:spcAft>
                <a:spcPts val="0"/>
              </a:spcAft>
              <a:buClr>
                <a:srgbClr val="002060"/>
              </a:buClr>
              <a:buSzPts val="3200"/>
              <a:buNone/>
            </a:pPr>
            <a:r>
              <a:rPr lang="fr-FR" sz="3200" dirty="0" smtClean="0">
                <a:solidFill>
                  <a:srgbClr val="002060"/>
                </a:solidFill>
                <a:latin typeface="Calibri"/>
                <a:ea typeface="Calibri"/>
                <a:cs typeface="Calibri"/>
                <a:sym typeface="Calibri"/>
              </a:rPr>
              <a:t>Guillaume NAIL</a:t>
            </a:r>
            <a:endParaRPr dirty="0"/>
          </a:p>
          <a:p>
            <a:pPr marL="0" lvl="0" indent="0" algn="ctr" rtl="0">
              <a:lnSpc>
                <a:spcPct val="100000"/>
              </a:lnSpc>
              <a:spcBef>
                <a:spcPts val="500"/>
              </a:spcBef>
              <a:spcAft>
                <a:spcPts val="0"/>
              </a:spcAft>
              <a:buClr>
                <a:srgbClr val="3F3F3F"/>
              </a:buClr>
              <a:buSzPts val="2800"/>
              <a:buNone/>
            </a:pPr>
            <a:endParaRPr sz="2800" dirty="0">
              <a:solidFill>
                <a:srgbClr val="002060"/>
              </a:solidFill>
              <a:latin typeface="Calibri"/>
              <a:ea typeface="Calibri"/>
              <a:cs typeface="Calibri"/>
              <a:sym typeface="Calibri"/>
            </a:endParaRPr>
          </a:p>
          <a:p>
            <a:pPr marL="0" lvl="0" indent="0" algn="ctr" rtl="0">
              <a:lnSpc>
                <a:spcPct val="100000"/>
              </a:lnSpc>
              <a:spcBef>
                <a:spcPts val="500"/>
              </a:spcBef>
              <a:spcAft>
                <a:spcPts val="0"/>
              </a:spcAft>
              <a:buClr>
                <a:srgbClr val="3F3F3F"/>
              </a:buClr>
              <a:buSzPts val="2800"/>
              <a:buNone/>
            </a:pPr>
            <a:endParaRPr sz="2800" dirty="0">
              <a:solidFill>
                <a:srgbClr val="4DA3D8"/>
              </a:solidFill>
              <a:latin typeface="Calibri"/>
              <a:ea typeface="Calibri"/>
              <a:cs typeface="Calibri"/>
              <a:sym typeface="Calibri"/>
            </a:endParaRPr>
          </a:p>
          <a:p>
            <a:pPr marL="252000" lvl="1" indent="-11674" algn="ctr" rtl="0">
              <a:lnSpc>
                <a:spcPct val="100000"/>
              </a:lnSpc>
              <a:spcBef>
                <a:spcPts val="1100"/>
              </a:spcBef>
              <a:spcAft>
                <a:spcPts val="0"/>
              </a:spcAft>
              <a:buClr>
                <a:srgbClr val="3F3F3F"/>
              </a:buClr>
              <a:buSzPts val="950"/>
              <a:buNone/>
            </a:pPr>
            <a:endParaRPr dirty="0">
              <a:solidFill>
                <a:srgbClr val="4DA3D8"/>
              </a:solidFill>
            </a:endParaRPr>
          </a:p>
          <a:p>
            <a:pPr marL="252000" lvl="1" indent="-11674" algn="ctr" rtl="0">
              <a:lnSpc>
                <a:spcPct val="100000"/>
              </a:lnSpc>
              <a:spcBef>
                <a:spcPts val="1200"/>
              </a:spcBef>
              <a:spcAft>
                <a:spcPts val="0"/>
              </a:spcAft>
              <a:buClr>
                <a:srgbClr val="3F3F3F"/>
              </a:buClr>
              <a:buSzPts val="950"/>
              <a:buNone/>
            </a:pPr>
            <a:endParaRPr dirty="0">
              <a:solidFill>
                <a:srgbClr val="4DA3D8"/>
              </a:solidFill>
            </a:endParaRPr>
          </a:p>
        </p:txBody>
      </p:sp>
      <p:sp>
        <p:nvSpPr>
          <p:cNvPr id="54" name="Google Shape;54;p1"/>
          <p:cNvSpPr/>
          <p:nvPr/>
        </p:nvSpPr>
        <p:spPr>
          <a:xfrm>
            <a:off x="1331640" y="2698313"/>
            <a:ext cx="6408638" cy="1323399"/>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7F7F7F"/>
              </a:buClr>
              <a:buSzPts val="1600"/>
              <a:buFont typeface="Arial"/>
              <a:buNone/>
            </a:pPr>
            <a:r>
              <a:rPr lang="fr-FR" sz="1600" b="0" i="0" u="none" strike="noStrike" cap="none" dirty="0">
                <a:solidFill>
                  <a:srgbClr val="7F7F7F"/>
                </a:solidFill>
                <a:latin typeface="Arial"/>
                <a:ea typeface="Arial"/>
                <a:cs typeface="Arial"/>
                <a:sym typeface="Arial"/>
              </a:rPr>
              <a:t>Édition </a:t>
            </a:r>
            <a:r>
              <a:rPr lang="fr-FR" sz="1600" b="0" i="0" u="none" strike="noStrike" cap="none" dirty="0" smtClean="0">
                <a:solidFill>
                  <a:srgbClr val="7F7F7F"/>
                </a:solidFill>
                <a:latin typeface="Arial"/>
                <a:ea typeface="Arial"/>
                <a:cs typeface="Arial"/>
                <a:sym typeface="Arial"/>
              </a:rPr>
              <a:t>DENOËL</a:t>
            </a:r>
          </a:p>
          <a:p>
            <a:pPr algn="r">
              <a:buClr>
                <a:srgbClr val="7F7F7F"/>
              </a:buClr>
              <a:buSzPts val="1600"/>
            </a:pPr>
            <a:r>
              <a:rPr lang="fr-FR" sz="1600" dirty="0">
                <a:solidFill>
                  <a:schemeClr val="bg1">
                    <a:lumMod val="50000"/>
                  </a:schemeClr>
                </a:solidFill>
              </a:rPr>
              <a:t>(20/10/2023</a:t>
            </a:r>
            <a:r>
              <a:rPr lang="fr-FR" sz="1600" dirty="0" smtClean="0">
                <a:solidFill>
                  <a:schemeClr val="bg1">
                    <a:lumMod val="50000"/>
                  </a:schemeClr>
                </a:solidFill>
              </a:rPr>
              <a:t>)</a:t>
            </a:r>
          </a:p>
          <a:p>
            <a:pPr algn="r">
              <a:buClr>
                <a:srgbClr val="7F7F7F"/>
              </a:buClr>
              <a:buSzPts val="1600"/>
            </a:pPr>
            <a:r>
              <a:rPr lang="fr-FR" sz="1600" dirty="0" smtClean="0">
                <a:solidFill>
                  <a:schemeClr val="bg1">
                    <a:lumMod val="50000"/>
                  </a:schemeClr>
                </a:solidFill>
              </a:rPr>
              <a:t>150 </a:t>
            </a:r>
            <a:r>
              <a:rPr lang="fr-FR" sz="1600" dirty="0">
                <a:solidFill>
                  <a:schemeClr val="bg1">
                    <a:lumMod val="50000"/>
                  </a:schemeClr>
                </a:solidFill>
              </a:rPr>
              <a:t>pages</a:t>
            </a:r>
            <a:r>
              <a:rPr lang="fr-FR" sz="1600" dirty="0" smtClean="0">
                <a:solidFill>
                  <a:schemeClr val="bg1">
                    <a:lumMod val="50000"/>
                  </a:schemeClr>
                </a:solidFill>
              </a:rPr>
              <a:t> </a:t>
            </a:r>
            <a:endParaRPr lang="fr-FR" sz="1600" dirty="0">
              <a:solidFill>
                <a:schemeClr val="bg1">
                  <a:lumMod val="50000"/>
                </a:schemeClr>
              </a:solidFill>
            </a:endParaRPr>
          </a:p>
          <a:p>
            <a:pPr marL="0" marR="0" lvl="0" indent="0" algn="r" rtl="0">
              <a:lnSpc>
                <a:spcPct val="100000"/>
              </a:lnSpc>
              <a:spcBef>
                <a:spcPts val="0"/>
              </a:spcBef>
              <a:spcAft>
                <a:spcPts val="0"/>
              </a:spcAft>
              <a:buClr>
                <a:srgbClr val="7F7F7F"/>
              </a:buClr>
              <a:buSzPts val="1600"/>
              <a:buFont typeface="Arial"/>
              <a:buNone/>
            </a:pPr>
            <a:r>
              <a:rPr lang="fr-FR" dirty="0" smtClean="0"/>
              <a:t>   </a:t>
            </a:r>
            <a:endParaRPr dirty="0"/>
          </a:p>
          <a:p>
            <a:pPr marL="0" marR="0" lvl="0" indent="0" algn="r" rtl="0">
              <a:lnSpc>
                <a:spcPct val="100000"/>
              </a:lnSpc>
              <a:spcBef>
                <a:spcPts val="0"/>
              </a:spcBef>
              <a:spcAft>
                <a:spcPts val="0"/>
              </a:spcAft>
              <a:buClr>
                <a:schemeClr val="dk1"/>
              </a:buClr>
              <a:buSzPts val="1800"/>
              <a:buFont typeface="Arial Narrow"/>
              <a:buNone/>
            </a:pPr>
            <a:endParaRPr sz="1800" b="0" i="0" u="none" strike="noStrike" cap="none" dirty="0">
              <a:solidFill>
                <a:schemeClr val="dk1"/>
              </a:solidFill>
              <a:latin typeface="Arial"/>
              <a:ea typeface="Arial"/>
              <a:cs typeface="Arial"/>
              <a:sym typeface="Arial"/>
            </a:endParaRPr>
          </a:p>
        </p:txBody>
      </p:sp>
      <p:sp>
        <p:nvSpPr>
          <p:cNvPr id="56" name="Google Shape;56;p1"/>
          <p:cNvSpPr txBox="1"/>
          <p:nvPr/>
        </p:nvSpPr>
        <p:spPr>
          <a:xfrm>
            <a:off x="4283894" y="4800955"/>
            <a:ext cx="446449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200" b="0" i="0" u="none" strike="noStrike" cap="none">
                <a:solidFill>
                  <a:srgbClr val="002060"/>
                </a:solidFill>
                <a:latin typeface="Calibri"/>
                <a:ea typeface="Calibri"/>
                <a:cs typeface="Calibri"/>
                <a:sym typeface="Calibri"/>
              </a:rPr>
              <a:t>Elisabeth JARDON, IEN EG Anglais-Lettres</a:t>
            </a:r>
            <a:endParaRPr sz="1200" b="0" i="0" u="none" strike="noStrike" cap="none">
              <a:solidFill>
                <a:srgbClr val="002060"/>
              </a:solidFill>
              <a:latin typeface="Calibri"/>
              <a:ea typeface="Calibri"/>
              <a:cs typeface="Calibri"/>
              <a:sym typeface="Calibri"/>
            </a:endParaRPr>
          </a:p>
        </p:txBody>
      </p:sp>
      <p:pic>
        <p:nvPicPr>
          <p:cNvPr id="5" name="Image 4"/>
          <p:cNvPicPr>
            <a:picLocks noChangeAspect="1"/>
          </p:cNvPicPr>
          <p:nvPr/>
        </p:nvPicPr>
        <p:blipFill>
          <a:blip r:embed="rId3"/>
          <a:stretch>
            <a:fillRect/>
          </a:stretch>
        </p:blipFill>
        <p:spPr>
          <a:xfrm>
            <a:off x="323528" y="1551005"/>
            <a:ext cx="2360484" cy="3526949"/>
          </a:xfrm>
          <a:prstGeom prst="rect">
            <a:avLst/>
          </a:prstGeom>
        </p:spPr>
      </p:pic>
    </p:spTree>
    <p:extLst>
      <p:ext uri="{BB962C8B-B14F-4D97-AF65-F5344CB8AC3E}">
        <p14:creationId xmlns:p14="http://schemas.microsoft.com/office/powerpoint/2010/main" val="288736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alibri" panose="020F0502020204030204" pitchFamily="34" charset="0"/>
                <a:cs typeface="Calibri" panose="020F0502020204030204" pitchFamily="34" charset="0"/>
              </a:rPr>
              <a:t>Réflexion introductive</a:t>
            </a:r>
            <a:endParaRPr lang="fr-FR" dirty="0">
              <a:latin typeface="Calibri" panose="020F0502020204030204" pitchFamily="34" charset="0"/>
              <a:cs typeface="Calibri" panose="020F0502020204030204" pitchFamily="34" charset="0"/>
            </a:endParaRPr>
          </a:p>
        </p:txBody>
      </p:sp>
      <p:sp>
        <p:nvSpPr>
          <p:cNvPr id="4" name="Rectangle 3"/>
          <p:cNvSpPr/>
          <p:nvPr/>
        </p:nvSpPr>
        <p:spPr>
          <a:xfrm>
            <a:off x="252456" y="1744716"/>
            <a:ext cx="8424000" cy="1323439"/>
          </a:xfrm>
          <a:prstGeom prst="rect">
            <a:avLst/>
          </a:prstGeom>
        </p:spPr>
        <p:txBody>
          <a:bodyPr wrap="square">
            <a:spAutoFit/>
          </a:bodyPr>
          <a:lstStyle/>
          <a:p>
            <a:r>
              <a:rPr lang="fr-FR" sz="1600" dirty="0" smtClean="0">
                <a:solidFill>
                  <a:srgbClr val="252525"/>
                </a:solidFill>
                <a:latin typeface="Calibri" panose="020F0502020204030204" pitchFamily="34" charset="0"/>
                <a:ea typeface="Arial" panose="020B0604020202020204" pitchFamily="34" charset="0"/>
                <a:cs typeface="Calibri" panose="020F0502020204030204" pitchFamily="34" charset="0"/>
              </a:rPr>
              <a:t>Projetez le titre de l’ouvrage et introduire la réflexion quant à cette phrase-maxime.</a:t>
            </a:r>
          </a:p>
          <a:p>
            <a:endParaRPr lang="fr-FR" sz="1600" dirty="0">
              <a:solidFill>
                <a:srgbClr val="252525"/>
              </a:solidFill>
              <a:latin typeface="Calibri" panose="020F0502020204030204" pitchFamily="34" charset="0"/>
              <a:ea typeface="Arial" panose="020B0604020202020204" pitchFamily="34" charset="0"/>
              <a:cs typeface="Calibri" panose="020F0502020204030204" pitchFamily="34" charset="0"/>
            </a:endParaRPr>
          </a:p>
          <a:p>
            <a:r>
              <a:rPr lang="fr-FR" sz="1600" dirty="0" smtClean="0">
                <a:solidFill>
                  <a:srgbClr val="252525"/>
                </a:solidFill>
                <a:latin typeface="Calibri" panose="020F0502020204030204" pitchFamily="34" charset="0"/>
                <a:ea typeface="Arial" panose="020B0604020202020204" pitchFamily="34" charset="0"/>
                <a:cs typeface="Calibri" panose="020F0502020204030204" pitchFamily="34" charset="0"/>
              </a:rPr>
              <a:t>Faire ressortir l'importance </a:t>
            </a:r>
            <a:r>
              <a:rPr lang="fr-FR" sz="1600" dirty="0">
                <a:solidFill>
                  <a:srgbClr val="252525"/>
                </a:solidFill>
                <a:latin typeface="Calibri" panose="020F0502020204030204" pitchFamily="34" charset="0"/>
                <a:ea typeface="Arial" panose="020B0604020202020204" pitchFamily="34" charset="0"/>
                <a:cs typeface="Calibri" panose="020F0502020204030204" pitchFamily="34" charset="0"/>
              </a:rPr>
              <a:t>de la Loire dans l’imaginaire collectif </a:t>
            </a:r>
            <a:r>
              <a:rPr lang="fr-FR" sz="1600" dirty="0" smtClean="0">
                <a:solidFill>
                  <a:srgbClr val="252525"/>
                </a:solidFill>
                <a:latin typeface="Calibri" panose="020F0502020204030204" pitchFamily="34" charset="0"/>
                <a:ea typeface="Arial" panose="020B0604020202020204" pitchFamily="34" charset="0"/>
                <a:cs typeface="Calibri" panose="020F0502020204030204" pitchFamily="34" charset="0"/>
              </a:rPr>
              <a:t>français (faire relever par la suite le nombre d’occurrences de la phrase et les passages associés)  </a:t>
            </a:r>
            <a:r>
              <a:rPr lang="fr-FR" sz="1600" dirty="0">
                <a:solidFill>
                  <a:srgbClr val="252525"/>
                </a:solidFill>
                <a:latin typeface="Calibri" panose="020F0502020204030204" pitchFamily="34" charset="0"/>
                <a:ea typeface="Arial" panose="020B0604020202020204" pitchFamily="34" charset="0"/>
                <a:cs typeface="Calibri" panose="020F0502020204030204" pitchFamily="34" charset="0"/>
              </a:rPr>
              <a:t>et des enjeux liés aux interdictions (comme se baigner dans une rivière dangereuse).</a:t>
            </a: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304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solidFill>
                  <a:schemeClr val="tx1"/>
                </a:solidFill>
                <a:latin typeface="Calibri" panose="020F0502020204030204" pitchFamily="34" charset="0"/>
                <a:cs typeface="Calibri" panose="020F0502020204030204" pitchFamily="34" charset="0"/>
              </a:rPr>
              <a:t>Lecture cursive</a:t>
            </a:r>
            <a:endParaRPr lang="fr-FR" sz="2000"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78884" y="987574"/>
            <a:ext cx="8302965" cy="4493538"/>
          </a:xfrm>
          <a:prstGeom prst="rect">
            <a:avLst/>
          </a:prstGeom>
        </p:spPr>
        <p:txBody>
          <a:bodyPr wrap="square">
            <a:spAutoFit/>
          </a:bodyPr>
          <a:lstStyle/>
          <a:p>
            <a:r>
              <a:rPr lang="fr-FR" dirty="0" smtClean="0">
                <a:latin typeface="Calibri" panose="020F0502020204030204" pitchFamily="34" charset="0"/>
                <a:cs typeface="Calibri" panose="020F0502020204030204" pitchFamily="34" charset="0"/>
              </a:rPr>
              <a:t>Proposez </a:t>
            </a:r>
            <a:r>
              <a:rPr lang="fr-FR" dirty="0">
                <a:latin typeface="Calibri" panose="020F0502020204030204" pitchFamily="34" charset="0"/>
                <a:cs typeface="Calibri" panose="020F0502020204030204" pitchFamily="34" charset="0"/>
              </a:rPr>
              <a:t>une lecture du début du roman en classe pour immerger les élèves dans l’histoire. Encouragez-les à noter les premiers ressentis (les personnages, l'atmosphère, les thèmes</a:t>
            </a:r>
            <a:r>
              <a:rPr lang="fr-FR" dirty="0" smtClean="0">
                <a:latin typeface="Calibri" panose="020F0502020204030204" pitchFamily="34" charset="0"/>
                <a:cs typeface="Calibri" panose="020F0502020204030204" pitchFamily="34" charset="0"/>
              </a:rPr>
              <a:t>).</a:t>
            </a:r>
          </a:p>
          <a:p>
            <a:endParaRPr lang="fr-FR" dirty="0">
              <a:latin typeface="Calibri" panose="020F0502020204030204" pitchFamily="34" charset="0"/>
              <a:cs typeface="Calibri" panose="020F0502020204030204" pitchFamily="34" charset="0"/>
            </a:endParaRPr>
          </a:p>
          <a:p>
            <a:r>
              <a:rPr lang="fr-FR" dirty="0" smtClean="0">
                <a:latin typeface="Calibri" panose="020F0502020204030204" pitchFamily="34" charset="0"/>
                <a:cs typeface="Calibri" panose="020F0502020204030204" pitchFamily="34" charset="0"/>
              </a:rPr>
              <a:t>   </a:t>
            </a:r>
          </a:p>
          <a:p>
            <a:r>
              <a:rPr lang="fr-FR" sz="2000" b="1" dirty="0">
                <a:latin typeface="Calibri" panose="020F0502020204030204" pitchFamily="34" charset="0"/>
                <a:cs typeface="Calibri" panose="020F0502020204030204" pitchFamily="34" charset="0"/>
              </a:rPr>
              <a:t>Lecture analytique</a:t>
            </a:r>
            <a:endParaRPr lang="fr-FR" sz="2000" b="1" dirty="0" smtClean="0">
              <a:latin typeface="Calibri" panose="020F0502020204030204" pitchFamily="34" charset="0"/>
              <a:cs typeface="Calibri" panose="020F0502020204030204" pitchFamily="34" charset="0"/>
            </a:endParaRPr>
          </a:p>
          <a:p>
            <a:r>
              <a:rPr lang="fr-FR" dirty="0"/>
              <a:t/>
            </a:r>
            <a:br>
              <a:rPr lang="fr-FR" dirty="0"/>
            </a:br>
            <a:r>
              <a:rPr lang="fr-FR" dirty="0">
                <a:latin typeface="Calibri" panose="020F0502020204030204" pitchFamily="34" charset="0"/>
                <a:cs typeface="Calibri" panose="020F0502020204030204" pitchFamily="34" charset="0"/>
              </a:rPr>
              <a:t>Faites relevez les trois parties principales du roman et les événements associés :</a:t>
            </a:r>
          </a:p>
          <a:p>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t>
            </a:r>
            <a:r>
              <a:rPr lang="fr-FR" b="1" dirty="0">
                <a:latin typeface="Calibri" panose="020F0502020204030204" pitchFamily="34" charset="0"/>
                <a:cs typeface="Calibri" panose="020F0502020204030204" pitchFamily="34" charset="0"/>
              </a:rPr>
              <a:t>Le courant (31 août)</a:t>
            </a:r>
          </a:p>
          <a:p>
            <a:r>
              <a:rPr lang="fr-FR" dirty="0">
                <a:latin typeface="Calibri" panose="020F0502020204030204" pitchFamily="34" charset="0"/>
                <a:cs typeface="Calibri" panose="020F0502020204030204" pitchFamily="34" charset="0"/>
              </a:rPr>
              <a:t>Le départ de la colo pour le pique-nique</a:t>
            </a:r>
          </a:p>
          <a:p>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t>
            </a:r>
            <a:r>
              <a:rPr lang="fr-FR" b="1" dirty="0">
                <a:latin typeface="Calibri" panose="020F0502020204030204" pitchFamily="34" charset="0"/>
                <a:cs typeface="Calibri" panose="020F0502020204030204" pitchFamily="34" charset="0"/>
              </a:rPr>
              <a:t>L’amont (30 août, soir – 31 août, matin)</a:t>
            </a:r>
          </a:p>
          <a:p>
            <a:r>
              <a:rPr lang="fr-FR" dirty="0">
                <a:latin typeface="Calibri" panose="020F0502020204030204" pitchFamily="34" charset="0"/>
                <a:cs typeface="Calibri" panose="020F0502020204030204" pitchFamily="34" charset="0"/>
              </a:rPr>
              <a:t>Zoom arrière sur la vie des personnages avant les vacances</a:t>
            </a:r>
          </a:p>
          <a:p>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b="1" dirty="0">
                <a:latin typeface="Calibri" panose="020F0502020204030204" pitchFamily="34" charset="0"/>
                <a:cs typeface="Calibri" panose="020F0502020204030204" pitchFamily="34" charset="0"/>
              </a:rPr>
              <a:t>- L’estuaire ( 31 août, après-midi)</a:t>
            </a:r>
          </a:p>
          <a:p>
            <a:r>
              <a:rPr lang="fr-FR" dirty="0">
                <a:latin typeface="Calibri" panose="020F0502020204030204" pitchFamily="34" charset="0"/>
                <a:cs typeface="Calibri" panose="020F0502020204030204" pitchFamily="34" charset="0"/>
              </a:rPr>
              <a:t>Suite du jour du pique-nique.</a:t>
            </a:r>
            <a:endParaRPr lang="fr-FR" sz="1600" dirty="0">
              <a:latin typeface="Calibri" panose="020F0502020204030204" pitchFamily="34" charset="0"/>
              <a:cs typeface="Calibri" panose="020F0502020204030204" pitchFamily="34" charset="0"/>
            </a:endParaRPr>
          </a:p>
          <a:p>
            <a:r>
              <a:rPr lang="fr-FR" dirty="0"/>
              <a:t/>
            </a:r>
            <a:br>
              <a:rPr lang="fr-FR" dirty="0"/>
            </a:br>
            <a:r>
              <a:rPr lang="fr-FR" dirty="0">
                <a:latin typeface="Calibri" panose="020F0502020204030204" pitchFamily="34" charset="0"/>
                <a:cs typeface="Calibri" panose="020F0502020204030204" pitchFamily="34" charset="0"/>
              </a:rPr>
              <a:t>Métaphore du fleuve, qui s’insinue en fin de chacune des parties, avant de se faire avaler par la mer.</a:t>
            </a:r>
          </a:p>
          <a:p>
            <a:endParaRPr lang="fr-FR" dirty="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244078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latin typeface="Calibri" panose="020F0502020204030204" pitchFamily="34" charset="0"/>
                <a:cs typeface="Calibri" panose="020F0502020204030204" pitchFamily="34" charset="0"/>
              </a:rPr>
              <a:t>Lecture analytique</a:t>
            </a:r>
            <a:endParaRPr lang="fr-FR" sz="2000" dirty="0">
              <a:latin typeface="Calibri" panose="020F0502020204030204" pitchFamily="34" charset="0"/>
              <a:cs typeface="Calibri" panose="020F0502020204030204" pitchFamily="34" charset="0"/>
            </a:endParaRPr>
          </a:p>
        </p:txBody>
      </p:sp>
      <p:sp>
        <p:nvSpPr>
          <p:cNvPr id="3" name="Rectangle 2"/>
          <p:cNvSpPr/>
          <p:nvPr/>
        </p:nvSpPr>
        <p:spPr>
          <a:xfrm>
            <a:off x="252456" y="987574"/>
            <a:ext cx="8302965" cy="3970318"/>
          </a:xfrm>
          <a:prstGeom prst="rect">
            <a:avLst/>
          </a:prstGeom>
        </p:spPr>
        <p:txBody>
          <a:bodyPr wrap="square">
            <a:spAutoFit/>
          </a:bodyPr>
          <a:lstStyle/>
          <a:p>
            <a:r>
              <a:rPr lang="fr-FR" sz="1600" dirty="0">
                <a:latin typeface="Calibri" panose="020F0502020204030204" pitchFamily="34" charset="0"/>
                <a:cs typeface="Calibri" panose="020F0502020204030204" pitchFamily="34" charset="0"/>
              </a:rPr>
              <a:t>Faites étudier les personnages et les relations qu’ils entretiennent, ainsi que les lieux clés du roman, afin d’assurer une bonne compréhension de l’intrigue.</a:t>
            </a:r>
          </a:p>
          <a:p>
            <a:endParaRPr lang="fr-FR" sz="1600" dirty="0" smtClean="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Faites étudier </a:t>
            </a:r>
            <a:r>
              <a:rPr lang="fr-FR" sz="1600" dirty="0">
                <a:latin typeface="Calibri" panose="020F0502020204030204" pitchFamily="34" charset="0"/>
                <a:cs typeface="Calibri" panose="020F0502020204030204" pitchFamily="34" charset="0"/>
              </a:rPr>
              <a:t>le choix de la narration, souvent focalisée sur les pensées et ressentis des adolescents. Demandez aux élèves d’identifier ce qui, dans le style de </a:t>
            </a:r>
            <a:r>
              <a:rPr lang="fr-FR" sz="1600" dirty="0" err="1">
                <a:latin typeface="Calibri" panose="020F0502020204030204" pitchFamily="34" charset="0"/>
                <a:cs typeface="Calibri" panose="020F0502020204030204" pitchFamily="34" charset="0"/>
              </a:rPr>
              <a:t>Nail</a:t>
            </a:r>
            <a:r>
              <a:rPr lang="fr-FR" sz="1600" dirty="0">
                <a:latin typeface="Calibri" panose="020F0502020204030204" pitchFamily="34" charset="0"/>
                <a:cs typeface="Calibri" panose="020F0502020204030204" pitchFamily="34" charset="0"/>
              </a:rPr>
              <a:t>, traduit au mieux les émotions des personnages</a:t>
            </a:r>
            <a:r>
              <a:rPr lang="fr-FR" sz="1600" dirty="0" smtClean="0">
                <a:latin typeface="Calibri" panose="020F0502020204030204" pitchFamily="34" charset="0"/>
                <a:cs typeface="Calibri" panose="020F0502020204030204" pitchFamily="34" charset="0"/>
              </a:rPr>
              <a:t>.</a:t>
            </a:r>
          </a:p>
          <a:p>
            <a:endParaRPr lang="fr-FR" sz="1600" dirty="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Faites observer </a:t>
            </a:r>
            <a:r>
              <a:rPr lang="fr-FR" sz="1600" dirty="0">
                <a:latin typeface="Calibri" panose="020F0502020204030204" pitchFamily="34" charset="0"/>
                <a:cs typeface="Calibri" panose="020F0502020204030204" pitchFamily="34" charset="0"/>
              </a:rPr>
              <a:t>comment les dialogues sont utilisés pour créer une proximité avec les lecteurs et rendre les personnages crédibles. Vous pourriez demander aux élèves d’imaginer la suite d’un dialogue ou d’en réécrire un dans un autre registre.</a:t>
            </a:r>
          </a:p>
          <a:p>
            <a:endParaRPr lang="fr-FR" sz="16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Faites relever ce qui distingue la dernière partie (L’estuaire) des autres.</a:t>
            </a:r>
          </a:p>
          <a:p>
            <a:r>
              <a:rPr lang="fr-FR" sz="1600" dirty="0">
                <a:latin typeface="Calibri" panose="020F0502020204030204" pitchFamily="34" charset="0"/>
                <a:cs typeface="Calibri" panose="020F0502020204030204" pitchFamily="34" charset="0"/>
              </a:rPr>
              <a:t>Que relatent les dialogues en italique, en début de chaque chapitre ?</a:t>
            </a:r>
          </a:p>
          <a:p>
            <a:r>
              <a:rPr lang="fr-FR" sz="1600" dirty="0">
                <a:latin typeface="Calibri" panose="020F0502020204030204" pitchFamily="34" charset="0"/>
                <a:cs typeface="Calibri" panose="020F0502020204030204" pitchFamily="34" charset="0"/>
              </a:rPr>
              <a:t>Quelle est l’intention de l’auteur ?</a:t>
            </a:r>
          </a:p>
          <a:p>
            <a:endParaRPr lang="fr-FR"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9289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alibri" panose="020F0502020204030204" pitchFamily="34" charset="0"/>
                <a:cs typeface="Calibri" panose="020F0502020204030204" pitchFamily="34" charset="0"/>
              </a:rPr>
              <a:t>DIRE</a:t>
            </a:r>
            <a:endParaRPr lang="fr-FR" dirty="0">
              <a:latin typeface="Calibri" panose="020F0502020204030204" pitchFamily="34" charset="0"/>
              <a:cs typeface="Calibri" panose="020F0502020204030204" pitchFamily="34" charset="0"/>
            </a:endParaRPr>
          </a:p>
        </p:txBody>
      </p:sp>
      <p:sp>
        <p:nvSpPr>
          <p:cNvPr id="3" name="Rectangle 2"/>
          <p:cNvSpPr/>
          <p:nvPr/>
        </p:nvSpPr>
        <p:spPr>
          <a:xfrm>
            <a:off x="252456" y="1259143"/>
            <a:ext cx="8302965" cy="3539430"/>
          </a:xfrm>
          <a:prstGeom prst="rect">
            <a:avLst/>
          </a:prstGeom>
        </p:spPr>
        <p:txBody>
          <a:bodyPr wrap="square">
            <a:spAutoFit/>
          </a:bodyPr>
          <a:lstStyle/>
          <a:p>
            <a:r>
              <a:rPr lang="fr-FR" sz="1600" dirty="0">
                <a:latin typeface="Calibri" panose="020F0502020204030204" pitchFamily="34" charset="0"/>
                <a:cs typeface="Calibri" panose="020F0502020204030204" pitchFamily="34" charset="0"/>
              </a:rPr>
              <a:t>La Loire représente non seulement un lieu physique mais aussi une métaphore du danger, de l’interdit et du désir d'explorer l'inconnu. </a:t>
            </a:r>
            <a:endParaRPr lang="fr-FR" sz="1600" dirty="0" smtClean="0">
              <a:latin typeface="Calibri" panose="020F0502020204030204" pitchFamily="34" charset="0"/>
              <a:cs typeface="Calibri" panose="020F0502020204030204" pitchFamily="34" charset="0"/>
            </a:endParaRPr>
          </a:p>
          <a:p>
            <a:endParaRPr lang="fr-FR" sz="1600" dirty="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Engagez un débat sur </a:t>
            </a:r>
            <a:r>
              <a:rPr lang="fr-FR" sz="1600" dirty="0">
                <a:latin typeface="Calibri" panose="020F0502020204030204" pitchFamily="34" charset="0"/>
                <a:cs typeface="Calibri" panose="020F0502020204030204" pitchFamily="34" charset="0"/>
              </a:rPr>
              <a:t>la symbolique de la rivière et ce qu’elle représente pour les personnages</a:t>
            </a:r>
            <a:r>
              <a:rPr lang="fr-FR" sz="1600" dirty="0" smtClean="0">
                <a:latin typeface="Calibri" panose="020F0502020204030204" pitchFamily="34" charset="0"/>
                <a:cs typeface="Calibri" panose="020F0502020204030204" pitchFamily="34" charset="0"/>
              </a:rPr>
              <a:t>.</a:t>
            </a:r>
          </a:p>
          <a:p>
            <a:endParaRPr lang="fr-FR" sz="16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Discutez </a:t>
            </a:r>
            <a:r>
              <a:rPr lang="fr-FR" sz="1600" dirty="0" smtClean="0">
                <a:latin typeface="Calibri" panose="020F0502020204030204" pitchFamily="34" charset="0"/>
                <a:cs typeface="Calibri" panose="020F0502020204030204" pitchFamily="34" charset="0"/>
              </a:rPr>
              <a:t>des </a:t>
            </a:r>
            <a:r>
              <a:rPr lang="fr-FR" sz="1600" dirty="0">
                <a:latin typeface="Calibri" panose="020F0502020204030204" pitchFamily="34" charset="0"/>
                <a:cs typeface="Calibri" panose="020F0502020204030204" pitchFamily="34" charset="0"/>
              </a:rPr>
              <a:t>thèmes liés à l'adolescence, notamment la rébellion contre les interdits, la quête de liberté et les défis que cela représente. </a:t>
            </a:r>
            <a:endParaRPr lang="fr-FR" sz="1600" dirty="0" smtClean="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Comment </a:t>
            </a:r>
            <a:r>
              <a:rPr lang="fr-FR" sz="1600" dirty="0">
                <a:latin typeface="Calibri" panose="020F0502020204030204" pitchFamily="34" charset="0"/>
                <a:cs typeface="Calibri" panose="020F0502020204030204" pitchFamily="34" charset="0"/>
              </a:rPr>
              <a:t>les personnages vivent-ils ces moments de transition </a:t>
            </a:r>
            <a:r>
              <a:rPr lang="fr-FR" sz="1600" dirty="0" smtClean="0">
                <a:latin typeface="Calibri" panose="020F0502020204030204" pitchFamily="34" charset="0"/>
                <a:cs typeface="Calibri" panose="020F0502020204030204" pitchFamily="34" charset="0"/>
              </a:rPr>
              <a:t>?</a:t>
            </a:r>
          </a:p>
          <a:p>
            <a:endParaRPr lang="fr-FR" sz="1600" dirty="0">
              <a:latin typeface="Calibri" panose="020F0502020204030204" pitchFamily="34" charset="0"/>
              <a:cs typeface="Calibri" panose="020F0502020204030204" pitchFamily="34" charset="0"/>
            </a:endParaRPr>
          </a:p>
          <a:p>
            <a:r>
              <a:rPr lang="fr-FR" sz="1600" b="1" dirty="0">
                <a:latin typeface="Calibri" panose="020F0502020204030204" pitchFamily="34" charset="0"/>
                <a:cs typeface="Calibri" panose="020F0502020204030204" pitchFamily="34" charset="0"/>
              </a:rPr>
              <a:t>Travail </a:t>
            </a:r>
            <a:r>
              <a:rPr lang="fr-FR" sz="1600" b="1" dirty="0" smtClean="0">
                <a:latin typeface="Calibri" panose="020F0502020204030204" pitchFamily="34" charset="0"/>
                <a:cs typeface="Calibri" panose="020F0502020204030204" pitchFamily="34" charset="0"/>
              </a:rPr>
              <a:t>créatif</a:t>
            </a:r>
            <a:endParaRPr lang="fr-FR" sz="1600" b="1" dirty="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Organisez une  mise </a:t>
            </a:r>
            <a:r>
              <a:rPr lang="fr-FR" sz="1600" dirty="0">
                <a:latin typeface="Calibri" panose="020F0502020204030204" pitchFamily="34" charset="0"/>
                <a:cs typeface="Calibri" panose="020F0502020204030204" pitchFamily="34" charset="0"/>
              </a:rPr>
              <a:t>en scène d’un passage clé du roman. Cela permet de rendre les personnages plus vivants et d’explorer l'impact émotionnel des dialogues et des situations.</a:t>
            </a:r>
          </a:p>
          <a:p>
            <a:endParaRPr lang="fr-FR" sz="1600" dirty="0">
              <a:latin typeface="Calibri" panose="020F0502020204030204" pitchFamily="34" charset="0"/>
              <a:cs typeface="Calibri" panose="020F0502020204030204" pitchFamily="34" charset="0"/>
            </a:endParaRPr>
          </a:p>
          <a:p>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7848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latin typeface="Calibri" panose="020F0502020204030204" pitchFamily="34" charset="0"/>
                <a:cs typeface="Calibri" panose="020F0502020204030204" pitchFamily="34" charset="0"/>
              </a:rPr>
              <a:t>Travail autour de la symbolique de la Loire</a:t>
            </a:r>
          </a:p>
        </p:txBody>
      </p:sp>
      <p:sp>
        <p:nvSpPr>
          <p:cNvPr id="3" name="Rectangle 2"/>
          <p:cNvSpPr/>
          <p:nvPr/>
        </p:nvSpPr>
        <p:spPr>
          <a:xfrm>
            <a:off x="252456" y="1229312"/>
            <a:ext cx="8302965" cy="3508653"/>
          </a:xfrm>
          <a:prstGeom prst="rect">
            <a:avLst/>
          </a:prstGeom>
        </p:spPr>
        <p:txBody>
          <a:bodyPr wrap="square">
            <a:spAutoFit/>
          </a:bodyPr>
          <a:lstStyle/>
          <a:p>
            <a:r>
              <a:rPr lang="fr-FR" sz="1600" dirty="0" smtClean="0">
                <a:latin typeface="Calibri" panose="020F0502020204030204" pitchFamily="34" charset="0"/>
                <a:cs typeface="Calibri" panose="020F0502020204030204" pitchFamily="34" charset="0"/>
              </a:rPr>
              <a:t>La place </a:t>
            </a:r>
            <a:r>
              <a:rPr lang="fr-FR" sz="1600" dirty="0">
                <a:latin typeface="Calibri" panose="020F0502020204030204" pitchFamily="34" charset="0"/>
                <a:cs typeface="Calibri" panose="020F0502020204030204" pitchFamily="34" charset="0"/>
              </a:rPr>
              <a:t>de la Loire dans le roman. </a:t>
            </a:r>
            <a:endParaRPr lang="fr-FR" sz="1600" dirty="0" smtClean="0">
              <a:latin typeface="Calibri" panose="020F0502020204030204" pitchFamily="34" charset="0"/>
              <a:cs typeface="Calibri" panose="020F0502020204030204" pitchFamily="34" charset="0"/>
            </a:endParaRPr>
          </a:p>
          <a:p>
            <a:endParaRPr lang="fr-FR" sz="1600" dirty="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Pourquoi </a:t>
            </a:r>
            <a:r>
              <a:rPr lang="fr-FR" sz="1600" dirty="0">
                <a:latin typeface="Calibri" panose="020F0502020204030204" pitchFamily="34" charset="0"/>
                <a:cs typeface="Calibri" panose="020F0502020204030204" pitchFamily="34" charset="0"/>
              </a:rPr>
              <a:t>cet élément géographique est-il central ? Quels aspects de l'eau (le danger, l’attirance, la liberté) sont mis en avant </a:t>
            </a:r>
            <a:r>
              <a:rPr lang="fr-FR" sz="1600" dirty="0" smtClean="0">
                <a:latin typeface="Calibri" panose="020F0502020204030204" pitchFamily="34" charset="0"/>
                <a:cs typeface="Calibri" panose="020F0502020204030204" pitchFamily="34" charset="0"/>
              </a:rPr>
              <a:t>?</a:t>
            </a:r>
          </a:p>
          <a:p>
            <a:r>
              <a:rPr lang="fr-FR" sz="1600" dirty="0" smtClean="0">
                <a:latin typeface="Calibri" panose="020F0502020204030204" pitchFamily="34" charset="0"/>
                <a:cs typeface="Calibri" panose="020F0502020204030204" pitchFamily="34" charset="0"/>
              </a:rPr>
              <a:t>Quelle description de la Loire est-elle faite par l’auteur  (lumières, paysages, sensations, etc.) ?</a:t>
            </a:r>
            <a:endParaRPr lang="fr-FR" sz="1600" dirty="0">
              <a:latin typeface="Calibri" panose="020F0502020204030204" pitchFamily="34" charset="0"/>
              <a:cs typeface="Calibri" panose="020F0502020204030204" pitchFamily="34" charset="0"/>
            </a:endParaRPr>
          </a:p>
          <a:p>
            <a:endParaRPr lang="fr-FR" sz="1600" dirty="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Discutez </a:t>
            </a:r>
            <a:r>
              <a:rPr lang="fr-FR" sz="1600" dirty="0">
                <a:latin typeface="Calibri" panose="020F0502020204030204" pitchFamily="34" charset="0"/>
                <a:cs typeface="Calibri" panose="020F0502020204030204" pitchFamily="34" charset="0"/>
              </a:rPr>
              <a:t>de l’utilisation de la rivière comme symbole du passage à l’âge adulte, du danger lié à la désobéissance, mais aussi de l’attraction qu’elle exerce sur les personnages adolescents.</a:t>
            </a:r>
          </a:p>
          <a:p>
            <a:endParaRPr lang="fr-FR" sz="1600" dirty="0">
              <a:latin typeface="Calibri" panose="020F0502020204030204" pitchFamily="34" charset="0"/>
              <a:cs typeface="Calibri" panose="020F0502020204030204" pitchFamily="34" charset="0"/>
            </a:endParaRPr>
          </a:p>
          <a:p>
            <a:r>
              <a:rPr lang="fr-FR" sz="1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ECRIRE</a:t>
            </a:r>
          </a:p>
          <a:p>
            <a:endParaRPr lang="fr-FR" sz="1600" dirty="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Proposez </a:t>
            </a:r>
            <a:r>
              <a:rPr lang="fr-FR" sz="1600" dirty="0">
                <a:latin typeface="Calibri" panose="020F0502020204030204" pitchFamily="34" charset="0"/>
                <a:cs typeface="Calibri" panose="020F0502020204030204" pitchFamily="34" charset="0"/>
              </a:rPr>
              <a:t>aux élèves de rédiger un court texte où ils racontent une expérience de transgression d’un interdit (réel ou imaginaire) en s’inspirant du style du roman.</a:t>
            </a:r>
          </a:p>
          <a:p>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573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latin typeface="Calibri" panose="020F0502020204030204" pitchFamily="34" charset="0"/>
                <a:cs typeface="Calibri" panose="020F0502020204030204" pitchFamily="34" charset="0"/>
              </a:rPr>
              <a:t>Liens avec d'autres œuvres</a:t>
            </a:r>
          </a:p>
        </p:txBody>
      </p:sp>
      <p:sp>
        <p:nvSpPr>
          <p:cNvPr id="3" name="Rectangle 2"/>
          <p:cNvSpPr/>
          <p:nvPr/>
        </p:nvSpPr>
        <p:spPr>
          <a:xfrm>
            <a:off x="252456" y="1229312"/>
            <a:ext cx="8302965" cy="2308324"/>
          </a:xfrm>
          <a:prstGeom prst="rect">
            <a:avLst/>
          </a:prstGeom>
        </p:spPr>
        <p:txBody>
          <a:bodyPr wrap="square">
            <a:spAutoFit/>
          </a:bodyPr>
          <a:lstStyle/>
          <a:p>
            <a:r>
              <a:rPr lang="fr-FR" sz="1600" dirty="0" smtClean="0">
                <a:latin typeface="Calibri" panose="020F0502020204030204" pitchFamily="34" charset="0"/>
                <a:cs typeface="Calibri" panose="020F0502020204030204" pitchFamily="34" charset="0"/>
              </a:rPr>
              <a:t>Comparez </a:t>
            </a:r>
            <a:r>
              <a:rPr lang="fr-FR" sz="1600" dirty="0">
                <a:latin typeface="Calibri" panose="020F0502020204030204" pitchFamily="34" charset="0"/>
                <a:cs typeface="Calibri" panose="020F0502020204030204" pitchFamily="34" charset="0"/>
              </a:rPr>
              <a:t>le roman avec d’autres récits qui traitent du passage à l’âge adulte, </a:t>
            </a:r>
            <a:r>
              <a:rPr lang="fr-FR" sz="1600" dirty="0" smtClean="0">
                <a:latin typeface="Calibri" panose="020F0502020204030204" pitchFamily="34" charset="0"/>
                <a:cs typeface="Calibri" panose="020F0502020204030204" pitchFamily="34" charset="0"/>
              </a:rPr>
              <a:t>tels "</a:t>
            </a:r>
            <a:r>
              <a:rPr lang="fr-FR" sz="1600" dirty="0">
                <a:latin typeface="Calibri" panose="020F0502020204030204" pitchFamily="34" charset="0"/>
                <a:cs typeface="Calibri" panose="020F0502020204030204" pitchFamily="34" charset="0"/>
              </a:rPr>
              <a:t>Le Grand Meaulnes</a:t>
            </a:r>
            <a:r>
              <a:rPr lang="fr-FR" sz="1600" dirty="0" smtClean="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d'Alain-Fournier ou </a:t>
            </a:r>
            <a:r>
              <a:rPr lang="fr-FR" sz="1600" dirty="0" smtClean="0">
                <a:latin typeface="Calibri" panose="020F0502020204030204" pitchFamily="34" charset="0"/>
                <a:cs typeface="Calibri" panose="020F0502020204030204" pitchFamily="34" charset="0"/>
              </a:rPr>
              <a:t>"</a:t>
            </a:r>
            <a:r>
              <a:rPr lang="fr-FR" sz="1600" dirty="0">
                <a:latin typeface="Calibri" panose="020F0502020204030204" pitchFamily="34" charset="0"/>
                <a:cs typeface="Calibri" panose="020F0502020204030204" pitchFamily="34" charset="0"/>
              </a:rPr>
              <a:t>L’Été où je suis devenue jolie</a:t>
            </a:r>
            <a:r>
              <a:rPr lang="fr-FR" sz="1600" dirty="0" smtClean="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de Jenny Han. </a:t>
            </a:r>
            <a:endParaRPr lang="fr-FR" sz="1600" dirty="0" smtClean="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Cela </a:t>
            </a:r>
            <a:r>
              <a:rPr lang="fr-FR" sz="1600" dirty="0">
                <a:latin typeface="Calibri" panose="020F0502020204030204" pitchFamily="34" charset="0"/>
                <a:cs typeface="Calibri" panose="020F0502020204030204" pitchFamily="34" charset="0"/>
              </a:rPr>
              <a:t>peut permettre d’élargir la réflexion sur l’adolescence, les rites de passage et la construction de soi</a:t>
            </a:r>
            <a:r>
              <a:rPr lang="fr-FR" sz="1600" dirty="0" smtClean="0">
                <a:latin typeface="Calibri" panose="020F0502020204030204" pitchFamily="34" charset="0"/>
                <a:cs typeface="Calibri" panose="020F0502020204030204" pitchFamily="34" charset="0"/>
              </a:rPr>
              <a:t>.</a:t>
            </a:r>
          </a:p>
          <a:p>
            <a:endParaRPr lang="fr-FR" sz="1600" dirty="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Utilisez </a:t>
            </a:r>
            <a:r>
              <a:rPr lang="fr-FR" sz="1600" dirty="0">
                <a:latin typeface="Calibri" panose="020F0502020204030204" pitchFamily="34" charset="0"/>
                <a:cs typeface="Calibri" panose="020F0502020204030204" pitchFamily="34" charset="0"/>
              </a:rPr>
              <a:t>des œuvres contemporaines (films ou chansons) qui parlent de la jeunesse, de l’envie de liberté ou de transgression pour établir des liens entre la littérature et la culture populaire</a:t>
            </a:r>
            <a:r>
              <a:rPr lang="fr-FR" sz="1600" dirty="0" smtClean="0">
                <a:latin typeface="Calibri" panose="020F0502020204030204" pitchFamily="34" charset="0"/>
                <a:cs typeface="Calibri" panose="020F0502020204030204" pitchFamily="34" charset="0"/>
              </a:rPr>
              <a:t>.</a:t>
            </a:r>
          </a:p>
          <a:p>
            <a:endParaRPr lang="fr-FR" sz="1600" dirty="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En quoi la playlist proposée par l’auteur a-t-elle aussi une importance dans son lie avec l’ouvrage ?</a:t>
            </a: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270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5477" y="915566"/>
            <a:ext cx="8399050" cy="360040"/>
          </a:xfrm>
        </p:spPr>
        <p:txBody>
          <a:bodyPr/>
          <a:lstStyle/>
          <a:p>
            <a:pPr algn="ctr"/>
            <a:r>
              <a:rPr lang="fr-FR" dirty="0" smtClean="0">
                <a:solidFill>
                  <a:srgbClr val="000091"/>
                </a:solidFill>
                <a:latin typeface="Calibri" panose="020F0502020204030204" pitchFamily="34" charset="0"/>
                <a:cs typeface="Calibri" panose="020F0502020204030204" pitchFamily="34" charset="0"/>
              </a:rPr>
              <a:t>Structure et particularités du recueil </a:t>
            </a:r>
            <a:endParaRPr lang="fr-FR" dirty="0">
              <a:solidFill>
                <a:srgbClr val="000091"/>
              </a:solidFill>
              <a:latin typeface="Calibri" panose="020F0502020204030204" pitchFamily="34" charset="0"/>
              <a:cs typeface="Calibri" panose="020F0502020204030204" pitchFamily="34" charset="0"/>
            </a:endParaRPr>
          </a:p>
        </p:txBody>
      </p:sp>
      <p:sp>
        <p:nvSpPr>
          <p:cNvPr id="8" name="ZoneTexte 7"/>
          <p:cNvSpPr txBox="1"/>
          <p:nvPr/>
        </p:nvSpPr>
        <p:spPr>
          <a:xfrm>
            <a:off x="465477" y="1563638"/>
            <a:ext cx="8424937" cy="2332946"/>
          </a:xfrm>
          <a:prstGeom prst="rect">
            <a:avLst/>
          </a:prstGeom>
          <a:noFill/>
          <a:ln>
            <a:solidFill>
              <a:schemeClr val="accent1"/>
            </a:solidFill>
          </a:ln>
        </p:spPr>
        <p:txBody>
          <a:bodyPr wrap="square" rtlCol="0">
            <a:spAutoFit/>
          </a:bodyPr>
          <a:lstStyle/>
          <a:p>
            <a:pPr lvl="0">
              <a:lnSpc>
                <a:spcPct val="110000"/>
              </a:lnSpc>
              <a:spcBef>
                <a:spcPts val="0"/>
              </a:spcBef>
            </a:pPr>
            <a:r>
              <a:rPr lang="fr-FR" sz="1600" b="1" dirty="0">
                <a:solidFill>
                  <a:srgbClr val="000091"/>
                </a:solidFill>
                <a:latin typeface="Calibri" panose="020F0502020204030204" pitchFamily="34" charset="0"/>
                <a:cs typeface="Calibri" panose="020F0502020204030204" pitchFamily="34" charset="0"/>
              </a:rPr>
              <a:t>La </a:t>
            </a:r>
            <a:r>
              <a:rPr lang="fr-FR" sz="1600" b="1" dirty="0" smtClean="0">
                <a:solidFill>
                  <a:srgbClr val="000091"/>
                </a:solidFill>
                <a:latin typeface="Calibri" panose="020F0502020204030204" pitchFamily="34" charset="0"/>
                <a:cs typeface="Calibri" panose="020F0502020204030204" pitchFamily="34" charset="0"/>
              </a:rPr>
              <a:t>structure et les particularités </a:t>
            </a:r>
            <a:r>
              <a:rPr lang="fr-FR" sz="1600" b="1" dirty="0">
                <a:solidFill>
                  <a:srgbClr val="000091"/>
                </a:solidFill>
                <a:latin typeface="Calibri" panose="020F0502020204030204" pitchFamily="34" charset="0"/>
                <a:cs typeface="Calibri" panose="020F0502020204030204" pitchFamily="34" charset="0"/>
              </a:rPr>
              <a:t>du </a:t>
            </a:r>
            <a:r>
              <a:rPr lang="fr-FR" sz="1600" b="1" dirty="0" smtClean="0">
                <a:solidFill>
                  <a:srgbClr val="000091"/>
                </a:solidFill>
                <a:latin typeface="Calibri" panose="020F0502020204030204" pitchFamily="34" charset="0"/>
                <a:cs typeface="Calibri" panose="020F0502020204030204" pitchFamily="34" charset="0"/>
              </a:rPr>
              <a:t>recueil</a:t>
            </a:r>
            <a:r>
              <a:rPr lang="fr-FR" sz="1600" b="1" dirty="0">
                <a:solidFill>
                  <a:srgbClr val="000091"/>
                </a:solidFill>
                <a:latin typeface="Calibri" panose="020F0502020204030204" pitchFamily="34" charset="0"/>
                <a:cs typeface="Calibri" panose="020F0502020204030204" pitchFamily="34" charset="0"/>
              </a:rPr>
              <a:t> :</a:t>
            </a:r>
            <a:r>
              <a:rPr lang="fr-FR" sz="1600" dirty="0">
                <a:solidFill>
                  <a:srgbClr val="000091"/>
                </a:solidFill>
                <a:latin typeface="Calibri" panose="020F0502020204030204" pitchFamily="34" charset="0"/>
                <a:cs typeface="Calibri" panose="020F0502020204030204" pitchFamily="34" charset="0"/>
              </a:rPr>
              <a:t> </a:t>
            </a:r>
            <a:endParaRPr lang="fr-FR" sz="1600" dirty="0" smtClean="0">
              <a:solidFill>
                <a:srgbClr val="00009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FR" sz="1600" dirty="0" smtClean="0">
                <a:latin typeface="Calibri" panose="020F0502020204030204" pitchFamily="34" charset="0"/>
                <a:cs typeface="Calibri" panose="020F0502020204030204" pitchFamily="34" charset="0"/>
              </a:rPr>
              <a:t>Recueil long mais qui se lit aisément</a:t>
            </a:r>
          </a:p>
          <a:p>
            <a:pPr marL="285750" lvl="0" indent="-285750">
              <a:buFont typeface="Arial" panose="020B0604020202020204" pitchFamily="34" charset="0"/>
              <a:buChar char="•"/>
            </a:pPr>
            <a:r>
              <a:rPr lang="fr-FR" sz="1600" dirty="0" smtClean="0">
                <a:latin typeface="Calibri" panose="020F0502020204030204" pitchFamily="34" charset="0"/>
                <a:cs typeface="Calibri" panose="020F0502020204030204" pitchFamily="34" charset="0"/>
              </a:rPr>
              <a:t>Histoire captivante</a:t>
            </a:r>
          </a:p>
          <a:p>
            <a:pPr marL="285750" lvl="0" indent="-285750">
              <a:buFont typeface="Arial" panose="020B0604020202020204" pitchFamily="34" charset="0"/>
              <a:buChar char="•"/>
            </a:pPr>
            <a:r>
              <a:rPr lang="fr-FR" sz="1600" dirty="0" smtClean="0">
                <a:latin typeface="Calibri" panose="020F0502020204030204" pitchFamily="34" charset="0"/>
                <a:cs typeface="Calibri" panose="020F0502020204030204" pitchFamily="34" charset="0"/>
              </a:rPr>
              <a:t>Chapitres courts</a:t>
            </a:r>
          </a:p>
          <a:p>
            <a:pPr marL="285750" lvl="0" indent="-285750">
              <a:buFont typeface="Arial" panose="020B0604020202020204" pitchFamily="34" charset="0"/>
              <a:buChar char="•"/>
            </a:pPr>
            <a:r>
              <a:rPr lang="fr-FR" sz="1600" dirty="0" smtClean="0">
                <a:latin typeface="Calibri" panose="020F0502020204030204" pitchFamily="34" charset="0"/>
                <a:cs typeface="Calibri" panose="020F0502020204030204" pitchFamily="34" charset="0"/>
              </a:rPr>
              <a:t>Sous-titres sans majuscules</a:t>
            </a:r>
          </a:p>
          <a:p>
            <a:pPr lvl="0"/>
            <a:endParaRPr lang="fr-FR" sz="1600" dirty="0" smtClean="0">
              <a:latin typeface="Calibri" panose="020F0502020204030204" pitchFamily="34" charset="0"/>
              <a:cs typeface="Calibri" panose="020F0502020204030204" pitchFamily="34" charset="0"/>
            </a:endParaRPr>
          </a:p>
          <a:p>
            <a:r>
              <a:rPr lang="fr-FR" sz="1600" b="1" dirty="0" smtClean="0">
                <a:solidFill>
                  <a:srgbClr val="000091"/>
                </a:solidFill>
                <a:latin typeface="Calibri" panose="020F0502020204030204" pitchFamily="34" charset="0"/>
                <a:cs typeface="Calibri" panose="020F0502020204030204" pitchFamily="34" charset="0"/>
              </a:rPr>
              <a:t>Les </a:t>
            </a:r>
            <a:r>
              <a:rPr lang="fr-FR" sz="1600" b="1" dirty="0">
                <a:solidFill>
                  <a:srgbClr val="000091"/>
                </a:solidFill>
                <a:latin typeface="Calibri" panose="020F0502020204030204" pitchFamily="34" charset="0"/>
                <a:cs typeface="Calibri" panose="020F0502020204030204" pitchFamily="34" charset="0"/>
              </a:rPr>
              <a:t>thèmes </a:t>
            </a:r>
            <a:r>
              <a:rPr lang="fr-FR" sz="1600" b="1" dirty="0" smtClean="0">
                <a:solidFill>
                  <a:srgbClr val="000091"/>
                </a:solidFill>
                <a:latin typeface="Calibri" panose="020F0502020204030204" pitchFamily="34" charset="0"/>
                <a:cs typeface="Calibri" panose="020F0502020204030204" pitchFamily="34" charset="0"/>
              </a:rPr>
              <a:t>proposés</a:t>
            </a:r>
            <a:r>
              <a:rPr lang="fr-FR" sz="1600" dirty="0" smtClean="0">
                <a:solidFill>
                  <a:srgbClr val="000091"/>
                </a:solidFill>
                <a:latin typeface="Calibri" panose="020F0502020204030204" pitchFamily="34" charset="0"/>
                <a:cs typeface="Calibri" panose="020F0502020204030204" pitchFamily="34" charset="0"/>
              </a:rPr>
              <a:t> :</a:t>
            </a:r>
          </a:p>
          <a:p>
            <a:r>
              <a:rPr lang="fr-FR" sz="1600" dirty="0" smtClean="0">
                <a:latin typeface="Calibri" panose="020F0502020204030204" pitchFamily="34" charset="0"/>
                <a:cs typeface="Calibri" panose="020F0502020204030204" pitchFamily="34" charset="0"/>
              </a:rPr>
              <a:t>L’adolescence, la fin de l’innocence, l’amour, la douleur, les différences sociales, ce </a:t>
            </a:r>
            <a:r>
              <a:rPr lang="fr-FR" sz="1600" dirty="0">
                <a:latin typeface="Calibri" panose="020F0502020204030204" pitchFamily="34" charset="0"/>
                <a:cs typeface="Calibri" panose="020F0502020204030204" pitchFamily="34" charset="0"/>
              </a:rPr>
              <a:t>dont on hérite de nos </a:t>
            </a:r>
            <a:r>
              <a:rPr lang="fr-FR" sz="1600" dirty="0" smtClean="0">
                <a:latin typeface="Calibri" panose="020F0502020204030204" pitchFamily="34" charset="0"/>
                <a:cs typeface="Calibri" panose="020F0502020204030204" pitchFamily="34" charset="0"/>
              </a:rPr>
              <a:t>parents, etc.</a:t>
            </a: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897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641130" y="0"/>
            <a:ext cx="3899338" cy="5051175"/>
          </a:xfrm>
          <a:prstGeom prst="rect">
            <a:avLst/>
          </a:prstGeom>
        </p:spPr>
      </p:pic>
      <p:sp>
        <p:nvSpPr>
          <p:cNvPr id="3" name="Rectangle 2"/>
          <p:cNvSpPr/>
          <p:nvPr/>
        </p:nvSpPr>
        <p:spPr>
          <a:xfrm>
            <a:off x="4540468" y="397897"/>
            <a:ext cx="4572000" cy="3944670"/>
          </a:xfrm>
          <a:prstGeom prst="rect">
            <a:avLst/>
          </a:prstGeom>
        </p:spPr>
        <p:txBody>
          <a:bodyPr>
            <a:spAutoFit/>
          </a:bodyPr>
          <a:lstStyle/>
          <a:p>
            <a:pPr lvl="0">
              <a:buClr>
                <a:srgbClr val="3F3F3F"/>
              </a:buClr>
              <a:buSzPts val="1600"/>
            </a:pPr>
            <a:r>
              <a:rPr lang="fr-FR" sz="1600" b="1" dirty="0">
                <a:latin typeface="Calibri" panose="020F0502020204030204" pitchFamily="34" charset="0"/>
                <a:ea typeface="Calibri"/>
                <a:cs typeface="Calibri" panose="020F0502020204030204" pitchFamily="34" charset="0"/>
                <a:sym typeface="Calibri"/>
              </a:rPr>
              <a:t>Etude de la première de couverture.</a:t>
            </a:r>
            <a:endParaRPr lang="fr-FR" dirty="0">
              <a:latin typeface="Calibri" panose="020F0502020204030204" pitchFamily="34" charset="0"/>
              <a:cs typeface="Calibri" panose="020F0502020204030204" pitchFamily="34" charset="0"/>
            </a:endParaRPr>
          </a:p>
          <a:p>
            <a:pPr lvl="0">
              <a:spcBef>
                <a:spcPts val="500"/>
              </a:spcBef>
              <a:buClr>
                <a:srgbClr val="3F3F3F"/>
              </a:buClr>
              <a:buSzPts val="1600"/>
            </a:pPr>
            <a:endParaRPr lang="fr-FR" sz="1600" dirty="0">
              <a:latin typeface="Calibri" panose="020F0502020204030204" pitchFamily="34" charset="0"/>
              <a:ea typeface="Calibri"/>
              <a:cs typeface="Calibri" panose="020F0502020204030204" pitchFamily="34" charset="0"/>
              <a:sym typeface="Calibri"/>
            </a:endParaRPr>
          </a:p>
          <a:p>
            <a:pPr marL="285750" lvl="0" indent="-285750">
              <a:spcBef>
                <a:spcPts val="500"/>
              </a:spcBef>
              <a:buClr>
                <a:srgbClr val="3F3F3F"/>
              </a:buClr>
              <a:buSzPts val="1600"/>
              <a:buFont typeface="Arial"/>
              <a:buChar char="•"/>
            </a:pPr>
            <a:r>
              <a:rPr lang="fr-FR" sz="1600" dirty="0">
                <a:latin typeface="Calibri" panose="020F0502020204030204" pitchFamily="34" charset="0"/>
                <a:ea typeface="Calibri"/>
                <a:cs typeface="Calibri" panose="020F0502020204030204" pitchFamily="34" charset="0"/>
                <a:sym typeface="Calibri"/>
              </a:rPr>
              <a:t>Projection de l’image </a:t>
            </a:r>
            <a:r>
              <a:rPr lang="fr-FR" sz="1600" dirty="0" smtClean="0">
                <a:latin typeface="Calibri" panose="020F0502020204030204" pitchFamily="34" charset="0"/>
                <a:ea typeface="Calibri"/>
                <a:cs typeface="Calibri" panose="020F0502020204030204" pitchFamily="34" charset="0"/>
                <a:sym typeface="Calibri"/>
              </a:rPr>
              <a:t>uniquement</a:t>
            </a:r>
          </a:p>
          <a:p>
            <a:pPr lvl="0">
              <a:spcBef>
                <a:spcPts val="500"/>
              </a:spcBef>
              <a:buClr>
                <a:srgbClr val="3F3F3F"/>
              </a:buClr>
              <a:buSzPts val="1600"/>
            </a:pPr>
            <a:endParaRPr lang="fr-FR" sz="1600" dirty="0" smtClean="0">
              <a:latin typeface="Calibri" panose="020F0502020204030204" pitchFamily="34" charset="0"/>
              <a:ea typeface="Calibri"/>
              <a:cs typeface="Calibri" panose="020F0502020204030204" pitchFamily="34" charset="0"/>
              <a:sym typeface="Calibri"/>
            </a:endParaRPr>
          </a:p>
          <a:p>
            <a:pPr marL="285750" lvl="0" indent="-285750">
              <a:spcBef>
                <a:spcPts val="500"/>
              </a:spcBef>
              <a:buClr>
                <a:srgbClr val="3F3F3F"/>
              </a:buClr>
              <a:buSzPts val="1600"/>
              <a:buFont typeface="Arial"/>
              <a:buChar char="•"/>
            </a:pPr>
            <a:r>
              <a:rPr lang="fr-FR" sz="1600" dirty="0" smtClean="0">
                <a:latin typeface="Calibri" panose="020F0502020204030204" pitchFamily="34" charset="0"/>
                <a:ea typeface="Calibri"/>
                <a:cs typeface="Calibri" panose="020F0502020204030204" pitchFamily="34" charset="0"/>
                <a:sym typeface="Calibri"/>
              </a:rPr>
              <a:t>Projection </a:t>
            </a:r>
            <a:r>
              <a:rPr lang="fr-FR" sz="1600" dirty="0">
                <a:latin typeface="Calibri" panose="020F0502020204030204" pitchFamily="34" charset="0"/>
                <a:ea typeface="Calibri"/>
                <a:cs typeface="Calibri" panose="020F0502020204030204" pitchFamily="34" charset="0"/>
                <a:sym typeface="Calibri"/>
              </a:rPr>
              <a:t>du titre </a:t>
            </a:r>
            <a:endParaRPr lang="fr-FR" sz="1600" dirty="0" smtClean="0">
              <a:latin typeface="Calibri" panose="020F0502020204030204" pitchFamily="34" charset="0"/>
              <a:ea typeface="Calibri"/>
              <a:cs typeface="Calibri" panose="020F0502020204030204" pitchFamily="34" charset="0"/>
              <a:sym typeface="Calibri"/>
            </a:endParaRPr>
          </a:p>
          <a:p>
            <a:pPr marL="457200" lvl="1" indent="0">
              <a:spcBef>
                <a:spcPts val="500"/>
              </a:spcBef>
              <a:buSzPts val="1600"/>
              <a:buNone/>
            </a:pPr>
            <a:r>
              <a:rPr lang="fr-FR" sz="1500" dirty="0" smtClean="0">
                <a:latin typeface="Calibri" panose="020F0502020204030204" pitchFamily="34" charset="0"/>
                <a:ea typeface="Calibri"/>
                <a:cs typeface="Calibri" panose="020F0502020204030204" pitchFamily="34" charset="0"/>
                <a:sym typeface="Calibri"/>
              </a:rPr>
              <a:t>Justin </a:t>
            </a:r>
            <a:r>
              <a:rPr lang="fr-FR" sz="1500" dirty="0" err="1">
                <a:latin typeface="Calibri" panose="020F0502020204030204" pitchFamily="34" charset="0"/>
                <a:ea typeface="Calibri"/>
                <a:cs typeface="Calibri" panose="020F0502020204030204" pitchFamily="34" charset="0"/>
                <a:sym typeface="Calibri"/>
              </a:rPr>
              <a:t>Coudures</a:t>
            </a:r>
            <a:endParaRPr lang="fr-FR" sz="1500" dirty="0">
              <a:latin typeface="Calibri" panose="020F0502020204030204" pitchFamily="34" charset="0"/>
              <a:ea typeface="Calibri"/>
              <a:cs typeface="Calibri" panose="020F0502020204030204" pitchFamily="34" charset="0"/>
              <a:sym typeface="Calibri"/>
            </a:endParaRPr>
          </a:p>
          <a:p>
            <a:pPr marL="457200" lvl="1" indent="0">
              <a:spcBef>
                <a:spcPts val="500"/>
              </a:spcBef>
              <a:buSzPts val="1600"/>
              <a:buNone/>
            </a:pPr>
            <a:r>
              <a:rPr lang="fr-FR" sz="1500" dirty="0">
                <a:latin typeface="Calibri" panose="020F0502020204030204" pitchFamily="34" charset="0"/>
                <a:ea typeface="Calibri"/>
                <a:cs typeface="Calibri" panose="020F0502020204030204" pitchFamily="34" charset="0"/>
                <a:sym typeface="Calibri"/>
              </a:rPr>
              <a:t>Justin Coups Durs ?</a:t>
            </a:r>
          </a:p>
          <a:p>
            <a:pPr marL="457200" lvl="1" indent="0">
              <a:spcBef>
                <a:spcPts val="500"/>
              </a:spcBef>
              <a:buSzPts val="1600"/>
              <a:buNone/>
            </a:pPr>
            <a:r>
              <a:rPr lang="fr-FR" sz="1500" dirty="0">
                <a:latin typeface="Calibri" panose="020F0502020204030204" pitchFamily="34" charset="0"/>
                <a:cs typeface="Calibri" panose="020F0502020204030204" pitchFamily="34" charset="0"/>
                <a:sym typeface="Calibri"/>
              </a:rPr>
              <a:t>Juste un coup </a:t>
            </a:r>
            <a:r>
              <a:rPr lang="fr-FR" sz="1500" dirty="0" smtClean="0">
                <a:latin typeface="Calibri" panose="020F0502020204030204" pitchFamily="34" charset="0"/>
                <a:cs typeface="Calibri" panose="020F0502020204030204" pitchFamily="34" charset="0"/>
                <a:sym typeface="Calibri"/>
              </a:rPr>
              <a:t>dur ?</a:t>
            </a:r>
            <a:endParaRPr lang="fr-FR" sz="1500" dirty="0">
              <a:latin typeface="Calibri" panose="020F0502020204030204" pitchFamily="34" charset="0"/>
              <a:cs typeface="Calibri" panose="020F0502020204030204" pitchFamily="34" charset="0"/>
              <a:sym typeface="Calibri"/>
            </a:endParaRPr>
          </a:p>
          <a:p>
            <a:pPr marL="342900" indent="-342900">
              <a:spcBef>
                <a:spcPts val="600"/>
              </a:spcBef>
              <a:buClr>
                <a:srgbClr val="3F3F3F"/>
              </a:buClr>
              <a:buSzPts val="1600"/>
              <a:buFont typeface="Arial"/>
              <a:buChar char="•"/>
            </a:pPr>
            <a:endParaRPr lang="fr-FR" sz="1600" dirty="0" smtClean="0">
              <a:latin typeface="Calibri" panose="020F0502020204030204" pitchFamily="34" charset="0"/>
              <a:ea typeface="Calibri"/>
              <a:cs typeface="Calibri" panose="020F0502020204030204" pitchFamily="34" charset="0"/>
              <a:sym typeface="Calibri"/>
            </a:endParaRPr>
          </a:p>
          <a:p>
            <a:pPr>
              <a:spcBef>
                <a:spcPts val="600"/>
              </a:spcBef>
              <a:buClr>
                <a:srgbClr val="3F3F3F"/>
              </a:buClr>
              <a:buSzPts val="1600"/>
            </a:pPr>
            <a:r>
              <a:rPr lang="fr-FR" sz="1600" dirty="0" smtClean="0">
                <a:latin typeface="Calibri" panose="020F0502020204030204" pitchFamily="34" charset="0"/>
                <a:ea typeface="Calibri"/>
                <a:cs typeface="Calibri" panose="020F0502020204030204" pitchFamily="34" charset="0"/>
                <a:sym typeface="Calibri"/>
              </a:rPr>
              <a:t>Premières représentations et émission d’hypothèses sur le synopsis.</a:t>
            </a:r>
          </a:p>
          <a:p>
            <a:pPr marL="342900" lvl="0" indent="-342900">
              <a:spcBef>
                <a:spcPts val="600"/>
              </a:spcBef>
              <a:buClr>
                <a:srgbClr val="3F3F3F"/>
              </a:buClr>
              <a:buSzPts val="1600"/>
              <a:buFont typeface="Arial"/>
              <a:buChar char="•"/>
            </a:pPr>
            <a:endParaRPr lang="fr-FR" dirty="0"/>
          </a:p>
          <a:p>
            <a:pPr marL="457200" lvl="1" indent="0">
              <a:spcBef>
                <a:spcPts val="500"/>
              </a:spcBef>
              <a:buSzPts val="1600"/>
              <a:buNone/>
            </a:pPr>
            <a:endParaRPr lang="fr-FR" sz="1500"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827584" y="195486"/>
            <a:ext cx="8424000" cy="35621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3F3F3F"/>
              </a:buClr>
              <a:buSzPts val="2500"/>
              <a:buFont typeface="Arial Narrow"/>
              <a:buNone/>
            </a:pPr>
            <a:r>
              <a:rPr lang="fr-FR" dirty="0">
                <a:solidFill>
                  <a:srgbClr val="002060"/>
                </a:solidFill>
                <a:latin typeface="Calibri" panose="020F0502020204030204" pitchFamily="34" charset="0"/>
                <a:cs typeface="Calibri" panose="020F0502020204030204" pitchFamily="34" charset="0"/>
              </a:rPr>
              <a:t>Pistes pédagogiques</a:t>
            </a:r>
            <a:endParaRPr dirty="0">
              <a:solidFill>
                <a:srgbClr val="002060"/>
              </a:solidFill>
              <a:latin typeface="Calibri" panose="020F0502020204030204" pitchFamily="34" charset="0"/>
              <a:cs typeface="Calibri" panose="020F0502020204030204" pitchFamily="34" charset="0"/>
            </a:endParaRPr>
          </a:p>
        </p:txBody>
      </p:sp>
      <p:sp>
        <p:nvSpPr>
          <p:cNvPr id="68" name="Google Shape;68;p3"/>
          <p:cNvSpPr txBox="1">
            <a:spLocks noGrp="1"/>
          </p:cNvSpPr>
          <p:nvPr>
            <p:ph type="body" idx="1"/>
          </p:nvPr>
        </p:nvSpPr>
        <p:spPr>
          <a:xfrm>
            <a:off x="323528" y="915566"/>
            <a:ext cx="8640960" cy="336481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F3F3F"/>
              </a:buClr>
              <a:buSzPts val="1600"/>
              <a:buNone/>
            </a:pPr>
            <a:r>
              <a:rPr lang="fr-FR" sz="1600" b="1" dirty="0" smtClean="0">
                <a:latin typeface="Calibri"/>
                <a:ea typeface="Calibri"/>
                <a:cs typeface="Calibri"/>
                <a:sym typeface="Calibri"/>
              </a:rPr>
              <a:t>Premier travail d’écriture créative</a:t>
            </a:r>
          </a:p>
          <a:p>
            <a:pPr marL="0" lvl="0" indent="0" algn="l" rtl="0">
              <a:lnSpc>
                <a:spcPct val="100000"/>
              </a:lnSpc>
              <a:spcBef>
                <a:spcPts val="0"/>
              </a:spcBef>
              <a:spcAft>
                <a:spcPts val="0"/>
              </a:spcAft>
              <a:buClr>
                <a:srgbClr val="3F3F3F"/>
              </a:buClr>
              <a:buSzPts val="1600"/>
              <a:buNone/>
            </a:pPr>
            <a:endParaRPr lang="fr-FR" sz="1600" dirty="0">
              <a:latin typeface="Calibri"/>
              <a:ea typeface="Calibri"/>
              <a:cs typeface="Calibri"/>
              <a:sym typeface="Calibri"/>
            </a:endParaRPr>
          </a:p>
          <a:p>
            <a:pPr marL="0" lvl="0" indent="0" algn="l" rtl="0">
              <a:lnSpc>
                <a:spcPct val="100000"/>
              </a:lnSpc>
              <a:spcBef>
                <a:spcPts val="0"/>
              </a:spcBef>
              <a:spcAft>
                <a:spcPts val="0"/>
              </a:spcAft>
              <a:buClr>
                <a:srgbClr val="3F3F3F"/>
              </a:buClr>
              <a:buSzPts val="1600"/>
              <a:buNone/>
            </a:pPr>
            <a:r>
              <a:rPr lang="fr-FR" sz="1600" dirty="0" smtClean="0">
                <a:latin typeface="Calibri"/>
                <a:ea typeface="Calibri"/>
                <a:cs typeface="Calibri"/>
                <a:sym typeface="Calibri"/>
              </a:rPr>
              <a:t>Imaginez puis rédigez le texte manquant, entre ces deux extraits :</a:t>
            </a:r>
          </a:p>
          <a:p>
            <a:pPr marL="0" lvl="0" indent="0" algn="l" rtl="0">
              <a:lnSpc>
                <a:spcPct val="100000"/>
              </a:lnSpc>
              <a:spcBef>
                <a:spcPts val="0"/>
              </a:spcBef>
              <a:spcAft>
                <a:spcPts val="0"/>
              </a:spcAft>
              <a:buClr>
                <a:srgbClr val="3F3F3F"/>
              </a:buClr>
              <a:buSzPts val="1600"/>
              <a:buNone/>
            </a:pPr>
            <a:endParaRPr lang="fr-FR" sz="1600" dirty="0" smtClean="0">
              <a:latin typeface="Calibri"/>
              <a:ea typeface="Calibri"/>
              <a:cs typeface="Calibri"/>
              <a:sym typeface="Calibri"/>
            </a:endParaRPr>
          </a:p>
          <a:p>
            <a:pPr marL="0" lvl="0" indent="0" algn="l" rtl="0">
              <a:lnSpc>
                <a:spcPct val="100000"/>
              </a:lnSpc>
              <a:spcBef>
                <a:spcPts val="0"/>
              </a:spcBef>
              <a:spcAft>
                <a:spcPts val="0"/>
              </a:spcAft>
              <a:buClr>
                <a:srgbClr val="3F3F3F"/>
              </a:buClr>
              <a:buSzPts val="1600"/>
              <a:buNone/>
            </a:pPr>
            <a:r>
              <a:rPr lang="fr-FR" sz="1600" dirty="0" smtClean="0">
                <a:latin typeface="Calibri"/>
                <a:ea typeface="Calibri"/>
                <a:cs typeface="Calibri"/>
                <a:sym typeface="Calibri"/>
              </a:rPr>
              <a:t>« </a:t>
            </a:r>
            <a:r>
              <a:rPr lang="fr-FR" sz="1600" i="1" dirty="0" smtClean="0">
                <a:latin typeface="Calibri"/>
                <a:ea typeface="Calibri"/>
                <a:cs typeface="Calibri"/>
                <a:sym typeface="Calibri"/>
              </a:rPr>
              <a:t>Quand j’ouvre les yeux, des sensations bizarres, d’abord. Le corps parcouru de picotements, l’impression d’être trainé sur du sable. Et puis, au bout de quelques secondes, ça redevient limpide. Net de chez net.</a:t>
            </a:r>
          </a:p>
          <a:p>
            <a:pPr marL="0" lvl="0" indent="0" algn="l" rtl="0">
              <a:lnSpc>
                <a:spcPct val="100000"/>
              </a:lnSpc>
              <a:spcBef>
                <a:spcPts val="0"/>
              </a:spcBef>
              <a:spcAft>
                <a:spcPts val="0"/>
              </a:spcAft>
              <a:buClr>
                <a:srgbClr val="3F3F3F"/>
              </a:buClr>
              <a:buSzPts val="1600"/>
              <a:buNone/>
            </a:pPr>
            <a:r>
              <a:rPr lang="fr-FR" sz="1600" i="1" dirty="0" smtClean="0">
                <a:latin typeface="Calibri"/>
                <a:ea typeface="Calibri"/>
                <a:cs typeface="Calibri"/>
                <a:sym typeface="Calibri"/>
              </a:rPr>
              <a:t>[…]</a:t>
            </a:r>
            <a:endParaRPr lang="fr-FR" sz="1600" i="1" dirty="0">
              <a:latin typeface="Calibri"/>
              <a:ea typeface="Calibri"/>
              <a:cs typeface="Calibri"/>
              <a:sym typeface="Calibri"/>
            </a:endParaRPr>
          </a:p>
          <a:p>
            <a:pPr marL="0" lvl="0" indent="0" algn="l" rtl="0">
              <a:lnSpc>
                <a:spcPct val="100000"/>
              </a:lnSpc>
              <a:spcBef>
                <a:spcPts val="0"/>
              </a:spcBef>
              <a:spcAft>
                <a:spcPts val="0"/>
              </a:spcAft>
              <a:buClr>
                <a:srgbClr val="3F3F3F"/>
              </a:buClr>
              <a:buSzPts val="1600"/>
              <a:buNone/>
            </a:pPr>
            <a:r>
              <a:rPr lang="fr-FR" sz="1600" i="1" dirty="0" smtClean="0">
                <a:latin typeface="Calibri"/>
                <a:ea typeface="Calibri"/>
                <a:cs typeface="Calibri"/>
                <a:sym typeface="Calibri"/>
              </a:rPr>
              <a:t>Je m’appelle Justin </a:t>
            </a:r>
            <a:r>
              <a:rPr lang="fr-FR" sz="1600" i="1" dirty="0" err="1" smtClean="0">
                <a:latin typeface="Calibri"/>
                <a:ea typeface="Calibri"/>
                <a:cs typeface="Calibri"/>
                <a:sym typeface="Calibri"/>
              </a:rPr>
              <a:t>Coudures</a:t>
            </a:r>
            <a:r>
              <a:rPr lang="fr-FR" sz="1600" i="1" dirty="0" smtClean="0">
                <a:latin typeface="Calibri"/>
                <a:ea typeface="Calibri"/>
                <a:cs typeface="Calibri"/>
                <a:sym typeface="Calibri"/>
              </a:rPr>
              <a:t>, et je suis loin d‘être mort. </a:t>
            </a:r>
            <a:r>
              <a:rPr lang="fr-FR" sz="1600" dirty="0" smtClean="0">
                <a:latin typeface="Calibri"/>
                <a:ea typeface="Calibri"/>
                <a:cs typeface="Calibri"/>
                <a:sym typeface="Calibri"/>
              </a:rPr>
              <a:t>»</a:t>
            </a:r>
          </a:p>
          <a:p>
            <a:pPr marL="0" lvl="0" indent="0" algn="l" rtl="0">
              <a:lnSpc>
                <a:spcPct val="100000"/>
              </a:lnSpc>
              <a:spcBef>
                <a:spcPts val="0"/>
              </a:spcBef>
              <a:spcAft>
                <a:spcPts val="0"/>
              </a:spcAft>
              <a:buClr>
                <a:srgbClr val="3F3F3F"/>
              </a:buClr>
              <a:buSzPts val="1600"/>
              <a:buNone/>
            </a:pPr>
            <a:endParaRPr lang="fr-FR" sz="1600" dirty="0">
              <a:latin typeface="Calibri"/>
              <a:ea typeface="Calibri"/>
              <a:cs typeface="Calibri"/>
              <a:sym typeface="Calibri"/>
            </a:endParaRPr>
          </a:p>
          <a:p>
            <a:pPr marL="0" lvl="0" indent="0" algn="l" rtl="0">
              <a:lnSpc>
                <a:spcPct val="100000"/>
              </a:lnSpc>
              <a:spcBef>
                <a:spcPts val="0"/>
              </a:spcBef>
              <a:spcAft>
                <a:spcPts val="0"/>
              </a:spcAft>
              <a:buClr>
                <a:srgbClr val="3F3F3F"/>
              </a:buClr>
              <a:buSzPts val="1600"/>
              <a:buNone/>
            </a:pPr>
            <a:r>
              <a:rPr lang="fr-FR" sz="1600" dirty="0" smtClean="0">
                <a:latin typeface="Calibri"/>
                <a:ea typeface="Calibri"/>
                <a:cs typeface="Calibri"/>
                <a:sym typeface="Calibri"/>
              </a:rPr>
              <a:t>Plus tard, faire étudier la résonnance entre ces deux phrases, aux premier et dernier chapitres. </a:t>
            </a:r>
          </a:p>
          <a:p>
            <a:pPr marL="0" lvl="0" indent="0" algn="l" rtl="0">
              <a:lnSpc>
                <a:spcPct val="100000"/>
              </a:lnSpc>
              <a:spcBef>
                <a:spcPts val="0"/>
              </a:spcBef>
              <a:spcAft>
                <a:spcPts val="0"/>
              </a:spcAft>
              <a:buClr>
                <a:srgbClr val="3F3F3F"/>
              </a:buClr>
              <a:buSzPts val="1600"/>
              <a:buNone/>
            </a:pPr>
            <a:endParaRPr sz="16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8"/>
          <p:cNvSpPr txBox="1">
            <a:spLocks noGrp="1"/>
          </p:cNvSpPr>
          <p:nvPr>
            <p:ph type="title"/>
          </p:nvPr>
        </p:nvSpPr>
        <p:spPr>
          <a:xfrm>
            <a:off x="720000" y="-22559"/>
            <a:ext cx="8424000" cy="2151450"/>
          </a:xfrm>
          <a:prstGeom prst="rect">
            <a:avLst/>
          </a:prstGeom>
          <a:noFill/>
          <a:ln>
            <a:noFill/>
          </a:ln>
        </p:spPr>
        <p:txBody>
          <a:bodyPr spcFirstLastPara="1" wrap="square" lIns="0" tIns="0" rIns="0" bIns="0" anchor="t" anchorCtr="0">
            <a:noAutofit/>
          </a:bodyPr>
          <a:lstStyle/>
          <a:p>
            <a:pPr lvl="0"/>
            <a:r>
              <a:rPr lang="fr-FR" sz="1800" b="0" dirty="0" smtClean="0">
                <a:latin typeface="Calibri" panose="020F0502020204030204" pitchFamily="34" charset="0"/>
                <a:ea typeface="Calibri"/>
                <a:cs typeface="Calibri" panose="020F0502020204030204" pitchFamily="34" charset="0"/>
                <a:sym typeface="Calibri"/>
              </a:rPr>
              <a:t/>
            </a:r>
            <a:br>
              <a:rPr lang="fr-FR" sz="1800" b="0" dirty="0" smtClean="0">
                <a:latin typeface="Calibri" panose="020F0502020204030204" pitchFamily="34" charset="0"/>
                <a:ea typeface="Calibri"/>
                <a:cs typeface="Calibri" panose="020F0502020204030204" pitchFamily="34" charset="0"/>
                <a:sym typeface="Calibri"/>
              </a:rPr>
            </a:br>
            <a:r>
              <a:rPr lang="fr-FR" sz="1800" dirty="0" smtClean="0">
                <a:latin typeface="Calibri" panose="020F0502020204030204" pitchFamily="34" charset="0"/>
                <a:ea typeface="Calibri"/>
                <a:cs typeface="Calibri" panose="020F0502020204030204" pitchFamily="34" charset="0"/>
                <a:sym typeface="Calibri"/>
              </a:rPr>
              <a:t>Après la lecture cursive</a:t>
            </a:r>
            <a:br>
              <a:rPr lang="fr-FR" sz="1800" dirty="0" smtClean="0">
                <a:latin typeface="Calibri" panose="020F0502020204030204" pitchFamily="34" charset="0"/>
                <a:ea typeface="Calibri"/>
                <a:cs typeface="Calibri" panose="020F0502020204030204" pitchFamily="34" charset="0"/>
                <a:sym typeface="Calibri"/>
              </a:rPr>
            </a:br>
            <a:r>
              <a:rPr lang="fr-FR" sz="1800" b="0" dirty="0">
                <a:latin typeface="Calibri" panose="020F0502020204030204" pitchFamily="34" charset="0"/>
                <a:ea typeface="Calibri"/>
                <a:cs typeface="Calibri" panose="020F0502020204030204" pitchFamily="34" charset="0"/>
                <a:sym typeface="Calibri"/>
              </a:rPr>
              <a:t/>
            </a:r>
            <a:br>
              <a:rPr lang="fr-FR" sz="1800" b="0" dirty="0">
                <a:latin typeface="Calibri" panose="020F0502020204030204" pitchFamily="34" charset="0"/>
                <a:ea typeface="Calibri"/>
                <a:cs typeface="Calibri" panose="020F0502020204030204" pitchFamily="34" charset="0"/>
                <a:sym typeface="Calibri"/>
              </a:rPr>
            </a:br>
            <a:r>
              <a:rPr lang="fr-FR" sz="1800" b="0" dirty="0" smtClean="0">
                <a:latin typeface="Calibri" panose="020F0502020204030204" pitchFamily="34" charset="0"/>
                <a:ea typeface="Calibri"/>
                <a:cs typeface="Calibri" panose="020F0502020204030204" pitchFamily="34" charset="0"/>
                <a:sym typeface="Calibri"/>
              </a:rPr>
              <a:t>Relevez l’ensemble des têtes de chapitres.</a:t>
            </a:r>
            <a:br>
              <a:rPr lang="fr-FR" sz="1800" b="0" dirty="0" smtClean="0">
                <a:latin typeface="Calibri" panose="020F0502020204030204" pitchFamily="34" charset="0"/>
                <a:ea typeface="Calibri"/>
                <a:cs typeface="Calibri" panose="020F0502020204030204" pitchFamily="34" charset="0"/>
                <a:sym typeface="Calibri"/>
              </a:rPr>
            </a:br>
            <a:r>
              <a:rPr lang="fr-FR" sz="1800" b="0" dirty="0">
                <a:latin typeface="Calibri" panose="020F0502020204030204" pitchFamily="34" charset="0"/>
                <a:ea typeface="Calibri"/>
                <a:cs typeface="Calibri" panose="020F0502020204030204" pitchFamily="34" charset="0"/>
                <a:sym typeface="Calibri"/>
              </a:rPr>
              <a:t>D</a:t>
            </a:r>
            <a:r>
              <a:rPr lang="fr-FR" sz="1800" b="0" dirty="0" smtClean="0">
                <a:latin typeface="Calibri" panose="020F0502020204030204" pitchFamily="34" charset="0"/>
                <a:ea typeface="Calibri"/>
                <a:cs typeface="Calibri" panose="020F0502020204030204" pitchFamily="34" charset="0"/>
                <a:sym typeface="Calibri"/>
              </a:rPr>
              <a:t>ites ce à quoi ils font référence.</a:t>
            </a:r>
            <a:br>
              <a:rPr lang="fr-FR" sz="1800" b="0" dirty="0" smtClean="0">
                <a:latin typeface="Calibri" panose="020F0502020204030204" pitchFamily="34" charset="0"/>
                <a:ea typeface="Calibri"/>
                <a:cs typeface="Calibri" panose="020F0502020204030204" pitchFamily="34" charset="0"/>
                <a:sym typeface="Calibri"/>
              </a:rPr>
            </a:br>
            <a:r>
              <a:rPr lang="fr-FR" sz="1800" b="0" dirty="0" smtClean="0">
                <a:latin typeface="Calibri" panose="020F0502020204030204" pitchFamily="34" charset="0"/>
                <a:ea typeface="Calibri"/>
                <a:cs typeface="Calibri" panose="020F0502020204030204" pitchFamily="34" charset="0"/>
                <a:sym typeface="Calibri"/>
              </a:rPr>
              <a:t/>
            </a:r>
            <a:br>
              <a:rPr lang="fr-FR" sz="1800" b="0" dirty="0" smtClean="0">
                <a:latin typeface="Calibri" panose="020F0502020204030204" pitchFamily="34" charset="0"/>
                <a:ea typeface="Calibri"/>
                <a:cs typeface="Calibri" panose="020F0502020204030204" pitchFamily="34" charset="0"/>
                <a:sym typeface="Calibri"/>
              </a:rPr>
            </a:br>
            <a:r>
              <a:rPr lang="fr-FR" sz="1800" b="0" dirty="0" smtClean="0">
                <a:latin typeface="Calibri" panose="020F0502020204030204" pitchFamily="34" charset="0"/>
                <a:ea typeface="Calibri"/>
                <a:cs typeface="Calibri" panose="020F0502020204030204" pitchFamily="34" charset="0"/>
                <a:sym typeface="Calibri"/>
              </a:rPr>
              <a:t>Quel est, selon vous, le postulat de l’auteur / de l’éditeur quant à la typographie et à l‘absence de majuscules ?</a:t>
            </a:r>
            <a:r>
              <a:rPr lang="fr-FR" sz="1800" b="0" dirty="0">
                <a:latin typeface="Calibri" panose="020F0502020204030204" pitchFamily="34" charset="0"/>
                <a:ea typeface="Calibri"/>
                <a:cs typeface="Calibri" panose="020F0502020204030204" pitchFamily="34" charset="0"/>
                <a:sym typeface="Calibri"/>
              </a:rPr>
              <a:t> </a:t>
            </a:r>
            <a:r>
              <a:rPr lang="fr-FR" sz="1800" b="0" dirty="0" smtClean="0">
                <a:latin typeface="Calibri" panose="020F0502020204030204" pitchFamily="34" charset="0"/>
                <a:ea typeface="Calibri"/>
                <a:cs typeface="Calibri" panose="020F0502020204030204" pitchFamily="34" charset="0"/>
                <a:sym typeface="Calibri"/>
              </a:rPr>
              <a:t/>
            </a:r>
            <a:br>
              <a:rPr lang="fr-FR" sz="1800" b="0" dirty="0" smtClean="0">
                <a:latin typeface="Calibri" panose="020F0502020204030204" pitchFamily="34" charset="0"/>
                <a:ea typeface="Calibri"/>
                <a:cs typeface="Calibri" panose="020F0502020204030204" pitchFamily="34" charset="0"/>
                <a:sym typeface="Calibri"/>
              </a:rPr>
            </a:br>
            <a:r>
              <a:rPr lang="fr-FR" sz="1800" b="0" dirty="0">
                <a:latin typeface="Calibri" panose="020F0502020204030204" pitchFamily="34" charset="0"/>
                <a:ea typeface="Calibri"/>
                <a:cs typeface="Calibri" panose="020F0502020204030204" pitchFamily="34" charset="0"/>
                <a:sym typeface="Calibri"/>
              </a:rPr>
              <a:t/>
            </a:r>
            <a:br>
              <a:rPr lang="fr-FR" sz="1800" b="0" dirty="0">
                <a:latin typeface="Calibri" panose="020F0502020204030204" pitchFamily="34" charset="0"/>
                <a:ea typeface="Calibri"/>
                <a:cs typeface="Calibri" panose="020F0502020204030204" pitchFamily="34" charset="0"/>
                <a:sym typeface="Calibri"/>
              </a:rPr>
            </a:br>
            <a:r>
              <a:rPr lang="fr-FR" sz="1800" b="0" dirty="0" smtClean="0">
                <a:latin typeface="Calibri" panose="020F0502020204030204" pitchFamily="34" charset="0"/>
                <a:ea typeface="Calibri"/>
                <a:cs typeface="Calibri" panose="020F0502020204030204" pitchFamily="34" charset="0"/>
                <a:sym typeface="Calibri"/>
              </a:rPr>
              <a:t/>
            </a:r>
            <a:br>
              <a:rPr lang="fr-FR" sz="1800" b="0" dirty="0" smtClean="0">
                <a:latin typeface="Calibri" panose="020F0502020204030204" pitchFamily="34" charset="0"/>
                <a:ea typeface="Calibri"/>
                <a:cs typeface="Calibri" panose="020F0502020204030204" pitchFamily="34" charset="0"/>
                <a:sym typeface="Calibri"/>
              </a:rPr>
            </a:br>
            <a:endParaRPr lang="fr-FR" sz="1800" b="0" dirty="0" smtClean="0">
              <a:latin typeface="Calibri" panose="020F0502020204030204" pitchFamily="34" charset="0"/>
              <a:ea typeface="Calibri"/>
              <a:cs typeface="Calibri" panose="020F0502020204030204" pitchFamily="34" charset="0"/>
              <a:sym typeface="Calibri"/>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349" y="3545577"/>
            <a:ext cx="2785241" cy="1429757"/>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0" y="2128891"/>
            <a:ext cx="3689131" cy="1338557"/>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4328" y="1827035"/>
            <a:ext cx="3062525" cy="1640413"/>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9599" y="3545577"/>
            <a:ext cx="2469931" cy="13190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8"/>
          <p:cNvSpPr txBox="1">
            <a:spLocks noGrp="1"/>
          </p:cNvSpPr>
          <p:nvPr>
            <p:ph type="title"/>
          </p:nvPr>
        </p:nvSpPr>
        <p:spPr>
          <a:xfrm>
            <a:off x="720000" y="644302"/>
            <a:ext cx="8297876" cy="2151450"/>
          </a:xfrm>
          <a:prstGeom prst="rect">
            <a:avLst/>
          </a:prstGeom>
          <a:noFill/>
          <a:ln>
            <a:noFill/>
          </a:ln>
        </p:spPr>
        <p:txBody>
          <a:bodyPr spcFirstLastPara="1" wrap="square" lIns="0" tIns="0" rIns="0" bIns="0" anchor="t" anchorCtr="0">
            <a:noAutofit/>
          </a:bodyPr>
          <a:lstStyle/>
          <a:p>
            <a:r>
              <a:rPr lang="fr-FR" sz="1800" dirty="0" smtClean="0">
                <a:latin typeface="Calibri" panose="020F0502020204030204" pitchFamily="34" charset="0"/>
                <a:ea typeface="Calibri"/>
                <a:cs typeface="Calibri" panose="020F0502020204030204" pitchFamily="34" charset="0"/>
                <a:sym typeface="Calibri"/>
              </a:rPr>
              <a:t>Lecture analytique</a:t>
            </a:r>
            <a:r>
              <a:rPr lang="fr-FR" sz="1800" b="0" dirty="0" smtClean="0">
                <a:latin typeface="Calibri" panose="020F0502020204030204" pitchFamily="34" charset="0"/>
                <a:ea typeface="Calibri"/>
                <a:cs typeface="Calibri" panose="020F0502020204030204" pitchFamily="34" charset="0"/>
                <a:sym typeface="Calibri"/>
              </a:rPr>
              <a:t/>
            </a:r>
            <a:br>
              <a:rPr lang="fr-FR" sz="1800" b="0" dirty="0" smtClean="0">
                <a:latin typeface="Calibri" panose="020F0502020204030204" pitchFamily="34" charset="0"/>
                <a:ea typeface="Calibri"/>
                <a:cs typeface="Calibri" panose="020F0502020204030204" pitchFamily="34" charset="0"/>
                <a:sym typeface="Calibri"/>
              </a:rPr>
            </a:br>
            <a:r>
              <a:rPr lang="fr-FR" sz="1800" b="0" dirty="0" smtClean="0">
                <a:latin typeface="Calibri" panose="020F0502020204030204" pitchFamily="34" charset="0"/>
                <a:ea typeface="Calibri"/>
                <a:cs typeface="Calibri" panose="020F0502020204030204" pitchFamily="34" charset="0"/>
                <a:sym typeface="Calibri"/>
              </a:rPr>
              <a:t/>
            </a:r>
            <a:br>
              <a:rPr lang="fr-FR" sz="1800" b="0" dirty="0" smtClean="0">
                <a:latin typeface="Calibri" panose="020F0502020204030204" pitchFamily="34" charset="0"/>
                <a:ea typeface="Calibri"/>
                <a:cs typeface="Calibri" panose="020F0502020204030204" pitchFamily="34" charset="0"/>
                <a:sym typeface="Calibri"/>
              </a:rPr>
            </a:br>
            <a:r>
              <a:rPr lang="fr-FR" sz="1600" b="0" dirty="0" smtClean="0">
                <a:latin typeface="Calibri" panose="020F0502020204030204" pitchFamily="34" charset="0"/>
                <a:ea typeface="Calibri"/>
                <a:cs typeface="Calibri" panose="020F0502020204030204" pitchFamily="34" charset="0"/>
                <a:sym typeface="Calibri"/>
              </a:rPr>
              <a:t>Par groupes de trois, attribuez à chaque élève l’un des sujets suivants et faites échanger ensuite au sein du groupe.</a:t>
            </a:r>
            <a:br>
              <a:rPr lang="fr-FR" sz="1600" b="0" dirty="0" smtClean="0">
                <a:latin typeface="Calibri" panose="020F0502020204030204" pitchFamily="34" charset="0"/>
                <a:ea typeface="Calibri"/>
                <a:cs typeface="Calibri" panose="020F0502020204030204" pitchFamily="34" charset="0"/>
                <a:sym typeface="Calibri"/>
              </a:rPr>
            </a:br>
            <a:r>
              <a:rPr lang="fr-FR" sz="1600" b="0" dirty="0" smtClean="0">
                <a:latin typeface="Calibri" panose="020F0502020204030204" pitchFamily="34" charset="0"/>
                <a:ea typeface="Calibri"/>
                <a:cs typeface="Calibri" panose="020F0502020204030204" pitchFamily="34" charset="0"/>
                <a:sym typeface="Calibri"/>
              </a:rPr>
              <a:t>Procédez ensuite à la mise en commun collective.</a:t>
            </a:r>
            <a:r>
              <a:rPr lang="fr-FR" sz="1800" b="0" dirty="0" smtClean="0">
                <a:latin typeface="Calibri" panose="020F0502020204030204" pitchFamily="34" charset="0"/>
                <a:ea typeface="Calibri"/>
                <a:cs typeface="Calibri" panose="020F0502020204030204" pitchFamily="34" charset="0"/>
                <a:sym typeface="Calibri"/>
              </a:rPr>
              <a:t/>
            </a:r>
            <a:br>
              <a:rPr lang="fr-FR" sz="1800" b="0" dirty="0" smtClean="0">
                <a:latin typeface="Calibri" panose="020F0502020204030204" pitchFamily="34" charset="0"/>
                <a:ea typeface="Calibri"/>
                <a:cs typeface="Calibri" panose="020F0502020204030204" pitchFamily="34" charset="0"/>
                <a:sym typeface="Calibri"/>
              </a:rPr>
            </a:br>
            <a:r>
              <a:rPr lang="fr-FR" sz="1800" b="0" dirty="0">
                <a:latin typeface="Calibri" panose="020F0502020204030204" pitchFamily="34" charset="0"/>
                <a:ea typeface="Calibri"/>
                <a:cs typeface="Calibri" panose="020F0502020204030204" pitchFamily="34" charset="0"/>
                <a:sym typeface="Calibri"/>
              </a:rPr>
              <a:t/>
            </a:r>
            <a:br>
              <a:rPr lang="fr-FR" sz="1800" b="0" dirty="0">
                <a:latin typeface="Calibri" panose="020F0502020204030204" pitchFamily="34" charset="0"/>
                <a:ea typeface="Calibri"/>
                <a:cs typeface="Calibri" panose="020F0502020204030204" pitchFamily="34" charset="0"/>
                <a:sym typeface="Calibri"/>
              </a:rPr>
            </a:br>
            <a:r>
              <a:rPr lang="fr-FR" sz="1600" dirty="0">
                <a:latin typeface="Calibri" panose="020F0502020204030204" pitchFamily="34" charset="0"/>
                <a:cs typeface="Calibri" panose="020F0502020204030204" pitchFamily="34" charset="0"/>
              </a:rPr>
              <a:t>La description des personnages,</a:t>
            </a:r>
            <a:br>
              <a:rPr lang="fr-FR" sz="1600" dirty="0">
                <a:latin typeface="Calibri" panose="020F0502020204030204" pitchFamily="34" charset="0"/>
                <a:cs typeface="Calibri" panose="020F0502020204030204" pitchFamily="34" charset="0"/>
              </a:rPr>
            </a:br>
            <a:r>
              <a:rPr lang="fr-FR" sz="1600" dirty="0">
                <a:latin typeface="Calibri" panose="020F0502020204030204" pitchFamily="34" charset="0"/>
                <a:cs typeface="Calibri" panose="020F0502020204030204" pitchFamily="34" charset="0"/>
              </a:rPr>
              <a:t> </a:t>
            </a:r>
            <a:br>
              <a:rPr lang="fr-FR" sz="1600" dirty="0">
                <a:latin typeface="Calibri" panose="020F0502020204030204" pitchFamily="34" charset="0"/>
                <a:cs typeface="Calibri" panose="020F0502020204030204" pitchFamily="34" charset="0"/>
              </a:rPr>
            </a:br>
            <a:r>
              <a:rPr lang="fr-FR" sz="1600" dirty="0">
                <a:latin typeface="Calibri" panose="020F0502020204030204" pitchFamily="34" charset="0"/>
                <a:cs typeface="Calibri" panose="020F0502020204030204" pitchFamily="34" charset="0"/>
              </a:rPr>
              <a:t>Les thèmes abordés (famille, amitié, travail, avenir, etc.),</a:t>
            </a:r>
            <a:br>
              <a:rPr lang="fr-FR" sz="1600" dirty="0">
                <a:latin typeface="Calibri" panose="020F0502020204030204" pitchFamily="34" charset="0"/>
                <a:cs typeface="Calibri" panose="020F0502020204030204" pitchFamily="34" charset="0"/>
              </a:rPr>
            </a:br>
            <a:r>
              <a:rPr lang="fr-FR" sz="1600" dirty="0">
                <a:latin typeface="Calibri" panose="020F0502020204030204" pitchFamily="34" charset="0"/>
                <a:cs typeface="Calibri" panose="020F0502020204030204" pitchFamily="34" charset="0"/>
              </a:rPr>
              <a:t> </a:t>
            </a:r>
            <a:br>
              <a:rPr lang="fr-FR" sz="1600" dirty="0">
                <a:latin typeface="Calibri" panose="020F0502020204030204" pitchFamily="34" charset="0"/>
                <a:cs typeface="Calibri" panose="020F0502020204030204" pitchFamily="34" charset="0"/>
              </a:rPr>
            </a:br>
            <a:r>
              <a:rPr lang="fr-FR" sz="1600" dirty="0">
                <a:latin typeface="Calibri" panose="020F0502020204030204" pitchFamily="34" charset="0"/>
                <a:cs typeface="Calibri" panose="020F0502020204030204" pitchFamily="34" charset="0"/>
              </a:rPr>
              <a:t>Le ton et l’ambiance du roman</a:t>
            </a:r>
            <a:r>
              <a:rPr lang="fr-FR" sz="1600" dirty="0" smtClean="0">
                <a:latin typeface="Calibri" panose="020F0502020204030204" pitchFamily="34" charset="0"/>
                <a:cs typeface="Calibri" panose="020F0502020204030204" pitchFamily="34" charset="0"/>
              </a:rPr>
              <a:t>.</a:t>
            </a:r>
            <a:br>
              <a:rPr lang="fr-FR" sz="1600" dirty="0" smtClean="0">
                <a:latin typeface="Calibri" panose="020F0502020204030204" pitchFamily="34" charset="0"/>
                <a:cs typeface="Calibri" panose="020F0502020204030204" pitchFamily="34" charset="0"/>
              </a:rPr>
            </a:br>
            <a:r>
              <a:rPr lang="fr-FR" dirty="0"/>
              <a:t/>
            </a:r>
            <a:br>
              <a:rPr lang="fr-FR" dirty="0"/>
            </a:br>
            <a:r>
              <a:rPr lang="fr-FR" sz="1800" dirty="0">
                <a:latin typeface="Calibri" panose="020F0502020204030204" pitchFamily="34" charset="0"/>
                <a:ea typeface="Calibri"/>
                <a:cs typeface="Calibri" panose="020F0502020204030204" pitchFamily="34" charset="0"/>
                <a:sym typeface="Calibri"/>
              </a:rPr>
              <a:t/>
            </a:r>
            <a:br>
              <a:rPr lang="fr-FR" sz="1800" dirty="0">
                <a:latin typeface="Calibri" panose="020F0502020204030204" pitchFamily="34" charset="0"/>
                <a:ea typeface="Calibri"/>
                <a:cs typeface="Calibri" panose="020F0502020204030204" pitchFamily="34" charset="0"/>
                <a:sym typeface="Calibri"/>
              </a:rPr>
            </a:br>
            <a:r>
              <a:rPr lang="fr-FR" sz="1800" dirty="0" smtClean="0">
                <a:latin typeface="Calibri" panose="020F0502020204030204" pitchFamily="34" charset="0"/>
                <a:ea typeface="Calibri"/>
                <a:cs typeface="Calibri" panose="020F0502020204030204" pitchFamily="34" charset="0"/>
                <a:sym typeface="Calibri"/>
              </a:rPr>
              <a:t>Lecture thématique</a:t>
            </a:r>
            <a:br>
              <a:rPr lang="fr-FR" sz="1800" dirty="0" smtClean="0">
                <a:latin typeface="Calibri" panose="020F0502020204030204" pitchFamily="34" charset="0"/>
                <a:ea typeface="Calibri"/>
                <a:cs typeface="Calibri" panose="020F0502020204030204" pitchFamily="34" charset="0"/>
                <a:sym typeface="Calibri"/>
              </a:rPr>
            </a:br>
            <a:r>
              <a:rPr lang="fr-FR" sz="1800" b="0" dirty="0">
                <a:latin typeface="Calibri" panose="020F0502020204030204" pitchFamily="34" charset="0"/>
                <a:ea typeface="Calibri"/>
                <a:cs typeface="Calibri" panose="020F0502020204030204" pitchFamily="34" charset="0"/>
                <a:sym typeface="Calibri"/>
              </a:rPr>
              <a:t/>
            </a:r>
            <a:br>
              <a:rPr lang="fr-FR" sz="1800" b="0" dirty="0">
                <a:latin typeface="Calibri" panose="020F0502020204030204" pitchFamily="34" charset="0"/>
                <a:ea typeface="Calibri"/>
                <a:cs typeface="Calibri" panose="020F0502020204030204" pitchFamily="34" charset="0"/>
                <a:sym typeface="Calibri"/>
              </a:rPr>
            </a:br>
            <a:r>
              <a:rPr lang="fr-FR" sz="1600" b="0" dirty="0" smtClean="0">
                <a:latin typeface="Calibri" panose="020F0502020204030204" pitchFamily="34" charset="0"/>
                <a:ea typeface="Calibri"/>
                <a:cs typeface="Calibri" panose="020F0502020204030204" pitchFamily="34" charset="0"/>
              </a:rPr>
              <a:t>Faire i</a:t>
            </a:r>
            <a:r>
              <a:rPr lang="fr-FR" sz="1600" b="0" dirty="0" smtClean="0">
                <a:latin typeface="Calibri" panose="020F0502020204030204" pitchFamily="34" charset="0"/>
                <a:cs typeface="Calibri" panose="020F0502020204030204" pitchFamily="34" charset="0"/>
              </a:rPr>
              <a:t>dentifier </a:t>
            </a:r>
            <a:r>
              <a:rPr lang="fr-FR" sz="1600" b="0" dirty="0">
                <a:latin typeface="Calibri" panose="020F0502020204030204" pitchFamily="34" charset="0"/>
                <a:cs typeface="Calibri" panose="020F0502020204030204" pitchFamily="34" charset="0"/>
              </a:rPr>
              <a:t>les thèmes clés du roman (quêtes identitaires, conflits générationnels, avenir incertain, etc.) et proposez des débats ou des discussions en classe pour amener les élèves à exprimer leur avis sur ces sujets.</a:t>
            </a:r>
            <a:r>
              <a:rPr lang="fr-FR" sz="1600" b="0" dirty="0" smtClean="0">
                <a:latin typeface="Calibri" panose="020F0502020204030204" pitchFamily="34" charset="0"/>
                <a:ea typeface="Calibri"/>
                <a:cs typeface="Calibri" panose="020F0502020204030204" pitchFamily="34" charset="0"/>
                <a:sym typeface="Calibri"/>
              </a:rPr>
              <a:t/>
            </a:r>
            <a:br>
              <a:rPr lang="fr-FR" sz="1600" b="0" dirty="0" smtClean="0">
                <a:latin typeface="Calibri" panose="020F0502020204030204" pitchFamily="34" charset="0"/>
                <a:ea typeface="Calibri"/>
                <a:cs typeface="Calibri" panose="020F0502020204030204" pitchFamily="34" charset="0"/>
                <a:sym typeface="Calibri"/>
              </a:rPr>
            </a:br>
            <a:endParaRPr lang="fr-FR" sz="1600" b="0" dirty="0" smtClean="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08600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0"/>
          <p:cNvSpPr txBox="1"/>
          <p:nvPr/>
        </p:nvSpPr>
        <p:spPr>
          <a:xfrm>
            <a:off x="395536" y="699542"/>
            <a:ext cx="84249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b="1" dirty="0">
                <a:solidFill>
                  <a:schemeClr val="dk1"/>
                </a:solidFill>
                <a:latin typeface="Calibri"/>
                <a:ea typeface="Calibri"/>
                <a:cs typeface="Calibri"/>
                <a:sym typeface="Calibri"/>
              </a:rPr>
              <a:t>ECRIRE</a:t>
            </a:r>
            <a:endParaRPr dirty="0"/>
          </a:p>
          <a:p>
            <a:pPr marL="0" marR="0" lvl="0" indent="0" algn="l" rtl="0">
              <a:spcBef>
                <a:spcPts val="0"/>
              </a:spcBef>
              <a:spcAft>
                <a:spcPts val="0"/>
              </a:spcAft>
              <a:buNone/>
            </a:pPr>
            <a:r>
              <a:rPr lang="fr-FR" sz="1600" dirty="0">
                <a:solidFill>
                  <a:schemeClr val="dk1"/>
                </a:solidFill>
                <a:latin typeface="Calibri"/>
                <a:ea typeface="Calibri"/>
                <a:cs typeface="Calibri"/>
                <a:sym typeface="Calibri"/>
              </a:rPr>
              <a:t>Faites </a:t>
            </a:r>
            <a:r>
              <a:rPr lang="fr-FR" sz="1600" dirty="0" smtClean="0">
                <a:solidFill>
                  <a:schemeClr val="dk1"/>
                </a:solidFill>
                <a:latin typeface="Calibri"/>
                <a:ea typeface="Calibri"/>
                <a:cs typeface="Calibri"/>
                <a:sym typeface="Calibri"/>
              </a:rPr>
              <a:t>faire une </a:t>
            </a:r>
            <a:r>
              <a:rPr lang="fr-FR" sz="1600" dirty="0">
                <a:solidFill>
                  <a:schemeClr val="dk1"/>
                </a:solidFill>
                <a:latin typeface="Calibri"/>
                <a:ea typeface="Calibri"/>
                <a:cs typeface="Calibri"/>
                <a:sym typeface="Calibri"/>
              </a:rPr>
              <a:t>fiche de lecture, en vous appuyant sur l’exemple ci-dessous</a:t>
            </a:r>
            <a:r>
              <a:rPr lang="fr-FR" sz="1600" dirty="0" smtClean="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pic>
        <p:nvPicPr>
          <p:cNvPr id="2" name="Image 1"/>
          <p:cNvPicPr>
            <a:picLocks noChangeAspect="1"/>
          </p:cNvPicPr>
          <p:nvPr/>
        </p:nvPicPr>
        <p:blipFill>
          <a:blip r:embed="rId3"/>
          <a:stretch>
            <a:fillRect/>
          </a:stretch>
        </p:blipFill>
        <p:spPr>
          <a:xfrm>
            <a:off x="931564" y="1284277"/>
            <a:ext cx="6411310" cy="38129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9"/>
          <p:cNvSpPr txBox="1">
            <a:spLocks noGrp="1"/>
          </p:cNvSpPr>
          <p:nvPr>
            <p:ph type="body" idx="1"/>
          </p:nvPr>
        </p:nvSpPr>
        <p:spPr>
          <a:xfrm>
            <a:off x="251525" y="555525"/>
            <a:ext cx="8892600" cy="4587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F3F3F"/>
              </a:buClr>
              <a:buSzPts val="1600"/>
              <a:buNone/>
            </a:pPr>
            <a:endParaRPr lang="fr-FR" sz="1600" b="1" dirty="0" smtClean="0">
              <a:latin typeface="Calibri"/>
              <a:ea typeface="Calibri"/>
              <a:cs typeface="Calibri"/>
              <a:sym typeface="Calibri"/>
            </a:endParaRPr>
          </a:p>
          <a:p>
            <a:pPr marL="0" lvl="0" indent="0" algn="l" rtl="0">
              <a:lnSpc>
                <a:spcPct val="100000"/>
              </a:lnSpc>
              <a:spcBef>
                <a:spcPts val="0"/>
              </a:spcBef>
              <a:spcAft>
                <a:spcPts val="0"/>
              </a:spcAft>
              <a:buClr>
                <a:srgbClr val="3F3F3F"/>
              </a:buClr>
              <a:buSzPts val="1600"/>
              <a:buNone/>
            </a:pPr>
            <a:endParaRPr lang="fr-FR" sz="1600" b="1" dirty="0">
              <a:latin typeface="Calibri"/>
              <a:ea typeface="Calibri"/>
              <a:cs typeface="Calibri"/>
              <a:sym typeface="Calibri"/>
            </a:endParaRPr>
          </a:p>
          <a:p>
            <a:pPr marL="0" lvl="0" indent="0" algn="l" rtl="0">
              <a:lnSpc>
                <a:spcPct val="100000"/>
              </a:lnSpc>
              <a:spcBef>
                <a:spcPts val="0"/>
              </a:spcBef>
              <a:spcAft>
                <a:spcPts val="0"/>
              </a:spcAft>
              <a:buClr>
                <a:srgbClr val="3F3F3F"/>
              </a:buClr>
              <a:buSzPts val="1600"/>
              <a:buNone/>
            </a:pPr>
            <a:r>
              <a:rPr lang="fr-FR" sz="1600" b="1" dirty="0" smtClean="0">
                <a:latin typeface="Calibri"/>
                <a:ea typeface="Calibri"/>
                <a:cs typeface="Calibri"/>
                <a:sym typeface="Calibri"/>
              </a:rPr>
              <a:t>DIRE</a:t>
            </a:r>
            <a:endParaRPr sz="1600" b="1" dirty="0">
              <a:latin typeface="Calibri"/>
              <a:ea typeface="Calibri"/>
              <a:cs typeface="Calibri"/>
              <a:sym typeface="Calibri"/>
            </a:endParaRPr>
          </a:p>
          <a:p>
            <a:pPr marL="285750" indent="-285750">
              <a:spcBef>
                <a:spcPts val="500"/>
              </a:spcBef>
              <a:buSzPts val="1600"/>
              <a:buFont typeface="Arial"/>
              <a:buChar char="•"/>
            </a:pPr>
            <a:r>
              <a:rPr lang="fr-FR" sz="1600" dirty="0">
                <a:latin typeface="Calibri"/>
                <a:ea typeface="Calibri"/>
                <a:cs typeface="Calibri"/>
                <a:sym typeface="Calibri"/>
              </a:rPr>
              <a:t>Quels passages vous ont particulièrement touchés ? Dites pourquoi</a:t>
            </a:r>
            <a:r>
              <a:rPr lang="fr-FR" sz="1600" dirty="0" smtClean="0">
                <a:latin typeface="Calibri"/>
                <a:ea typeface="Calibri"/>
                <a:cs typeface="Calibri"/>
                <a:sym typeface="Calibri"/>
              </a:rPr>
              <a:t>.</a:t>
            </a:r>
          </a:p>
          <a:p>
            <a:pPr marL="285750" indent="-285750">
              <a:spcBef>
                <a:spcPts val="500"/>
              </a:spcBef>
              <a:buSzPts val="1600"/>
              <a:buFont typeface="Arial"/>
              <a:buChar char="•"/>
            </a:pPr>
            <a:endParaRPr lang="fr-FR" sz="1600" dirty="0">
              <a:latin typeface="Calibri"/>
              <a:ea typeface="Calibri"/>
              <a:cs typeface="Calibri"/>
              <a:sym typeface="Calibri"/>
            </a:endParaRPr>
          </a:p>
          <a:p>
            <a:pPr marL="285750" lvl="0" indent="-285750" algn="l" rtl="0">
              <a:lnSpc>
                <a:spcPct val="100000"/>
              </a:lnSpc>
              <a:spcBef>
                <a:spcPts val="500"/>
              </a:spcBef>
              <a:spcAft>
                <a:spcPts val="0"/>
              </a:spcAft>
              <a:buClr>
                <a:srgbClr val="3F3F3F"/>
              </a:buClr>
              <a:buSzPts val="1600"/>
              <a:buFont typeface="Arial"/>
              <a:buChar char="•"/>
            </a:pPr>
            <a:r>
              <a:rPr lang="fr-FR" sz="1600" dirty="0" smtClean="0">
                <a:latin typeface="Calibri"/>
                <a:ea typeface="Calibri"/>
                <a:cs typeface="Calibri"/>
                <a:sym typeface="Calibri"/>
              </a:rPr>
              <a:t>Discutez des choix narratifs des vacances, selon que l’on soit un « Jean-Eudes » ou bien Justin.</a:t>
            </a:r>
          </a:p>
          <a:p>
            <a:pPr marL="285750" lvl="0" indent="-285750" algn="l" rtl="0">
              <a:lnSpc>
                <a:spcPct val="100000"/>
              </a:lnSpc>
              <a:spcBef>
                <a:spcPts val="500"/>
              </a:spcBef>
              <a:spcAft>
                <a:spcPts val="0"/>
              </a:spcAft>
              <a:buClr>
                <a:srgbClr val="3F3F3F"/>
              </a:buClr>
              <a:buSzPts val="1600"/>
              <a:buFont typeface="Arial"/>
              <a:buChar char="•"/>
            </a:pPr>
            <a:endParaRPr lang="fr-FR" sz="1600" dirty="0" smtClean="0">
              <a:latin typeface="Calibri"/>
              <a:ea typeface="Calibri"/>
              <a:cs typeface="Calibri"/>
              <a:sym typeface="Calibri"/>
            </a:endParaRPr>
          </a:p>
          <a:p>
            <a:pPr marL="285750" lvl="0" indent="-285750" algn="l" rtl="0">
              <a:lnSpc>
                <a:spcPct val="100000"/>
              </a:lnSpc>
              <a:spcBef>
                <a:spcPts val="500"/>
              </a:spcBef>
              <a:spcAft>
                <a:spcPts val="0"/>
              </a:spcAft>
              <a:buClr>
                <a:srgbClr val="3F3F3F"/>
              </a:buClr>
              <a:buSzPts val="1600"/>
              <a:buFont typeface="Arial" panose="020B0604020202020204" pitchFamily="34" charset="0"/>
              <a:buChar char="•"/>
            </a:pPr>
            <a:r>
              <a:rPr lang="fr-FR" sz="1600" dirty="0" smtClean="0">
                <a:latin typeface="Calibri"/>
                <a:ea typeface="Calibri"/>
                <a:cs typeface="Calibri"/>
                <a:sym typeface="Calibri"/>
              </a:rPr>
              <a:t>Connaissez-vous </a:t>
            </a:r>
            <a:r>
              <a:rPr lang="fr-FR" sz="1600" dirty="0">
                <a:latin typeface="Calibri"/>
                <a:ea typeface="Calibri"/>
                <a:cs typeface="Calibri"/>
                <a:sym typeface="Calibri"/>
              </a:rPr>
              <a:t>d’autres </a:t>
            </a:r>
            <a:r>
              <a:rPr lang="fr-FR" sz="1600" dirty="0" smtClean="0">
                <a:latin typeface="Calibri"/>
                <a:ea typeface="Calibri"/>
                <a:cs typeface="Calibri"/>
                <a:sym typeface="Calibri"/>
              </a:rPr>
              <a:t>ouvrages racontant des vacances et évoquant les différences sociales entre des adolescents ? (Le Grand Meaulnes, d’Alain-Fournier)</a:t>
            </a:r>
          </a:p>
          <a:p>
            <a:pPr marL="0" lvl="0" indent="0" algn="l" rtl="0">
              <a:lnSpc>
                <a:spcPct val="100000"/>
              </a:lnSpc>
              <a:spcBef>
                <a:spcPts val="500"/>
              </a:spcBef>
              <a:spcAft>
                <a:spcPts val="0"/>
              </a:spcAft>
              <a:buClr>
                <a:srgbClr val="3F3F3F"/>
              </a:buClr>
              <a:buSzPts val="1600"/>
              <a:buNone/>
            </a:pPr>
            <a:endParaRPr sz="1600" dirty="0">
              <a:latin typeface="Calibri"/>
              <a:ea typeface="Calibri"/>
              <a:cs typeface="Calibri"/>
              <a:sym typeface="Calibri"/>
            </a:endParaRPr>
          </a:p>
          <a:p>
            <a:pPr marL="0" lvl="0" indent="0" algn="l" rtl="0">
              <a:lnSpc>
                <a:spcPct val="100000"/>
              </a:lnSpc>
              <a:spcBef>
                <a:spcPts val="500"/>
              </a:spcBef>
              <a:spcAft>
                <a:spcPts val="0"/>
              </a:spcAft>
              <a:buClr>
                <a:srgbClr val="3F3F3F"/>
              </a:buClr>
              <a:buSzPts val="1800"/>
              <a:buNone/>
            </a:pPr>
            <a:endParaRPr sz="1800" dirty="0">
              <a:latin typeface="Calibri"/>
              <a:ea typeface="Calibri"/>
              <a:cs typeface="Calibri"/>
              <a:sym typeface="Calibri"/>
            </a:endParaRPr>
          </a:p>
          <a:p>
            <a:pPr marL="0" lvl="0" indent="0" algn="l" rtl="0">
              <a:lnSpc>
                <a:spcPct val="100000"/>
              </a:lnSpc>
              <a:spcBef>
                <a:spcPts val="500"/>
              </a:spcBef>
              <a:spcAft>
                <a:spcPts val="0"/>
              </a:spcAft>
              <a:buClr>
                <a:srgbClr val="3F3F3F"/>
              </a:buClr>
              <a:buSzPts val="1800"/>
              <a:buNone/>
            </a:pPr>
            <a:endParaRPr sz="1800" dirty="0">
              <a:latin typeface="Calibri"/>
              <a:ea typeface="Calibri"/>
              <a:cs typeface="Calibri"/>
              <a:sym typeface="Calibri"/>
            </a:endParaRPr>
          </a:p>
          <a:p>
            <a:pPr marL="0" lvl="0" indent="0" algn="l" rtl="0">
              <a:lnSpc>
                <a:spcPct val="100000"/>
              </a:lnSpc>
              <a:spcBef>
                <a:spcPts val="500"/>
              </a:spcBef>
              <a:spcAft>
                <a:spcPts val="0"/>
              </a:spcAft>
              <a:buClr>
                <a:srgbClr val="3F3F3F"/>
              </a:buClr>
              <a:buSzPts val="1050"/>
              <a:buNone/>
            </a:pPr>
            <a:endParaRPr dirty="0"/>
          </a:p>
          <a:p>
            <a:pPr marL="0" lvl="0" indent="0" algn="l" rtl="0">
              <a:lnSpc>
                <a:spcPct val="100000"/>
              </a:lnSpc>
              <a:spcBef>
                <a:spcPts val="500"/>
              </a:spcBef>
              <a:spcAft>
                <a:spcPts val="0"/>
              </a:spcAft>
              <a:buClr>
                <a:srgbClr val="3F3F3F"/>
              </a:buClr>
              <a:buSzPts val="105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0"/>
          <p:cNvSpPr txBox="1"/>
          <p:nvPr/>
        </p:nvSpPr>
        <p:spPr>
          <a:xfrm>
            <a:off x="395536" y="699542"/>
            <a:ext cx="8424936" cy="32623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b="1" dirty="0" smtClean="0">
                <a:solidFill>
                  <a:schemeClr val="dk1"/>
                </a:solidFill>
                <a:latin typeface="Calibri"/>
                <a:ea typeface="Calibri"/>
                <a:cs typeface="Calibri"/>
                <a:sym typeface="Calibri"/>
              </a:rPr>
              <a:t>ECRIRE</a:t>
            </a:r>
          </a:p>
          <a:p>
            <a:pPr marL="0" marR="0" lvl="0" indent="0" algn="l" rtl="0">
              <a:spcBef>
                <a:spcPts val="0"/>
              </a:spcBef>
              <a:spcAft>
                <a:spcPts val="0"/>
              </a:spcAft>
              <a:buNone/>
            </a:pPr>
            <a:endParaRPr dirty="0"/>
          </a:p>
          <a:p>
            <a:r>
              <a:rPr lang="fr-FR" sz="1600" u="sng" dirty="0">
                <a:latin typeface="Calibri" panose="020F0502020204030204" pitchFamily="34" charset="0"/>
                <a:cs typeface="Calibri" panose="020F0502020204030204" pitchFamily="34" charset="0"/>
              </a:rPr>
              <a:t>Réécriture ou adaptation </a:t>
            </a:r>
            <a:endParaRPr lang="fr-FR" sz="1600" u="sng" dirty="0" smtClean="0">
              <a:latin typeface="Calibri" panose="020F0502020204030204" pitchFamily="34" charset="0"/>
              <a:cs typeface="Calibri" panose="020F0502020204030204" pitchFamily="34" charset="0"/>
            </a:endParaRPr>
          </a:p>
          <a:p>
            <a:endParaRPr lang="fr-FR" sz="1600" dirty="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Proposez </a:t>
            </a:r>
            <a:r>
              <a:rPr lang="fr-FR" sz="1600" dirty="0">
                <a:latin typeface="Calibri" panose="020F0502020204030204" pitchFamily="34" charset="0"/>
                <a:cs typeface="Calibri" panose="020F0502020204030204" pitchFamily="34" charset="0"/>
              </a:rPr>
              <a:t>aux élèves de réécrire un passage du roman sous forme de dialogue théâtral ou de monologue, ou d’imaginer une suite à l’histoire. </a:t>
            </a:r>
            <a:endParaRPr lang="fr-FR" sz="1600" dirty="0" smtClean="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Cela </a:t>
            </a:r>
            <a:r>
              <a:rPr lang="fr-FR" sz="1600" dirty="0">
                <a:latin typeface="Calibri" panose="020F0502020204030204" pitchFamily="34" charset="0"/>
                <a:cs typeface="Calibri" panose="020F0502020204030204" pitchFamily="34" charset="0"/>
              </a:rPr>
              <a:t>permet d’explorer les personnages et leurs enjeux de manière créative.</a:t>
            </a:r>
          </a:p>
          <a:p>
            <a:r>
              <a:rPr lang="fr-FR" sz="1600" dirty="0">
                <a:latin typeface="Calibri" panose="020F0502020204030204" pitchFamily="34" charset="0"/>
                <a:cs typeface="Calibri" panose="020F0502020204030204" pitchFamily="34" charset="0"/>
              </a:rPr>
              <a:t> </a:t>
            </a:r>
          </a:p>
          <a:p>
            <a:r>
              <a:rPr lang="fr-FR" sz="1600" u="sng" dirty="0">
                <a:latin typeface="Calibri" panose="020F0502020204030204" pitchFamily="34" charset="0"/>
                <a:cs typeface="Calibri" panose="020F0502020204030204" pitchFamily="34" charset="0"/>
              </a:rPr>
              <a:t>Exploitation des outils numériques </a:t>
            </a:r>
            <a:endParaRPr lang="fr-FR" sz="1600" u="sng" dirty="0" smtClean="0">
              <a:latin typeface="Calibri" panose="020F0502020204030204" pitchFamily="34" charset="0"/>
              <a:cs typeface="Calibri" panose="020F0502020204030204" pitchFamily="34" charset="0"/>
            </a:endParaRPr>
          </a:p>
          <a:p>
            <a:endParaRPr lang="fr-FR" sz="1600" dirty="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Utilisez </a:t>
            </a:r>
            <a:r>
              <a:rPr lang="fr-FR" sz="1600" dirty="0">
                <a:latin typeface="Calibri" panose="020F0502020204030204" pitchFamily="34" charset="0"/>
                <a:cs typeface="Calibri" panose="020F0502020204030204" pitchFamily="34" charset="0"/>
              </a:rPr>
              <a:t>des outils multimédias pour faire des podcasts ou des mini-vidéos autour du roman (interview fictive des personnages, résumé vidéo).</a:t>
            </a:r>
          </a:p>
          <a:p>
            <a:pPr marL="0" marR="0" lvl="0" indent="0" algn="l" rtl="0">
              <a:spcBef>
                <a:spcPts val="0"/>
              </a:spcBef>
              <a:spcAft>
                <a:spcPts val="0"/>
              </a:spcAft>
              <a:buNone/>
            </a:pPr>
            <a:endParaRPr lang="fr-FR" sz="1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3922396"/>
      </p:ext>
    </p:extLst>
  </p:cSld>
  <p:clrMapOvr>
    <a:masterClrMapping/>
  </p:clrMapOvr>
</p:sld>
</file>

<file path=ppt/theme/theme1.xml><?xml version="1.0" encoding="utf-8"?>
<a:theme xmlns:a="http://schemas.openxmlformats.org/drawingml/2006/main" name="MINISTÈRIEL">
  <a:themeElements>
    <a:clrScheme name="Personnalisé 1">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AE50"/>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1743</Words>
  <Application>Microsoft Office PowerPoint</Application>
  <PresentationFormat>Affichage à l'écran (16:9)</PresentationFormat>
  <Paragraphs>161</Paragraphs>
  <Slides>18</Slides>
  <Notes>18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Arial Narrow</vt:lpstr>
      <vt:lpstr>Calibri</vt:lpstr>
      <vt:lpstr>MINISTÈRIEL</vt:lpstr>
      <vt:lpstr>Présentation PowerPoint</vt:lpstr>
      <vt:lpstr>Structure et particularités du recueil </vt:lpstr>
      <vt:lpstr>Présentation PowerPoint</vt:lpstr>
      <vt:lpstr>Pistes pédagogiques</vt:lpstr>
      <vt:lpstr> Après la lecture cursive  Relevez l’ensemble des têtes de chapitres. Dites ce à quoi ils font référence.  Quel est, selon vous, le postulat de l’auteur / de l’éditeur quant à la typographie et à l‘absence de majuscules ?    </vt:lpstr>
      <vt:lpstr>Lecture analytique  Par groupes de trois, attribuez à chaque élève l’un des sujets suivants et faites échanger ensuite au sein du groupe. Procédez ensuite à la mise en commun collective.  La description des personnages,   Les thèmes abordés (famille, amitié, travail, avenir, etc.),   Le ton et l’ambiance du roman.   Lecture thématique  Faire identifier les thèmes clés du roman (quêtes identitaires, conflits générationnels, avenir incertain, etc.) et proposez des débats ou des discussions en classe pour amener les élèves à exprimer leur avis sur ces sujets. </vt:lpstr>
      <vt:lpstr>Présentation PowerPoint</vt:lpstr>
      <vt:lpstr>Présentation PowerPoint</vt:lpstr>
      <vt:lpstr>Présentation PowerPoint</vt:lpstr>
      <vt:lpstr>Présentation PowerPoint</vt:lpstr>
      <vt:lpstr>Présentation PowerPoint</vt:lpstr>
      <vt:lpstr>Présentation PowerPoint</vt:lpstr>
      <vt:lpstr>Réflexion introductive</vt:lpstr>
      <vt:lpstr>Lecture cursive</vt:lpstr>
      <vt:lpstr>Lecture analytique</vt:lpstr>
      <vt:lpstr>DIRE</vt:lpstr>
      <vt:lpstr>Travail autour de la symbolique de la Loire</vt:lpstr>
      <vt:lpstr>Liens avec d'autres œuvres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Elisabeth Jardon</cp:lastModifiedBy>
  <cp:revision>21</cp:revision>
  <dcterms:created xsi:type="dcterms:W3CDTF">2020-03-05T15:21:24Z</dcterms:created>
  <dcterms:modified xsi:type="dcterms:W3CDTF">2024-11-04T16:03:18Z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