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7" r:id="rId3"/>
    <p:sldId id="318" r:id="rId4"/>
    <p:sldId id="313" r:id="rId5"/>
    <p:sldId id="304" r:id="rId6"/>
    <p:sldId id="312" r:id="rId7"/>
    <p:sldId id="298"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FF6600"/>
    <a:srgbClr val="CC66FF"/>
    <a:srgbClr val="FFC3AB"/>
    <a:srgbClr val="FF0066"/>
    <a:srgbClr val="E02032"/>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F346BA82-5A27-4936-84A4-0B59D47E98B9}" type="datetimeFigureOut">
              <a:rPr lang="fr-FR" smtClean="0"/>
              <a:t>30/10/2024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46E3DE7-A263-4213-940E-0FE13D55A9EE}" type="slidenum">
              <a:rPr lang="fr-FR" smtClean="0"/>
              <a:t>‹N°›</a:t>
            </a:fld>
            <a:endParaRPr lang="fr-FR"/>
          </a:p>
        </p:txBody>
      </p:sp>
    </p:spTree>
    <p:extLst>
      <p:ext uri="{BB962C8B-B14F-4D97-AF65-F5344CB8AC3E}">
        <p14:creationId xmlns:p14="http://schemas.microsoft.com/office/powerpoint/2010/main" val="2830217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346BA82-5A27-4936-84A4-0B59D47E98B9}" type="datetimeFigureOut">
              <a:rPr lang="fr-FR" smtClean="0"/>
              <a:t>30/10/2024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46E3DE7-A263-4213-940E-0FE13D55A9EE}" type="slidenum">
              <a:rPr lang="fr-FR" smtClean="0"/>
              <a:t>‹N°›</a:t>
            </a:fld>
            <a:endParaRPr lang="fr-FR"/>
          </a:p>
        </p:txBody>
      </p:sp>
    </p:spTree>
    <p:extLst>
      <p:ext uri="{BB962C8B-B14F-4D97-AF65-F5344CB8AC3E}">
        <p14:creationId xmlns:p14="http://schemas.microsoft.com/office/powerpoint/2010/main" val="1471319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346BA82-5A27-4936-84A4-0B59D47E98B9}" type="datetimeFigureOut">
              <a:rPr lang="fr-FR" smtClean="0"/>
              <a:t>30/10/2024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46E3DE7-A263-4213-940E-0FE13D55A9EE}" type="slidenum">
              <a:rPr lang="fr-FR" smtClean="0"/>
              <a:t>‹N°›</a:t>
            </a:fld>
            <a:endParaRPr lang="fr-FR"/>
          </a:p>
        </p:txBody>
      </p:sp>
    </p:spTree>
    <p:extLst>
      <p:ext uri="{BB962C8B-B14F-4D97-AF65-F5344CB8AC3E}">
        <p14:creationId xmlns:p14="http://schemas.microsoft.com/office/powerpoint/2010/main" val="3662853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346BA82-5A27-4936-84A4-0B59D47E98B9}" type="datetimeFigureOut">
              <a:rPr lang="fr-FR" smtClean="0"/>
              <a:t>30/10/2024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46E3DE7-A263-4213-940E-0FE13D55A9EE}" type="slidenum">
              <a:rPr lang="fr-FR" smtClean="0"/>
              <a:t>‹N°›</a:t>
            </a:fld>
            <a:endParaRPr lang="fr-FR"/>
          </a:p>
        </p:txBody>
      </p:sp>
    </p:spTree>
    <p:extLst>
      <p:ext uri="{BB962C8B-B14F-4D97-AF65-F5344CB8AC3E}">
        <p14:creationId xmlns:p14="http://schemas.microsoft.com/office/powerpoint/2010/main" val="3746171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F346BA82-5A27-4936-84A4-0B59D47E98B9}" type="datetimeFigureOut">
              <a:rPr lang="fr-FR" smtClean="0"/>
              <a:t>30/10/2024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46E3DE7-A263-4213-940E-0FE13D55A9EE}" type="slidenum">
              <a:rPr lang="fr-FR" smtClean="0"/>
              <a:t>‹N°›</a:t>
            </a:fld>
            <a:endParaRPr lang="fr-FR"/>
          </a:p>
        </p:txBody>
      </p:sp>
    </p:spTree>
    <p:extLst>
      <p:ext uri="{BB962C8B-B14F-4D97-AF65-F5344CB8AC3E}">
        <p14:creationId xmlns:p14="http://schemas.microsoft.com/office/powerpoint/2010/main" val="1145193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346BA82-5A27-4936-84A4-0B59D47E98B9}" type="datetimeFigureOut">
              <a:rPr lang="fr-FR" smtClean="0"/>
              <a:t>30/10/2024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46E3DE7-A263-4213-940E-0FE13D55A9EE}" type="slidenum">
              <a:rPr lang="fr-FR" smtClean="0"/>
              <a:t>‹N°›</a:t>
            </a:fld>
            <a:endParaRPr lang="fr-FR"/>
          </a:p>
        </p:txBody>
      </p:sp>
    </p:spTree>
    <p:extLst>
      <p:ext uri="{BB962C8B-B14F-4D97-AF65-F5344CB8AC3E}">
        <p14:creationId xmlns:p14="http://schemas.microsoft.com/office/powerpoint/2010/main" val="1479536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346BA82-5A27-4936-84A4-0B59D47E98B9}" type="datetimeFigureOut">
              <a:rPr lang="fr-FR" smtClean="0"/>
              <a:t>30/10/2024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46E3DE7-A263-4213-940E-0FE13D55A9EE}" type="slidenum">
              <a:rPr lang="fr-FR" smtClean="0"/>
              <a:t>‹N°›</a:t>
            </a:fld>
            <a:endParaRPr lang="fr-FR"/>
          </a:p>
        </p:txBody>
      </p:sp>
    </p:spTree>
    <p:extLst>
      <p:ext uri="{BB962C8B-B14F-4D97-AF65-F5344CB8AC3E}">
        <p14:creationId xmlns:p14="http://schemas.microsoft.com/office/powerpoint/2010/main" val="2992616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346BA82-5A27-4936-84A4-0B59D47E98B9}" type="datetimeFigureOut">
              <a:rPr lang="fr-FR" smtClean="0"/>
              <a:t>30/10/2024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46E3DE7-A263-4213-940E-0FE13D55A9EE}" type="slidenum">
              <a:rPr lang="fr-FR" smtClean="0"/>
              <a:t>‹N°›</a:t>
            </a:fld>
            <a:endParaRPr lang="fr-FR"/>
          </a:p>
        </p:txBody>
      </p:sp>
    </p:spTree>
    <p:extLst>
      <p:ext uri="{BB962C8B-B14F-4D97-AF65-F5344CB8AC3E}">
        <p14:creationId xmlns:p14="http://schemas.microsoft.com/office/powerpoint/2010/main" val="3092861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346BA82-5A27-4936-84A4-0B59D47E98B9}" type="datetimeFigureOut">
              <a:rPr lang="fr-FR" smtClean="0"/>
              <a:t>30/10/2024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46E3DE7-A263-4213-940E-0FE13D55A9EE}" type="slidenum">
              <a:rPr lang="fr-FR" smtClean="0"/>
              <a:t>‹N°›</a:t>
            </a:fld>
            <a:endParaRPr lang="fr-FR"/>
          </a:p>
        </p:txBody>
      </p:sp>
    </p:spTree>
    <p:extLst>
      <p:ext uri="{BB962C8B-B14F-4D97-AF65-F5344CB8AC3E}">
        <p14:creationId xmlns:p14="http://schemas.microsoft.com/office/powerpoint/2010/main" val="1097454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F346BA82-5A27-4936-84A4-0B59D47E98B9}" type="datetimeFigureOut">
              <a:rPr lang="fr-FR" smtClean="0"/>
              <a:t>30/10/2024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46E3DE7-A263-4213-940E-0FE13D55A9EE}" type="slidenum">
              <a:rPr lang="fr-FR" smtClean="0"/>
              <a:t>‹N°›</a:t>
            </a:fld>
            <a:endParaRPr lang="fr-FR"/>
          </a:p>
        </p:txBody>
      </p:sp>
    </p:spTree>
    <p:extLst>
      <p:ext uri="{BB962C8B-B14F-4D97-AF65-F5344CB8AC3E}">
        <p14:creationId xmlns:p14="http://schemas.microsoft.com/office/powerpoint/2010/main" val="2431402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F346BA82-5A27-4936-84A4-0B59D47E98B9}" type="datetimeFigureOut">
              <a:rPr lang="fr-FR" smtClean="0"/>
              <a:t>30/10/2024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46E3DE7-A263-4213-940E-0FE13D55A9EE}" type="slidenum">
              <a:rPr lang="fr-FR" smtClean="0"/>
              <a:t>‹N°›</a:t>
            </a:fld>
            <a:endParaRPr lang="fr-FR"/>
          </a:p>
        </p:txBody>
      </p:sp>
    </p:spTree>
    <p:extLst>
      <p:ext uri="{BB962C8B-B14F-4D97-AF65-F5344CB8AC3E}">
        <p14:creationId xmlns:p14="http://schemas.microsoft.com/office/powerpoint/2010/main" val="1422283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6BA82-5A27-4936-84A4-0B59D47E98B9}" type="datetimeFigureOut">
              <a:rPr lang="fr-FR" smtClean="0"/>
              <a:t>30/10/2024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6E3DE7-A263-4213-940E-0FE13D55A9EE}" type="slidenum">
              <a:rPr lang="fr-FR" smtClean="0"/>
              <a:t>‹N°›</a:t>
            </a:fld>
            <a:endParaRPr lang="fr-FR"/>
          </a:p>
        </p:txBody>
      </p:sp>
    </p:spTree>
    <p:extLst>
      <p:ext uri="{BB962C8B-B14F-4D97-AF65-F5344CB8AC3E}">
        <p14:creationId xmlns:p14="http://schemas.microsoft.com/office/powerpoint/2010/main" val="4044632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hyperlink" Target="https://www.lemonde.fr/international/article/2019/02/22/les-autorites-chinoises-constituent-un-fichier-genetique-geant-pour-controler-les-ouigours_5427024_3210.html" TargetMode="External"/><Relationship Id="rId3" Type="http://schemas.openxmlformats.org/officeDocument/2006/relationships/image" Target="../media/image13.jpeg"/><Relationship Id="rId7" Type="http://schemas.openxmlformats.org/officeDocument/2006/relationships/hyperlink" Target="https://www.rtl.fr/actu/sciences-tech/la-chine-utilise-le-profilage-genetique-pour-surveiller-sa-population-avec-l-aide-de-l-occident-7799611006" TargetMode="Externa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hyperlink" Target="https://www.courrierinternational.com/article/enquete-collecter-ladn-de-la-population-nouvelle-etape-dans-la-surveillance-en-chine" TargetMode="External"/><Relationship Id="rId5" Type="http://schemas.openxmlformats.org/officeDocument/2006/relationships/image" Target="../media/image14.jpeg"/><Relationship Id="rId10" Type="http://schemas.openxmlformats.org/officeDocument/2006/relationships/hyperlink" Target="https://www.cnil.fr/fr/tests-genetiques-sur-internet-la-cnil-appelle-la-vigilance" TargetMode="External"/><Relationship Id="rId4" Type="http://schemas.openxmlformats.org/officeDocument/2006/relationships/hyperlink" Target="https://www.genetique-medicale.fr/en-videos/article/a-la-rencontre-d-emmanuelle-cortot-boucher" TargetMode="External"/><Relationship Id="rId9" Type="http://schemas.openxmlformats.org/officeDocument/2006/relationships/hyperlink" Target="https://www.sciencesetavenir.fr/sante/revue-de-presse-asie-la-surveillance-genomique-des-populations-en-chine-et-ailleurs_13962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8" Type="http://schemas.openxmlformats.org/officeDocument/2006/relationships/hyperlink" Target="https://www.legifrance.gouv.fr/jorf/article_jo/JORFARTI000043884425" TargetMode="External"/><Relationship Id="rId13" Type="http://schemas.openxmlformats.org/officeDocument/2006/relationships/hyperlink" Target="https://www.legifrance.gouv.fr/codes/article_lc/LEGIARTI000037201000" TargetMode="External"/><Relationship Id="rId3" Type="http://schemas.openxmlformats.org/officeDocument/2006/relationships/image" Target="../media/image18.jpeg"/><Relationship Id="rId7" Type="http://schemas.openxmlformats.org/officeDocument/2006/relationships/hyperlink" Target="https://www.genetique-medicale.fr/la-genetique-medicale-et-vous" TargetMode="External"/><Relationship Id="rId12" Type="http://schemas.openxmlformats.org/officeDocument/2006/relationships/hyperlink" Target="https://www.legifrance.gouv.fr/codes/article_lc/LEGIARTI000042919801" TargetMode="Externa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hyperlink" Target="https://www.legifrance.gouv.fr/codes/texte_lc/LEGITEXT000006072665" TargetMode="External"/><Relationship Id="rId5" Type="http://schemas.openxmlformats.org/officeDocument/2006/relationships/image" Target="../media/image20.jpeg"/><Relationship Id="rId10" Type="http://schemas.openxmlformats.org/officeDocument/2006/relationships/hyperlink" Target="https://www.legifrance.gouv.fr/codes/section_lc/LEGITEXT000006070721/LEGISCTA000006136513/#LEGISCTA000006136513" TargetMode="External"/><Relationship Id="rId4" Type="http://schemas.openxmlformats.org/officeDocument/2006/relationships/image" Target="../media/image19.jpeg"/><Relationship Id="rId9" Type="http://schemas.openxmlformats.org/officeDocument/2006/relationships/hyperlink" Target="https://www.sciencedirect.com/science/article/pii/S0001407922000152" TargetMode="External"/><Relationship Id="rId14" Type="http://schemas.openxmlformats.org/officeDocument/2006/relationships/hyperlink" Target="https://www.youtube.com/watch?v=mFSgB4oLq2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hyperlink" Target="https://www.dargaud.com/actualites/philippe-amouyel-alerte-sur-les-derives-de-la-genetique-recreative-photo" TargetMode="External"/><Relationship Id="rId7" Type="http://schemas.openxmlformats.org/officeDocument/2006/relationships/image" Target="../media/image28.png"/><Relationship Id="rId12" Type="http://schemas.openxmlformats.org/officeDocument/2006/relationships/hyperlink" Target="https://www.whatsupdoc-lemag.fr/diaporama/jai-publie-une-bd-pour-denoncer-les-ravages-de-la-genetique-recreative-et-predictive" TargetMode="Externa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hyperlink" Target="https://www.youtube.com/watch?v=mFSgB4oLq2s" TargetMode="External"/><Relationship Id="rId5" Type="http://schemas.openxmlformats.org/officeDocument/2006/relationships/image" Target="../media/image26.jpeg"/><Relationship Id="rId10" Type="http://schemas.openxmlformats.org/officeDocument/2006/relationships/image" Target="../media/image31.png"/><Relationship Id="rId4" Type="http://schemas.openxmlformats.org/officeDocument/2006/relationships/hyperlink" Target="https://www.defenseurdesdroits.fr/orienter-et-proteger-les-lanceurs-dalerte-180" TargetMode="External"/><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hyperlink" Target="https://www.youtube.com/watch?v=6mRr6CQ7pSU" TargetMode="External"/><Relationship Id="rId3" Type="http://schemas.openxmlformats.org/officeDocument/2006/relationships/hyperlink" Target="https://www.fetedelascience.fr/decouvrez-la-nouvelle-edition-de-sciences-en-bulles" TargetMode="External"/><Relationship Id="rId7" Type="http://schemas.openxmlformats.org/officeDocument/2006/relationships/hyperlink" Target="https://www.youtube.com/watch?v=VjfczgXk8Rk" TargetMode="External"/><Relationship Id="rId2" Type="http://schemas.openxmlformats.org/officeDocument/2006/relationships/hyperlink" Target="https://www.youtube.com/watch?v=mFSgB4oLq2s" TargetMode="External"/><Relationship Id="rId1" Type="http://schemas.openxmlformats.org/officeDocument/2006/relationships/slideLayout" Target="../slideLayouts/slideLayout6.xml"/><Relationship Id="rId6" Type="http://schemas.openxmlformats.org/officeDocument/2006/relationships/image" Target="../media/image34.jpeg"/><Relationship Id="rId11" Type="http://schemas.openxmlformats.org/officeDocument/2006/relationships/hyperlink" Target="https://www.recherchesoinspalliatifs.ca/wp-content/uploads/2021/11/Les-bases-de-la-vulgarisation-scientifique-RQSPAL.pdf" TargetMode="External"/><Relationship Id="rId5" Type="http://schemas.openxmlformats.org/officeDocument/2006/relationships/image" Target="../media/image33.jpeg"/><Relationship Id="rId10" Type="http://schemas.openxmlformats.org/officeDocument/2006/relationships/hyperlink" Target="https://www.lumni.fr/video/le-sketchnote-ou-la-prise-de-notes-visuelles" TargetMode="External"/><Relationship Id="rId4" Type="http://schemas.openxmlformats.org/officeDocument/2006/relationships/image" Target="../media/image32.png"/><Relationship Id="rId9" Type="http://schemas.openxmlformats.org/officeDocument/2006/relationships/hyperlink" Target="https://sciences101.ca/concours-sciences-10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442232" y="207786"/>
            <a:ext cx="2160572" cy="2882559"/>
          </a:xfrm>
          <a:prstGeom prst="rect">
            <a:avLst/>
          </a:prstGeom>
        </p:spPr>
      </p:pic>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1314" y="5351810"/>
            <a:ext cx="1289196" cy="1141211"/>
          </a:xfrm>
          <a:prstGeom prst="rect">
            <a:avLst/>
          </a:prstGeom>
        </p:spPr>
      </p:pic>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67096" y="4907060"/>
            <a:ext cx="1092599" cy="1452823"/>
          </a:xfrm>
          <a:prstGeom prst="rect">
            <a:avLst/>
          </a:prstGeom>
        </p:spPr>
      </p:pic>
      <p:pic>
        <p:nvPicPr>
          <p:cNvPr id="13" name="Imag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0242" y="5639919"/>
            <a:ext cx="1220082" cy="1102733"/>
          </a:xfrm>
          <a:prstGeom prst="rect">
            <a:avLst/>
          </a:prstGeom>
        </p:spPr>
      </p:pic>
      <p:pic>
        <p:nvPicPr>
          <p:cNvPr id="14" name="Imag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05819" y="5029235"/>
            <a:ext cx="1858746" cy="1858746"/>
          </a:xfrm>
          <a:prstGeom prst="rect">
            <a:avLst/>
          </a:prstGeom>
        </p:spPr>
      </p:pic>
      <p:sp>
        <p:nvSpPr>
          <p:cNvPr id="15" name="ZoneTexte 14"/>
          <p:cNvSpPr txBox="1"/>
          <p:nvPr/>
        </p:nvSpPr>
        <p:spPr>
          <a:xfrm>
            <a:off x="6287286" y="5768527"/>
            <a:ext cx="881860" cy="307777"/>
          </a:xfrm>
          <a:prstGeom prst="rect">
            <a:avLst/>
          </a:prstGeom>
          <a:solidFill>
            <a:srgbClr val="CC99FF"/>
          </a:solidFill>
        </p:spPr>
        <p:txBody>
          <a:bodyPr wrap="square" rtlCol="0">
            <a:spAutoFit/>
          </a:bodyPr>
          <a:lstStyle/>
          <a:p>
            <a:pPr algn="ctr"/>
            <a:r>
              <a:rPr lang="fr-FR" sz="1400" b="1" dirty="0" smtClean="0">
                <a:solidFill>
                  <a:srgbClr val="7030A0"/>
                </a:solidFill>
              </a:rPr>
              <a:t>Risques</a:t>
            </a:r>
            <a:r>
              <a:rPr lang="fr-FR" sz="1400" dirty="0" smtClean="0"/>
              <a:t> </a:t>
            </a:r>
            <a:endParaRPr lang="fr-FR" sz="1400" dirty="0"/>
          </a:p>
        </p:txBody>
      </p:sp>
      <p:sp>
        <p:nvSpPr>
          <p:cNvPr id="16" name="ZoneTexte 15"/>
          <p:cNvSpPr txBox="1"/>
          <p:nvPr/>
        </p:nvSpPr>
        <p:spPr>
          <a:xfrm>
            <a:off x="7377763" y="5768526"/>
            <a:ext cx="937070" cy="307777"/>
          </a:xfrm>
          <a:prstGeom prst="rect">
            <a:avLst/>
          </a:prstGeom>
          <a:solidFill>
            <a:schemeClr val="accent4">
              <a:lumMod val="60000"/>
              <a:lumOff val="40000"/>
            </a:schemeClr>
          </a:solidFill>
        </p:spPr>
        <p:txBody>
          <a:bodyPr wrap="square" rtlCol="0">
            <a:spAutoFit/>
          </a:bodyPr>
          <a:lstStyle/>
          <a:p>
            <a:pPr algn="ctr"/>
            <a:r>
              <a:rPr lang="fr-FR" sz="1400" b="1" dirty="0" smtClean="0">
                <a:solidFill>
                  <a:schemeClr val="accent2">
                    <a:lumMod val="75000"/>
                  </a:schemeClr>
                </a:solidFill>
              </a:rPr>
              <a:t>Bénéfices</a:t>
            </a:r>
            <a:r>
              <a:rPr lang="fr-FR" sz="1400" b="1" dirty="0" smtClean="0">
                <a:solidFill>
                  <a:schemeClr val="accent2"/>
                </a:solidFill>
              </a:rPr>
              <a:t> </a:t>
            </a:r>
            <a:endParaRPr lang="fr-FR" sz="1400" b="1" dirty="0">
              <a:solidFill>
                <a:schemeClr val="accent2"/>
              </a:solidFill>
            </a:endParaRPr>
          </a:p>
        </p:txBody>
      </p:sp>
      <p:pic>
        <p:nvPicPr>
          <p:cNvPr id="17" name="Image 16"/>
          <p:cNvPicPr>
            <a:picLocks noChangeAspect="1"/>
          </p:cNvPicPr>
          <p:nvPr/>
        </p:nvPicPr>
        <p:blipFill>
          <a:blip r:embed="rId7"/>
          <a:stretch>
            <a:fillRect/>
          </a:stretch>
        </p:blipFill>
        <p:spPr>
          <a:xfrm>
            <a:off x="2752327" y="656800"/>
            <a:ext cx="1594263" cy="2122232"/>
          </a:xfrm>
          <a:prstGeom prst="rect">
            <a:avLst/>
          </a:prstGeom>
        </p:spPr>
      </p:pic>
      <p:pic>
        <p:nvPicPr>
          <p:cNvPr id="18" name="Image 17"/>
          <p:cNvPicPr>
            <a:picLocks noChangeAspect="1"/>
          </p:cNvPicPr>
          <p:nvPr/>
        </p:nvPicPr>
        <p:blipFill rotWithShape="1">
          <a:blip r:embed="rId8">
            <a:extLst>
              <a:ext uri="{28A0092B-C50C-407E-A947-70E740481C1C}">
                <a14:useLocalDpi xmlns:a14="http://schemas.microsoft.com/office/drawing/2010/main" val="0"/>
              </a:ext>
            </a:extLst>
          </a:blip>
          <a:srcRect l="39164" t="36224" r="38487" b="35838"/>
          <a:stretch/>
        </p:blipFill>
        <p:spPr>
          <a:xfrm>
            <a:off x="8585002" y="5227510"/>
            <a:ext cx="887401" cy="1462195"/>
          </a:xfrm>
          <a:prstGeom prst="rect">
            <a:avLst/>
          </a:prstGeom>
        </p:spPr>
      </p:pic>
      <p:sp>
        <p:nvSpPr>
          <p:cNvPr id="9" name="Rectangle 8"/>
          <p:cNvSpPr/>
          <p:nvPr/>
        </p:nvSpPr>
        <p:spPr>
          <a:xfrm>
            <a:off x="5299095" y="310966"/>
            <a:ext cx="6701229" cy="2210166"/>
          </a:xfrm>
          <a:prstGeom prst="rect">
            <a:avLst/>
          </a:prstGeom>
          <a:ln w="28575">
            <a:noFill/>
          </a:ln>
        </p:spPr>
        <p:style>
          <a:lnRef idx="2">
            <a:schemeClr val="dk1"/>
          </a:lnRef>
          <a:fillRef idx="1">
            <a:schemeClr val="lt1"/>
          </a:fillRef>
          <a:effectRef idx="0">
            <a:schemeClr val="dk1"/>
          </a:effectRef>
          <a:fontRef idx="minor">
            <a:schemeClr val="dk1"/>
          </a:fontRef>
        </p:style>
        <p:txBody>
          <a:bodyPr rtlCol="0" anchor="ctr"/>
          <a:lstStyle/>
          <a:p>
            <a:endParaRPr lang="fr-FR" sz="1400" b="1" dirty="0" smtClean="0"/>
          </a:p>
          <a:p>
            <a:endParaRPr lang="fr-FR" sz="1400" b="1" dirty="0"/>
          </a:p>
          <a:p>
            <a:endParaRPr lang="fr-FR" sz="1400" b="1" dirty="0" smtClean="0"/>
          </a:p>
          <a:p>
            <a:r>
              <a:rPr lang="fr-FR" sz="1400" b="1" dirty="0" smtClean="0"/>
              <a:t>Présentation </a:t>
            </a:r>
            <a:r>
              <a:rPr lang="fr-FR" sz="1400" dirty="0"/>
              <a:t>: </a:t>
            </a:r>
            <a:r>
              <a:rPr lang="fr-FR" sz="1400" dirty="0" smtClean="0"/>
              <a:t>une </a:t>
            </a:r>
            <a:r>
              <a:rPr lang="fr-FR" sz="1400" dirty="0"/>
              <a:t>jeune femme annonce à son père généticien qu'elle </a:t>
            </a:r>
            <a:r>
              <a:rPr lang="fr-FR" sz="1400" dirty="0" smtClean="0"/>
              <a:t>a fait un </a:t>
            </a:r>
            <a:r>
              <a:rPr lang="fr-FR" sz="1400" dirty="0"/>
              <a:t>test génétique </a:t>
            </a:r>
            <a:r>
              <a:rPr lang="fr-FR" sz="1400" dirty="0" smtClean="0"/>
              <a:t>récréatif. </a:t>
            </a:r>
            <a:r>
              <a:rPr lang="fr-FR" sz="1400" dirty="0"/>
              <a:t>Elle </a:t>
            </a:r>
            <a:r>
              <a:rPr lang="fr-FR" sz="1400" dirty="0" smtClean="0"/>
              <a:t>lui demande d’en </a:t>
            </a:r>
            <a:r>
              <a:rPr lang="fr-FR" sz="1400" dirty="0"/>
              <a:t>faire </a:t>
            </a:r>
            <a:r>
              <a:rPr lang="fr-FR" sz="1400" dirty="0" smtClean="0"/>
              <a:t>autant. Hésitant, il évoque différentes situations pour la sensibiliser aux bienfaits mais surtout aux dangers de ces tests. </a:t>
            </a:r>
          </a:p>
          <a:p>
            <a:endParaRPr lang="fr-FR" sz="1400" dirty="0" smtClean="0"/>
          </a:p>
          <a:p>
            <a:r>
              <a:rPr lang="fr-FR" sz="1400" b="1" dirty="0" smtClean="0"/>
              <a:t>Composition </a:t>
            </a:r>
            <a:r>
              <a:rPr lang="fr-FR" sz="1400" dirty="0"/>
              <a:t>: </a:t>
            </a:r>
            <a:r>
              <a:rPr lang="fr-FR" sz="1400" dirty="0" smtClean="0"/>
              <a:t>alternance de planches </a:t>
            </a:r>
            <a:r>
              <a:rPr lang="fr-FR" sz="1400" dirty="0"/>
              <a:t>(</a:t>
            </a:r>
            <a:r>
              <a:rPr lang="fr-FR" sz="1400" dirty="0" smtClean="0"/>
              <a:t>conversation </a:t>
            </a:r>
            <a:r>
              <a:rPr lang="fr-FR" sz="1400" dirty="0"/>
              <a:t>entre le père et la </a:t>
            </a:r>
            <a:r>
              <a:rPr lang="fr-FR" sz="1400" dirty="0" smtClean="0"/>
              <a:t>fille,</a:t>
            </a:r>
          </a:p>
          <a:p>
            <a:r>
              <a:rPr lang="fr-FR" sz="1400" dirty="0" smtClean="0"/>
              <a:t>situations </a:t>
            </a:r>
            <a:r>
              <a:rPr lang="fr-FR" sz="1400" dirty="0"/>
              <a:t>de personnages </a:t>
            </a:r>
            <a:r>
              <a:rPr lang="fr-FR" sz="1400" dirty="0" smtClean="0"/>
              <a:t>et apports scientifiques)</a:t>
            </a:r>
          </a:p>
          <a:p>
            <a:endParaRPr lang="fr-FR" sz="1400" dirty="0"/>
          </a:p>
          <a:p>
            <a:r>
              <a:rPr lang="fr-FR" sz="1400" b="1" dirty="0" smtClean="0"/>
              <a:t>Auteurs : </a:t>
            </a:r>
            <a:r>
              <a:rPr lang="fr-FR" sz="1400" dirty="0" smtClean="0"/>
              <a:t>Philippe </a:t>
            </a:r>
            <a:r>
              <a:rPr lang="fr-FR" sz="1400" dirty="0" err="1" smtClean="0"/>
              <a:t>Amouyel</a:t>
            </a:r>
            <a:r>
              <a:rPr lang="fr-FR" sz="1400" dirty="0" smtClean="0"/>
              <a:t>, épidémiologiste, professeur de santé publique à l'université de Lille et spécialiste de la génétique d'Alzheimer. </a:t>
            </a:r>
          </a:p>
          <a:p>
            <a:r>
              <a:rPr lang="fr-FR" sz="1400" dirty="0" smtClean="0"/>
              <a:t>Héloïse </a:t>
            </a:r>
            <a:r>
              <a:rPr lang="fr-FR" sz="1400" dirty="0" err="1" smtClean="0"/>
              <a:t>Chochois</a:t>
            </a:r>
            <a:r>
              <a:rPr lang="fr-FR" sz="1400" dirty="0" smtClean="0"/>
              <a:t>, autrice de BD scientifique.</a:t>
            </a:r>
          </a:p>
          <a:p>
            <a:endParaRPr lang="fr-FR" sz="1400" dirty="0" smtClean="0"/>
          </a:p>
          <a:p>
            <a:endParaRPr lang="fr-FR" sz="1400" dirty="0" smtClean="0"/>
          </a:p>
          <a:p>
            <a:endParaRPr lang="fr-FR" sz="1400" dirty="0"/>
          </a:p>
          <a:p>
            <a:endParaRPr lang="fr-FR" sz="1400" dirty="0"/>
          </a:p>
        </p:txBody>
      </p:sp>
      <p:pic>
        <p:nvPicPr>
          <p:cNvPr id="20" name="Imag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54689" y="656800"/>
            <a:ext cx="536307" cy="2122232"/>
          </a:xfrm>
          <a:prstGeom prst="rect">
            <a:avLst/>
          </a:prstGeom>
        </p:spPr>
      </p:pic>
      <p:pic>
        <p:nvPicPr>
          <p:cNvPr id="21" name="Image 20"/>
          <p:cNvPicPr>
            <a:picLocks noChangeAspect="1"/>
          </p:cNvPicPr>
          <p:nvPr/>
        </p:nvPicPr>
        <p:blipFill rotWithShape="1">
          <a:blip r:embed="rId10"/>
          <a:srcRect l="927" t="5820" r="7785" b="6949"/>
          <a:stretch/>
        </p:blipFill>
        <p:spPr>
          <a:xfrm>
            <a:off x="223954" y="3351217"/>
            <a:ext cx="1853196" cy="2361107"/>
          </a:xfrm>
          <a:prstGeom prst="rect">
            <a:avLst/>
          </a:prstGeom>
        </p:spPr>
      </p:pic>
      <p:pic>
        <p:nvPicPr>
          <p:cNvPr id="22" name="Image 21"/>
          <p:cNvPicPr>
            <a:picLocks noChangeAspect="1"/>
          </p:cNvPicPr>
          <p:nvPr/>
        </p:nvPicPr>
        <p:blipFill rotWithShape="1">
          <a:blip r:embed="rId11"/>
          <a:srcRect l="8833" t="6906" r="8306" b="5838"/>
          <a:stretch/>
        </p:blipFill>
        <p:spPr>
          <a:xfrm>
            <a:off x="1734535" y="4264234"/>
            <a:ext cx="1704951" cy="2393820"/>
          </a:xfrm>
          <a:prstGeom prst="rect">
            <a:avLst/>
          </a:prstGeom>
        </p:spPr>
      </p:pic>
      <p:pic>
        <p:nvPicPr>
          <p:cNvPr id="10" name="Imag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98871" y="4717765"/>
            <a:ext cx="837656" cy="1597990"/>
          </a:xfrm>
          <a:prstGeom prst="rect">
            <a:avLst/>
          </a:prstGeom>
        </p:spPr>
      </p:pic>
      <p:sp>
        <p:nvSpPr>
          <p:cNvPr id="5" name="ZoneTexte 4"/>
          <p:cNvSpPr txBox="1"/>
          <p:nvPr/>
        </p:nvSpPr>
        <p:spPr>
          <a:xfrm>
            <a:off x="5791576" y="2834905"/>
            <a:ext cx="5586851" cy="1815882"/>
          </a:xfrm>
          <a:prstGeom prst="rect">
            <a:avLst/>
          </a:prstGeom>
          <a:noFill/>
          <a:ln w="28575">
            <a:solidFill>
              <a:srgbClr val="7030A0"/>
            </a:solidFill>
          </a:ln>
        </p:spPr>
        <p:txBody>
          <a:bodyPr wrap="square" rtlCol="0">
            <a:spAutoFit/>
          </a:bodyPr>
          <a:lstStyle/>
          <a:p>
            <a:pPr algn="just"/>
            <a:r>
              <a:rPr lang="fr-FR" sz="1400" b="1" dirty="0"/>
              <a:t>Thèmes : </a:t>
            </a:r>
          </a:p>
          <a:p>
            <a:r>
              <a:rPr lang="fr-FR" sz="1400" dirty="0"/>
              <a:t>-   </a:t>
            </a:r>
            <a:r>
              <a:rPr lang="fr-FR" sz="1400" b="1" dirty="0"/>
              <a:t>  </a:t>
            </a:r>
            <a:r>
              <a:rPr lang="fr-FR" sz="1400" dirty="0"/>
              <a:t>Les origines, la filiation </a:t>
            </a:r>
          </a:p>
          <a:p>
            <a:pPr marL="285750" indent="-285750">
              <a:buFontTx/>
              <a:buChar char="-"/>
            </a:pPr>
            <a:r>
              <a:rPr lang="fr-FR" sz="1400" dirty="0"/>
              <a:t>Les enjeux de la génomique récréative : ses bienfaits et ses dangers. </a:t>
            </a:r>
          </a:p>
          <a:p>
            <a:pPr marL="285750" indent="-285750">
              <a:buFontTx/>
              <a:buChar char="-"/>
            </a:pPr>
            <a:r>
              <a:rPr lang="fr-FR" sz="1400" dirty="0"/>
              <a:t>Le consentement </a:t>
            </a:r>
          </a:p>
          <a:p>
            <a:pPr marL="285750" indent="-285750">
              <a:buFontTx/>
              <a:buChar char="-"/>
            </a:pPr>
            <a:r>
              <a:rPr lang="fr-FR" sz="1400" dirty="0"/>
              <a:t>L’accompagnement psychologique </a:t>
            </a:r>
          </a:p>
          <a:p>
            <a:pPr marL="285750" indent="-285750">
              <a:buFontTx/>
              <a:buChar char="-"/>
            </a:pPr>
            <a:r>
              <a:rPr lang="fr-FR" sz="1400" dirty="0"/>
              <a:t>L’exploitation des données personnelles </a:t>
            </a:r>
          </a:p>
          <a:p>
            <a:pPr marL="285750" indent="-285750">
              <a:buFontTx/>
              <a:buChar char="-"/>
            </a:pPr>
            <a:r>
              <a:rPr lang="fr-FR" sz="1400" dirty="0"/>
              <a:t>Le rôle du lanceur d’alerte </a:t>
            </a:r>
          </a:p>
          <a:p>
            <a:pPr marL="285750" indent="-285750">
              <a:buFontTx/>
              <a:buChar char="-"/>
            </a:pPr>
            <a:r>
              <a:rPr lang="fr-FR" sz="1400" dirty="0"/>
              <a:t>La vulgarisation scientifique </a:t>
            </a:r>
          </a:p>
        </p:txBody>
      </p:sp>
    </p:spTree>
    <p:extLst>
      <p:ext uri="{BB962C8B-B14F-4D97-AF65-F5344CB8AC3E}">
        <p14:creationId xmlns:p14="http://schemas.microsoft.com/office/powerpoint/2010/main" val="1386600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549" y="3900731"/>
            <a:ext cx="2286582" cy="2024110"/>
          </a:xfrm>
          <a:prstGeom prst="rect">
            <a:avLst/>
          </a:prstGeom>
        </p:spPr>
      </p:pic>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0563" y="3948978"/>
            <a:ext cx="2198235" cy="1975863"/>
          </a:xfrm>
          <a:prstGeom prst="rect">
            <a:avLst/>
          </a:prstGeom>
        </p:spPr>
      </p:pic>
      <p:sp>
        <p:nvSpPr>
          <p:cNvPr id="17" name="ZoneTexte 16"/>
          <p:cNvSpPr txBox="1"/>
          <p:nvPr/>
        </p:nvSpPr>
        <p:spPr>
          <a:xfrm>
            <a:off x="6590660" y="4867570"/>
            <a:ext cx="5055942" cy="1754326"/>
          </a:xfrm>
          <a:prstGeom prst="rect">
            <a:avLst/>
          </a:prstGeom>
          <a:noFill/>
          <a:ln w="28575">
            <a:solidFill>
              <a:srgbClr val="7030A0"/>
            </a:solidFill>
          </a:ln>
        </p:spPr>
        <p:txBody>
          <a:bodyPr wrap="square" rtlCol="0">
            <a:spAutoFit/>
          </a:bodyPr>
          <a:lstStyle/>
          <a:p>
            <a:pPr algn="ctr"/>
            <a:r>
              <a:rPr lang="fr-FR" sz="1600" b="1" dirty="0">
                <a:solidFill>
                  <a:schemeClr val="accent2">
                    <a:lumMod val="75000"/>
                  </a:schemeClr>
                </a:solidFill>
              </a:rPr>
              <a:t>Le manque de  fiabilité des tests et le traumatisme lié à l’absence d’accompagnement psychologique</a:t>
            </a:r>
          </a:p>
          <a:p>
            <a:pPr algn="ctr"/>
            <a:r>
              <a:rPr lang="fr-FR" sz="1400" dirty="0"/>
              <a:t> </a:t>
            </a:r>
            <a:r>
              <a:rPr lang="fr-FR" sz="1400" dirty="0" smtClean="0"/>
              <a:t>    p152 à  p153 </a:t>
            </a:r>
          </a:p>
          <a:p>
            <a:pPr marL="285750" indent="-285750">
              <a:buFont typeface="Wingdings" panose="05000000000000000000" pitchFamily="2" charset="2"/>
              <a:buChar char="v"/>
            </a:pPr>
            <a:r>
              <a:rPr lang="fr-FR" sz="1400" dirty="0" smtClean="0"/>
              <a:t>Mettre en voix la réponse que le père pourrait apporter à sa fille pour la rassurer en s’appuyant sur le témoignage de L’agence de la biomédecine. </a:t>
            </a:r>
            <a:endParaRPr lang="fr-FR" sz="1400" dirty="0"/>
          </a:p>
          <a:p>
            <a:r>
              <a:rPr lang="fr-FR" sz="1000" dirty="0">
                <a:hlinkClick r:id="rId4"/>
              </a:rPr>
              <a:t>https://</a:t>
            </a:r>
            <a:r>
              <a:rPr lang="fr-FR" sz="1000" dirty="0" smtClean="0">
                <a:hlinkClick r:id="rId4"/>
              </a:rPr>
              <a:t>www.genetique-medicale.fr/en-videos/article/a-la-rencontre-d-emmanuelle-cortot-boucher</a:t>
            </a:r>
            <a:endParaRPr lang="fr-FR" sz="1000" dirty="0" smtClean="0"/>
          </a:p>
        </p:txBody>
      </p:sp>
      <p:sp>
        <p:nvSpPr>
          <p:cNvPr id="2" name="Rectangle à coins arrondis 1"/>
          <p:cNvSpPr/>
          <p:nvPr/>
        </p:nvSpPr>
        <p:spPr>
          <a:xfrm>
            <a:off x="3422549" y="149467"/>
            <a:ext cx="5138291" cy="524373"/>
          </a:xfrm>
          <a:prstGeom prst="roundRect">
            <a:avLst/>
          </a:prstGeom>
          <a:noFill/>
          <a:ln w="28575">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just"/>
            <a:r>
              <a:rPr lang="fr-FR" b="1" dirty="0">
                <a:solidFill>
                  <a:srgbClr val="7030A0"/>
                </a:solidFill>
              </a:rPr>
              <a:t>Les risques des tests génétiques </a:t>
            </a:r>
            <a:r>
              <a:rPr lang="fr-FR" b="1" dirty="0" smtClean="0">
                <a:solidFill>
                  <a:srgbClr val="7030A0"/>
                </a:solidFill>
              </a:rPr>
              <a:t>vendus </a:t>
            </a:r>
            <a:r>
              <a:rPr lang="fr-FR" b="1" dirty="0">
                <a:solidFill>
                  <a:srgbClr val="7030A0"/>
                </a:solidFill>
              </a:rPr>
              <a:t>sur Internet </a:t>
            </a:r>
            <a:r>
              <a:rPr lang="fr-FR" b="1" dirty="0" smtClean="0">
                <a:solidFill>
                  <a:srgbClr val="7030A0"/>
                </a:solidFill>
              </a:rPr>
              <a:t> </a:t>
            </a:r>
            <a:endParaRPr lang="fr-FR" b="1" dirty="0">
              <a:solidFill>
                <a:srgbClr val="7030A0"/>
              </a:solidFill>
            </a:endParaRPr>
          </a:p>
        </p:txBody>
      </p:sp>
      <p:sp>
        <p:nvSpPr>
          <p:cNvPr id="8" name="Explosion 2 7"/>
          <p:cNvSpPr/>
          <p:nvPr/>
        </p:nvSpPr>
        <p:spPr>
          <a:xfrm>
            <a:off x="3422549" y="3435881"/>
            <a:ext cx="2065188" cy="758105"/>
          </a:xfrm>
          <a:prstGeom prst="irregularSeal2">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smtClean="0"/>
              <a:t>Expulsion </a:t>
            </a:r>
            <a:endParaRPr lang="fr-FR" sz="1400" dirty="0"/>
          </a:p>
        </p:txBody>
      </p:sp>
      <p:sp>
        <p:nvSpPr>
          <p:cNvPr id="7" name="Explosion 2 6"/>
          <p:cNvSpPr/>
          <p:nvPr/>
        </p:nvSpPr>
        <p:spPr>
          <a:xfrm>
            <a:off x="442452" y="3194736"/>
            <a:ext cx="3090775" cy="1336434"/>
          </a:xfrm>
          <a:prstGeom prst="irregularSeal2">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smtClean="0"/>
              <a:t> Candidature pour un emploi refusée    </a:t>
            </a:r>
            <a:endParaRPr lang="fr-FR" sz="1400" dirty="0"/>
          </a:p>
        </p:txBody>
      </p:sp>
      <p:sp>
        <p:nvSpPr>
          <p:cNvPr id="6" name="Explosion 2 5"/>
          <p:cNvSpPr/>
          <p:nvPr/>
        </p:nvSpPr>
        <p:spPr>
          <a:xfrm>
            <a:off x="1646052" y="4509351"/>
            <a:ext cx="2428436" cy="1128818"/>
          </a:xfrm>
          <a:prstGeom prst="irregularSeal2">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smtClean="0"/>
              <a:t>Demande de prêt rejetée</a:t>
            </a:r>
            <a:endParaRPr lang="fr-FR" sz="1400" dirty="0"/>
          </a:p>
        </p:txBody>
      </p:sp>
      <p:pic>
        <p:nvPicPr>
          <p:cNvPr id="24" name="Image 23"/>
          <p:cNvPicPr>
            <a:picLocks noChangeAspect="1"/>
          </p:cNvPicPr>
          <p:nvPr/>
        </p:nvPicPr>
        <p:blipFill rotWithShape="1">
          <a:blip r:embed="rId5" cstate="print">
            <a:extLst>
              <a:ext uri="{28A0092B-C50C-407E-A947-70E740481C1C}">
                <a14:useLocalDpi xmlns:a14="http://schemas.microsoft.com/office/drawing/2010/main" val="0"/>
              </a:ext>
            </a:extLst>
          </a:blip>
          <a:srcRect b="66031"/>
          <a:stretch/>
        </p:blipFill>
        <p:spPr>
          <a:xfrm>
            <a:off x="586485" y="1490367"/>
            <a:ext cx="2754079" cy="1355423"/>
          </a:xfrm>
          <a:prstGeom prst="rect">
            <a:avLst/>
          </a:prstGeom>
        </p:spPr>
      </p:pic>
      <p:sp>
        <p:nvSpPr>
          <p:cNvPr id="25" name="Rectangle 24"/>
          <p:cNvSpPr/>
          <p:nvPr/>
        </p:nvSpPr>
        <p:spPr>
          <a:xfrm>
            <a:off x="612735" y="905592"/>
            <a:ext cx="4926064" cy="584775"/>
          </a:xfrm>
          <a:prstGeom prst="rect">
            <a:avLst/>
          </a:prstGeom>
        </p:spPr>
        <p:txBody>
          <a:bodyPr wrap="square">
            <a:spAutoFit/>
          </a:bodyPr>
          <a:lstStyle/>
          <a:p>
            <a:pPr algn="ctr"/>
            <a:r>
              <a:rPr lang="fr-FR" sz="1600" b="1" dirty="0">
                <a:solidFill>
                  <a:schemeClr val="accent2">
                    <a:lumMod val="75000"/>
                  </a:schemeClr>
                </a:solidFill>
              </a:rPr>
              <a:t>Les conséquences et l’impact sur la vie </a:t>
            </a:r>
            <a:r>
              <a:rPr lang="fr-FR" sz="1600" b="1" dirty="0" smtClean="0">
                <a:solidFill>
                  <a:schemeClr val="accent2">
                    <a:lumMod val="75000"/>
                  </a:schemeClr>
                </a:solidFill>
              </a:rPr>
              <a:t>privée ou   </a:t>
            </a:r>
            <a:r>
              <a:rPr lang="fr-FR" sz="1600" b="1" dirty="0">
                <a:solidFill>
                  <a:schemeClr val="accent2">
                    <a:lumMod val="75000"/>
                  </a:schemeClr>
                </a:solidFill>
              </a:rPr>
              <a:t>professionnelle </a:t>
            </a:r>
          </a:p>
        </p:txBody>
      </p:sp>
      <p:sp>
        <p:nvSpPr>
          <p:cNvPr id="26" name="Rectangle 25"/>
          <p:cNvSpPr/>
          <p:nvPr/>
        </p:nvSpPr>
        <p:spPr>
          <a:xfrm>
            <a:off x="662724" y="5749597"/>
            <a:ext cx="4936813" cy="92948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fr-FR" sz="1400" dirty="0" smtClean="0"/>
              <a:t>                                      </a:t>
            </a:r>
            <a:r>
              <a:rPr lang="fr-FR" sz="1400" dirty="0"/>
              <a:t> </a:t>
            </a:r>
            <a:r>
              <a:rPr lang="fr-FR" sz="1400" dirty="0" smtClean="0"/>
              <a:t>         p89 à p106  </a:t>
            </a:r>
            <a:endParaRPr lang="fr-FR" sz="1400" dirty="0"/>
          </a:p>
          <a:p>
            <a:pPr marL="285750" indent="-285750">
              <a:buFont typeface="Wingdings" panose="05000000000000000000" pitchFamily="2" charset="2"/>
              <a:buChar char="v"/>
            </a:pPr>
            <a:r>
              <a:rPr lang="fr-FR" sz="1400" dirty="0" smtClean="0"/>
              <a:t>Imaginer la conversation entre la femme et le banquier (P96) </a:t>
            </a:r>
            <a:endParaRPr lang="fr-FR" sz="1400" dirty="0"/>
          </a:p>
          <a:p>
            <a:pPr marL="285750" indent="-285750">
              <a:buFont typeface="Wingdings" panose="05000000000000000000" pitchFamily="2" charset="2"/>
              <a:buChar char="v"/>
            </a:pPr>
            <a:r>
              <a:rPr lang="fr-FR" sz="1400" dirty="0" smtClean="0"/>
              <a:t>Imaginer </a:t>
            </a:r>
            <a:r>
              <a:rPr lang="fr-FR" sz="1400" dirty="0"/>
              <a:t>les pensées intérieures de la </a:t>
            </a:r>
            <a:r>
              <a:rPr lang="fr-FR" sz="1400" dirty="0" smtClean="0"/>
              <a:t>femme (p106)</a:t>
            </a:r>
            <a:endParaRPr lang="fr-FR" sz="1400" dirty="0"/>
          </a:p>
        </p:txBody>
      </p:sp>
      <p:sp>
        <p:nvSpPr>
          <p:cNvPr id="27" name="Rectangle 26"/>
          <p:cNvSpPr/>
          <p:nvPr/>
        </p:nvSpPr>
        <p:spPr>
          <a:xfrm>
            <a:off x="3368610" y="1674554"/>
            <a:ext cx="2365985" cy="79990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smtClean="0"/>
              <a:t>p77 </a:t>
            </a:r>
            <a:r>
              <a:rPr lang="fr-FR" sz="1400" dirty="0"/>
              <a:t>à p83</a:t>
            </a:r>
          </a:p>
          <a:p>
            <a:pPr marL="285750" indent="-285750">
              <a:buFont typeface="Wingdings" panose="05000000000000000000" pitchFamily="2" charset="2"/>
              <a:buChar char="v"/>
            </a:pPr>
            <a:r>
              <a:rPr lang="fr-FR" sz="1400" dirty="0" smtClean="0"/>
              <a:t>Mettre en voix </a:t>
            </a:r>
            <a:r>
              <a:rPr lang="fr-FR" sz="1400" dirty="0"/>
              <a:t>la réaction de la </a:t>
            </a:r>
            <a:r>
              <a:rPr lang="fr-FR" sz="1400" dirty="0" smtClean="0"/>
              <a:t>femme.  </a:t>
            </a:r>
            <a:endParaRPr lang="fr-FR" sz="1400" dirty="0"/>
          </a:p>
        </p:txBody>
      </p:sp>
      <p:sp>
        <p:nvSpPr>
          <p:cNvPr id="29" name="Rectangle 28"/>
          <p:cNvSpPr/>
          <p:nvPr/>
        </p:nvSpPr>
        <p:spPr>
          <a:xfrm>
            <a:off x="6142896" y="846513"/>
            <a:ext cx="5753156" cy="3848384"/>
          </a:xfrm>
          <a:prstGeom prst="rect">
            <a:avLst/>
          </a:prstGeom>
          <a:ln w="28575">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600" b="1" dirty="0" smtClean="0">
                <a:solidFill>
                  <a:schemeClr val="accent2">
                    <a:lumMod val="75000"/>
                  </a:schemeClr>
                </a:solidFill>
              </a:rPr>
              <a:t>L’exploitation </a:t>
            </a:r>
            <a:r>
              <a:rPr lang="fr-FR" sz="1600" b="1" dirty="0">
                <a:solidFill>
                  <a:schemeClr val="accent2">
                    <a:lumMod val="75000"/>
                  </a:schemeClr>
                </a:solidFill>
              </a:rPr>
              <a:t>des données génétiques </a:t>
            </a:r>
            <a:endParaRPr lang="fr-FR" sz="1600" dirty="0"/>
          </a:p>
          <a:p>
            <a:pPr marL="285750" indent="-285750">
              <a:buFont typeface="Wingdings" panose="05000000000000000000" pitchFamily="2" charset="2"/>
              <a:buChar char="v"/>
            </a:pPr>
            <a:r>
              <a:rPr lang="fr-FR" sz="1400" dirty="0" smtClean="0"/>
              <a:t>Vérifier </a:t>
            </a:r>
            <a:r>
              <a:rPr lang="fr-FR" sz="1400" dirty="0"/>
              <a:t>les propos du </a:t>
            </a:r>
            <a:r>
              <a:rPr lang="fr-FR" sz="1400" dirty="0" smtClean="0"/>
              <a:t>généticien sur </a:t>
            </a:r>
            <a:r>
              <a:rPr lang="fr-FR" sz="1400" dirty="0"/>
              <a:t>l’exploitation des données génétiques </a:t>
            </a:r>
            <a:r>
              <a:rPr lang="fr-FR" sz="1400" dirty="0" smtClean="0"/>
              <a:t>recueillies en faisant quelques recherches. p107</a:t>
            </a:r>
          </a:p>
          <a:p>
            <a:r>
              <a:rPr lang="fr-FR" sz="1400" dirty="0" smtClean="0"/>
              <a:t>       En rendre compte oralement sous forme d’exposé. </a:t>
            </a:r>
          </a:p>
          <a:p>
            <a:endParaRPr lang="fr-FR" sz="1400" dirty="0" smtClean="0"/>
          </a:p>
          <a:p>
            <a:r>
              <a:rPr lang="fr-FR" sz="1400" dirty="0" smtClean="0"/>
              <a:t>La </a:t>
            </a:r>
            <a:r>
              <a:rPr lang="fr-FR" sz="1400" dirty="0"/>
              <a:t>collecte de données génétiques : </a:t>
            </a:r>
            <a:r>
              <a:rPr lang="fr-FR" sz="1000" u="sng" dirty="0">
                <a:hlinkClick r:id="rId6"/>
              </a:rPr>
              <a:t>https://www.courrierinternational.com/article/enquete-collecter-ladn-de-la-population-nouvelle-etape-dans-la-surveillance-en-chine</a:t>
            </a:r>
            <a:endParaRPr lang="fr-FR" sz="1000" u="sng" dirty="0"/>
          </a:p>
          <a:p>
            <a:endParaRPr lang="fr-FR" sz="1400" dirty="0"/>
          </a:p>
          <a:p>
            <a:r>
              <a:rPr lang="fr-FR" sz="1400" dirty="0"/>
              <a:t>Le profilage génétique </a:t>
            </a:r>
            <a:r>
              <a:rPr lang="fr-FR" sz="1400" b="1" dirty="0"/>
              <a:t>:</a:t>
            </a:r>
            <a:endParaRPr lang="fr-FR" sz="1400" dirty="0"/>
          </a:p>
          <a:p>
            <a:r>
              <a:rPr lang="fr-FR" sz="1000" u="sng" dirty="0">
                <a:hlinkClick r:id="rId7"/>
              </a:rPr>
              <a:t>https://</a:t>
            </a:r>
            <a:r>
              <a:rPr lang="fr-FR" sz="1000" u="sng" dirty="0" smtClean="0">
                <a:hlinkClick r:id="rId7"/>
              </a:rPr>
              <a:t>www.rtl.fr/actu/sciences-tech/la-chine-utilise-le-profilage-genetique-pour-surveiller-sa-population-avec-l-aide-de-l-occident-7799611006</a:t>
            </a:r>
            <a:endParaRPr lang="fr-FR" sz="1000" dirty="0"/>
          </a:p>
          <a:p>
            <a:r>
              <a:rPr lang="fr-FR" sz="1000" u="sng" dirty="0">
                <a:hlinkClick r:id="rId8"/>
              </a:rPr>
              <a:t>https://</a:t>
            </a:r>
            <a:r>
              <a:rPr lang="fr-FR" sz="1000" u="sng" dirty="0" smtClean="0">
                <a:hlinkClick r:id="rId8"/>
              </a:rPr>
              <a:t>www.lemonde.fr/international/article/2019/02/22/les-autorites-chinoises-constituent-un-fichier-genetique-geant-pour-controler-les-ouigours_5427024_3210.html</a:t>
            </a:r>
            <a:endParaRPr lang="fr-FR" sz="1000" dirty="0"/>
          </a:p>
          <a:p>
            <a:r>
              <a:rPr lang="fr-FR" sz="1000" u="sng" dirty="0">
                <a:hlinkClick r:id="rId9"/>
              </a:rPr>
              <a:t>https://</a:t>
            </a:r>
            <a:r>
              <a:rPr lang="fr-FR" sz="1000" u="sng" dirty="0" smtClean="0">
                <a:hlinkClick r:id="rId9"/>
              </a:rPr>
              <a:t>www.sciencesetavenir.fr/sante/revue-de-presse-asie-la-surveillance-genomique-des-populations-en-chine-et-</a:t>
            </a:r>
          </a:p>
          <a:p>
            <a:r>
              <a:rPr lang="fr-FR" sz="1000" u="sng" dirty="0" smtClean="0">
                <a:hlinkClick r:id="rId9"/>
              </a:rPr>
              <a:t>ailleurs_139620</a:t>
            </a:r>
            <a:endParaRPr lang="fr-FR" sz="1000" u="sng" dirty="0" smtClean="0"/>
          </a:p>
          <a:p>
            <a:endParaRPr lang="fr-FR" sz="1200" dirty="0" smtClean="0"/>
          </a:p>
          <a:p>
            <a:pPr marL="285750" indent="-285750">
              <a:buFont typeface="Wingdings" panose="05000000000000000000" pitchFamily="2" charset="2"/>
              <a:buChar char="v"/>
            </a:pPr>
            <a:r>
              <a:rPr lang="fr-FR" sz="1400" dirty="0" smtClean="0"/>
              <a:t>Ecrire </a:t>
            </a:r>
            <a:r>
              <a:rPr lang="fr-FR" sz="1400" dirty="0"/>
              <a:t>un article de presse pour mettre en garde contre ces </a:t>
            </a:r>
            <a:r>
              <a:rPr lang="fr-FR" sz="1400" dirty="0" smtClean="0"/>
              <a:t>dérives</a:t>
            </a:r>
            <a:r>
              <a:rPr lang="fr-FR" sz="1400" dirty="0"/>
              <a:t> </a:t>
            </a:r>
            <a:r>
              <a:rPr lang="fr-FR" sz="1400" dirty="0" smtClean="0"/>
              <a:t>en rappelant le rôle de la CNIL et les leviers dont elle dispose. </a:t>
            </a:r>
            <a:endParaRPr lang="fr-FR" sz="1400" dirty="0"/>
          </a:p>
          <a:p>
            <a:r>
              <a:rPr lang="fr-FR" sz="1000" dirty="0" smtClean="0">
                <a:hlinkClick r:id="rId10"/>
              </a:rPr>
              <a:t>https</a:t>
            </a:r>
            <a:r>
              <a:rPr lang="fr-FR" sz="1000" dirty="0">
                <a:hlinkClick r:id="rId10"/>
              </a:rPr>
              <a:t>://</a:t>
            </a:r>
            <a:r>
              <a:rPr lang="fr-FR" sz="1000" dirty="0" smtClean="0">
                <a:hlinkClick r:id="rId10"/>
              </a:rPr>
              <a:t>www.cnil.fr/fr/tests-genetiques-sur-internet-la-cnil-appelle-la-vigilance</a:t>
            </a:r>
            <a:endParaRPr lang="fr-FR" sz="1000" dirty="0"/>
          </a:p>
        </p:txBody>
      </p:sp>
      <p:sp>
        <p:nvSpPr>
          <p:cNvPr id="32" name="ZoneTexte 31"/>
          <p:cNvSpPr txBox="1"/>
          <p:nvPr/>
        </p:nvSpPr>
        <p:spPr>
          <a:xfrm>
            <a:off x="440767" y="838729"/>
            <a:ext cx="5416416" cy="5952408"/>
          </a:xfrm>
          <a:prstGeom prst="rect">
            <a:avLst/>
          </a:prstGeom>
          <a:noFill/>
          <a:ln w="28575">
            <a:solidFill>
              <a:srgbClr val="7030A0"/>
            </a:solidFill>
          </a:ln>
        </p:spPr>
        <p:txBody>
          <a:bodyPr wrap="square" rtlCol="0">
            <a:spAutoFit/>
          </a:bodyPr>
          <a:lstStyle/>
          <a:p>
            <a:endParaRPr lang="fr-FR"/>
          </a:p>
        </p:txBody>
      </p:sp>
    </p:spTree>
    <p:extLst>
      <p:ext uri="{BB962C8B-B14F-4D97-AF65-F5344CB8AC3E}">
        <p14:creationId xmlns:p14="http://schemas.microsoft.com/office/powerpoint/2010/main" val="966265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3443185" y="162652"/>
            <a:ext cx="5696863" cy="534238"/>
          </a:xfrm>
          <a:prstGeom prst="roundRect">
            <a:avLst/>
          </a:prstGeom>
          <a:noFill/>
          <a:ln w="28575">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b="1" dirty="0" smtClean="0">
                <a:solidFill>
                  <a:schemeClr val="accent2">
                    <a:lumMod val="75000"/>
                  </a:schemeClr>
                </a:solidFill>
              </a:rPr>
              <a:t>Les aspects positifs des tests médicalement encadrés  </a:t>
            </a:r>
            <a:endParaRPr lang="fr-FR" b="1" dirty="0">
              <a:solidFill>
                <a:schemeClr val="accent2">
                  <a:lumMod val="75000"/>
                </a:schemeClr>
              </a:solidFill>
            </a:endParaRPr>
          </a:p>
        </p:txBody>
      </p:sp>
      <p:sp>
        <p:nvSpPr>
          <p:cNvPr id="7" name="ZoneTexte 6"/>
          <p:cNvSpPr txBox="1"/>
          <p:nvPr/>
        </p:nvSpPr>
        <p:spPr>
          <a:xfrm>
            <a:off x="519987" y="3502198"/>
            <a:ext cx="6829867" cy="2893100"/>
          </a:xfrm>
          <a:prstGeom prst="rect">
            <a:avLst/>
          </a:prstGeom>
          <a:noFill/>
          <a:ln w="28575">
            <a:solidFill>
              <a:srgbClr val="FFC000"/>
            </a:solidFill>
          </a:ln>
        </p:spPr>
        <p:txBody>
          <a:bodyPr wrap="square" rtlCol="0">
            <a:spAutoFit/>
          </a:bodyPr>
          <a:lstStyle/>
          <a:p>
            <a:pPr marL="285750" indent="-285750">
              <a:buFont typeface="Wingdings" panose="05000000000000000000" pitchFamily="2" charset="2"/>
              <a:buChar char="v"/>
            </a:pPr>
            <a:r>
              <a:rPr lang="fr-FR" sz="1400" dirty="0"/>
              <a:t>E</a:t>
            </a:r>
            <a:r>
              <a:rPr lang="fr-FR" sz="1400" dirty="0" smtClean="0"/>
              <a:t>xprimer un point de vue dans un débat mouvant : </a:t>
            </a:r>
          </a:p>
          <a:p>
            <a:r>
              <a:rPr lang="fr-FR" sz="1400" dirty="0" smtClean="0"/>
              <a:t>Affirmation : «</a:t>
            </a:r>
            <a:r>
              <a:rPr lang="fr-FR" sz="1400" i="1" dirty="0" smtClean="0"/>
              <a:t> Les tests médicalement encadrés ne sont d’aucune utilité ».  </a:t>
            </a:r>
            <a:r>
              <a:rPr lang="fr-FR" sz="1400" dirty="0" smtClean="0"/>
              <a:t>Pour ou contre ?</a:t>
            </a:r>
          </a:p>
          <a:p>
            <a:r>
              <a:rPr lang="fr-FR" sz="1400" dirty="0" smtClean="0"/>
              <a:t>Illustrer ses arguments par des exemples extraits de la BD (le couple et Mme Petit). </a:t>
            </a:r>
          </a:p>
          <a:p>
            <a:endParaRPr lang="fr-FR" sz="1400" b="1" dirty="0"/>
          </a:p>
          <a:p>
            <a:pPr marL="285750" indent="-285750">
              <a:buFont typeface="Wingdings" panose="05000000000000000000" pitchFamily="2" charset="2"/>
              <a:buChar char="v"/>
            </a:pPr>
            <a:r>
              <a:rPr lang="fr-FR" sz="1400" dirty="0" smtClean="0"/>
              <a:t>Proposer des activités transversales en lien avec : </a:t>
            </a:r>
            <a:endParaRPr lang="fr-FR" sz="1400" dirty="0"/>
          </a:p>
          <a:p>
            <a:r>
              <a:rPr lang="fr-FR" sz="1400" dirty="0" smtClean="0"/>
              <a:t>- le programme de SVT de la voie générale et technologique : </a:t>
            </a:r>
          </a:p>
          <a:p>
            <a:r>
              <a:rPr lang="fr-FR" sz="1400" dirty="0" smtClean="0"/>
              <a:t> </a:t>
            </a:r>
            <a:r>
              <a:rPr lang="fr-FR" sz="1400" dirty="0"/>
              <a:t>La Terre, la vie et </a:t>
            </a:r>
            <a:r>
              <a:rPr lang="fr-FR" sz="1400" dirty="0" smtClean="0"/>
              <a:t>l’organisation du vivant : L’organisation </a:t>
            </a:r>
            <a:r>
              <a:rPr lang="fr-FR" sz="1400" dirty="0"/>
              <a:t>fonctionnelle du </a:t>
            </a:r>
            <a:r>
              <a:rPr lang="fr-FR" sz="1400" dirty="0" smtClean="0"/>
              <a:t>vivant (2</a:t>
            </a:r>
            <a:r>
              <a:rPr lang="fr-FR" sz="1400" baseline="30000" dirty="0" smtClean="0"/>
              <a:t>nd</a:t>
            </a:r>
            <a:r>
              <a:rPr lang="fr-FR" sz="1400" dirty="0" smtClean="0"/>
              <a:t> GT et Techno), Mutations </a:t>
            </a:r>
            <a:r>
              <a:rPr lang="fr-FR" sz="1400" dirty="0"/>
              <a:t>de l’ADN et variabilité </a:t>
            </a:r>
            <a:r>
              <a:rPr lang="fr-FR" sz="1400" dirty="0" smtClean="0"/>
              <a:t>génétique, L’histoire </a:t>
            </a:r>
            <a:r>
              <a:rPr lang="fr-FR" sz="1400" dirty="0"/>
              <a:t>humaine lue dans son </a:t>
            </a:r>
            <a:r>
              <a:rPr lang="fr-FR" sz="1400" dirty="0" smtClean="0"/>
              <a:t>génome, L’expression </a:t>
            </a:r>
            <a:r>
              <a:rPr lang="fr-FR" sz="1400" dirty="0"/>
              <a:t>du patrimoine </a:t>
            </a:r>
            <a:r>
              <a:rPr lang="fr-FR" sz="1400" dirty="0" smtClean="0"/>
              <a:t>génétique (en 1</a:t>
            </a:r>
            <a:r>
              <a:rPr lang="fr-FR" sz="1400" baseline="30000" dirty="0" smtClean="0"/>
              <a:t>ère</a:t>
            </a:r>
            <a:r>
              <a:rPr lang="fr-FR" sz="1400" dirty="0" smtClean="0"/>
              <a:t>),  </a:t>
            </a:r>
            <a:r>
              <a:rPr lang="fr-FR" sz="1400" dirty="0"/>
              <a:t>Génétique et </a:t>
            </a:r>
            <a:r>
              <a:rPr lang="fr-FR" sz="1400" dirty="0" smtClean="0"/>
              <a:t>évolution  (Terminale).</a:t>
            </a:r>
          </a:p>
          <a:p>
            <a:r>
              <a:rPr lang="fr-FR" sz="1400" dirty="0" smtClean="0"/>
              <a:t>- le programme d’EMC de Terminale de la voie professionnelle : (le nouveau n’entre en </a:t>
            </a:r>
            <a:r>
              <a:rPr lang="fr-FR" sz="1400" dirty="0"/>
              <a:t>vigueur </a:t>
            </a:r>
            <a:r>
              <a:rPr lang="fr-FR" sz="1400" dirty="0" smtClean="0"/>
              <a:t>qu’en 2026-27).  S’engager </a:t>
            </a:r>
            <a:r>
              <a:rPr lang="fr-FR" sz="1400" dirty="0"/>
              <a:t>et débattre en démocratie autour des défis de société : </a:t>
            </a:r>
            <a:r>
              <a:rPr lang="fr-FR" sz="1400" dirty="0" smtClean="0"/>
              <a:t>Biotechnologies </a:t>
            </a:r>
            <a:r>
              <a:rPr lang="fr-FR" sz="1400" dirty="0"/>
              <a:t>et éthique : le recours aux biotechnologies et à la </a:t>
            </a:r>
            <a:r>
              <a:rPr lang="fr-FR" sz="1400" dirty="0" smtClean="0"/>
              <a:t>génétique.  </a:t>
            </a:r>
            <a:endParaRPr lang="fr-FR" sz="1400" dirty="0"/>
          </a:p>
        </p:txBody>
      </p:sp>
      <p:sp>
        <p:nvSpPr>
          <p:cNvPr id="11" name="Rectangle 10"/>
          <p:cNvSpPr/>
          <p:nvPr/>
        </p:nvSpPr>
        <p:spPr>
          <a:xfrm>
            <a:off x="2442754" y="861903"/>
            <a:ext cx="7576457" cy="2409596"/>
          </a:xfrm>
          <a:prstGeom prst="rect">
            <a:avLst/>
          </a:prstGeom>
          <a:ln w="28575">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pic>
        <p:nvPicPr>
          <p:cNvPr id="13"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4020" y="1053437"/>
            <a:ext cx="2242182" cy="2026527"/>
          </a:xfrm>
          <a:prstGeom prst="rect">
            <a:avLst/>
          </a:prstGeom>
        </p:spPr>
      </p:pic>
      <p:pic>
        <p:nvPicPr>
          <p:cNvPr id="16" name="Imag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3409" y="1001081"/>
            <a:ext cx="1602803" cy="2131238"/>
          </a:xfrm>
          <a:prstGeom prst="rect">
            <a:avLst/>
          </a:prstGeom>
        </p:spPr>
      </p:pic>
      <p:sp>
        <p:nvSpPr>
          <p:cNvPr id="17" name="ZoneTexte 16"/>
          <p:cNvSpPr txBox="1"/>
          <p:nvPr/>
        </p:nvSpPr>
        <p:spPr>
          <a:xfrm>
            <a:off x="4748157" y="1380423"/>
            <a:ext cx="3442254" cy="2031325"/>
          </a:xfrm>
          <a:prstGeom prst="rect">
            <a:avLst/>
          </a:prstGeom>
          <a:noFill/>
        </p:spPr>
        <p:txBody>
          <a:bodyPr wrap="square" rtlCol="0">
            <a:spAutoFit/>
          </a:bodyPr>
          <a:lstStyle/>
          <a:p>
            <a:r>
              <a:rPr lang="fr-FR" sz="1400" dirty="0" smtClean="0"/>
              <a:t>                p113 à p130 et p131 </a:t>
            </a:r>
            <a:r>
              <a:rPr lang="fr-FR" sz="1400" dirty="0"/>
              <a:t>à </a:t>
            </a:r>
            <a:r>
              <a:rPr lang="fr-FR" sz="1400" dirty="0" smtClean="0"/>
              <a:t>p141</a:t>
            </a:r>
          </a:p>
          <a:p>
            <a:endParaRPr lang="fr-FR" sz="1400" dirty="0" smtClean="0"/>
          </a:p>
          <a:p>
            <a:pPr marL="285750" indent="-285750">
              <a:buFont typeface="Wingdings" panose="05000000000000000000" pitchFamily="2" charset="2"/>
              <a:buChar char="v"/>
            </a:pPr>
            <a:r>
              <a:rPr lang="fr-FR" sz="1400" dirty="0"/>
              <a:t>Raconter à l’écrit </a:t>
            </a:r>
            <a:r>
              <a:rPr lang="fr-FR" sz="1400" dirty="0" smtClean="0"/>
              <a:t>les situations vécues  par les différents personnages (le couple et Mme Petit)  en indiquant les </a:t>
            </a:r>
            <a:r>
              <a:rPr lang="fr-FR" sz="1400" dirty="0"/>
              <a:t>aspects positifs des </a:t>
            </a:r>
            <a:r>
              <a:rPr lang="fr-FR" sz="1400" dirty="0" smtClean="0"/>
              <a:t>tests</a:t>
            </a:r>
            <a:r>
              <a:rPr lang="fr-FR" sz="1400" dirty="0"/>
              <a:t> </a:t>
            </a:r>
            <a:r>
              <a:rPr lang="fr-FR" sz="1400" dirty="0" smtClean="0"/>
              <a:t>(travail préparatoire pour mener d’autres activités) . </a:t>
            </a:r>
            <a:endParaRPr lang="fr-FR" sz="1400" dirty="0"/>
          </a:p>
          <a:p>
            <a:pPr marL="285750" indent="-285750">
              <a:buFont typeface="Wingdings" panose="05000000000000000000" pitchFamily="2" charset="2"/>
              <a:buChar char="v"/>
            </a:pPr>
            <a:endParaRPr lang="fr-FR" sz="1400" dirty="0"/>
          </a:p>
          <a:p>
            <a:endParaRPr lang="fr-FR" sz="1400" dirty="0" smtClean="0"/>
          </a:p>
        </p:txBody>
      </p:sp>
      <p:sp>
        <p:nvSpPr>
          <p:cNvPr id="19" name="Rectangle 18"/>
          <p:cNvSpPr/>
          <p:nvPr/>
        </p:nvSpPr>
        <p:spPr>
          <a:xfrm>
            <a:off x="7651241" y="3504855"/>
            <a:ext cx="4019646" cy="3105886"/>
          </a:xfrm>
          <a:prstGeom prst="rect">
            <a:avLst/>
          </a:prstGeom>
          <a:ln w="28575">
            <a:solidFill>
              <a:schemeClr val="accent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20" name="Image 19"/>
          <p:cNvPicPr>
            <a:picLocks noChangeAspect="1"/>
          </p:cNvPicPr>
          <p:nvPr/>
        </p:nvPicPr>
        <p:blipFill rotWithShape="1">
          <a:blip r:embed="rId4" cstate="print">
            <a:extLst>
              <a:ext uri="{28A0092B-C50C-407E-A947-70E740481C1C}">
                <a14:useLocalDpi xmlns:a14="http://schemas.microsoft.com/office/drawing/2010/main" val="0"/>
              </a:ext>
            </a:extLst>
          </a:blip>
          <a:srcRect l="29277" t="66468" b="1890"/>
          <a:stretch/>
        </p:blipFill>
        <p:spPr>
          <a:xfrm>
            <a:off x="8088900" y="3533809"/>
            <a:ext cx="3280600" cy="2046993"/>
          </a:xfrm>
          <a:prstGeom prst="rect">
            <a:avLst/>
          </a:prstGeom>
        </p:spPr>
      </p:pic>
      <p:sp>
        <p:nvSpPr>
          <p:cNvPr id="21" name="ZoneTexte 20"/>
          <p:cNvSpPr txBox="1"/>
          <p:nvPr/>
        </p:nvSpPr>
        <p:spPr>
          <a:xfrm>
            <a:off x="7751928" y="5669368"/>
            <a:ext cx="3910464" cy="954107"/>
          </a:xfrm>
          <a:prstGeom prst="rect">
            <a:avLst/>
          </a:prstGeom>
          <a:noFill/>
        </p:spPr>
        <p:txBody>
          <a:bodyPr wrap="square" rtlCol="0">
            <a:spAutoFit/>
          </a:bodyPr>
          <a:lstStyle/>
          <a:p>
            <a:pPr marL="285750" indent="-285750">
              <a:buFont typeface="Wingdings" panose="05000000000000000000" pitchFamily="2" charset="2"/>
              <a:buChar char="v"/>
            </a:pPr>
            <a:r>
              <a:rPr lang="fr-FR" sz="1400" dirty="0" smtClean="0"/>
              <a:t>Quelques années plus tard … p141</a:t>
            </a:r>
          </a:p>
          <a:p>
            <a:r>
              <a:rPr lang="fr-FR" sz="1400" dirty="0"/>
              <a:t> </a:t>
            </a:r>
            <a:r>
              <a:rPr lang="fr-FR" sz="1400" dirty="0" smtClean="0"/>
              <a:t>      Juliette est majeure. Il est temps de lui parler. </a:t>
            </a:r>
          </a:p>
          <a:p>
            <a:r>
              <a:rPr lang="fr-FR" sz="1400" dirty="0"/>
              <a:t> </a:t>
            </a:r>
            <a:r>
              <a:rPr lang="fr-FR" sz="1400" dirty="0" smtClean="0"/>
              <a:t>      Imaginer la scène entre Juliette et ses parents   </a:t>
            </a:r>
          </a:p>
          <a:p>
            <a:r>
              <a:rPr lang="fr-FR" sz="1400" dirty="0"/>
              <a:t> </a:t>
            </a:r>
            <a:r>
              <a:rPr lang="fr-FR" sz="1400" dirty="0" smtClean="0"/>
              <a:t>      et la mettre en voix. </a:t>
            </a:r>
            <a:endParaRPr lang="fr-FR" sz="1400" dirty="0"/>
          </a:p>
        </p:txBody>
      </p:sp>
    </p:spTree>
    <p:extLst>
      <p:ext uri="{BB962C8B-B14F-4D97-AF65-F5344CB8AC3E}">
        <p14:creationId xmlns:p14="http://schemas.microsoft.com/office/powerpoint/2010/main" val="583899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712" y="4201908"/>
            <a:ext cx="2784094" cy="654905"/>
          </a:xfrm>
          <a:prstGeom prst="rect">
            <a:avLst/>
          </a:prstGeom>
        </p:spPr>
      </p:pic>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444" y="5089379"/>
            <a:ext cx="2869641" cy="694967"/>
          </a:xfrm>
          <a:prstGeom prst="rect">
            <a:avLst/>
          </a:prstGeom>
        </p:spPr>
      </p:pic>
      <p:pic>
        <p:nvPicPr>
          <p:cNvPr id="5" name="Image 4"/>
          <p:cNvPicPr>
            <a:picLocks noChangeAspect="1"/>
          </p:cNvPicPr>
          <p:nvPr/>
        </p:nvPicPr>
        <p:blipFill rotWithShape="1">
          <a:blip r:embed="rId4" cstate="print">
            <a:extLst>
              <a:ext uri="{28A0092B-C50C-407E-A947-70E740481C1C}">
                <a14:useLocalDpi xmlns:a14="http://schemas.microsoft.com/office/drawing/2010/main" val="0"/>
              </a:ext>
            </a:extLst>
          </a:blip>
          <a:srcRect l="2735" t="2069" r="2228" b="57732"/>
          <a:stretch/>
        </p:blipFill>
        <p:spPr>
          <a:xfrm>
            <a:off x="130629" y="2272033"/>
            <a:ext cx="2793495" cy="1647726"/>
          </a:xfrm>
          <a:prstGeom prst="rect">
            <a:avLst/>
          </a:prstGeom>
        </p:spPr>
      </p:pic>
      <p:pic>
        <p:nvPicPr>
          <p:cNvPr id="8" name="Image 7"/>
          <p:cNvPicPr>
            <a:picLocks noChangeAspect="1"/>
          </p:cNvPicPr>
          <p:nvPr/>
        </p:nvPicPr>
        <p:blipFill rotWithShape="1">
          <a:blip r:embed="rId5" cstate="print">
            <a:extLst>
              <a:ext uri="{28A0092B-C50C-407E-A947-70E740481C1C}">
                <a14:useLocalDpi xmlns:a14="http://schemas.microsoft.com/office/drawing/2010/main" val="0"/>
              </a:ext>
            </a:extLst>
          </a:blip>
          <a:srcRect t="50048" b="1263"/>
          <a:stretch/>
        </p:blipFill>
        <p:spPr>
          <a:xfrm>
            <a:off x="9381436" y="2469299"/>
            <a:ext cx="2315315" cy="1587731"/>
          </a:xfrm>
          <a:prstGeom prst="rect">
            <a:avLst/>
          </a:prstGeom>
          <a:ln>
            <a:solidFill>
              <a:schemeClr val="accent1">
                <a:lumMod val="75000"/>
              </a:schemeClr>
            </a:solidFill>
          </a:ln>
        </p:spPr>
      </p:pic>
      <p:pic>
        <p:nvPicPr>
          <p:cNvPr id="10" name="Image 9"/>
          <p:cNvPicPr>
            <a:picLocks noChangeAspect="1"/>
          </p:cNvPicPr>
          <p:nvPr/>
        </p:nvPicPr>
        <p:blipFill rotWithShape="1">
          <a:blip r:embed="rId6" cstate="print">
            <a:extLst>
              <a:ext uri="{28A0092B-C50C-407E-A947-70E740481C1C}">
                <a14:useLocalDpi xmlns:a14="http://schemas.microsoft.com/office/drawing/2010/main" val="0"/>
              </a:ext>
            </a:extLst>
          </a:blip>
          <a:srcRect t="49474"/>
          <a:stretch/>
        </p:blipFill>
        <p:spPr>
          <a:xfrm>
            <a:off x="9381436" y="4411063"/>
            <a:ext cx="2375135" cy="1682590"/>
          </a:xfrm>
          <a:prstGeom prst="rect">
            <a:avLst/>
          </a:prstGeom>
        </p:spPr>
      </p:pic>
      <p:sp>
        <p:nvSpPr>
          <p:cNvPr id="11" name="ZoneTexte 10"/>
          <p:cNvSpPr txBox="1"/>
          <p:nvPr/>
        </p:nvSpPr>
        <p:spPr>
          <a:xfrm>
            <a:off x="3149309" y="1780695"/>
            <a:ext cx="5912965" cy="3754874"/>
          </a:xfrm>
          <a:prstGeom prst="rect">
            <a:avLst/>
          </a:prstGeom>
          <a:noFill/>
          <a:ln w="28575">
            <a:solidFill>
              <a:schemeClr val="accent3"/>
            </a:solidFill>
          </a:ln>
        </p:spPr>
        <p:txBody>
          <a:bodyPr wrap="square" rtlCol="0">
            <a:spAutoFit/>
          </a:bodyPr>
          <a:lstStyle/>
          <a:p>
            <a:pPr marL="285750" indent="-285750">
              <a:buFont typeface="Wingdings" panose="05000000000000000000" pitchFamily="2" charset="2"/>
              <a:buChar char="v"/>
            </a:pPr>
            <a:r>
              <a:rPr lang="fr-FR" sz="1400" dirty="0" smtClean="0"/>
              <a:t>Se renseigner sur le cadre législatif et présenter ses recherches oralement (travail de groupe) </a:t>
            </a:r>
            <a:endParaRPr lang="fr-FR" sz="1400" dirty="0"/>
          </a:p>
          <a:p>
            <a:endParaRPr lang="fr-FR" sz="1000" dirty="0"/>
          </a:p>
          <a:p>
            <a:r>
              <a:rPr lang="fr-FR" sz="1000" dirty="0" smtClean="0"/>
              <a:t>- L’Agence </a:t>
            </a:r>
            <a:r>
              <a:rPr lang="fr-FR" sz="1000" dirty="0"/>
              <a:t>de la biomédecine : </a:t>
            </a:r>
            <a:r>
              <a:rPr lang="fr-FR" sz="1000" dirty="0" smtClean="0">
                <a:hlinkClick r:id="rId7"/>
              </a:rPr>
              <a:t>https</a:t>
            </a:r>
            <a:r>
              <a:rPr lang="fr-FR" sz="1000" dirty="0">
                <a:hlinkClick r:id="rId7"/>
              </a:rPr>
              <a:t>://</a:t>
            </a:r>
            <a:r>
              <a:rPr lang="fr-FR" sz="1000" dirty="0" smtClean="0">
                <a:hlinkClick r:id="rId7"/>
              </a:rPr>
              <a:t>www.genetique-medicale.fr/la-genetique-medicale-et-vous</a:t>
            </a:r>
            <a:endParaRPr lang="fr-FR" sz="1000" dirty="0" smtClean="0"/>
          </a:p>
          <a:p>
            <a:r>
              <a:rPr lang="fr-FR" sz="1000" dirty="0"/>
              <a:t/>
            </a:r>
            <a:br>
              <a:rPr lang="fr-FR" sz="1000" dirty="0"/>
            </a:br>
            <a:r>
              <a:rPr lang="fr-FR" sz="1000" dirty="0" smtClean="0"/>
              <a:t>- LOI </a:t>
            </a:r>
            <a:r>
              <a:rPr lang="fr-FR" sz="1000" dirty="0"/>
              <a:t>du 2 août 2021 relative à la bioéthique</a:t>
            </a:r>
            <a:br>
              <a:rPr lang="fr-FR" sz="1000" dirty="0"/>
            </a:br>
            <a:r>
              <a:rPr lang="fr-FR" sz="1000" dirty="0">
                <a:hlinkClick r:id="rId8"/>
              </a:rPr>
              <a:t>https://www.legifrance.gouv.fr/jorf/article_jo/JORFARTI000043884425</a:t>
            </a:r>
            <a:r>
              <a:rPr lang="fr-FR" sz="1000" dirty="0"/>
              <a:t/>
            </a:r>
            <a:br>
              <a:rPr lang="fr-FR" sz="1000" dirty="0"/>
            </a:br>
            <a:r>
              <a:rPr lang="fr-FR" sz="1000" dirty="0">
                <a:hlinkClick r:id="rId9"/>
              </a:rPr>
              <a:t>https://</a:t>
            </a:r>
            <a:r>
              <a:rPr lang="fr-FR" sz="1000" dirty="0" smtClean="0">
                <a:hlinkClick r:id="rId9"/>
              </a:rPr>
              <a:t>www.sciencedirect.com/science/article/pii/S0001407922000152</a:t>
            </a:r>
            <a:endParaRPr lang="fr-FR" sz="1000" dirty="0" smtClean="0"/>
          </a:p>
          <a:p>
            <a:r>
              <a:rPr lang="fr-FR" sz="1000" dirty="0"/>
              <a:t/>
            </a:r>
            <a:br>
              <a:rPr lang="fr-FR" sz="1000" dirty="0"/>
            </a:br>
            <a:r>
              <a:rPr lang="fr-FR" sz="1000" dirty="0" smtClean="0"/>
              <a:t>- Le </a:t>
            </a:r>
            <a:r>
              <a:rPr lang="fr-FR" sz="1000" dirty="0"/>
              <a:t>code civil : </a:t>
            </a:r>
            <a:r>
              <a:rPr lang="fr-FR" sz="1000" dirty="0" smtClean="0"/>
              <a:t>Article </a:t>
            </a:r>
            <a:r>
              <a:rPr lang="fr-FR" sz="1000" dirty="0"/>
              <a:t>16-10 </a:t>
            </a:r>
            <a:r>
              <a:rPr lang="fr-FR" sz="1000" dirty="0" smtClean="0"/>
              <a:t>à 16-13</a:t>
            </a:r>
            <a:r>
              <a:rPr lang="fr-FR" sz="1000" dirty="0"/>
              <a:t/>
            </a:r>
            <a:br>
              <a:rPr lang="fr-FR" sz="1000" dirty="0"/>
            </a:br>
            <a:r>
              <a:rPr lang="fr-FR" sz="1000" dirty="0">
                <a:hlinkClick r:id="rId10"/>
              </a:rPr>
              <a:t>https://www.legifrance.gouv.fr/codes/section_lc/LEGITEXT000006070721/LEGISCTA000006136513/#</a:t>
            </a:r>
            <a:r>
              <a:rPr lang="fr-FR" sz="1000" dirty="0" smtClean="0">
                <a:hlinkClick r:id="rId10"/>
              </a:rPr>
              <a:t>LEGISCTA000006136513</a:t>
            </a:r>
            <a:endParaRPr lang="fr-FR" sz="1000" dirty="0" smtClean="0"/>
          </a:p>
          <a:p>
            <a:endParaRPr lang="fr-FR" sz="1000" dirty="0" smtClean="0"/>
          </a:p>
          <a:p>
            <a:r>
              <a:rPr lang="fr-FR" sz="1000" dirty="0" smtClean="0"/>
              <a:t>- Le code de la santé publique : Titre III </a:t>
            </a:r>
          </a:p>
          <a:p>
            <a:r>
              <a:rPr lang="fr-FR" sz="1000" dirty="0">
                <a:hlinkClick r:id="rId11"/>
              </a:rPr>
              <a:t>https://</a:t>
            </a:r>
            <a:r>
              <a:rPr lang="fr-FR" sz="1000" dirty="0" smtClean="0">
                <a:hlinkClick r:id="rId11"/>
              </a:rPr>
              <a:t>www.legifrance.gouv.fr/codes/texte_lc/LEGITEXT000006072665</a:t>
            </a:r>
            <a:endParaRPr lang="fr-FR" sz="1000" dirty="0" smtClean="0"/>
          </a:p>
          <a:p>
            <a:endParaRPr lang="fr-FR" sz="1000" dirty="0" smtClean="0"/>
          </a:p>
          <a:p>
            <a:r>
              <a:rPr lang="fr-FR" sz="1000" dirty="0" smtClean="0"/>
              <a:t>- Le code pénal : Articles 226-25 à 226-30</a:t>
            </a:r>
          </a:p>
          <a:p>
            <a:r>
              <a:rPr lang="fr-FR" sz="1000" dirty="0" smtClean="0"/>
              <a:t>Titre II – </a:t>
            </a:r>
            <a:r>
              <a:rPr lang="fr-FR" sz="1000" dirty="0" err="1" smtClean="0"/>
              <a:t>Chap</a:t>
            </a:r>
            <a:r>
              <a:rPr lang="fr-FR" sz="1000" dirty="0" smtClean="0"/>
              <a:t> VI - Section </a:t>
            </a:r>
            <a:r>
              <a:rPr lang="fr-FR" sz="1000" dirty="0"/>
              <a:t>6 : Des atteintes à la personne résultant de l'examen de ses caractéristiques génétiques ou de l'identification par ses empreintes </a:t>
            </a:r>
            <a:r>
              <a:rPr lang="fr-FR" sz="1000" dirty="0" smtClean="0"/>
              <a:t>génétiques </a:t>
            </a:r>
            <a:r>
              <a:rPr lang="fr-FR" sz="1000" dirty="0" smtClean="0">
                <a:hlinkClick r:id="rId12"/>
              </a:rPr>
              <a:t>https</a:t>
            </a:r>
            <a:r>
              <a:rPr lang="fr-FR" sz="1000" dirty="0">
                <a:hlinkClick r:id="rId12"/>
              </a:rPr>
              <a:t>://</a:t>
            </a:r>
            <a:r>
              <a:rPr lang="fr-FR" sz="1000" dirty="0" smtClean="0">
                <a:hlinkClick r:id="rId12"/>
              </a:rPr>
              <a:t>www.legifrance.gouv.fr/codes/article_lc/LEGIARTI000042919801</a:t>
            </a:r>
            <a:endParaRPr lang="fr-FR" sz="1000" dirty="0" smtClean="0"/>
          </a:p>
          <a:p>
            <a:endParaRPr lang="fr-FR" sz="1000" dirty="0" smtClean="0"/>
          </a:p>
          <a:p>
            <a:r>
              <a:rPr lang="fr-FR" sz="1000" dirty="0" smtClean="0"/>
              <a:t>- Le code de la défense : </a:t>
            </a:r>
            <a:r>
              <a:rPr lang="fr-FR" sz="1000" dirty="0"/>
              <a:t>Article </a:t>
            </a:r>
            <a:r>
              <a:rPr lang="fr-FR" sz="1000" dirty="0" smtClean="0"/>
              <a:t>L2381-1</a:t>
            </a:r>
          </a:p>
          <a:p>
            <a:r>
              <a:rPr lang="fr-FR" sz="1000" dirty="0">
                <a:hlinkClick r:id="rId13"/>
              </a:rPr>
              <a:t>https://</a:t>
            </a:r>
            <a:r>
              <a:rPr lang="fr-FR" sz="1000" dirty="0" smtClean="0">
                <a:hlinkClick r:id="rId13"/>
              </a:rPr>
              <a:t>www.legifrance.gouv.fr/codes/article_lc/LEGIARTI000037201000</a:t>
            </a:r>
            <a:endParaRPr lang="fr-FR" sz="1000" dirty="0" smtClean="0"/>
          </a:p>
        </p:txBody>
      </p:sp>
      <p:sp>
        <p:nvSpPr>
          <p:cNvPr id="4" name="Rectangle à coins arrondis 3"/>
          <p:cNvSpPr/>
          <p:nvPr/>
        </p:nvSpPr>
        <p:spPr>
          <a:xfrm>
            <a:off x="4228127" y="218601"/>
            <a:ext cx="3542178" cy="551878"/>
          </a:xfrm>
          <a:prstGeom prst="roundRect">
            <a:avLst/>
          </a:prstGeom>
          <a:noFill/>
          <a:ln w="28575">
            <a:solidFill>
              <a:schemeClr val="bg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r>
              <a:rPr lang="fr-FR" b="1" dirty="0">
                <a:solidFill>
                  <a:schemeClr val="tx1"/>
                </a:solidFill>
              </a:rPr>
              <a:t>Le consentement </a:t>
            </a:r>
            <a:r>
              <a:rPr lang="fr-FR" dirty="0">
                <a:solidFill>
                  <a:schemeClr val="tx1"/>
                </a:solidFill>
              </a:rPr>
              <a:t>: </a:t>
            </a:r>
            <a:r>
              <a:rPr lang="fr-FR" b="1" dirty="0">
                <a:solidFill>
                  <a:schemeClr val="tx1"/>
                </a:solidFill>
              </a:rPr>
              <a:t>q</a:t>
            </a:r>
            <a:r>
              <a:rPr lang="fr-FR" b="1" dirty="0" smtClean="0">
                <a:solidFill>
                  <a:schemeClr val="tx1"/>
                </a:solidFill>
              </a:rPr>
              <a:t>ue </a:t>
            </a:r>
            <a:r>
              <a:rPr lang="fr-FR" b="1" dirty="0">
                <a:solidFill>
                  <a:schemeClr val="tx1"/>
                </a:solidFill>
              </a:rPr>
              <a:t>dit la loi ? </a:t>
            </a:r>
            <a:r>
              <a:rPr lang="fr-FR" b="1" dirty="0" smtClean="0">
                <a:solidFill>
                  <a:schemeClr val="tx1"/>
                </a:solidFill>
              </a:rPr>
              <a:t> </a:t>
            </a:r>
            <a:endParaRPr lang="fr-FR" b="1" dirty="0">
              <a:solidFill>
                <a:schemeClr val="tx1"/>
              </a:solidFill>
            </a:endParaRPr>
          </a:p>
        </p:txBody>
      </p:sp>
      <p:sp>
        <p:nvSpPr>
          <p:cNvPr id="14" name="Ellipse 13"/>
          <p:cNvSpPr/>
          <p:nvPr/>
        </p:nvSpPr>
        <p:spPr>
          <a:xfrm>
            <a:off x="113553" y="5080581"/>
            <a:ext cx="582483" cy="452729"/>
          </a:xfrm>
          <a:prstGeom prst="ellipse">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1538758" y="2216258"/>
            <a:ext cx="986589" cy="502793"/>
          </a:xfrm>
          <a:prstGeom prst="ellipse">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113553" y="4057030"/>
            <a:ext cx="595337" cy="525742"/>
          </a:xfrm>
          <a:prstGeom prst="ellipse">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100490" y="3181106"/>
            <a:ext cx="483326" cy="418013"/>
          </a:xfrm>
          <a:prstGeom prst="ellipse">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p:cNvSpPr/>
          <p:nvPr/>
        </p:nvSpPr>
        <p:spPr>
          <a:xfrm>
            <a:off x="10474783" y="2408846"/>
            <a:ext cx="1335505" cy="620409"/>
          </a:xfrm>
          <a:prstGeom prst="ellipse">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10915827" y="4345667"/>
            <a:ext cx="748907" cy="367385"/>
          </a:xfrm>
          <a:prstGeom prst="ellipse">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10875190" y="5159906"/>
            <a:ext cx="830179" cy="339222"/>
          </a:xfrm>
          <a:prstGeom prst="ellipse">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3149309" y="5847411"/>
            <a:ext cx="5903420" cy="954107"/>
          </a:xfrm>
          <a:prstGeom prst="rect">
            <a:avLst/>
          </a:prstGeom>
          <a:ln w="28575">
            <a:solidFill>
              <a:schemeClr val="accent3"/>
            </a:solidFill>
          </a:ln>
        </p:spPr>
        <p:txBody>
          <a:bodyPr wrap="square">
            <a:spAutoFit/>
          </a:bodyPr>
          <a:lstStyle/>
          <a:p>
            <a:pPr marL="171450" indent="-171450">
              <a:buFont typeface="Wingdings" panose="05000000000000000000" pitchFamily="2" charset="2"/>
              <a:buChar char="v"/>
            </a:pPr>
            <a:r>
              <a:rPr lang="fr-FR" sz="1400" dirty="0" smtClean="0"/>
              <a:t>  Ecouter l’interview du Pr </a:t>
            </a:r>
            <a:r>
              <a:rPr lang="fr-FR" sz="1400" dirty="0"/>
              <a:t>Philippe </a:t>
            </a:r>
            <a:r>
              <a:rPr lang="fr-FR" sz="1400" dirty="0" err="1"/>
              <a:t>Amouyel</a:t>
            </a:r>
            <a:r>
              <a:rPr lang="fr-FR" sz="1400" dirty="0"/>
              <a:t> </a:t>
            </a:r>
            <a:r>
              <a:rPr lang="fr-FR" sz="1400" dirty="0" smtClean="0"/>
              <a:t> à propos de sa  </a:t>
            </a:r>
            <a:r>
              <a:rPr lang="fr-FR" sz="1400" dirty="0"/>
              <a:t>BD </a:t>
            </a:r>
            <a:r>
              <a:rPr lang="fr-FR" sz="1000" dirty="0" smtClean="0">
                <a:hlinkClick r:id="rId14"/>
              </a:rPr>
              <a:t>https</a:t>
            </a:r>
            <a:r>
              <a:rPr lang="fr-FR" sz="1000" dirty="0">
                <a:hlinkClick r:id="rId14"/>
              </a:rPr>
              <a:t>://</a:t>
            </a:r>
            <a:r>
              <a:rPr lang="fr-FR" sz="1000" dirty="0" smtClean="0">
                <a:hlinkClick r:id="rId14"/>
              </a:rPr>
              <a:t>www.youtube.com/watch?v=mFSgB4oLq2s</a:t>
            </a:r>
            <a:r>
              <a:rPr lang="fr-FR" sz="1000" dirty="0" smtClean="0"/>
              <a:t> </a:t>
            </a:r>
            <a:r>
              <a:rPr lang="fr-FR" sz="1400" dirty="0" smtClean="0"/>
              <a:t>et répondre à la question dans un développement argumenté :  « </a:t>
            </a:r>
            <a:r>
              <a:rPr lang="fr-FR" sz="1400" i="1" dirty="0" err="1" smtClean="0"/>
              <a:t>Vaut-il</a:t>
            </a:r>
            <a:r>
              <a:rPr lang="fr-FR" sz="1400" i="1" dirty="0" smtClean="0"/>
              <a:t> mieux connaître ou ne pas connaître les résultats des tests ? »</a:t>
            </a:r>
          </a:p>
        </p:txBody>
      </p:sp>
      <p:sp>
        <p:nvSpPr>
          <p:cNvPr id="25" name="Ellipse 24"/>
          <p:cNvSpPr/>
          <p:nvPr/>
        </p:nvSpPr>
        <p:spPr>
          <a:xfrm>
            <a:off x="320040" y="288837"/>
            <a:ext cx="1587157" cy="440120"/>
          </a:xfrm>
          <a:prstGeom prst="ellipse">
            <a:avLst/>
          </a:prstGeom>
          <a:solidFill>
            <a:srgbClr val="FFC3AB"/>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400" dirty="0" smtClean="0"/>
              <a:t>« SAVOIR ? »</a:t>
            </a:r>
            <a:endParaRPr lang="fr-FR" sz="1400" dirty="0"/>
          </a:p>
        </p:txBody>
      </p:sp>
      <p:sp>
        <p:nvSpPr>
          <p:cNvPr id="26" name="Ellipse 25"/>
          <p:cNvSpPr/>
          <p:nvPr/>
        </p:nvSpPr>
        <p:spPr>
          <a:xfrm>
            <a:off x="4897447" y="925866"/>
            <a:ext cx="2142308" cy="509016"/>
          </a:xfrm>
          <a:prstGeom prst="ellipse">
            <a:avLst/>
          </a:prstGeom>
          <a:gradFill flip="none" rotWithShape="1">
            <a:gsLst>
              <a:gs pos="0">
                <a:srgbClr val="FFC3AB"/>
              </a:gs>
              <a:gs pos="50000">
                <a:schemeClr val="accent2">
                  <a:tint val="44500"/>
                  <a:satMod val="160000"/>
                </a:schemeClr>
              </a:gs>
              <a:gs pos="100000">
                <a:schemeClr val="accent2">
                  <a:tint val="23500"/>
                  <a:satMod val="160000"/>
                </a:schemeClr>
              </a:gs>
            </a:gsLst>
            <a:lin ang="27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400" dirty="0" smtClean="0"/>
              <a:t>« CONNAÎTRE ? » </a:t>
            </a:r>
            <a:endParaRPr lang="fr-FR" sz="1400" dirty="0"/>
          </a:p>
        </p:txBody>
      </p:sp>
      <p:sp>
        <p:nvSpPr>
          <p:cNvPr id="27" name="Ellipse 26"/>
          <p:cNvSpPr/>
          <p:nvPr/>
        </p:nvSpPr>
        <p:spPr>
          <a:xfrm>
            <a:off x="7393812" y="889694"/>
            <a:ext cx="2848934" cy="545188"/>
          </a:xfrm>
          <a:prstGeom prst="ellipse">
            <a:avLst/>
          </a:prstGeom>
          <a:solidFill>
            <a:srgbClr val="FFC3AB"/>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400" dirty="0" smtClean="0"/>
              <a:t>« NE PAS CONNAÎTRE ? » </a:t>
            </a:r>
            <a:endParaRPr lang="fr-FR" sz="1400" dirty="0"/>
          </a:p>
        </p:txBody>
      </p:sp>
      <p:sp>
        <p:nvSpPr>
          <p:cNvPr id="28" name="Ellipse 27"/>
          <p:cNvSpPr/>
          <p:nvPr/>
        </p:nvSpPr>
        <p:spPr>
          <a:xfrm>
            <a:off x="1422997" y="974584"/>
            <a:ext cx="3120394" cy="494270"/>
          </a:xfrm>
          <a:prstGeom prst="ellipse">
            <a:avLst/>
          </a:prstGeom>
          <a:solidFill>
            <a:srgbClr val="FFC3AB"/>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400" dirty="0" smtClean="0"/>
              <a:t>« CONSENTIR A SAVOIR ? » </a:t>
            </a:r>
            <a:endParaRPr lang="fr-FR" sz="1400" dirty="0"/>
          </a:p>
        </p:txBody>
      </p:sp>
      <p:sp>
        <p:nvSpPr>
          <p:cNvPr id="29" name="Ellipse 28"/>
          <p:cNvSpPr/>
          <p:nvPr/>
        </p:nvSpPr>
        <p:spPr>
          <a:xfrm>
            <a:off x="9522823" y="326294"/>
            <a:ext cx="2016190" cy="489645"/>
          </a:xfrm>
          <a:prstGeom prst="ellipse">
            <a:avLst/>
          </a:prstGeom>
          <a:solidFill>
            <a:srgbClr val="FFC3AB"/>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400" dirty="0" smtClean="0"/>
              <a:t>« INFORMER ? » </a:t>
            </a:r>
            <a:endParaRPr lang="fr-FR" sz="1400" dirty="0"/>
          </a:p>
        </p:txBody>
      </p:sp>
    </p:spTree>
    <p:extLst>
      <p:ext uri="{BB962C8B-B14F-4D97-AF65-F5344CB8AC3E}">
        <p14:creationId xmlns:p14="http://schemas.microsoft.com/office/powerpoint/2010/main" val="37895059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3352" y="3252649"/>
            <a:ext cx="2253272" cy="3108960"/>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2342" y="3252649"/>
            <a:ext cx="2199974" cy="3108960"/>
          </a:xfrm>
          <a:prstGeom prst="rect">
            <a:avLst/>
          </a:prstGeom>
        </p:spPr>
      </p:pic>
      <p:sp>
        <p:nvSpPr>
          <p:cNvPr id="5" name="Rectangle 4"/>
          <p:cNvSpPr/>
          <p:nvPr/>
        </p:nvSpPr>
        <p:spPr>
          <a:xfrm>
            <a:off x="5313352" y="404741"/>
            <a:ext cx="6374673" cy="1813697"/>
          </a:xfrm>
          <a:prstGeom prst="rect">
            <a:avLst/>
          </a:prstGeom>
          <a:ln w="28575">
            <a:solidFill>
              <a:srgbClr val="FF6600"/>
            </a:solidFill>
          </a:ln>
        </p:spPr>
        <p:style>
          <a:lnRef idx="2">
            <a:schemeClr val="dk1"/>
          </a:lnRef>
          <a:fillRef idx="1">
            <a:schemeClr val="lt1"/>
          </a:fillRef>
          <a:effectRef idx="0">
            <a:schemeClr val="dk1"/>
          </a:effectRef>
          <a:fontRef idx="minor">
            <a:schemeClr val="dk1"/>
          </a:fontRef>
        </p:style>
        <p:txBody>
          <a:bodyPr rtlCol="0" anchor="ctr"/>
          <a:lstStyle/>
          <a:p>
            <a:endParaRPr lang="fr-FR" sz="1400" dirty="0" smtClean="0"/>
          </a:p>
          <a:p>
            <a:pPr marL="285750" indent="-285750">
              <a:buFont typeface="Wingdings" panose="05000000000000000000" pitchFamily="2" charset="2"/>
              <a:buChar char="v"/>
            </a:pPr>
            <a:r>
              <a:rPr lang="fr-FR" sz="1400" dirty="0" smtClean="0"/>
              <a:t>Discuter – Réfuter – Exprimer un point de vue </a:t>
            </a:r>
          </a:p>
          <a:p>
            <a:r>
              <a:rPr lang="fr-FR" sz="1400" dirty="0" smtClean="0"/>
              <a:t>«</a:t>
            </a:r>
            <a:r>
              <a:rPr lang="fr-FR" sz="1400" i="1" dirty="0" smtClean="0"/>
              <a:t> je ne suis pas ton père seulement à cause de gènes que je t’aurais ou non transmis. Je suis devenu ton père dès le début de ton existence et nos liens n’ont fait que croître comme l’amour que je porte à ta sœur et à toi. Tout au long de ces années nous avons construit ensemble une </a:t>
            </a:r>
            <a:r>
              <a:rPr lang="fr-FR" sz="1400" i="1" dirty="0"/>
              <a:t>r</a:t>
            </a:r>
            <a:r>
              <a:rPr lang="fr-FR" sz="1400" i="1" dirty="0" smtClean="0"/>
              <a:t>elation unique qui n’a rien à voir … avec un A, un T, un C ou un G.</a:t>
            </a:r>
            <a:r>
              <a:rPr lang="fr-FR" sz="1400" dirty="0" smtClean="0"/>
              <a:t> » dit le père à sa fille.  p 150</a:t>
            </a:r>
          </a:p>
          <a:p>
            <a:r>
              <a:rPr lang="fr-FR" sz="1400" dirty="0" smtClean="0"/>
              <a:t>D’accord ou pas d’accord avec ces propos ? Exprimer son avis à l’écrit. </a:t>
            </a:r>
          </a:p>
          <a:p>
            <a:endParaRPr lang="fr-FR" sz="1400" dirty="0" smtClean="0"/>
          </a:p>
          <a:p>
            <a:endParaRPr lang="fr-FR" sz="1400" dirty="0" smtClean="0"/>
          </a:p>
        </p:txBody>
      </p:sp>
      <p:sp>
        <p:nvSpPr>
          <p:cNvPr id="6" name="Rectangle 5"/>
          <p:cNvSpPr/>
          <p:nvPr/>
        </p:nvSpPr>
        <p:spPr>
          <a:xfrm>
            <a:off x="920240" y="2467752"/>
            <a:ext cx="5884177" cy="613955"/>
          </a:xfrm>
          <a:prstGeom prst="rect">
            <a:avLst/>
          </a:prstGeom>
          <a:ln w="28575">
            <a:solidFill>
              <a:srgbClr val="FF6600"/>
            </a:solidFill>
          </a:ln>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Wingdings" panose="05000000000000000000" pitchFamily="2" charset="2"/>
              <a:buChar char="v"/>
            </a:pPr>
            <a:r>
              <a:rPr lang="fr-FR" sz="1400" dirty="0"/>
              <a:t>Mettre en relation l</a:t>
            </a:r>
            <a:r>
              <a:rPr lang="fr-FR" sz="1400" dirty="0" smtClean="0"/>
              <a:t>es extraits p 150, p </a:t>
            </a:r>
            <a:r>
              <a:rPr lang="fr-FR" sz="1400" dirty="0"/>
              <a:t>160 et p 174 </a:t>
            </a:r>
            <a:r>
              <a:rPr lang="fr-FR" sz="1400" dirty="0" smtClean="0"/>
              <a:t>et exprimer un avis sur la fin de l’album.  Fin surprenante ou prévisible ? Justifier son avis. </a:t>
            </a:r>
          </a:p>
        </p:txBody>
      </p:sp>
      <p:sp>
        <p:nvSpPr>
          <p:cNvPr id="8" name="Rectangle 7"/>
          <p:cNvSpPr/>
          <p:nvPr/>
        </p:nvSpPr>
        <p:spPr>
          <a:xfrm>
            <a:off x="7695592" y="3540028"/>
            <a:ext cx="4127862" cy="822961"/>
          </a:xfrm>
          <a:prstGeom prst="rect">
            <a:avLst/>
          </a:prstGeom>
          <a:ln w="28575">
            <a:solidFill>
              <a:srgbClr val="FF6600"/>
            </a:solidFill>
          </a:ln>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Wingdings" panose="05000000000000000000" pitchFamily="2" charset="2"/>
              <a:buChar char="v"/>
            </a:pPr>
            <a:r>
              <a:rPr lang="fr-FR" sz="1400" dirty="0"/>
              <a:t>Imaginer les pensées intérieures du </a:t>
            </a:r>
            <a:r>
              <a:rPr lang="fr-FR" sz="1400" dirty="0" smtClean="0"/>
              <a:t>personnage. </a:t>
            </a:r>
          </a:p>
          <a:p>
            <a:r>
              <a:rPr lang="fr-FR" sz="1400" dirty="0" smtClean="0"/>
              <a:t>       </a:t>
            </a:r>
            <a:r>
              <a:rPr lang="fr-FR" sz="1400" dirty="0"/>
              <a:t> </a:t>
            </a:r>
            <a:r>
              <a:rPr lang="fr-FR" sz="1400" dirty="0" smtClean="0"/>
              <a:t>                                   p 174</a:t>
            </a:r>
            <a:endParaRPr lang="fr-FR" sz="1400" dirty="0"/>
          </a:p>
        </p:txBody>
      </p:sp>
      <p:sp>
        <p:nvSpPr>
          <p:cNvPr id="9" name="Rectangle 8"/>
          <p:cNvSpPr/>
          <p:nvPr/>
        </p:nvSpPr>
        <p:spPr>
          <a:xfrm>
            <a:off x="7695592" y="4807129"/>
            <a:ext cx="4127862" cy="953588"/>
          </a:xfrm>
          <a:prstGeom prst="rect">
            <a:avLst/>
          </a:prstGeom>
          <a:ln w="28575">
            <a:solidFill>
              <a:srgbClr val="FF6600"/>
            </a:solidFill>
          </a:ln>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Wingdings" panose="05000000000000000000" pitchFamily="2" charset="2"/>
              <a:buChar char="v"/>
            </a:pPr>
            <a:r>
              <a:rPr lang="fr-FR" sz="1400" dirty="0" smtClean="0"/>
              <a:t>Le lendemain, la jeune femme rencontre sa sœur et lui raconte la scène (p 155 à p 174). </a:t>
            </a:r>
            <a:endParaRPr lang="fr-FR" sz="1400" dirty="0"/>
          </a:p>
          <a:p>
            <a:r>
              <a:rPr lang="fr-FR" sz="1400" dirty="0" smtClean="0"/>
              <a:t>       Mettre en scène leur conversation. </a:t>
            </a:r>
            <a:endParaRPr lang="fr-FR" sz="1400" dirty="0"/>
          </a:p>
        </p:txBody>
      </p:sp>
      <p:sp>
        <p:nvSpPr>
          <p:cNvPr id="2" name="Rectangle à coins arrondis 1"/>
          <p:cNvSpPr/>
          <p:nvPr/>
        </p:nvSpPr>
        <p:spPr>
          <a:xfrm>
            <a:off x="998856" y="796627"/>
            <a:ext cx="3526971" cy="801990"/>
          </a:xfrm>
          <a:prstGeom prst="roundRect">
            <a:avLst/>
          </a:prstGeom>
          <a:ln w="28575">
            <a:solidFill>
              <a:srgbClr val="FF6600"/>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b="1" dirty="0" smtClean="0"/>
              <a:t>La fin de l’album : </a:t>
            </a:r>
          </a:p>
          <a:p>
            <a:pPr algn="ctr"/>
            <a:r>
              <a:rPr lang="fr-FR" b="1" dirty="0" smtClean="0"/>
              <a:t>prévisible ou surprenante ? </a:t>
            </a:r>
            <a:endParaRPr lang="fr-FR" b="1" dirty="0"/>
          </a:p>
        </p:txBody>
      </p:sp>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012" y="3252649"/>
            <a:ext cx="2218876" cy="3108960"/>
          </a:xfrm>
          <a:prstGeom prst="rect">
            <a:avLst/>
          </a:prstGeom>
        </p:spPr>
      </p:pic>
    </p:spTree>
    <p:extLst>
      <p:ext uri="{BB962C8B-B14F-4D97-AF65-F5344CB8AC3E}">
        <p14:creationId xmlns:p14="http://schemas.microsoft.com/office/powerpoint/2010/main" val="4192161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151" y="185630"/>
            <a:ext cx="1397282" cy="2110581"/>
          </a:xfrm>
          <a:prstGeom prst="rect">
            <a:avLst/>
          </a:prstGeom>
        </p:spPr>
      </p:pic>
      <p:sp>
        <p:nvSpPr>
          <p:cNvPr id="4" name="ZoneTexte 3"/>
          <p:cNvSpPr txBox="1"/>
          <p:nvPr/>
        </p:nvSpPr>
        <p:spPr>
          <a:xfrm>
            <a:off x="3388529" y="1406314"/>
            <a:ext cx="6592572" cy="2554545"/>
          </a:xfrm>
          <a:prstGeom prst="rect">
            <a:avLst/>
          </a:prstGeom>
          <a:noFill/>
          <a:ln w="28575">
            <a:solidFill>
              <a:schemeClr val="accent5">
                <a:lumMod val="75000"/>
              </a:schemeClr>
            </a:solidFill>
          </a:ln>
        </p:spPr>
        <p:txBody>
          <a:bodyPr wrap="square" rtlCol="0">
            <a:spAutoFit/>
          </a:bodyPr>
          <a:lstStyle/>
          <a:p>
            <a:pPr marL="285750" indent="-285750">
              <a:buFont typeface="Wingdings" panose="05000000000000000000" pitchFamily="2" charset="2"/>
              <a:buChar char="v"/>
            </a:pPr>
            <a:r>
              <a:rPr lang="fr-FR" sz="1400" dirty="0" smtClean="0"/>
              <a:t>Réfléchir au rôle du lanceur d’alerte dans notre société</a:t>
            </a:r>
            <a:r>
              <a:rPr lang="fr-FR" sz="1400" b="1" dirty="0" smtClean="0"/>
              <a:t> </a:t>
            </a:r>
            <a:r>
              <a:rPr lang="fr-FR" sz="1400" dirty="0" smtClean="0"/>
              <a:t>puis répondre en s’appuyant sur des éléments précis de l’album à la question </a:t>
            </a:r>
            <a:r>
              <a:rPr lang="fr-FR" sz="1400" dirty="0"/>
              <a:t>:  </a:t>
            </a:r>
            <a:r>
              <a:rPr lang="fr-FR" sz="1400" i="1" dirty="0" smtClean="0"/>
              <a:t>Selon </a:t>
            </a:r>
            <a:r>
              <a:rPr lang="fr-FR" sz="1400" i="1" dirty="0"/>
              <a:t>vous le Pr </a:t>
            </a:r>
            <a:r>
              <a:rPr lang="fr-FR" sz="1400" i="1" dirty="0" err="1"/>
              <a:t>Amouyel</a:t>
            </a:r>
            <a:r>
              <a:rPr lang="fr-FR" sz="1400" i="1" dirty="0"/>
              <a:t> peut-il être considéré comme un lanceur d’alerte? </a:t>
            </a:r>
            <a:endParaRPr lang="fr-FR" sz="1400" i="1" dirty="0" smtClean="0"/>
          </a:p>
          <a:p>
            <a:endParaRPr lang="fr-FR" sz="1400" i="1" dirty="0"/>
          </a:p>
          <a:p>
            <a:r>
              <a:rPr lang="fr-FR" sz="1400" dirty="0" smtClean="0"/>
              <a:t>Le </a:t>
            </a:r>
            <a:r>
              <a:rPr lang="fr-FR" sz="1400" dirty="0"/>
              <a:t>rôle du lanceur d’alerte : </a:t>
            </a:r>
            <a:r>
              <a:rPr lang="fr-FR" sz="1000" dirty="0" smtClean="0">
                <a:hlinkClick r:id="rId3"/>
              </a:rPr>
              <a:t>https</a:t>
            </a:r>
            <a:r>
              <a:rPr lang="fr-FR" sz="1000" dirty="0">
                <a:hlinkClick r:id="rId3"/>
              </a:rPr>
              <a:t>://</a:t>
            </a:r>
            <a:r>
              <a:rPr lang="fr-FR" sz="1000" dirty="0" smtClean="0">
                <a:hlinkClick r:id="rId3"/>
              </a:rPr>
              <a:t>www.dargaud.com/actualites/philippe-amouyel-alerte-sur-les-derives-de-la-genetique-recreative-photo</a:t>
            </a:r>
            <a:r>
              <a:rPr lang="fr-FR" sz="1400" dirty="0"/>
              <a:t/>
            </a:r>
            <a:br>
              <a:rPr lang="fr-FR" sz="1400" dirty="0"/>
            </a:br>
            <a:r>
              <a:rPr lang="fr-FR" sz="1400" dirty="0" smtClean="0"/>
              <a:t>Le guide du lanceur d’alerte : </a:t>
            </a:r>
            <a:r>
              <a:rPr lang="fr-FR" sz="1000" dirty="0" smtClean="0">
                <a:hlinkClick r:id="rId4"/>
              </a:rPr>
              <a:t>https://www.defenseurdesdroits.fr/orienter-et-proteger-les-lanceurs-dalerte-180</a:t>
            </a:r>
            <a:endParaRPr lang="fr-FR" sz="1000" dirty="0" smtClean="0"/>
          </a:p>
          <a:p>
            <a:endParaRPr lang="fr-FR" sz="1000" dirty="0" smtClean="0"/>
          </a:p>
          <a:p>
            <a:pPr marL="285750" indent="-285750">
              <a:buFont typeface="Wingdings" panose="05000000000000000000" pitchFamily="2" charset="2"/>
              <a:buChar char="v"/>
            </a:pPr>
            <a:r>
              <a:rPr lang="fr-FR" sz="1400" dirty="0" smtClean="0"/>
              <a:t>Atelier « Lanceurs d’alerte » : Prolonger la réflexion sur le lanceur d’alerte en consultant d’autres ouvrages au choix ou en visionnant des films traitant du sujet. (Travail individuel ou en groupes). </a:t>
            </a:r>
          </a:p>
          <a:p>
            <a:r>
              <a:rPr lang="fr-FR" sz="1400" dirty="0"/>
              <a:t> </a:t>
            </a:r>
            <a:r>
              <a:rPr lang="fr-FR" sz="1400" dirty="0" smtClean="0"/>
              <a:t>      Présenter oralement l’œuvre choisie en justifiant son choix. </a:t>
            </a:r>
            <a:endParaRPr lang="fr-FR" sz="1400" dirty="0"/>
          </a:p>
        </p:txBody>
      </p:sp>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33057" y="1442194"/>
            <a:ext cx="1576251" cy="2062637"/>
          </a:xfrm>
          <a:prstGeom prst="rect">
            <a:avLst/>
          </a:prstGeom>
        </p:spPr>
      </p:pic>
      <p:sp>
        <p:nvSpPr>
          <p:cNvPr id="6" name="Rectangle à coins arrondis 5"/>
          <p:cNvSpPr/>
          <p:nvPr/>
        </p:nvSpPr>
        <p:spPr>
          <a:xfrm>
            <a:off x="4852726" y="334896"/>
            <a:ext cx="3862137" cy="577516"/>
          </a:xfrm>
          <a:prstGeom prst="roundRect">
            <a:avLst/>
          </a:prstGeom>
          <a:noFill/>
          <a:ln w="28575">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b="1" dirty="0" smtClean="0"/>
              <a:t>Philippe </a:t>
            </a:r>
            <a:r>
              <a:rPr lang="fr-FR" b="1" dirty="0" err="1" smtClean="0"/>
              <a:t>Amouyel</a:t>
            </a:r>
            <a:r>
              <a:rPr lang="fr-FR" b="1" dirty="0" smtClean="0"/>
              <a:t> : </a:t>
            </a:r>
            <a:r>
              <a:rPr lang="fr-FR" b="1" dirty="0" smtClean="0"/>
              <a:t>lanceur </a:t>
            </a:r>
            <a:r>
              <a:rPr lang="fr-FR" b="1" dirty="0" smtClean="0"/>
              <a:t>d’alerte ? </a:t>
            </a:r>
            <a:endParaRPr lang="fr-FR" b="1" dirty="0"/>
          </a:p>
        </p:txBody>
      </p:sp>
      <p:pic>
        <p:nvPicPr>
          <p:cNvPr id="8" name="Image 7"/>
          <p:cNvPicPr>
            <a:picLocks noChangeAspect="1"/>
          </p:cNvPicPr>
          <p:nvPr/>
        </p:nvPicPr>
        <p:blipFill>
          <a:blip r:embed="rId6"/>
          <a:stretch>
            <a:fillRect/>
          </a:stretch>
        </p:blipFill>
        <p:spPr>
          <a:xfrm>
            <a:off x="2607748" y="4530070"/>
            <a:ext cx="1588547" cy="2122920"/>
          </a:xfrm>
          <a:prstGeom prst="rect">
            <a:avLst/>
          </a:prstGeom>
        </p:spPr>
      </p:pic>
      <p:pic>
        <p:nvPicPr>
          <p:cNvPr id="12" name="Image 11"/>
          <p:cNvPicPr>
            <a:picLocks noChangeAspect="1"/>
          </p:cNvPicPr>
          <p:nvPr/>
        </p:nvPicPr>
        <p:blipFill>
          <a:blip r:embed="rId7"/>
          <a:stretch>
            <a:fillRect/>
          </a:stretch>
        </p:blipFill>
        <p:spPr>
          <a:xfrm>
            <a:off x="4613126" y="4548705"/>
            <a:ext cx="1588939" cy="2118584"/>
          </a:xfrm>
          <a:prstGeom prst="rect">
            <a:avLst/>
          </a:prstGeom>
        </p:spPr>
      </p:pic>
      <p:pic>
        <p:nvPicPr>
          <p:cNvPr id="2" name="Imag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81476" y="4563004"/>
            <a:ext cx="1542609" cy="2089986"/>
          </a:xfrm>
          <a:prstGeom prst="rect">
            <a:avLst/>
          </a:prstGeom>
        </p:spPr>
      </p:pic>
      <p:pic>
        <p:nvPicPr>
          <p:cNvPr id="13" name="Image 12"/>
          <p:cNvPicPr>
            <a:picLocks noChangeAspect="1"/>
          </p:cNvPicPr>
          <p:nvPr/>
        </p:nvPicPr>
        <p:blipFill>
          <a:blip r:embed="rId9"/>
          <a:stretch>
            <a:fillRect/>
          </a:stretch>
        </p:blipFill>
        <p:spPr>
          <a:xfrm>
            <a:off x="10410302" y="3796952"/>
            <a:ext cx="1621760" cy="2140054"/>
          </a:xfrm>
          <a:prstGeom prst="rect">
            <a:avLst/>
          </a:prstGeom>
        </p:spPr>
      </p:pic>
      <p:sp>
        <p:nvSpPr>
          <p:cNvPr id="14" name="ZoneTexte 13"/>
          <p:cNvSpPr txBox="1"/>
          <p:nvPr/>
        </p:nvSpPr>
        <p:spPr>
          <a:xfrm>
            <a:off x="1018903" y="5752339"/>
            <a:ext cx="987524" cy="369332"/>
          </a:xfrm>
          <a:prstGeom prst="rect">
            <a:avLst/>
          </a:prstGeom>
          <a:noFill/>
        </p:spPr>
        <p:txBody>
          <a:bodyPr wrap="square" rtlCol="0">
            <a:spAutoFit/>
          </a:bodyPr>
          <a:lstStyle/>
          <a:p>
            <a:r>
              <a:rPr lang="fr-FR" b="1" dirty="0" smtClean="0"/>
              <a:t>CINÉMA </a:t>
            </a:r>
            <a:endParaRPr lang="fr-FR" b="1" dirty="0"/>
          </a:p>
        </p:txBody>
      </p:sp>
      <p:sp>
        <p:nvSpPr>
          <p:cNvPr id="15" name="ZoneTexte 14"/>
          <p:cNvSpPr txBox="1"/>
          <p:nvPr/>
        </p:nvSpPr>
        <p:spPr>
          <a:xfrm>
            <a:off x="10868297" y="727746"/>
            <a:ext cx="982639" cy="369332"/>
          </a:xfrm>
          <a:prstGeom prst="rect">
            <a:avLst/>
          </a:prstGeom>
          <a:noFill/>
        </p:spPr>
        <p:txBody>
          <a:bodyPr wrap="square" rtlCol="0">
            <a:spAutoFit/>
          </a:bodyPr>
          <a:lstStyle/>
          <a:p>
            <a:r>
              <a:rPr lang="fr-FR" b="1" dirty="0" smtClean="0"/>
              <a:t>BD </a:t>
            </a:r>
            <a:endParaRPr lang="fr-FR" b="1" dirty="0"/>
          </a:p>
        </p:txBody>
      </p:sp>
      <p:pic>
        <p:nvPicPr>
          <p:cNvPr id="16" name="Image 15"/>
          <p:cNvPicPr>
            <a:picLocks noChangeAspect="1"/>
          </p:cNvPicPr>
          <p:nvPr/>
        </p:nvPicPr>
        <p:blipFill>
          <a:blip r:embed="rId10"/>
          <a:stretch>
            <a:fillRect/>
          </a:stretch>
        </p:blipFill>
        <p:spPr>
          <a:xfrm>
            <a:off x="8503497" y="4548705"/>
            <a:ext cx="1477604" cy="2121312"/>
          </a:xfrm>
          <a:prstGeom prst="rect">
            <a:avLst/>
          </a:prstGeom>
        </p:spPr>
      </p:pic>
      <p:sp>
        <p:nvSpPr>
          <p:cNvPr id="7" name="Rectangle 6"/>
          <p:cNvSpPr/>
          <p:nvPr/>
        </p:nvSpPr>
        <p:spPr>
          <a:xfrm>
            <a:off x="116553" y="2473512"/>
            <a:ext cx="2965427" cy="1995767"/>
          </a:xfrm>
          <a:prstGeom prst="rect">
            <a:avLst/>
          </a:prstGeom>
          <a:ln w="28575">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Wingdings" panose="05000000000000000000" pitchFamily="2" charset="2"/>
              <a:buChar char="v"/>
            </a:pPr>
            <a:r>
              <a:rPr lang="fr-FR" sz="1400" dirty="0"/>
              <a:t>Se renseigner sur les intentions de l’auteur et la genèse de l’album pour en faire une présentation orale :  </a:t>
            </a:r>
          </a:p>
          <a:p>
            <a:r>
              <a:rPr lang="fr-FR" sz="1000" dirty="0">
                <a:hlinkClick r:id="rId11"/>
              </a:rPr>
              <a:t>https://www.youtube.com/watch?v=mFSgB4oLq2s</a:t>
            </a:r>
            <a:endParaRPr lang="fr-FR" sz="1000" dirty="0"/>
          </a:p>
          <a:p>
            <a:r>
              <a:rPr lang="fr-FR" sz="1000" dirty="0">
                <a:hlinkClick r:id="rId12"/>
              </a:rPr>
              <a:t>https://www.whatsupdoc-lemag.fr/diaporama/jai-publie-une-bd-pour-denoncer-les-ravages-de-la-genetique-recreative-et-predictive</a:t>
            </a:r>
            <a:endParaRPr lang="fr-FR" sz="1000" dirty="0"/>
          </a:p>
          <a:p>
            <a:r>
              <a:rPr lang="fr-FR" sz="1000" dirty="0">
                <a:hlinkClick r:id="rId3"/>
              </a:rPr>
              <a:t>https://www.dargaud.com/actualites/philippe-amouyel-alerte-sur-les-derives-de-la-genetique-recreative-photo</a:t>
            </a:r>
            <a:endParaRPr lang="fr-FR" sz="1000" dirty="0"/>
          </a:p>
        </p:txBody>
      </p:sp>
      <p:sp>
        <p:nvSpPr>
          <p:cNvPr id="9" name="Flèche droite 8"/>
          <p:cNvSpPr/>
          <p:nvPr/>
        </p:nvSpPr>
        <p:spPr>
          <a:xfrm>
            <a:off x="1973824" y="5752339"/>
            <a:ext cx="509022" cy="3201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vers le bas 9"/>
          <p:cNvSpPr/>
          <p:nvPr/>
        </p:nvSpPr>
        <p:spPr>
          <a:xfrm>
            <a:off x="10985863" y="1065379"/>
            <a:ext cx="287383" cy="3238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65119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2776881" y="300761"/>
            <a:ext cx="6970888" cy="750628"/>
          </a:xfrm>
          <a:prstGeom prst="roundRect">
            <a:avLst/>
          </a:prstGeom>
          <a:noFill/>
          <a:ln w="28575">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b="1" dirty="0">
                <a:solidFill>
                  <a:schemeClr val="accent6">
                    <a:lumMod val="75000"/>
                  </a:schemeClr>
                </a:solidFill>
              </a:rPr>
              <a:t>La vulgarisation scientifique : qu’est-ce que c’est </a:t>
            </a:r>
            <a:r>
              <a:rPr lang="fr-FR" b="1" dirty="0" smtClean="0">
                <a:solidFill>
                  <a:schemeClr val="accent6">
                    <a:lumMod val="75000"/>
                  </a:schemeClr>
                </a:solidFill>
              </a:rPr>
              <a:t>?</a:t>
            </a:r>
          </a:p>
          <a:p>
            <a:pPr algn="ctr"/>
            <a:r>
              <a:rPr lang="fr-FR" sz="1400" dirty="0">
                <a:latin typeface="Calibri" panose="020F0502020204030204" pitchFamily="34" charset="0"/>
                <a:ea typeface="Calibri" panose="020F0502020204030204" pitchFamily="34" charset="0"/>
                <a:cs typeface="Times New Roman" panose="02020603050405020304" pitchFamily="18" charset="0"/>
              </a:rPr>
              <a:t>« </a:t>
            </a:r>
            <a:r>
              <a:rPr lang="fr-FR" sz="1400" i="1" dirty="0">
                <a:latin typeface="Calibri" panose="020F0502020204030204" pitchFamily="34" charset="0"/>
                <a:ea typeface="Calibri" panose="020F0502020204030204" pitchFamily="34" charset="0"/>
                <a:cs typeface="Times New Roman" panose="02020603050405020304" pitchFamily="18" charset="0"/>
              </a:rPr>
              <a:t>La BD était un moyen de faire passer le message de façon beaucoup plus abordable qu'avec un bouquin classique</a:t>
            </a:r>
            <a:r>
              <a:rPr lang="fr-FR" sz="1400" dirty="0">
                <a:latin typeface="Calibri" panose="020F0502020204030204" pitchFamily="34" charset="0"/>
                <a:ea typeface="Calibri" panose="020F0502020204030204" pitchFamily="34" charset="0"/>
                <a:cs typeface="Times New Roman" panose="02020603050405020304" pitchFamily="18" charset="0"/>
              </a:rPr>
              <a:t> », raconte Philipe </a:t>
            </a:r>
            <a:r>
              <a:rPr lang="fr-FR" sz="1400" dirty="0" err="1">
                <a:latin typeface="Calibri" panose="020F0502020204030204" pitchFamily="34" charset="0"/>
                <a:ea typeface="Calibri" panose="020F0502020204030204" pitchFamily="34" charset="0"/>
                <a:cs typeface="Times New Roman" panose="02020603050405020304" pitchFamily="18" charset="0"/>
              </a:rPr>
              <a:t>Amouyel</a:t>
            </a:r>
            <a:r>
              <a:rPr lang="fr-FR" sz="1400" dirty="0">
                <a:latin typeface="Calibri" panose="020F0502020204030204" pitchFamily="34" charset="0"/>
                <a:ea typeface="Calibri" panose="020F0502020204030204" pitchFamily="34" charset="0"/>
                <a:cs typeface="Times New Roman" panose="02020603050405020304" pitchFamily="18" charset="0"/>
              </a:rPr>
              <a:t>. </a:t>
            </a:r>
            <a:r>
              <a:rPr lang="fr-FR" sz="1400" b="1" dirty="0" smtClean="0">
                <a:solidFill>
                  <a:srgbClr val="7030A0"/>
                </a:solidFill>
              </a:rPr>
              <a:t> </a:t>
            </a:r>
            <a:endParaRPr lang="fr-FR" sz="1400" dirty="0"/>
          </a:p>
        </p:txBody>
      </p:sp>
      <p:sp>
        <p:nvSpPr>
          <p:cNvPr id="4" name="Rectangle 3"/>
          <p:cNvSpPr/>
          <p:nvPr/>
        </p:nvSpPr>
        <p:spPr>
          <a:xfrm>
            <a:off x="7335804" y="1481219"/>
            <a:ext cx="4381579" cy="4630116"/>
          </a:xfrm>
          <a:prstGeom prst="rect">
            <a:avLst/>
          </a:prstGeom>
          <a:ln w="28575">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Wingdings" panose="05000000000000000000" pitchFamily="2" charset="2"/>
              <a:buChar char="v"/>
            </a:pPr>
            <a:r>
              <a:rPr lang="fr-FR" sz="1400" dirty="0">
                <a:solidFill>
                  <a:schemeClr val="tx1"/>
                </a:solidFill>
              </a:rPr>
              <a:t>Découvrir d’autres supports réalisés dans le cadre de </a:t>
            </a:r>
            <a:r>
              <a:rPr lang="fr-FR" sz="1400" dirty="0" smtClean="0">
                <a:solidFill>
                  <a:schemeClr val="tx1"/>
                </a:solidFill>
              </a:rPr>
              <a:t>« </a:t>
            </a:r>
            <a:r>
              <a:rPr lang="fr-FR" sz="1400" i="1" dirty="0" smtClean="0">
                <a:solidFill>
                  <a:schemeClr val="tx1"/>
                </a:solidFill>
              </a:rPr>
              <a:t>La </a:t>
            </a:r>
            <a:r>
              <a:rPr lang="fr-FR" sz="1400" i="1" dirty="0">
                <a:solidFill>
                  <a:schemeClr val="tx1"/>
                </a:solidFill>
              </a:rPr>
              <a:t>fête de la </a:t>
            </a:r>
            <a:r>
              <a:rPr lang="fr-FR" sz="1400" i="1" dirty="0" smtClean="0">
                <a:solidFill>
                  <a:schemeClr val="tx1"/>
                </a:solidFill>
              </a:rPr>
              <a:t>science</a:t>
            </a:r>
            <a:r>
              <a:rPr lang="fr-FR" sz="1400" dirty="0" smtClean="0">
                <a:solidFill>
                  <a:schemeClr val="tx1"/>
                </a:solidFill>
              </a:rPr>
              <a:t> » </a:t>
            </a:r>
            <a:r>
              <a:rPr lang="fr-FR" sz="1400" dirty="0">
                <a:solidFill>
                  <a:schemeClr val="tx1"/>
                </a:solidFill>
              </a:rPr>
              <a:t>:</a:t>
            </a:r>
            <a:r>
              <a:rPr lang="fr-FR" sz="1400" dirty="0">
                <a:solidFill>
                  <a:srgbClr val="7030A0"/>
                </a:solidFill>
              </a:rPr>
              <a:t> </a:t>
            </a:r>
            <a:r>
              <a:rPr lang="fr-FR" sz="1000" dirty="0" err="1">
                <a:hlinkClick r:id="rId2"/>
              </a:rPr>
              <a:t>Sciencees</a:t>
            </a:r>
            <a:r>
              <a:rPr lang="fr-FR" sz="1000" dirty="0">
                <a:hlinkClick r:id="rId2"/>
              </a:rPr>
              <a:t> en Bulles : </a:t>
            </a:r>
            <a:r>
              <a:rPr lang="fr-FR" sz="1000" dirty="0">
                <a:hlinkClick r:id="rId3"/>
              </a:rPr>
              <a:t>https://www.fetedelascience.fr/decouvrez-la-nouvelle-edition-de-sciences-en-bulles</a:t>
            </a:r>
            <a:r>
              <a:rPr lang="fr-FR" sz="1400" dirty="0"/>
              <a:t/>
            </a:r>
            <a:br>
              <a:rPr lang="fr-FR" sz="1400" dirty="0"/>
            </a:br>
            <a:r>
              <a:rPr lang="fr-FR" sz="1400" dirty="0"/>
              <a:t/>
            </a:r>
            <a:br>
              <a:rPr lang="fr-FR" sz="1400" dirty="0"/>
            </a:br>
            <a:endParaRPr lang="fr-FR" sz="1400" dirty="0" smtClean="0"/>
          </a:p>
          <a:p>
            <a:pPr algn="ctr"/>
            <a:endParaRPr lang="fr-FR" sz="1400" dirty="0" smtClean="0"/>
          </a:p>
          <a:p>
            <a:pPr algn="ctr"/>
            <a:endParaRPr lang="fr-FR" sz="1400" dirty="0"/>
          </a:p>
          <a:p>
            <a:pPr algn="ctr"/>
            <a:endParaRPr lang="fr-FR" sz="1400" dirty="0" smtClean="0"/>
          </a:p>
          <a:p>
            <a:pPr algn="ctr"/>
            <a:endParaRPr lang="fr-FR" sz="1400" dirty="0"/>
          </a:p>
          <a:p>
            <a:pPr algn="ctr"/>
            <a:endParaRPr lang="fr-FR" sz="1400" dirty="0" smtClean="0"/>
          </a:p>
          <a:p>
            <a:pPr algn="ctr"/>
            <a:endParaRPr lang="fr-FR" sz="1400" dirty="0"/>
          </a:p>
          <a:p>
            <a:pPr algn="ctr"/>
            <a:endParaRPr lang="fr-FR" sz="1400" dirty="0"/>
          </a:p>
          <a:p>
            <a:pPr algn="ctr"/>
            <a:endParaRPr lang="fr-FR" sz="1400" dirty="0" smtClean="0"/>
          </a:p>
          <a:p>
            <a:pPr algn="ctr"/>
            <a:endParaRPr lang="fr-FR" sz="1400" dirty="0"/>
          </a:p>
          <a:p>
            <a:pPr algn="ctr"/>
            <a:endParaRPr lang="fr-FR" sz="1400" dirty="0" smtClean="0"/>
          </a:p>
          <a:p>
            <a:pPr algn="ctr"/>
            <a:endParaRPr lang="fr-FR" sz="1400" dirty="0"/>
          </a:p>
          <a:p>
            <a:pPr algn="ctr"/>
            <a:endParaRPr lang="fr-FR" sz="1400" dirty="0"/>
          </a:p>
          <a:p>
            <a:pPr algn="ctr"/>
            <a:endParaRPr lang="fr-FR" sz="1400" dirty="0" smtClean="0"/>
          </a:p>
          <a:p>
            <a:pPr algn="ctr"/>
            <a:endParaRPr lang="fr-FR" sz="1400" dirty="0"/>
          </a:p>
          <a:p>
            <a:pPr algn="ctr"/>
            <a:endParaRPr lang="fr-FR" sz="1400" dirty="0"/>
          </a:p>
        </p:txBody>
      </p:sp>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4961" y="4534790"/>
            <a:ext cx="2033686" cy="1423580"/>
          </a:xfrm>
          <a:prstGeom prst="rect">
            <a:avLst/>
          </a:prstGeom>
        </p:spPr>
      </p:pic>
      <p:pic>
        <p:nvPicPr>
          <p:cNvPr id="12" name="Imag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5559" y="2676274"/>
            <a:ext cx="1608573" cy="1657141"/>
          </a:xfrm>
          <a:prstGeom prst="rect">
            <a:avLst/>
          </a:prstGeom>
        </p:spPr>
      </p:pic>
      <p:pic>
        <p:nvPicPr>
          <p:cNvPr id="13" name="Imag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3068" y="2676275"/>
            <a:ext cx="1705551" cy="1705551"/>
          </a:xfrm>
          <a:prstGeom prst="rect">
            <a:avLst/>
          </a:prstGeom>
        </p:spPr>
      </p:pic>
      <p:sp>
        <p:nvSpPr>
          <p:cNvPr id="6" name="Rectangle 5"/>
          <p:cNvSpPr/>
          <p:nvPr/>
        </p:nvSpPr>
        <p:spPr>
          <a:xfrm>
            <a:off x="1504795" y="1543981"/>
            <a:ext cx="4715691" cy="1132294"/>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fr-FR" sz="1400" dirty="0">
                <a:solidFill>
                  <a:schemeClr val="tx1"/>
                </a:solidFill>
              </a:rPr>
              <a:t>Découvrir le processus de vulgarisation scientifique en BD expliqué par Héloïse </a:t>
            </a:r>
            <a:r>
              <a:rPr lang="fr-FR" sz="1400" dirty="0" err="1">
                <a:solidFill>
                  <a:schemeClr val="tx1"/>
                </a:solidFill>
              </a:rPr>
              <a:t>Chochois</a:t>
            </a:r>
            <a:r>
              <a:rPr lang="fr-FR" sz="1400" dirty="0">
                <a:solidFill>
                  <a:schemeClr val="tx1"/>
                </a:solidFill>
              </a:rPr>
              <a:t> </a:t>
            </a:r>
            <a:r>
              <a:rPr lang="fr-FR" sz="1400" dirty="0" smtClean="0">
                <a:solidFill>
                  <a:schemeClr val="tx1"/>
                </a:solidFill>
              </a:rPr>
              <a:t>:</a:t>
            </a:r>
            <a:r>
              <a:rPr lang="fr-FR" sz="1400" dirty="0">
                <a:solidFill>
                  <a:schemeClr val="tx1"/>
                </a:solidFill>
              </a:rPr>
              <a:t/>
            </a:r>
            <a:br>
              <a:rPr lang="fr-FR" sz="1400" dirty="0">
                <a:solidFill>
                  <a:schemeClr val="tx1"/>
                </a:solidFill>
              </a:rPr>
            </a:br>
            <a:r>
              <a:rPr lang="fr-FR" sz="1000" dirty="0">
                <a:hlinkClick r:id="rId7"/>
              </a:rPr>
              <a:t>https://www.youtube.com/watch?v=VjfczgXk8Rk</a:t>
            </a:r>
            <a:r>
              <a:rPr lang="fr-FR" sz="1000" dirty="0"/>
              <a:t/>
            </a:r>
            <a:br>
              <a:rPr lang="fr-FR" sz="1000" dirty="0"/>
            </a:br>
            <a:r>
              <a:rPr lang="fr-FR" sz="1000" dirty="0">
                <a:hlinkClick r:id="rId2"/>
              </a:rPr>
              <a:t>https://www.youtube.com/watch?v=7zVptl4HpQQ</a:t>
            </a:r>
            <a:r>
              <a:rPr lang="fr-FR" sz="1000" dirty="0">
                <a:solidFill>
                  <a:srgbClr val="7030A0"/>
                </a:solidFill>
              </a:rPr>
              <a:t/>
            </a:r>
            <a:br>
              <a:rPr lang="fr-FR" sz="1000" dirty="0">
                <a:solidFill>
                  <a:srgbClr val="7030A0"/>
                </a:solidFill>
              </a:rPr>
            </a:br>
            <a:r>
              <a:rPr lang="fr-FR" sz="1000" dirty="0">
                <a:solidFill>
                  <a:srgbClr val="7030A0"/>
                </a:solidFill>
                <a:hlinkClick r:id="rId8"/>
              </a:rPr>
              <a:t>https://www.youtube.com/watch?v=6mRr6CQ7pSU</a:t>
            </a:r>
            <a:r>
              <a:rPr lang="fr-FR" sz="1000" dirty="0">
                <a:solidFill>
                  <a:srgbClr val="7030A0"/>
                </a:solidFill>
              </a:rPr>
              <a:t>  </a:t>
            </a:r>
            <a:endParaRPr lang="fr-FR" sz="1000" dirty="0"/>
          </a:p>
        </p:txBody>
      </p:sp>
      <p:sp>
        <p:nvSpPr>
          <p:cNvPr id="7" name="Rectangle 6"/>
          <p:cNvSpPr/>
          <p:nvPr/>
        </p:nvSpPr>
        <p:spPr>
          <a:xfrm>
            <a:off x="677718" y="3000528"/>
            <a:ext cx="6208936" cy="1332888"/>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fr-FR" sz="1400" dirty="0">
                <a:solidFill>
                  <a:schemeClr val="tx1"/>
                </a:solidFill>
              </a:rPr>
              <a:t>Exprimer à l’écrit son avis sur l’album : La vulgarisation scientifique est </a:t>
            </a:r>
            <a:r>
              <a:rPr lang="fr-FR" sz="1400" i="1" dirty="0">
                <a:solidFill>
                  <a:schemeClr val="tx1"/>
                </a:solidFill>
              </a:rPr>
              <a:t>« le fait d’adapter un ensemble de connaissances techniques, scientifiques, de manière à les rendre accessibles à un lecteur non spécialiste</a:t>
            </a:r>
            <a:r>
              <a:rPr lang="fr-FR" sz="1400" dirty="0">
                <a:solidFill>
                  <a:schemeClr val="tx1"/>
                </a:solidFill>
              </a:rPr>
              <a:t> ».  Le Petit Robert. </a:t>
            </a:r>
            <a:br>
              <a:rPr lang="fr-FR" sz="1400" dirty="0">
                <a:solidFill>
                  <a:schemeClr val="tx1"/>
                </a:solidFill>
              </a:rPr>
            </a:br>
            <a:r>
              <a:rPr lang="fr-FR" sz="1400" dirty="0">
                <a:solidFill>
                  <a:schemeClr val="tx1"/>
                </a:solidFill>
              </a:rPr>
              <a:t>D’après cette définition, l’album « </a:t>
            </a:r>
            <a:r>
              <a:rPr lang="fr-FR" sz="1400" i="1" dirty="0">
                <a:solidFill>
                  <a:schemeClr val="tx1"/>
                </a:solidFill>
              </a:rPr>
              <a:t>La génétique au cœur </a:t>
            </a:r>
            <a:r>
              <a:rPr lang="fr-FR" sz="1400" dirty="0">
                <a:solidFill>
                  <a:schemeClr val="tx1"/>
                </a:solidFill>
              </a:rPr>
              <a:t>»  poursuit-il cette intention ? Est-il un ouvrage de vulgarisation scientifique </a:t>
            </a:r>
            <a:r>
              <a:rPr lang="fr-FR" sz="1400" dirty="0" smtClean="0">
                <a:solidFill>
                  <a:schemeClr val="tx1"/>
                </a:solidFill>
              </a:rPr>
              <a:t>? </a:t>
            </a:r>
            <a:endParaRPr lang="fr-FR" sz="1400" dirty="0">
              <a:solidFill>
                <a:schemeClr val="tx1"/>
              </a:solidFill>
            </a:endParaRPr>
          </a:p>
        </p:txBody>
      </p:sp>
      <p:sp>
        <p:nvSpPr>
          <p:cNvPr id="14" name="Rectangle 13"/>
          <p:cNvSpPr/>
          <p:nvPr/>
        </p:nvSpPr>
        <p:spPr>
          <a:xfrm>
            <a:off x="694898" y="4657669"/>
            <a:ext cx="6335486" cy="1453666"/>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fr-FR" sz="1400" dirty="0">
                <a:solidFill>
                  <a:schemeClr val="tx1"/>
                </a:solidFill>
              </a:rPr>
              <a:t>Organiser un </a:t>
            </a:r>
            <a:r>
              <a:rPr lang="fr-FR" sz="1400" dirty="0" smtClean="0">
                <a:solidFill>
                  <a:schemeClr val="tx1"/>
                </a:solidFill>
              </a:rPr>
              <a:t>concours dans le cadre de « </a:t>
            </a:r>
            <a:r>
              <a:rPr lang="fr-FR" sz="1400" i="1" dirty="0" smtClean="0">
                <a:solidFill>
                  <a:schemeClr val="tx1"/>
                </a:solidFill>
              </a:rPr>
              <a:t>La fête de la scienc</a:t>
            </a:r>
            <a:r>
              <a:rPr lang="fr-FR" sz="1400" dirty="0" smtClean="0">
                <a:solidFill>
                  <a:schemeClr val="tx1"/>
                </a:solidFill>
              </a:rPr>
              <a:t>e » </a:t>
            </a:r>
            <a:r>
              <a:rPr lang="fr-FR" sz="1400" dirty="0">
                <a:solidFill>
                  <a:schemeClr val="tx1"/>
                </a:solidFill>
              </a:rPr>
              <a:t>: réaliser un support de vulgarisation scientifique sur la génomique récréative à l’aide de la BD. </a:t>
            </a:r>
            <a:br>
              <a:rPr lang="fr-FR" sz="1400" dirty="0">
                <a:solidFill>
                  <a:schemeClr val="tx1"/>
                </a:solidFill>
              </a:rPr>
            </a:br>
            <a:r>
              <a:rPr lang="fr-FR" sz="1400" dirty="0">
                <a:solidFill>
                  <a:schemeClr val="tx1"/>
                </a:solidFill>
              </a:rPr>
              <a:t>Au choix : un support audio ou vidéo </a:t>
            </a:r>
            <a:r>
              <a:rPr lang="fr-FR" sz="1000" dirty="0">
                <a:solidFill>
                  <a:schemeClr val="tx1"/>
                </a:solidFill>
                <a:hlinkClick r:id="rId9"/>
              </a:rPr>
              <a:t>https://sciences101.ca/concours-sciences-101</a:t>
            </a:r>
            <a:r>
              <a:rPr lang="fr-FR" sz="1400" dirty="0">
                <a:solidFill>
                  <a:schemeClr val="tx1"/>
                </a:solidFill>
              </a:rPr>
              <a:t>, un </a:t>
            </a:r>
            <a:r>
              <a:rPr lang="fr-FR" sz="1400" dirty="0" err="1">
                <a:solidFill>
                  <a:schemeClr val="tx1"/>
                </a:solidFill>
              </a:rPr>
              <a:t>sketchnote</a:t>
            </a:r>
            <a:r>
              <a:rPr lang="fr-FR" sz="1400" dirty="0">
                <a:solidFill>
                  <a:schemeClr val="tx1"/>
                </a:solidFill>
              </a:rPr>
              <a:t> : </a:t>
            </a:r>
            <a:r>
              <a:rPr lang="fr-FR" sz="1000" dirty="0">
                <a:solidFill>
                  <a:schemeClr val="tx1"/>
                </a:solidFill>
                <a:hlinkClick r:id="rId10"/>
              </a:rPr>
              <a:t>https://www.lumni.fr/video/le-sketchnote-ou-la-prise-de-notes-visuelles</a:t>
            </a:r>
            <a:r>
              <a:rPr lang="fr-FR" sz="1000" dirty="0">
                <a:solidFill>
                  <a:schemeClr val="tx1"/>
                </a:solidFill>
              </a:rPr>
              <a:t> </a:t>
            </a:r>
            <a:r>
              <a:rPr lang="fr-FR" sz="1400" dirty="0">
                <a:solidFill>
                  <a:schemeClr val="tx1"/>
                </a:solidFill>
              </a:rPr>
              <a:t>ou un article : </a:t>
            </a:r>
            <a:r>
              <a:rPr lang="fr-FR" sz="1000" dirty="0">
                <a:solidFill>
                  <a:schemeClr val="tx1"/>
                </a:solidFill>
                <a:hlinkClick r:id="rId11"/>
              </a:rPr>
              <a:t>https://</a:t>
            </a:r>
            <a:r>
              <a:rPr lang="fr-FR" sz="1000" dirty="0" smtClean="0">
                <a:solidFill>
                  <a:schemeClr val="tx1"/>
                </a:solidFill>
                <a:hlinkClick r:id="rId11"/>
              </a:rPr>
              <a:t>www.recherchesoinspalliatifs.ca/wp-content/uploads/2021/11/Les-bases-de-la-vulgarisation-scientifique-RQSPAL.pdf</a:t>
            </a:r>
            <a:endParaRPr lang="fr-FR" sz="1000" dirty="0">
              <a:solidFill>
                <a:schemeClr val="tx1"/>
              </a:solidFill>
            </a:endParaRPr>
          </a:p>
        </p:txBody>
      </p:sp>
    </p:spTree>
    <p:extLst>
      <p:ext uri="{BB962C8B-B14F-4D97-AF65-F5344CB8AC3E}">
        <p14:creationId xmlns:p14="http://schemas.microsoft.com/office/powerpoint/2010/main" val="2916249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1746</TotalTime>
  <Words>1331</Words>
  <Application>Microsoft Office PowerPoint</Application>
  <PresentationFormat>Grand écran</PresentationFormat>
  <Paragraphs>130</Paragraphs>
  <Slides>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7</vt:i4>
      </vt:variant>
    </vt:vector>
  </HeadingPairs>
  <TitlesOfParts>
    <vt:vector size="13" baseType="lpstr">
      <vt:lpstr>Arial</vt:lpstr>
      <vt:lpstr>Calibri</vt:lpstr>
      <vt:lpstr>Calibri Light</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Beatrice Bluzat</dc:creator>
  <cp:lastModifiedBy>Beatrice Bluzat</cp:lastModifiedBy>
  <cp:revision>201</cp:revision>
  <dcterms:created xsi:type="dcterms:W3CDTF">2024-10-07T17:47:36Z</dcterms:created>
  <dcterms:modified xsi:type="dcterms:W3CDTF">2024-10-30T10:25:08Z</dcterms:modified>
</cp:coreProperties>
</file>