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305" r:id="rId2"/>
    <p:sldId id="351" r:id="rId3"/>
    <p:sldId id="257" r:id="rId4"/>
    <p:sldId id="352" r:id="rId5"/>
    <p:sldId id="376" r:id="rId6"/>
    <p:sldId id="377" r:id="rId7"/>
    <p:sldId id="378" r:id="rId8"/>
    <p:sldId id="353" r:id="rId9"/>
    <p:sldId id="363" r:id="rId10"/>
    <p:sldId id="354" r:id="rId11"/>
    <p:sldId id="358" r:id="rId12"/>
    <p:sldId id="379" r:id="rId13"/>
    <p:sldId id="380" r:id="rId14"/>
    <p:sldId id="360" r:id="rId15"/>
    <p:sldId id="275" r:id="rId16"/>
    <p:sldId id="317" r:id="rId17"/>
    <p:sldId id="327" r:id="rId18"/>
    <p:sldId id="328" r:id="rId19"/>
    <p:sldId id="298" r:id="rId20"/>
    <p:sldId id="366" r:id="rId21"/>
    <p:sldId id="359" r:id="rId22"/>
    <p:sldId id="266" r:id="rId23"/>
    <p:sldId id="264" r:id="rId24"/>
    <p:sldId id="268" r:id="rId25"/>
  </p:sldIdLst>
  <p:sldSz cx="9144000" cy="6858000" type="screen4x3"/>
  <p:notesSz cx="6799263" cy="99298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élène Clévy" initials="HC" lastIdx="5" clrIdx="0">
    <p:extLst>
      <p:ext uri="{19B8F6BF-5375-455C-9EA6-DF929625EA0E}">
        <p15:presenceInfo xmlns:p15="http://schemas.microsoft.com/office/powerpoint/2012/main" userId="f9b06ccf7cc2c19b" providerId="Windows Live"/>
      </p:ext>
    </p:extLst>
  </p:cmAuthor>
  <p:cmAuthor id="2" name="Hélène Clév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2" autoAdjust="0"/>
    <p:restoredTop sz="78220" autoAdjust="0"/>
  </p:normalViewPr>
  <p:slideViewPr>
    <p:cSldViewPr>
      <p:cViewPr varScale="1">
        <p:scale>
          <a:sx n="77" d="100"/>
          <a:sy n="77" d="100"/>
        </p:scale>
        <p:origin x="126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16T17:17:06.211" idx="3">
    <p:pos x="10" y="10"/>
    <p:text>Ajout d'une diapositive titre + notes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1-16T17:17:06.211" idx="3">
    <p:pos x="10" y="10"/>
    <p:text>Ajout d'une diapositive titre + notes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11-16T17:17:06.211" idx="3">
    <p:pos x="10" y="10"/>
    <p:text>Ajout d'une diapositive titre + notes</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B534CF7-46D6-4AFC-BE79-E1E1B9F6CE04}" type="datetimeFigureOut">
              <a:rPr lang="fr-FR"/>
              <a:pPr>
                <a:defRPr/>
              </a:pPr>
              <a:t>17/11/2025</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53D9354-8CE2-4E35-8536-12B6618350E4}" type="slidenum">
              <a:rPr lang="fr-FR"/>
              <a:pPr>
                <a:defRPr/>
              </a:pPr>
              <a:t>‹N°›</a:t>
            </a:fld>
            <a:endParaRPr lang="fr-FR"/>
          </a:p>
        </p:txBody>
      </p:sp>
    </p:spTree>
    <p:extLst>
      <p:ext uri="{BB962C8B-B14F-4D97-AF65-F5344CB8AC3E}">
        <p14:creationId xmlns:p14="http://schemas.microsoft.com/office/powerpoint/2010/main" val="2972696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1275"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785275C-CFA4-480C-BC4A-D6ADA848A72B}" type="datetimeFigureOut">
              <a:rPr lang="fr-FR"/>
              <a:pPr>
                <a:defRPr/>
              </a:pPr>
              <a:t>17/11/2025</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3B3D80-A582-4DF3-A1EE-30ADD2FFB5D3}" type="slidenum">
              <a:rPr lang="fr-FR"/>
              <a:pPr>
                <a:defRPr/>
              </a:pPr>
              <a:t>‹N°›</a:t>
            </a:fld>
            <a:endParaRPr lang="fr-FR"/>
          </a:p>
        </p:txBody>
      </p:sp>
    </p:spTree>
    <p:extLst>
      <p:ext uri="{BB962C8B-B14F-4D97-AF65-F5344CB8AC3E}">
        <p14:creationId xmlns:p14="http://schemas.microsoft.com/office/powerpoint/2010/main" val="24749229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1</a:t>
            </a:fld>
            <a:endParaRPr lang="fr-FR"/>
          </a:p>
        </p:txBody>
      </p:sp>
    </p:spTree>
    <p:extLst>
      <p:ext uri="{BB962C8B-B14F-4D97-AF65-F5344CB8AC3E}">
        <p14:creationId xmlns:p14="http://schemas.microsoft.com/office/powerpoint/2010/main" val="1469477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11</a:t>
            </a:fld>
            <a:endParaRPr lang="fr-FR"/>
          </a:p>
        </p:txBody>
      </p:sp>
    </p:spTree>
    <p:extLst>
      <p:ext uri="{BB962C8B-B14F-4D97-AF65-F5344CB8AC3E}">
        <p14:creationId xmlns:p14="http://schemas.microsoft.com/office/powerpoint/2010/main" val="248269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12</a:t>
            </a:fld>
            <a:endParaRPr lang="fr-FR"/>
          </a:p>
        </p:txBody>
      </p:sp>
    </p:spTree>
    <p:extLst>
      <p:ext uri="{BB962C8B-B14F-4D97-AF65-F5344CB8AC3E}">
        <p14:creationId xmlns:p14="http://schemas.microsoft.com/office/powerpoint/2010/main" val="317747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13</a:t>
            </a:fld>
            <a:endParaRPr lang="fr-FR"/>
          </a:p>
        </p:txBody>
      </p:sp>
    </p:spTree>
    <p:extLst>
      <p:ext uri="{BB962C8B-B14F-4D97-AF65-F5344CB8AC3E}">
        <p14:creationId xmlns:p14="http://schemas.microsoft.com/office/powerpoint/2010/main" val="602035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14</a:t>
            </a:fld>
            <a:endParaRPr lang="fr-FR"/>
          </a:p>
        </p:txBody>
      </p:sp>
    </p:spTree>
    <p:extLst>
      <p:ext uri="{BB962C8B-B14F-4D97-AF65-F5344CB8AC3E}">
        <p14:creationId xmlns:p14="http://schemas.microsoft.com/office/powerpoint/2010/main" val="8054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Editorial : Fondamentaux</a:t>
            </a:r>
            <a:r>
              <a:rPr lang="fr-FR" baseline="0" dirty="0"/>
              <a:t> MQB &gt;&gt; histoire, pratiques plastiques et culturelles, pop culture</a:t>
            </a:r>
          </a:p>
          <a:p>
            <a:endParaRPr lang="fr-FR" baseline="0" dirty="0"/>
          </a:p>
          <a:p>
            <a:r>
              <a:rPr lang="fr-FR" baseline="0" dirty="0"/>
              <a:t>Redonner les dates de LAD</a:t>
            </a:r>
          </a:p>
          <a:p>
            <a:r>
              <a:rPr lang="fr-FR" baseline="0" dirty="0"/>
              <a:t>Point sur le catalogue : </a:t>
            </a:r>
            <a:r>
              <a:rPr lang="fr-FR" baseline="0" dirty="0" err="1"/>
              <a:t>edité</a:t>
            </a:r>
            <a:endParaRPr lang="fr-FR" baseline="0" dirty="0"/>
          </a:p>
          <a:p>
            <a:endParaRPr lang="fr-FR" baseline="0" dirty="0"/>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Préambule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1: Pré-cinémas et arts populaires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Conteurs itinérants</a:t>
            </a:r>
          </a:p>
          <a:p>
            <a:pPr lvl="1"/>
            <a:r>
              <a:rPr lang="fr-FR" sz="1200" kern="1200" dirty="0">
                <a:solidFill>
                  <a:schemeClr val="tx1"/>
                </a:solidFill>
                <a:effectLst/>
                <a:latin typeface="+mn-lt"/>
                <a:ea typeface="+mn-ea"/>
                <a:cs typeface="+mn-cs"/>
              </a:rPr>
              <a:t>Danses traditionnelles</a:t>
            </a:r>
          </a:p>
          <a:p>
            <a:pPr lvl="1"/>
            <a:r>
              <a:rPr lang="fr-FR" sz="1200" kern="1200" dirty="0">
                <a:solidFill>
                  <a:schemeClr val="tx1"/>
                </a:solidFill>
                <a:effectLst/>
                <a:latin typeface="+mn-lt"/>
                <a:ea typeface="+mn-ea"/>
                <a:cs typeface="+mn-cs"/>
              </a:rPr>
              <a:t>Kaléidoscope</a:t>
            </a:r>
          </a:p>
          <a:p>
            <a:pPr lvl="1"/>
            <a:r>
              <a:rPr lang="fr-FR" sz="1200" kern="1200" dirty="0">
                <a:solidFill>
                  <a:schemeClr val="tx1"/>
                </a:solidFill>
                <a:effectLst/>
                <a:latin typeface="+mn-lt"/>
                <a:ea typeface="+mn-ea"/>
                <a:cs typeface="+mn-cs"/>
              </a:rPr>
              <a:t>Théâtre d’ombres</a:t>
            </a:r>
          </a:p>
          <a:p>
            <a:pPr lvl="1"/>
            <a:r>
              <a:rPr lang="fr-FR" sz="1200" kern="1200" dirty="0">
                <a:solidFill>
                  <a:schemeClr val="tx1"/>
                </a:solidFill>
                <a:effectLst/>
                <a:latin typeface="+mn-lt"/>
                <a:ea typeface="+mn-ea"/>
                <a:cs typeface="+mn-cs"/>
              </a:rPr>
              <a:t>Lanternes magiques</a:t>
            </a:r>
          </a:p>
          <a:p>
            <a:pPr lvl="1"/>
            <a:r>
              <a:rPr lang="fr-FR" sz="1200" kern="1200" dirty="0">
                <a:solidFill>
                  <a:schemeClr val="tx1"/>
                </a:solidFill>
                <a:effectLst/>
                <a:latin typeface="+mn-lt"/>
                <a:ea typeface="+mn-ea"/>
                <a:cs typeface="+mn-cs"/>
              </a:rPr>
              <a:t>Cinéma itinérant</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2: Dieux et héros de l’écran</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De l’image imprimée à l’image animée –Ravi </a:t>
            </a:r>
            <a:r>
              <a:rPr lang="fr-FR" sz="1200" kern="1200" dirty="0" err="1">
                <a:solidFill>
                  <a:schemeClr val="tx1"/>
                </a:solidFill>
                <a:effectLst/>
                <a:latin typeface="+mn-lt"/>
                <a:ea typeface="+mn-ea"/>
                <a:cs typeface="+mn-cs"/>
              </a:rPr>
              <a:t>Varma</a:t>
            </a:r>
            <a:r>
              <a:rPr lang="fr-FR" sz="1200" kern="1200" baseline="0" dirty="0">
                <a:solidFill>
                  <a:schemeClr val="tx1"/>
                </a:solidFill>
                <a:effectLst/>
                <a:latin typeface="+mn-lt"/>
                <a:ea typeface="+mn-ea"/>
                <a:cs typeface="+mn-cs"/>
              </a:rPr>
              <a:t> (1848-1906)</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Mythologie, action et effets spéciaux</a:t>
            </a:r>
          </a:p>
          <a:p>
            <a:pPr lvl="2"/>
            <a:r>
              <a:rPr lang="fr-FR" sz="1200" kern="1200" dirty="0" err="1">
                <a:solidFill>
                  <a:schemeClr val="tx1"/>
                </a:solidFill>
                <a:effectLst/>
                <a:latin typeface="+mn-lt"/>
                <a:ea typeface="+mn-ea"/>
                <a:cs typeface="+mn-cs"/>
              </a:rPr>
              <a:t>Phalke</a:t>
            </a:r>
            <a:r>
              <a:rPr lang="fr-FR" sz="1200" kern="1200" dirty="0">
                <a:solidFill>
                  <a:schemeClr val="tx1"/>
                </a:solidFill>
                <a:effectLst/>
                <a:latin typeface="+mn-lt"/>
                <a:ea typeface="+mn-ea"/>
                <a:cs typeface="+mn-cs"/>
              </a:rPr>
              <a:t>, le père du cinéma (1870-1944), </a:t>
            </a:r>
          </a:p>
          <a:p>
            <a:pPr lvl="2"/>
            <a:r>
              <a:rPr lang="fr-FR" sz="1200" kern="1200" dirty="0">
                <a:solidFill>
                  <a:schemeClr val="tx1"/>
                </a:solidFill>
                <a:effectLst/>
                <a:latin typeface="+mn-lt"/>
                <a:ea typeface="+mn-ea"/>
                <a:cs typeface="+mn-cs"/>
              </a:rPr>
              <a:t>Films mythologiques et effets spéciaux</a:t>
            </a:r>
          </a:p>
          <a:p>
            <a:pPr lvl="1"/>
            <a:r>
              <a:rPr lang="fr-FR" sz="1200" kern="1200" dirty="0">
                <a:solidFill>
                  <a:schemeClr val="tx1"/>
                </a:solidFill>
                <a:effectLst/>
                <a:latin typeface="+mn-lt"/>
                <a:ea typeface="+mn-ea"/>
                <a:cs typeface="+mn-cs"/>
              </a:rPr>
              <a:t>Du portrait royal au film historique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Intermède : réalisme et cinéma social</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Single </a:t>
            </a:r>
            <a:r>
              <a:rPr lang="fr-FR" sz="1200" u="sng" kern="1200" dirty="0" err="1">
                <a:solidFill>
                  <a:schemeClr val="tx1"/>
                </a:solidFill>
                <a:effectLst/>
                <a:latin typeface="+mn-lt"/>
                <a:ea typeface="+mn-ea"/>
                <a:cs typeface="+mn-cs"/>
              </a:rPr>
              <a:t>Screen</a:t>
            </a:r>
            <a:endParaRPr lang="fr-FR" sz="1200" kern="1200" dirty="0">
              <a:solidFill>
                <a:schemeClr val="tx1"/>
              </a:solidFill>
              <a:effectLst/>
              <a:latin typeface="+mn-lt"/>
              <a:ea typeface="+mn-ea"/>
              <a:cs typeface="+mn-cs"/>
            </a:endParaRP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Section 3: </a:t>
            </a:r>
            <a:r>
              <a:rPr lang="fr-FR" sz="1200" u="sng" kern="1200" dirty="0" err="1">
                <a:solidFill>
                  <a:schemeClr val="tx1"/>
                </a:solidFill>
                <a:effectLst/>
                <a:latin typeface="+mn-lt"/>
                <a:ea typeface="+mn-ea"/>
                <a:cs typeface="+mn-cs"/>
              </a:rPr>
              <a:t>Movies</a:t>
            </a:r>
            <a:r>
              <a:rPr lang="fr-FR" sz="1200" u="sng" kern="1200" dirty="0">
                <a:solidFill>
                  <a:schemeClr val="tx1"/>
                </a:solidFill>
                <a:effectLst/>
                <a:latin typeface="+mn-lt"/>
                <a:ea typeface="+mn-ea"/>
                <a:cs typeface="+mn-cs"/>
              </a:rPr>
              <a:t> Superstars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Cinq décennies de cinéma : 1970 ; 1980 ; 1990 ; 2000 ; 2010 </a:t>
            </a:r>
          </a:p>
          <a:p>
            <a:endParaRPr lang="fr-FR" dirty="0"/>
          </a:p>
        </p:txBody>
      </p:sp>
      <p:sp>
        <p:nvSpPr>
          <p:cNvPr id="4" name="Espace réservé du numéro de diapositive 3"/>
          <p:cNvSpPr>
            <a:spLocks noGrp="1"/>
          </p:cNvSpPr>
          <p:nvPr>
            <p:ph type="sldNum" sz="quarter" idx="10"/>
          </p:nvPr>
        </p:nvSpPr>
        <p:spPr/>
        <p:txBody>
          <a:bodyPr/>
          <a:lstStyle/>
          <a:p>
            <a:fld id="{01B2DA05-ED62-478E-AFD2-AE53712DF688}" type="slidenum">
              <a:rPr lang="fr-FR" smtClean="0"/>
              <a:t>15</a:t>
            </a:fld>
            <a:endParaRPr lang="fr-FR"/>
          </a:p>
        </p:txBody>
      </p:sp>
    </p:spTree>
    <p:extLst>
      <p:ext uri="{BB962C8B-B14F-4D97-AF65-F5344CB8AC3E}">
        <p14:creationId xmlns:p14="http://schemas.microsoft.com/office/powerpoint/2010/main" val="2755332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Editorial : </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développement</a:t>
            </a:r>
            <a:r>
              <a:rPr lang="fr-FR" baseline="0" dirty="0"/>
              <a:t> art contemporain, </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favoriser la mise en valeur du patrimoine immatériel (langues et oralité, musique, chants, danses, récits).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fontAlgn="base"/>
            <a:r>
              <a:rPr lang="fr-FR" sz="1200" b="0" kern="1200" dirty="0">
                <a:solidFill>
                  <a:schemeClr val="tx1"/>
                </a:solidFill>
                <a:effectLst/>
                <a:latin typeface="+mn-lt"/>
                <a:ea typeface="+mn-ea"/>
                <a:cs typeface="+mn-cs"/>
              </a:rPr>
              <a:t>Nathalie Gonthier</a:t>
            </a:r>
          </a:p>
          <a:p>
            <a:pPr fontAlgn="base"/>
            <a:r>
              <a:rPr lang="fr-FR" sz="1200" b="0" i="0" kern="1200" dirty="0">
                <a:solidFill>
                  <a:schemeClr val="tx1"/>
                </a:solidFill>
                <a:effectLst/>
                <a:latin typeface="+mn-lt"/>
                <a:ea typeface="+mn-ea"/>
                <a:cs typeface="+mn-cs"/>
              </a:rPr>
              <a:t>Nathalie Gonthier est enseignante en histoire de l’art contemporain à l’Ecole supérieure d’art de La Réunion depuis 2007. Elle est également commissaire indépendant et conçoit et organise des expositions dans les domaines de l’image et des arts plastiques.</a:t>
            </a:r>
          </a:p>
          <a:p>
            <a:pPr fontAlgn="base"/>
            <a:r>
              <a:rPr lang="fr-FR" sz="1200" b="0" i="0" kern="1200" dirty="0">
                <a:solidFill>
                  <a:schemeClr val="tx1"/>
                </a:solidFill>
                <a:effectLst/>
                <a:latin typeface="+mn-lt"/>
                <a:ea typeface="+mn-ea"/>
                <a:cs typeface="+mn-cs"/>
              </a:rPr>
              <a:t>Originaire de l’Ile de La Réunion, elle a suivi des études d’histoire de l’art et de médiation culturelle à Paris I et Paris VIII. Après avoir été chargée de l’action culturelle des musées et archives du département de La Réunion, elle a été responsable de la programmation des arts visuels pour la Ville de Saint-Denis durant plusieurs années, avant de diriger de 2008 à 2011 le Fonds régional d’art contemporain de La Réunion (FRAC Réunion).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2DA05-ED62-478E-AFD2-AE53712DF68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10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DBF6-F5A3-3462-39F4-F7E55E1B73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0DD95A-F2D8-4CA1-82DB-D44E9D2AE3E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69ECCE5-1DB1-6F3D-6D3C-4AE83FB9E1A8}"/>
              </a:ext>
            </a:extLst>
          </p:cNvPr>
          <p:cNvSpPr>
            <a:spLocks noGrp="1"/>
          </p:cNvSpPr>
          <p:nvPr>
            <p:ph type="body" idx="1"/>
          </p:nvPr>
        </p:nvSpPr>
        <p:spPr/>
        <p:txBody>
          <a:bodyPr/>
          <a:lstStyle/>
          <a:p>
            <a:r>
              <a:rPr lang="fr-FR" dirty="0"/>
              <a:t>Editorial : Fondamentaux</a:t>
            </a:r>
            <a:r>
              <a:rPr lang="fr-FR" baseline="0" dirty="0"/>
              <a:t> MQB &gt;&gt; histoire, pratiques plastiques et culturelles, pop culture</a:t>
            </a:r>
          </a:p>
          <a:p>
            <a:endParaRPr lang="fr-FR" baseline="0" dirty="0"/>
          </a:p>
          <a:p>
            <a:r>
              <a:rPr lang="fr-FR" baseline="0" dirty="0"/>
              <a:t>Redonner les dates de LAD</a:t>
            </a:r>
          </a:p>
          <a:p>
            <a:r>
              <a:rPr lang="fr-FR" baseline="0" dirty="0"/>
              <a:t>Point sur le catalogue : </a:t>
            </a:r>
            <a:r>
              <a:rPr lang="fr-FR" baseline="0" dirty="0" err="1"/>
              <a:t>edité</a:t>
            </a:r>
            <a:endParaRPr lang="fr-FR" baseline="0" dirty="0"/>
          </a:p>
          <a:p>
            <a:endParaRPr lang="fr-FR" baseline="0" dirty="0"/>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Préambule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1: Pré-cinémas et arts populaires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Conteurs itinérants</a:t>
            </a:r>
          </a:p>
          <a:p>
            <a:pPr lvl="1"/>
            <a:r>
              <a:rPr lang="fr-FR" sz="1200" kern="1200" dirty="0">
                <a:solidFill>
                  <a:schemeClr val="tx1"/>
                </a:solidFill>
                <a:effectLst/>
                <a:latin typeface="+mn-lt"/>
                <a:ea typeface="+mn-ea"/>
                <a:cs typeface="+mn-cs"/>
              </a:rPr>
              <a:t>Danses traditionnelles</a:t>
            </a:r>
          </a:p>
          <a:p>
            <a:pPr lvl="1"/>
            <a:r>
              <a:rPr lang="fr-FR" sz="1200" kern="1200" dirty="0">
                <a:solidFill>
                  <a:schemeClr val="tx1"/>
                </a:solidFill>
                <a:effectLst/>
                <a:latin typeface="+mn-lt"/>
                <a:ea typeface="+mn-ea"/>
                <a:cs typeface="+mn-cs"/>
              </a:rPr>
              <a:t>Kaléidoscope</a:t>
            </a:r>
          </a:p>
          <a:p>
            <a:pPr lvl="1"/>
            <a:r>
              <a:rPr lang="fr-FR" sz="1200" kern="1200" dirty="0">
                <a:solidFill>
                  <a:schemeClr val="tx1"/>
                </a:solidFill>
                <a:effectLst/>
                <a:latin typeface="+mn-lt"/>
                <a:ea typeface="+mn-ea"/>
                <a:cs typeface="+mn-cs"/>
              </a:rPr>
              <a:t>Théâtre d’ombres</a:t>
            </a:r>
          </a:p>
          <a:p>
            <a:pPr lvl="1"/>
            <a:r>
              <a:rPr lang="fr-FR" sz="1200" kern="1200" dirty="0">
                <a:solidFill>
                  <a:schemeClr val="tx1"/>
                </a:solidFill>
                <a:effectLst/>
                <a:latin typeface="+mn-lt"/>
                <a:ea typeface="+mn-ea"/>
                <a:cs typeface="+mn-cs"/>
              </a:rPr>
              <a:t>Lanternes magiques</a:t>
            </a:r>
          </a:p>
          <a:p>
            <a:pPr lvl="1"/>
            <a:r>
              <a:rPr lang="fr-FR" sz="1200" kern="1200" dirty="0">
                <a:solidFill>
                  <a:schemeClr val="tx1"/>
                </a:solidFill>
                <a:effectLst/>
                <a:latin typeface="+mn-lt"/>
                <a:ea typeface="+mn-ea"/>
                <a:cs typeface="+mn-cs"/>
              </a:rPr>
              <a:t>Cinéma itinérant</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2: Dieux et héros de l’écran</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De l’image imprimée à l’image animée –Ravi </a:t>
            </a:r>
            <a:r>
              <a:rPr lang="fr-FR" sz="1200" kern="1200" dirty="0" err="1">
                <a:solidFill>
                  <a:schemeClr val="tx1"/>
                </a:solidFill>
                <a:effectLst/>
                <a:latin typeface="+mn-lt"/>
                <a:ea typeface="+mn-ea"/>
                <a:cs typeface="+mn-cs"/>
              </a:rPr>
              <a:t>Varma</a:t>
            </a:r>
            <a:r>
              <a:rPr lang="fr-FR" sz="1200" kern="1200" baseline="0" dirty="0">
                <a:solidFill>
                  <a:schemeClr val="tx1"/>
                </a:solidFill>
                <a:effectLst/>
                <a:latin typeface="+mn-lt"/>
                <a:ea typeface="+mn-ea"/>
                <a:cs typeface="+mn-cs"/>
              </a:rPr>
              <a:t> (1848-1906)</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Mythologie, action et effets spéciaux</a:t>
            </a:r>
          </a:p>
          <a:p>
            <a:pPr lvl="2"/>
            <a:r>
              <a:rPr lang="fr-FR" sz="1200" kern="1200" dirty="0" err="1">
                <a:solidFill>
                  <a:schemeClr val="tx1"/>
                </a:solidFill>
                <a:effectLst/>
                <a:latin typeface="+mn-lt"/>
                <a:ea typeface="+mn-ea"/>
                <a:cs typeface="+mn-cs"/>
              </a:rPr>
              <a:t>Phalke</a:t>
            </a:r>
            <a:r>
              <a:rPr lang="fr-FR" sz="1200" kern="1200" dirty="0">
                <a:solidFill>
                  <a:schemeClr val="tx1"/>
                </a:solidFill>
                <a:effectLst/>
                <a:latin typeface="+mn-lt"/>
                <a:ea typeface="+mn-ea"/>
                <a:cs typeface="+mn-cs"/>
              </a:rPr>
              <a:t>, le père du cinéma (1870-1944), </a:t>
            </a:r>
          </a:p>
          <a:p>
            <a:pPr lvl="2"/>
            <a:r>
              <a:rPr lang="fr-FR" sz="1200" kern="1200" dirty="0">
                <a:solidFill>
                  <a:schemeClr val="tx1"/>
                </a:solidFill>
                <a:effectLst/>
                <a:latin typeface="+mn-lt"/>
                <a:ea typeface="+mn-ea"/>
                <a:cs typeface="+mn-cs"/>
              </a:rPr>
              <a:t>Films mythologiques et effets spéciaux</a:t>
            </a:r>
          </a:p>
          <a:p>
            <a:pPr lvl="1"/>
            <a:r>
              <a:rPr lang="fr-FR" sz="1200" kern="1200" dirty="0">
                <a:solidFill>
                  <a:schemeClr val="tx1"/>
                </a:solidFill>
                <a:effectLst/>
                <a:latin typeface="+mn-lt"/>
                <a:ea typeface="+mn-ea"/>
                <a:cs typeface="+mn-cs"/>
              </a:rPr>
              <a:t>Du portrait royal au film historique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Intermède : réalisme et cinéma social</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Single </a:t>
            </a:r>
            <a:r>
              <a:rPr lang="fr-FR" sz="1200" u="sng" kern="1200" dirty="0" err="1">
                <a:solidFill>
                  <a:schemeClr val="tx1"/>
                </a:solidFill>
                <a:effectLst/>
                <a:latin typeface="+mn-lt"/>
                <a:ea typeface="+mn-ea"/>
                <a:cs typeface="+mn-cs"/>
              </a:rPr>
              <a:t>Screen</a:t>
            </a:r>
            <a:endParaRPr lang="fr-FR" sz="1200" kern="1200" dirty="0">
              <a:solidFill>
                <a:schemeClr val="tx1"/>
              </a:solidFill>
              <a:effectLst/>
              <a:latin typeface="+mn-lt"/>
              <a:ea typeface="+mn-ea"/>
              <a:cs typeface="+mn-cs"/>
            </a:endParaRP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Section 3: </a:t>
            </a:r>
            <a:r>
              <a:rPr lang="fr-FR" sz="1200" u="sng" kern="1200" dirty="0" err="1">
                <a:solidFill>
                  <a:schemeClr val="tx1"/>
                </a:solidFill>
                <a:effectLst/>
                <a:latin typeface="+mn-lt"/>
                <a:ea typeface="+mn-ea"/>
                <a:cs typeface="+mn-cs"/>
              </a:rPr>
              <a:t>Movies</a:t>
            </a:r>
            <a:r>
              <a:rPr lang="fr-FR" sz="1200" u="sng" kern="1200" dirty="0">
                <a:solidFill>
                  <a:schemeClr val="tx1"/>
                </a:solidFill>
                <a:effectLst/>
                <a:latin typeface="+mn-lt"/>
                <a:ea typeface="+mn-ea"/>
                <a:cs typeface="+mn-cs"/>
              </a:rPr>
              <a:t> Superstars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Cinq décennies de cinéma : 1970 ; 1980 ; 1990 ; 2000 ; 2010 </a:t>
            </a:r>
          </a:p>
          <a:p>
            <a:endParaRPr lang="fr-FR" dirty="0"/>
          </a:p>
        </p:txBody>
      </p:sp>
      <p:sp>
        <p:nvSpPr>
          <p:cNvPr id="4" name="Espace réservé du numéro de diapositive 3">
            <a:extLst>
              <a:ext uri="{FF2B5EF4-FFF2-40B4-BE49-F238E27FC236}">
                <a16:creationId xmlns:a16="http://schemas.microsoft.com/office/drawing/2014/main" id="{261582B4-68F9-5A73-92F6-BC7FF7CC1F85}"/>
              </a:ext>
            </a:extLst>
          </p:cNvPr>
          <p:cNvSpPr>
            <a:spLocks noGrp="1"/>
          </p:cNvSpPr>
          <p:nvPr>
            <p:ph type="sldNum" sz="quarter" idx="10"/>
          </p:nvPr>
        </p:nvSpPr>
        <p:spPr/>
        <p:txBody>
          <a:bodyPr/>
          <a:lstStyle/>
          <a:p>
            <a:fld id="{01B2DA05-ED62-478E-AFD2-AE53712DF688}" type="slidenum">
              <a:rPr lang="fr-FR" smtClean="0"/>
              <a:t>17</a:t>
            </a:fld>
            <a:endParaRPr lang="fr-FR"/>
          </a:p>
        </p:txBody>
      </p:sp>
    </p:spTree>
    <p:extLst>
      <p:ext uri="{BB962C8B-B14F-4D97-AF65-F5344CB8AC3E}">
        <p14:creationId xmlns:p14="http://schemas.microsoft.com/office/powerpoint/2010/main" val="288277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1391-3BFB-E179-09EE-1FD711320D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1AE988-2038-6590-112E-70CA32FD79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C181E6-6DEA-72B0-F4E2-B4A6B1042196}"/>
              </a:ext>
            </a:extLst>
          </p:cNvPr>
          <p:cNvSpPr>
            <a:spLocks noGrp="1"/>
          </p:cNvSpPr>
          <p:nvPr>
            <p:ph type="body" idx="1"/>
          </p:nvPr>
        </p:nvSpPr>
        <p:spPr/>
        <p:txBody>
          <a:bodyPr/>
          <a:lstStyle/>
          <a:p>
            <a:r>
              <a:rPr lang="fr-FR" dirty="0"/>
              <a:t>Editorial : Fondamentaux</a:t>
            </a:r>
            <a:r>
              <a:rPr lang="fr-FR" baseline="0" dirty="0"/>
              <a:t> MQB &gt;&gt; histoire, pratiques plastiques et culturelles, pop culture</a:t>
            </a:r>
          </a:p>
          <a:p>
            <a:endParaRPr lang="fr-FR" baseline="0" dirty="0"/>
          </a:p>
          <a:p>
            <a:r>
              <a:rPr lang="fr-FR" baseline="0" dirty="0"/>
              <a:t>Redonner les dates de LAD</a:t>
            </a:r>
          </a:p>
          <a:p>
            <a:r>
              <a:rPr lang="fr-FR" baseline="0" dirty="0"/>
              <a:t>Point sur le catalogue : </a:t>
            </a:r>
            <a:r>
              <a:rPr lang="fr-FR" baseline="0" dirty="0" err="1"/>
              <a:t>edité</a:t>
            </a:r>
            <a:endParaRPr lang="fr-FR" baseline="0" dirty="0"/>
          </a:p>
          <a:p>
            <a:endParaRPr lang="fr-FR" baseline="0" dirty="0"/>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Préambule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1: Pré-cinémas et arts populaires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Conteurs itinérants</a:t>
            </a:r>
          </a:p>
          <a:p>
            <a:pPr lvl="1"/>
            <a:r>
              <a:rPr lang="fr-FR" sz="1200" kern="1200" dirty="0">
                <a:solidFill>
                  <a:schemeClr val="tx1"/>
                </a:solidFill>
                <a:effectLst/>
                <a:latin typeface="+mn-lt"/>
                <a:ea typeface="+mn-ea"/>
                <a:cs typeface="+mn-cs"/>
              </a:rPr>
              <a:t>Danses traditionnelles</a:t>
            </a:r>
          </a:p>
          <a:p>
            <a:pPr lvl="1"/>
            <a:r>
              <a:rPr lang="fr-FR" sz="1200" kern="1200" dirty="0">
                <a:solidFill>
                  <a:schemeClr val="tx1"/>
                </a:solidFill>
                <a:effectLst/>
                <a:latin typeface="+mn-lt"/>
                <a:ea typeface="+mn-ea"/>
                <a:cs typeface="+mn-cs"/>
              </a:rPr>
              <a:t>Kaléidoscope</a:t>
            </a:r>
          </a:p>
          <a:p>
            <a:pPr lvl="1"/>
            <a:r>
              <a:rPr lang="fr-FR" sz="1200" kern="1200" dirty="0">
                <a:solidFill>
                  <a:schemeClr val="tx1"/>
                </a:solidFill>
                <a:effectLst/>
                <a:latin typeface="+mn-lt"/>
                <a:ea typeface="+mn-ea"/>
                <a:cs typeface="+mn-cs"/>
              </a:rPr>
              <a:t>Théâtre d’ombres</a:t>
            </a:r>
          </a:p>
          <a:p>
            <a:pPr lvl="1"/>
            <a:r>
              <a:rPr lang="fr-FR" sz="1200" kern="1200" dirty="0">
                <a:solidFill>
                  <a:schemeClr val="tx1"/>
                </a:solidFill>
                <a:effectLst/>
                <a:latin typeface="+mn-lt"/>
                <a:ea typeface="+mn-ea"/>
                <a:cs typeface="+mn-cs"/>
              </a:rPr>
              <a:t>Lanternes magiques</a:t>
            </a:r>
          </a:p>
          <a:p>
            <a:pPr lvl="1"/>
            <a:r>
              <a:rPr lang="fr-FR" sz="1200" kern="1200" dirty="0">
                <a:solidFill>
                  <a:schemeClr val="tx1"/>
                </a:solidFill>
                <a:effectLst/>
                <a:latin typeface="+mn-lt"/>
                <a:ea typeface="+mn-ea"/>
                <a:cs typeface="+mn-cs"/>
              </a:rPr>
              <a:t>Cinéma itinérant</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2: Dieux et héros de l’écran</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De l’image imprimée à l’image animée –Ravi </a:t>
            </a:r>
            <a:r>
              <a:rPr lang="fr-FR" sz="1200" kern="1200" dirty="0" err="1">
                <a:solidFill>
                  <a:schemeClr val="tx1"/>
                </a:solidFill>
                <a:effectLst/>
                <a:latin typeface="+mn-lt"/>
                <a:ea typeface="+mn-ea"/>
                <a:cs typeface="+mn-cs"/>
              </a:rPr>
              <a:t>Varma</a:t>
            </a:r>
            <a:r>
              <a:rPr lang="fr-FR" sz="1200" kern="1200" baseline="0" dirty="0">
                <a:solidFill>
                  <a:schemeClr val="tx1"/>
                </a:solidFill>
                <a:effectLst/>
                <a:latin typeface="+mn-lt"/>
                <a:ea typeface="+mn-ea"/>
                <a:cs typeface="+mn-cs"/>
              </a:rPr>
              <a:t> (1848-1906)</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Mythologie, action et effets spéciaux</a:t>
            </a:r>
          </a:p>
          <a:p>
            <a:pPr lvl="2"/>
            <a:r>
              <a:rPr lang="fr-FR" sz="1200" kern="1200" dirty="0" err="1">
                <a:solidFill>
                  <a:schemeClr val="tx1"/>
                </a:solidFill>
                <a:effectLst/>
                <a:latin typeface="+mn-lt"/>
                <a:ea typeface="+mn-ea"/>
                <a:cs typeface="+mn-cs"/>
              </a:rPr>
              <a:t>Phalke</a:t>
            </a:r>
            <a:r>
              <a:rPr lang="fr-FR" sz="1200" kern="1200" dirty="0">
                <a:solidFill>
                  <a:schemeClr val="tx1"/>
                </a:solidFill>
                <a:effectLst/>
                <a:latin typeface="+mn-lt"/>
                <a:ea typeface="+mn-ea"/>
                <a:cs typeface="+mn-cs"/>
              </a:rPr>
              <a:t>, le père du cinéma (1870-1944), </a:t>
            </a:r>
          </a:p>
          <a:p>
            <a:pPr lvl="2"/>
            <a:r>
              <a:rPr lang="fr-FR" sz="1200" kern="1200" dirty="0">
                <a:solidFill>
                  <a:schemeClr val="tx1"/>
                </a:solidFill>
                <a:effectLst/>
                <a:latin typeface="+mn-lt"/>
                <a:ea typeface="+mn-ea"/>
                <a:cs typeface="+mn-cs"/>
              </a:rPr>
              <a:t>Films mythologiques et effets spéciaux</a:t>
            </a:r>
          </a:p>
          <a:p>
            <a:pPr lvl="1"/>
            <a:r>
              <a:rPr lang="fr-FR" sz="1200" kern="1200" dirty="0">
                <a:solidFill>
                  <a:schemeClr val="tx1"/>
                </a:solidFill>
                <a:effectLst/>
                <a:latin typeface="+mn-lt"/>
                <a:ea typeface="+mn-ea"/>
                <a:cs typeface="+mn-cs"/>
              </a:rPr>
              <a:t>Du portrait royal au film historique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Intermède : réalisme et cinéma social</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Single </a:t>
            </a:r>
            <a:r>
              <a:rPr lang="fr-FR" sz="1200" u="sng" kern="1200" dirty="0" err="1">
                <a:solidFill>
                  <a:schemeClr val="tx1"/>
                </a:solidFill>
                <a:effectLst/>
                <a:latin typeface="+mn-lt"/>
                <a:ea typeface="+mn-ea"/>
                <a:cs typeface="+mn-cs"/>
              </a:rPr>
              <a:t>Screen</a:t>
            </a:r>
            <a:endParaRPr lang="fr-FR" sz="1200" kern="1200" dirty="0">
              <a:solidFill>
                <a:schemeClr val="tx1"/>
              </a:solidFill>
              <a:effectLst/>
              <a:latin typeface="+mn-lt"/>
              <a:ea typeface="+mn-ea"/>
              <a:cs typeface="+mn-cs"/>
            </a:endParaRP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Section 3: </a:t>
            </a:r>
            <a:r>
              <a:rPr lang="fr-FR" sz="1200" u="sng" kern="1200" dirty="0" err="1">
                <a:solidFill>
                  <a:schemeClr val="tx1"/>
                </a:solidFill>
                <a:effectLst/>
                <a:latin typeface="+mn-lt"/>
                <a:ea typeface="+mn-ea"/>
                <a:cs typeface="+mn-cs"/>
              </a:rPr>
              <a:t>Movies</a:t>
            </a:r>
            <a:r>
              <a:rPr lang="fr-FR" sz="1200" u="sng" kern="1200" dirty="0">
                <a:solidFill>
                  <a:schemeClr val="tx1"/>
                </a:solidFill>
                <a:effectLst/>
                <a:latin typeface="+mn-lt"/>
                <a:ea typeface="+mn-ea"/>
                <a:cs typeface="+mn-cs"/>
              </a:rPr>
              <a:t> Superstars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Cinq décennies de cinéma : 1970 ; 1980 ; 1990 ; 2000 ; 2010 </a:t>
            </a:r>
          </a:p>
          <a:p>
            <a:endParaRPr lang="fr-FR" dirty="0"/>
          </a:p>
        </p:txBody>
      </p:sp>
      <p:sp>
        <p:nvSpPr>
          <p:cNvPr id="4" name="Espace réservé du numéro de diapositive 3">
            <a:extLst>
              <a:ext uri="{FF2B5EF4-FFF2-40B4-BE49-F238E27FC236}">
                <a16:creationId xmlns:a16="http://schemas.microsoft.com/office/drawing/2014/main" id="{79A4BBAC-CEE6-5589-854D-632F10C0AAF4}"/>
              </a:ext>
            </a:extLst>
          </p:cNvPr>
          <p:cNvSpPr>
            <a:spLocks noGrp="1"/>
          </p:cNvSpPr>
          <p:nvPr>
            <p:ph type="sldNum" sz="quarter" idx="10"/>
          </p:nvPr>
        </p:nvSpPr>
        <p:spPr/>
        <p:txBody>
          <a:bodyPr/>
          <a:lstStyle/>
          <a:p>
            <a:fld id="{01B2DA05-ED62-478E-AFD2-AE53712DF688}" type="slidenum">
              <a:rPr lang="fr-FR" smtClean="0"/>
              <a:t>18</a:t>
            </a:fld>
            <a:endParaRPr lang="fr-FR"/>
          </a:p>
        </p:txBody>
      </p:sp>
    </p:spTree>
    <p:extLst>
      <p:ext uri="{BB962C8B-B14F-4D97-AF65-F5344CB8AC3E}">
        <p14:creationId xmlns:p14="http://schemas.microsoft.com/office/powerpoint/2010/main" val="378222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Editorial : </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développement</a:t>
            </a:r>
            <a:r>
              <a:rPr lang="fr-FR" baseline="0" dirty="0"/>
              <a:t> art contemporain, </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favoriser la mise en valeur du patrimoine immatériel (langues et oralité, musique, chants, danses, récits).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fontAlgn="base"/>
            <a:r>
              <a:rPr lang="fr-FR" sz="1200" b="0" kern="1200" dirty="0">
                <a:solidFill>
                  <a:schemeClr val="tx1"/>
                </a:solidFill>
                <a:effectLst/>
                <a:latin typeface="+mn-lt"/>
                <a:ea typeface="+mn-ea"/>
                <a:cs typeface="+mn-cs"/>
              </a:rPr>
              <a:t>Nathalie Gonthier</a:t>
            </a:r>
          </a:p>
          <a:p>
            <a:pPr fontAlgn="base"/>
            <a:r>
              <a:rPr lang="fr-FR" sz="1200" b="0" i="0" kern="1200" dirty="0">
                <a:solidFill>
                  <a:schemeClr val="tx1"/>
                </a:solidFill>
                <a:effectLst/>
                <a:latin typeface="+mn-lt"/>
                <a:ea typeface="+mn-ea"/>
                <a:cs typeface="+mn-cs"/>
              </a:rPr>
              <a:t>Nathalie Gonthier est enseignante en histoire de l’art contemporain à l’Ecole supérieure d’art de La Réunion depuis 2007. Elle est également commissaire indépendant et conçoit et organise des expositions dans les domaines de l’image et des arts plastiques.</a:t>
            </a:r>
          </a:p>
          <a:p>
            <a:pPr fontAlgn="base"/>
            <a:r>
              <a:rPr lang="fr-FR" sz="1200" b="0" i="0" kern="1200" dirty="0">
                <a:solidFill>
                  <a:schemeClr val="tx1"/>
                </a:solidFill>
                <a:effectLst/>
                <a:latin typeface="+mn-lt"/>
                <a:ea typeface="+mn-ea"/>
                <a:cs typeface="+mn-cs"/>
              </a:rPr>
              <a:t>Originaire de l’Ile de La Réunion, elle a suivi des études d’histoire de l’art et de médiation culturelle à Paris I et Paris VIII. Après avoir été chargée de l’action culturelle des musées et archives du département de La Réunion, elle a été responsable de la programmation des arts visuels pour la Ville de Saint-Denis durant plusieurs années, avant de diriger de 2008 à 2011 le Fonds régional d’art contemporain de La Réunion (FRAC Réunion).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2DA05-ED62-478E-AFD2-AE53712DF68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4392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79450" y="4716463"/>
            <a:ext cx="5440363" cy="44688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8" name="Google Shape;168;p11: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91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2</a:t>
            </a:fld>
            <a:endParaRPr lang="fr-FR"/>
          </a:p>
        </p:txBody>
      </p:sp>
    </p:spTree>
    <p:extLst>
      <p:ext uri="{BB962C8B-B14F-4D97-AF65-F5344CB8AC3E}">
        <p14:creationId xmlns:p14="http://schemas.microsoft.com/office/powerpoint/2010/main" val="3721256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79450" y="4716463"/>
            <a:ext cx="5440363" cy="44688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p14: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3</a:t>
            </a:fld>
            <a:endParaRPr lang="fr-FR"/>
          </a:p>
        </p:txBody>
      </p:sp>
    </p:spTree>
    <p:extLst>
      <p:ext uri="{BB962C8B-B14F-4D97-AF65-F5344CB8AC3E}">
        <p14:creationId xmlns:p14="http://schemas.microsoft.com/office/powerpoint/2010/main" val="151137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4</a:t>
            </a:fld>
            <a:endParaRPr lang="fr-FR"/>
          </a:p>
        </p:txBody>
      </p:sp>
    </p:spTree>
    <p:extLst>
      <p:ext uri="{BB962C8B-B14F-4D97-AF65-F5344CB8AC3E}">
        <p14:creationId xmlns:p14="http://schemas.microsoft.com/office/powerpoint/2010/main" val="103264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5</a:t>
            </a:fld>
            <a:endParaRPr lang="fr-FR"/>
          </a:p>
        </p:txBody>
      </p:sp>
    </p:spTree>
    <p:extLst>
      <p:ext uri="{BB962C8B-B14F-4D97-AF65-F5344CB8AC3E}">
        <p14:creationId xmlns:p14="http://schemas.microsoft.com/office/powerpoint/2010/main" val="6539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6</a:t>
            </a:fld>
            <a:endParaRPr lang="fr-FR"/>
          </a:p>
        </p:txBody>
      </p:sp>
    </p:spTree>
    <p:extLst>
      <p:ext uri="{BB962C8B-B14F-4D97-AF65-F5344CB8AC3E}">
        <p14:creationId xmlns:p14="http://schemas.microsoft.com/office/powerpoint/2010/main" val="113845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7</a:t>
            </a:fld>
            <a:endParaRPr lang="fr-FR"/>
          </a:p>
        </p:txBody>
      </p:sp>
    </p:spTree>
    <p:extLst>
      <p:ext uri="{BB962C8B-B14F-4D97-AF65-F5344CB8AC3E}">
        <p14:creationId xmlns:p14="http://schemas.microsoft.com/office/powerpoint/2010/main" val="337659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9450" y="4716463"/>
            <a:ext cx="5440363" cy="44688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p6: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146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83B3D80-A582-4DF3-A1EE-30ADD2FFB5D3}" type="slidenum">
              <a:rPr lang="fr-FR" smtClean="0"/>
              <a:pPr>
                <a:defRPr/>
              </a:pPr>
              <a:t>10</a:t>
            </a:fld>
            <a:endParaRPr lang="fr-FR"/>
          </a:p>
        </p:txBody>
      </p:sp>
    </p:spTree>
    <p:extLst>
      <p:ext uri="{BB962C8B-B14F-4D97-AF65-F5344CB8AC3E}">
        <p14:creationId xmlns:p14="http://schemas.microsoft.com/office/powerpoint/2010/main" val="183045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02A0F650-2C36-425C-A1E5-9BCAF32B06C0}" type="datetimeFigureOut">
              <a:rPr lang="fr-FR"/>
              <a:pPr>
                <a:defRPr/>
              </a:pPr>
              <a:t>17/11/2025</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EBCC273-53F9-44E0-8F52-8FC7B839177A}" type="slidenum">
              <a:rPr lang="fr-FR"/>
              <a:pPr>
                <a:defRPr/>
              </a:pPr>
              <a:t>‹N°›</a:t>
            </a:fld>
            <a:endParaRPr lang="fr-FR"/>
          </a:p>
        </p:txBody>
      </p:sp>
    </p:spTree>
    <p:extLst>
      <p:ext uri="{BB962C8B-B14F-4D97-AF65-F5344CB8AC3E}">
        <p14:creationId xmlns:p14="http://schemas.microsoft.com/office/powerpoint/2010/main" val="333277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FDF39294-A509-48BB-9D05-0D7BFA3070A5}" type="datetimeFigureOut">
              <a:rPr lang="fr-FR"/>
              <a:pPr>
                <a:defRPr/>
              </a:pPr>
              <a:t>17/11/2025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114A627-1A98-4E7F-AA47-69FD45AE35FB}" type="slidenum">
              <a:rPr lang="fr-FR"/>
              <a:pPr>
                <a:defRPr/>
              </a:pPr>
              <a:t>‹N°›</a:t>
            </a:fld>
            <a:endParaRPr lang="fr-FR"/>
          </a:p>
        </p:txBody>
      </p:sp>
    </p:spTree>
    <p:extLst>
      <p:ext uri="{BB962C8B-B14F-4D97-AF65-F5344CB8AC3E}">
        <p14:creationId xmlns:p14="http://schemas.microsoft.com/office/powerpoint/2010/main" val="63907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1AE488B1-58D2-42D9-B6BD-09C88A5F962D}" type="datetimeFigureOut">
              <a:rPr lang="fr-FR"/>
              <a:pPr>
                <a:defRPr/>
              </a:pPr>
              <a:t>17/11/2025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2BCB436-B4DD-422F-9088-AF4EE9D5A8FD}" type="slidenum">
              <a:rPr lang="fr-FR"/>
              <a:pPr>
                <a:defRPr/>
              </a:pPr>
              <a:t>‹N°›</a:t>
            </a:fld>
            <a:endParaRPr lang="fr-FR"/>
          </a:p>
        </p:txBody>
      </p:sp>
    </p:spTree>
    <p:extLst>
      <p:ext uri="{BB962C8B-B14F-4D97-AF65-F5344CB8AC3E}">
        <p14:creationId xmlns:p14="http://schemas.microsoft.com/office/powerpoint/2010/main" val="328452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C444C7E0-8AAE-4449-939B-80B31802884F}" type="datetimeFigureOut">
              <a:rPr lang="fr-FR"/>
              <a:pPr>
                <a:defRPr/>
              </a:pPr>
              <a:t>17/11/2025</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94FED7B-D4CB-474C-9E77-1045126A194C}" type="slidenum">
              <a:rPr lang="fr-FR"/>
              <a:pPr>
                <a:defRPr/>
              </a:pPr>
              <a:t>‹N°›</a:t>
            </a:fld>
            <a:endParaRPr lang="fr-FR"/>
          </a:p>
        </p:txBody>
      </p:sp>
    </p:spTree>
    <p:extLst>
      <p:ext uri="{BB962C8B-B14F-4D97-AF65-F5344CB8AC3E}">
        <p14:creationId xmlns:p14="http://schemas.microsoft.com/office/powerpoint/2010/main" val="145987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bg2"/>
        </a:solidFill>
        <a:effectLst/>
      </p:bgPr>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fr-FR"/>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28402DA0-1C8E-459C-85DC-6BB72D7EAFCC}" type="datetimeFigureOut">
              <a:rPr lang="fr-FR"/>
              <a:pPr>
                <a:defRPr/>
              </a:pPr>
              <a:t>17/11/2025</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C229C7B-FCD2-4500-B740-AA16EACE9DAE}" type="slidenum">
              <a:rPr lang="fr-FR"/>
              <a:pPr>
                <a:defRPr/>
              </a:pPr>
              <a:t>‹N°›</a:t>
            </a:fld>
            <a:endParaRPr lang="fr-FR"/>
          </a:p>
        </p:txBody>
      </p:sp>
    </p:spTree>
    <p:extLst>
      <p:ext uri="{BB962C8B-B14F-4D97-AF65-F5344CB8AC3E}">
        <p14:creationId xmlns:p14="http://schemas.microsoft.com/office/powerpoint/2010/main" val="22793195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EEAA647C-B55A-4B25-9BD1-B6975C6ADFB0}" type="datetimeFigureOut">
              <a:rPr lang="fr-FR"/>
              <a:pPr>
                <a:defRPr/>
              </a:pPr>
              <a:t>17/11/2025</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1C0B354-3B4D-4B55-8257-3440DECB6CE8}" type="slidenum">
              <a:rPr lang="fr-FR"/>
              <a:pPr>
                <a:defRPr/>
              </a:pPr>
              <a:t>‹N°›</a:t>
            </a:fld>
            <a:endParaRPr lang="fr-FR"/>
          </a:p>
        </p:txBody>
      </p:sp>
    </p:spTree>
    <p:extLst>
      <p:ext uri="{BB962C8B-B14F-4D97-AF65-F5344CB8AC3E}">
        <p14:creationId xmlns:p14="http://schemas.microsoft.com/office/powerpoint/2010/main" val="211162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A16C6CC7-0D0A-4DDB-A147-D43F11AFBC39}" type="datetimeFigureOut">
              <a:rPr lang="fr-FR"/>
              <a:pPr>
                <a:defRPr/>
              </a:pPr>
              <a:t>17/11/2025</a:t>
            </a:fld>
            <a:endParaRPr lang="fr-FR"/>
          </a:p>
        </p:txBody>
      </p:sp>
      <p:sp>
        <p:nvSpPr>
          <p:cNvPr id="9" name="Footer Placeholder 7"/>
          <p:cNvSpPr>
            <a:spLocks noGrp="1"/>
          </p:cNvSpPr>
          <p:nvPr>
            <p:ph type="ftr" sz="quarter" idx="11"/>
          </p:nvPr>
        </p:nvSpPr>
        <p:spPr/>
        <p:txBody>
          <a:bodyPr/>
          <a:lstStyle>
            <a:lvl1pPr>
              <a:defRPr/>
            </a:lvl1pPr>
          </a:lstStyle>
          <a:p>
            <a:pPr>
              <a:defRPr/>
            </a:pPr>
            <a:endParaRPr lang="fr-FR"/>
          </a:p>
        </p:txBody>
      </p:sp>
      <p:sp>
        <p:nvSpPr>
          <p:cNvPr id="10" name="Slide Number Placeholder 8"/>
          <p:cNvSpPr>
            <a:spLocks noGrp="1"/>
          </p:cNvSpPr>
          <p:nvPr>
            <p:ph type="sldNum" sz="quarter" idx="12"/>
          </p:nvPr>
        </p:nvSpPr>
        <p:spPr/>
        <p:txBody>
          <a:bodyPr/>
          <a:lstStyle>
            <a:lvl1pPr>
              <a:defRPr/>
            </a:lvl1pPr>
          </a:lstStyle>
          <a:p>
            <a:pPr>
              <a:defRPr/>
            </a:pPr>
            <a:fld id="{C4644A1B-9A5C-4F39-80DC-6D893E87DC8D}" type="slidenum">
              <a:rPr lang="fr-FR"/>
              <a:pPr>
                <a:defRPr/>
              </a:pPr>
              <a:t>‹N°›</a:t>
            </a:fld>
            <a:endParaRPr lang="fr-FR"/>
          </a:p>
        </p:txBody>
      </p:sp>
    </p:spTree>
    <p:extLst>
      <p:ext uri="{BB962C8B-B14F-4D97-AF65-F5344CB8AC3E}">
        <p14:creationId xmlns:p14="http://schemas.microsoft.com/office/powerpoint/2010/main" val="298803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fld id="{FC9BA0EA-1F82-438C-8CE8-4BAB0943E9AC}" type="datetimeFigureOut">
              <a:rPr lang="fr-FR"/>
              <a:pPr>
                <a:defRPr/>
              </a:pPr>
              <a:t>17/11/2025</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CCFDCF3-8AA0-4B00-A37A-5F9046881068}" type="slidenum">
              <a:rPr lang="fr-FR"/>
              <a:pPr>
                <a:defRPr/>
              </a:pPr>
              <a:t>‹N°›</a:t>
            </a:fld>
            <a:endParaRPr lang="fr-FR"/>
          </a:p>
        </p:txBody>
      </p:sp>
    </p:spTree>
    <p:extLst>
      <p:ext uri="{BB962C8B-B14F-4D97-AF65-F5344CB8AC3E}">
        <p14:creationId xmlns:p14="http://schemas.microsoft.com/office/powerpoint/2010/main" val="251655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40394C-8F5F-4FDE-8A0C-0E19F6090845}" type="datetimeFigureOut">
              <a:rPr lang="fr-FR"/>
              <a:pPr>
                <a:defRPr/>
              </a:pPr>
              <a:t>17/11/2025</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98EDBD5D-B692-4F9F-AB6D-E1CEC9A57F64}" type="slidenum">
              <a:rPr lang="fr-FR"/>
              <a:pPr>
                <a:defRPr/>
              </a:pPr>
              <a:t>‹N°›</a:t>
            </a:fld>
            <a:endParaRPr lang="fr-FR"/>
          </a:p>
        </p:txBody>
      </p:sp>
    </p:spTree>
    <p:extLst>
      <p:ext uri="{BB962C8B-B14F-4D97-AF65-F5344CB8AC3E}">
        <p14:creationId xmlns:p14="http://schemas.microsoft.com/office/powerpoint/2010/main" val="213675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D8111AE8-5F03-48F9-B42A-E5441F71DAA1}" type="datetimeFigureOut">
              <a:rPr lang="fr-FR"/>
              <a:pPr>
                <a:defRPr/>
              </a:pPr>
              <a:t>17/11/2025</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p:txBody>
          <a:bodyPr/>
          <a:lstStyle>
            <a:lvl1pPr>
              <a:defRPr/>
            </a:lvl1pPr>
          </a:lstStyle>
          <a:p>
            <a:pPr>
              <a:defRPr/>
            </a:pPr>
            <a:fld id="{6BF8BA1F-81B7-4609-B380-B4471F7DFD1D}" type="slidenum">
              <a:rPr lang="fr-FR"/>
              <a:pPr>
                <a:defRPr/>
              </a:pPr>
              <a:t>‹N°›</a:t>
            </a:fld>
            <a:endParaRPr lang="fr-FR"/>
          </a:p>
        </p:txBody>
      </p:sp>
    </p:spTree>
    <p:extLst>
      <p:ext uri="{BB962C8B-B14F-4D97-AF65-F5344CB8AC3E}">
        <p14:creationId xmlns:p14="http://schemas.microsoft.com/office/powerpoint/2010/main" val="110118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fr-FR"/>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032EB239-D98C-4F0B-AE5F-4ACA16BD1AF0}" type="datetimeFigureOut">
              <a:rPr lang="fr-FR"/>
              <a:pPr>
                <a:defRPr/>
              </a:pPr>
              <a:t>17/11/2025</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BCFE2AE-91A6-4EB3-AB1A-8426A011C3B3}" type="slidenum">
              <a:rPr lang="fr-FR"/>
              <a:pPr>
                <a:defRPr/>
              </a:pPr>
              <a:t>‹N°›</a:t>
            </a:fld>
            <a:endParaRPr lang="fr-FR"/>
          </a:p>
        </p:txBody>
      </p:sp>
    </p:spTree>
    <p:extLst>
      <p:ext uri="{BB962C8B-B14F-4D97-AF65-F5344CB8AC3E}">
        <p14:creationId xmlns:p14="http://schemas.microsoft.com/office/powerpoint/2010/main" val="1108352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F63C20E7-95D0-41D3-B248-69D5B80EE9AA}" type="datetimeFigureOut">
              <a:rPr lang="fr-FR"/>
              <a:pPr>
                <a:defRPr/>
              </a:pPr>
              <a:t>17/11/2025</a:t>
            </a:fld>
            <a:endParaRPr lang="fr-F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a:defRPr/>
            </a:pPr>
            <a:fld id="{B7025451-DF6E-438F-ABC6-ABE76E5D8A1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95" r:id="rId1"/>
    <p:sldLayoutId id="2147483688" r:id="rId2"/>
    <p:sldLayoutId id="2147483696" r:id="rId3"/>
    <p:sldLayoutId id="2147483689" r:id="rId4"/>
    <p:sldLayoutId id="2147483697" r:id="rId5"/>
    <p:sldLayoutId id="2147483690" r:id="rId6"/>
    <p:sldLayoutId id="2147483691" r:id="rId7"/>
    <p:sldLayoutId id="2147483698" r:id="rId8"/>
    <p:sldLayoutId id="2147483692" r:id="rId9"/>
    <p:sldLayoutId id="2147483693" r:id="rId10"/>
    <p:sldLayoutId id="2147483694" r:id="rId11"/>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Helene.clevy@quaibranly.fr" TargetMode="External"/><Relationship Id="rId4" Type="http://schemas.openxmlformats.org/officeDocument/2006/relationships/hyperlink" Target="mailto:helene.clevy@quaibranly.f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quaibranly.fr/fr/collections/toutes-les-collections/collections-sonor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quaibranly.fr/fr/informations-pratiques/aller-plus-loin/bonus/la-minute-conte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quaibranly.fr/fileadmin/user_upload/DP_SONGLINES.pdf" TargetMode="External"/><Relationship Id="rId5" Type="http://schemas.openxmlformats.org/officeDocument/2006/relationships/hyperlink" Target="https://m.quaibranly.fr/fileadmin/user_upload/1-Edito/6-Footer/3-Si-vous-etes/2-Enseignant-animateurs/Dossier_pedagogique_Exposition_OCEANIE.pdf" TargetMode="External"/><Relationship Id="rId4" Type="http://schemas.openxmlformats.org/officeDocument/2006/relationships/hyperlink" Target="https://www.quaibranly.fr/fileadmin/user_upload/1-Edito/6-Footer/3-Si-vous-etes/2-Enseignant-animateurs/MQB_dossier-enseignants-et-classes_KANAK.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adlet.com/MuseeduquaiBranlyJacquesChirac/ressources-g-n-rales-sur-le-mus-e-du-quai-branly-jacques-chi-xzxx7q8iyiye413e/wish/jpoxaj4Jk0A4ZbP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adlet.com/MuseeduquaiBranlyJacquesChirac/ressources-g-n-rales-sur-le-mus-e-du-quai-branly-jacques-chi-xzxx7q8iyiye413e/wish/jpoxaj4Jk0A4ZbP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padlet.com/MuseeduquaiBranlyJacquesChirac/amaz-nia-cr-ations-et-futurs-autochtones-zwvt102fkexnk99l" TargetMode="External"/><Relationship Id="rId4" Type="http://schemas.openxmlformats.org/officeDocument/2006/relationships/hyperlink" Target="https://www.quaibranly.fr/fr/informations-pratiques/aller-plus-loin/podcasts/le-jardin-du-musee-au-fil-des-saison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18/10/relationships/comments" Target="NUL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clemence.revuz@quaibranly.fr" TargetMode="External"/><Relationship Id="rId7" Type="http://schemas.microsoft.com/office/2007/relationships/hdphoto" Target="../media/hdphoto3.wdp"/><Relationship Id="rId12" Type="http://schemas.microsoft.com/office/2007/relationships/hdphoto" Target="../media/hdphoto4.wdp"/><Relationship Id="rId2" Type="http://schemas.openxmlformats.org/officeDocument/2006/relationships/hyperlink" Target="http://www.quaibranly.fr/fr/education/"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0.gif"/><Relationship Id="rId10" Type="http://schemas.openxmlformats.org/officeDocument/2006/relationships/image" Target="../media/image22.png"/><Relationship Id="rId4" Type="http://schemas.openxmlformats.org/officeDocument/2006/relationships/hyperlink" Target="mailto:enseignants@quaibranly.fr" TargetMode="External"/><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adlet.com/MuseeduquaiBranlyJacquesChirac/ressources-g-n-rales-sur-le-mus-e-du-quai-branly-jacques-chi-xzxx7q8iyiye413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quaibranly.fr/fr/missions-et-fonctionnement/eclairages-sur-les-restitutions-du-patrimoine-africain-conserve-au-musee" TargetMode="External"/><Relationship Id="rId5" Type="http://schemas.openxmlformats.org/officeDocument/2006/relationships/hyperlink" Target="https://collections.quaibranly.fr/" TargetMode="External"/><Relationship Id="rId4" Type="http://schemas.openxmlformats.org/officeDocument/2006/relationships/hyperlink" Target="https://www.quaibranly.fr/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3544"/>
            <a:ext cx="9144000" cy="6494455"/>
          </a:xfrm>
          <a:prstGeom prst="rect">
            <a:avLst/>
          </a:prstGeom>
          <a:blipFill>
            <a:blip r:embed="rId3">
              <a:alphaModFix amt="32000"/>
            </a:blip>
            <a:stretch>
              <a:fillRect t="-461" b="-9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7950" y="1049332"/>
            <a:ext cx="8640242" cy="2134504"/>
          </a:xfrm>
        </p:spPr>
        <p:txBody>
          <a:bodyPr/>
          <a:lstStyle/>
          <a:p>
            <a:pPr algn="ctr" fontAlgn="auto">
              <a:spcAft>
                <a:spcPts val="0"/>
              </a:spcAft>
              <a:defRPr/>
            </a:pPr>
            <a:r>
              <a:rPr lang="fr-FR" sz="3600" dirty="0">
                <a:latin typeface="Trebuchet MS" panose="020B0603020202020204" pitchFamily="34" charset="0"/>
              </a:rPr>
              <a:t>Stage DAAC Créteil</a:t>
            </a:r>
            <a:br>
              <a:rPr lang="fr-FR" sz="4400" dirty="0">
                <a:latin typeface="Trebuchet MS" panose="020B0603020202020204" pitchFamily="34" charset="0"/>
              </a:rPr>
            </a:br>
            <a:r>
              <a:rPr lang="fr-FR" sz="4400" dirty="0">
                <a:latin typeface="Trebuchet MS" panose="020B0603020202020204" pitchFamily="34" charset="0"/>
              </a:rPr>
              <a:t>« La littérature contemporaine et le vivant »</a:t>
            </a:r>
          </a:p>
        </p:txBody>
      </p:sp>
      <p:sp>
        <p:nvSpPr>
          <p:cNvPr id="6147" name="ZoneTexte 4"/>
          <p:cNvSpPr txBox="1">
            <a:spLocks noChangeArrowheads="1"/>
          </p:cNvSpPr>
          <p:nvPr/>
        </p:nvSpPr>
        <p:spPr bwMode="auto">
          <a:xfrm>
            <a:off x="669405" y="3644900"/>
            <a:ext cx="7848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fr-FR" altLang="fr-FR" sz="3600" dirty="0">
                <a:latin typeface="Trebuchet MS" pitchFamily="34" charset="0"/>
              </a:rPr>
              <a:t>Mardi 18 novembre - musée du quai Branly-Jacques Chirac</a:t>
            </a:r>
            <a:endParaRPr lang="fr-FR" altLang="fr-FR" sz="2000" dirty="0">
              <a:latin typeface="Trebuchet MS" pitchFamily="34" charset="0"/>
            </a:endParaRPr>
          </a:p>
          <a:p>
            <a:pPr algn="ctr"/>
            <a:endParaRPr lang="fr-FR" altLang="fr-FR" sz="2000" dirty="0">
              <a:latin typeface="Trebuchet MS" pitchFamily="34" charset="0"/>
            </a:endParaRPr>
          </a:p>
          <a:p>
            <a:pPr algn="ctr"/>
            <a:r>
              <a:rPr lang="fr-FR" altLang="fr-FR" sz="2800" b="1" dirty="0">
                <a:solidFill>
                  <a:schemeClr val="accent4"/>
                </a:solidFill>
                <a:latin typeface="Trebuchet MS" pitchFamily="34" charset="0"/>
                <a:hlinkClick r:id="rId4">
                  <a:extLst>
                    <a:ext uri="{A12FA001-AC4F-418D-AE19-62706E023703}">
                      <ahyp:hlinkClr xmlns:ahyp="http://schemas.microsoft.com/office/drawing/2018/hyperlinkcolor" val="tx"/>
                    </a:ext>
                  </a:extLst>
                </a:hlinkClick>
              </a:rPr>
              <a:t>helene.clevy@quaibranly.fr</a:t>
            </a:r>
            <a:endParaRPr lang="fr-FR" altLang="fr-FR" sz="2800" b="1" dirty="0">
              <a:solidFill>
                <a:schemeClr val="accent4"/>
              </a:solidFill>
              <a:latin typeface="Trebuchet MS" pitchFamily="34" charset="0"/>
            </a:endParaRPr>
          </a:p>
          <a:p>
            <a:pPr algn="ctr"/>
            <a:endParaRPr lang="fr-FR" altLang="fr-FR" sz="2000" b="1" dirty="0">
              <a:solidFill>
                <a:schemeClr val="accent4"/>
              </a:solidFill>
              <a:latin typeface="Trebuchet MS" pitchFamily="34" charset="0"/>
              <a:hlinkClick r:id="rId5">
                <a:extLst>
                  <a:ext uri="{A12FA001-AC4F-418D-AE19-62706E023703}">
                    <ahyp:hlinkClr xmlns:ahyp="http://schemas.microsoft.com/office/drawing/2018/hyperlinkcolor" val="tx"/>
                  </a:ext>
                </a:extLst>
              </a:hlinkClick>
            </a:endParaRPr>
          </a:p>
          <a:p>
            <a:pPr algn="ctr"/>
            <a:r>
              <a:rPr lang="fr-FR" altLang="fr-FR" sz="2800" b="1" dirty="0">
                <a:solidFill>
                  <a:schemeClr val="accent4"/>
                </a:solidFill>
                <a:latin typeface="Trebuchet MS" pitchFamily="34" charset="0"/>
                <a:hlinkClick r:id="rId5">
                  <a:extLst>
                    <a:ext uri="{A12FA001-AC4F-418D-AE19-62706E023703}">
                      <ahyp:hlinkClr xmlns:ahyp="http://schemas.microsoft.com/office/drawing/2018/hyperlinkcolor" val="tx"/>
                    </a:ext>
                  </a:extLst>
                </a:hlinkClick>
              </a:rPr>
              <a:t>clemence.revuz@quaibranly.fr</a:t>
            </a:r>
          </a:p>
          <a:p>
            <a:pPr algn="ctr"/>
            <a:endParaRPr lang="fr-FR" altLang="fr-FR" sz="2800" b="1" dirty="0">
              <a:solidFill>
                <a:schemeClr val="accent4"/>
              </a:solidFill>
              <a:latin typeface="Trebuchet MS" pitchFamily="34" charset="0"/>
            </a:endParaRPr>
          </a:p>
        </p:txBody>
      </p:sp>
      <p:pic>
        <p:nvPicPr>
          <p:cNvPr id="6148"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76250"/>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27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755576" y="1700808"/>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BC35FB3A-DCC8-C04F-A620-189747FA0732}"/>
              </a:ext>
            </a:extLst>
          </p:cNvPr>
          <p:cNvSpPr>
            <a:spLocks noGrp="1"/>
          </p:cNvSpPr>
          <p:nvPr>
            <p:ph idx="1"/>
          </p:nvPr>
        </p:nvSpPr>
        <p:spPr>
          <a:xfrm>
            <a:off x="457200" y="1600200"/>
            <a:ext cx="8229600" cy="4876800"/>
          </a:xfrm>
        </p:spPr>
        <p:txBody>
          <a:bodyPr/>
          <a:lstStyle/>
          <a:p>
            <a:endParaRPr lang="fr-FR" sz="2800" dirty="0">
              <a:latin typeface="Trebuchet MS" panose="020B0703020202090204" pitchFamily="34" charset="0"/>
            </a:endParaRPr>
          </a:p>
          <a:p>
            <a:r>
              <a:rPr lang="fr-FR" sz="2800" dirty="0">
                <a:latin typeface="Trebuchet MS" panose="020B0703020202090204" pitchFamily="34" charset="0"/>
              </a:rPr>
              <a:t>Visites contées : collections permanentes et expositions temporaires</a:t>
            </a:r>
          </a:p>
          <a:p>
            <a:pPr marL="0" indent="0">
              <a:buNone/>
            </a:pPr>
            <a:endParaRPr lang="fr-FR" sz="2800" dirty="0">
              <a:latin typeface="Trebuchet MS" panose="020B0703020202090204" pitchFamily="34" charset="0"/>
            </a:endParaRPr>
          </a:p>
          <a:p>
            <a:r>
              <a:rPr lang="fr-FR" sz="2800" dirty="0">
                <a:latin typeface="Trebuchet MS" panose="020B0703020202090204" pitchFamily="34" charset="0"/>
              </a:rPr>
              <a:t>Visite guidée « le monde et ses origines » (récits étiologiques)</a:t>
            </a:r>
          </a:p>
          <a:p>
            <a:endParaRPr lang="fr-FR" sz="2800" dirty="0">
              <a:latin typeface="Trebuchet MS" panose="020B0703020202090204" pitchFamily="34" charset="0"/>
            </a:endParaRPr>
          </a:p>
          <a:p>
            <a:r>
              <a:rPr lang="fr-FR" sz="2800" dirty="0">
                <a:latin typeface="Trebuchet MS" panose="020B0703020202090204" pitchFamily="34" charset="0"/>
                <a:hlinkClick r:id="rId3"/>
              </a:rPr>
              <a:t>Parcours sonore </a:t>
            </a:r>
            <a:r>
              <a:rPr lang="fr-FR" sz="2800" dirty="0">
                <a:latin typeface="Trebuchet MS" panose="020B0703020202090204" pitchFamily="34" charset="0"/>
              </a:rPr>
              <a:t>dans les collections permanentes</a:t>
            </a:r>
          </a:p>
          <a:p>
            <a:pPr marL="0" indent="0">
              <a:buNone/>
            </a:pPr>
            <a:endParaRPr lang="fr-FR" sz="2800" dirty="0">
              <a:latin typeface="Trebuchet MS" panose="020B0703020202090204" pitchFamily="34" charset="0"/>
            </a:endParaRPr>
          </a:p>
          <a:p>
            <a:pPr marL="0" indent="0">
              <a:buNone/>
            </a:pPr>
            <a:endParaRPr lang="fr-FR" sz="2800" dirty="0">
              <a:latin typeface="Trebuchet MS" panose="020B0703020202090204" pitchFamily="34" charset="0"/>
            </a:endParaRPr>
          </a:p>
          <a:p>
            <a:pPr marL="0" indent="0">
              <a:buNone/>
            </a:pPr>
            <a:endParaRPr lang="fr-FR" sz="2800" dirty="0">
              <a:latin typeface="Trebuchet MS" panose="020B0703020202090204" pitchFamily="34" charset="0"/>
            </a:endParaRPr>
          </a:p>
        </p:txBody>
      </p:sp>
      <p:sp>
        <p:nvSpPr>
          <p:cNvPr id="7" name="Titre 1">
            <a:extLst>
              <a:ext uri="{FF2B5EF4-FFF2-40B4-BE49-F238E27FC236}">
                <a16:creationId xmlns:a16="http://schemas.microsoft.com/office/drawing/2014/main" id="{C5C0D36F-F258-F84F-8EAB-6352BBA4AC61}"/>
              </a:ext>
            </a:extLst>
          </p:cNvPr>
          <p:cNvSpPr txBox="1">
            <a:spLocks/>
          </p:cNvSpPr>
          <p:nvPr/>
        </p:nvSpPr>
        <p:spPr>
          <a:xfrm>
            <a:off x="457200" y="609600"/>
            <a:ext cx="8229600" cy="990600"/>
          </a:xfrm>
          <a:prstGeom prst="rect">
            <a:avLst/>
          </a:prstGeom>
        </p:spPr>
        <p:txBody>
          <a:bodyPr vert="horz" lIns="91440" tIns="45720" rIns="91440" bIns="45720" rtlCol="0" anchor="ctr">
            <a:normAutofit fontScale="90000"/>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fr-FR" dirty="0">
                <a:latin typeface="Trebuchet MS" panose="020B0603020202020204" pitchFamily="34" charset="0"/>
              </a:rPr>
              <a:t>Explorer les patrimoines oraux au musée </a:t>
            </a:r>
          </a:p>
        </p:txBody>
      </p:sp>
    </p:spTree>
    <p:extLst>
      <p:ext uri="{BB962C8B-B14F-4D97-AF65-F5344CB8AC3E}">
        <p14:creationId xmlns:p14="http://schemas.microsoft.com/office/powerpoint/2010/main" val="355274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755576" y="1700808"/>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BC35FB3A-DCC8-C04F-A620-189747FA0732}"/>
              </a:ext>
            </a:extLst>
          </p:cNvPr>
          <p:cNvSpPr>
            <a:spLocks noGrp="1"/>
          </p:cNvSpPr>
          <p:nvPr>
            <p:ph idx="1"/>
          </p:nvPr>
        </p:nvSpPr>
        <p:spPr>
          <a:xfrm>
            <a:off x="475215" y="1340768"/>
            <a:ext cx="8229600" cy="4876800"/>
          </a:xfrm>
        </p:spPr>
        <p:txBody>
          <a:bodyPr/>
          <a:lstStyle/>
          <a:p>
            <a:pPr marL="0" indent="0">
              <a:buNone/>
            </a:pPr>
            <a:endParaRPr lang="fr-FR" sz="2600" dirty="0">
              <a:latin typeface="Trebuchet MS" panose="020B0703020202090204" pitchFamily="34" charset="0"/>
            </a:endParaRPr>
          </a:p>
          <a:p>
            <a:r>
              <a:rPr lang="fr-FR" sz="2600" dirty="0">
                <a:latin typeface="Trebuchet MS" panose="020B0703020202090204" pitchFamily="34" charset="0"/>
              </a:rPr>
              <a:t>Les </a:t>
            </a:r>
            <a:r>
              <a:rPr lang="fr-FR" sz="2600" dirty="0">
                <a:latin typeface="Trebuchet MS" panose="020B0703020202090204" pitchFamily="34" charset="0"/>
                <a:hlinkClick r:id="rId3"/>
              </a:rPr>
              <a:t>minutes contées </a:t>
            </a:r>
            <a:endParaRPr lang="fr-FR" sz="2600" dirty="0">
              <a:latin typeface="Trebuchet MS" panose="020B0703020202090204" pitchFamily="34" charset="0"/>
            </a:endParaRPr>
          </a:p>
          <a:p>
            <a:pPr marL="0" indent="0">
              <a:buNone/>
            </a:pPr>
            <a:endParaRPr lang="fr-FR" sz="2600" dirty="0">
              <a:latin typeface="Trebuchet MS" panose="020B0703020202090204" pitchFamily="34" charset="0"/>
            </a:endParaRPr>
          </a:p>
          <a:p>
            <a:r>
              <a:rPr lang="fr-FR" sz="2600" dirty="0">
                <a:latin typeface="Trebuchet MS" panose="020B0703020202090204" pitchFamily="34" charset="0"/>
              </a:rPr>
              <a:t>Dossier pédagogique </a:t>
            </a:r>
            <a:r>
              <a:rPr lang="fr-FR" sz="2600" dirty="0">
                <a:latin typeface="Trebuchet MS" panose="020B0703020202090204" pitchFamily="34" charset="0"/>
                <a:hlinkClick r:id="rId4"/>
              </a:rPr>
              <a:t>« Kanak, l’art est une parole » </a:t>
            </a:r>
            <a:r>
              <a:rPr lang="fr-FR" sz="2600" dirty="0">
                <a:latin typeface="Trebuchet MS" panose="020B0703020202090204" pitchFamily="34" charset="0"/>
              </a:rPr>
              <a:t>(2013), mythe créateur sur le Verbe pp. 9-10</a:t>
            </a:r>
          </a:p>
          <a:p>
            <a:r>
              <a:rPr lang="fr-FR" sz="2600" dirty="0">
                <a:latin typeface="Trebuchet MS" panose="020B0703020202090204" pitchFamily="34" charset="0"/>
              </a:rPr>
              <a:t>Dossier pédagogique « </a:t>
            </a:r>
            <a:r>
              <a:rPr lang="fr-FR" sz="2600" dirty="0">
                <a:latin typeface="Trebuchet MS" panose="020B0703020202090204" pitchFamily="34" charset="0"/>
                <a:hlinkClick r:id="rId5"/>
              </a:rPr>
              <a:t>Océanie</a:t>
            </a:r>
            <a:r>
              <a:rPr lang="fr-FR" sz="2600" dirty="0">
                <a:latin typeface="Trebuchet MS" panose="020B0703020202090204" pitchFamily="34" charset="0"/>
              </a:rPr>
              <a:t> » (2019) : conte pp. 13-14</a:t>
            </a:r>
          </a:p>
          <a:p>
            <a:r>
              <a:rPr lang="fr-FR" sz="2600" dirty="0">
                <a:latin typeface="Trebuchet MS" panose="020B0703020202090204" pitchFamily="34" charset="0"/>
              </a:rPr>
              <a:t>Dossier de presse « </a:t>
            </a:r>
            <a:r>
              <a:rPr lang="fr-FR" sz="2600" dirty="0" err="1">
                <a:latin typeface="Trebuchet MS" panose="020B0703020202090204" pitchFamily="34" charset="0"/>
                <a:hlinkClick r:id="rId6"/>
              </a:rPr>
              <a:t>Songlines</a:t>
            </a:r>
            <a:r>
              <a:rPr lang="fr-FR" sz="2600" dirty="0">
                <a:latin typeface="Trebuchet MS" panose="020B0703020202090204" pitchFamily="34" charset="0"/>
              </a:rPr>
              <a:t>. Chant des pistes du désert australien » (2023)</a:t>
            </a:r>
          </a:p>
        </p:txBody>
      </p:sp>
      <p:sp>
        <p:nvSpPr>
          <p:cNvPr id="7" name="Titre 1">
            <a:extLst>
              <a:ext uri="{FF2B5EF4-FFF2-40B4-BE49-F238E27FC236}">
                <a16:creationId xmlns:a16="http://schemas.microsoft.com/office/drawing/2014/main" id="{C5C0D36F-F258-F84F-8EAB-6352BBA4AC61}"/>
              </a:ext>
            </a:extLst>
          </p:cNvPr>
          <p:cNvSpPr txBox="1">
            <a:spLocks/>
          </p:cNvSpPr>
          <p:nvPr/>
        </p:nvSpPr>
        <p:spPr>
          <a:xfrm>
            <a:off x="457200" y="609600"/>
            <a:ext cx="8229600" cy="990600"/>
          </a:xfrm>
          <a:prstGeom prst="rect">
            <a:avLst/>
          </a:prstGeom>
        </p:spPr>
        <p:txBody>
          <a:bodyPr vert="horz" lIns="91440" tIns="45720" rIns="91440" bIns="45720" rtlCol="0" anchor="ctr">
            <a:normAutofit fontScale="90000" lnSpcReduction="20000"/>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fr-FR" dirty="0">
                <a:latin typeface="Trebuchet MS" panose="020B0603020202020204" pitchFamily="34" charset="0"/>
              </a:rPr>
              <a:t>Travailler en classe sur les patrimoines oraux</a:t>
            </a:r>
          </a:p>
        </p:txBody>
      </p:sp>
    </p:spTree>
    <p:extLst>
      <p:ext uri="{BB962C8B-B14F-4D97-AF65-F5344CB8AC3E}">
        <p14:creationId xmlns:p14="http://schemas.microsoft.com/office/powerpoint/2010/main" val="388689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755576" y="1700808"/>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BC35FB3A-DCC8-C04F-A620-189747FA0732}"/>
              </a:ext>
            </a:extLst>
          </p:cNvPr>
          <p:cNvSpPr>
            <a:spLocks noGrp="1"/>
          </p:cNvSpPr>
          <p:nvPr>
            <p:ph idx="1"/>
          </p:nvPr>
        </p:nvSpPr>
        <p:spPr>
          <a:xfrm>
            <a:off x="457200" y="1600200"/>
            <a:ext cx="8229600" cy="4876800"/>
          </a:xfrm>
        </p:spPr>
        <p:txBody>
          <a:bodyPr/>
          <a:lstStyle/>
          <a:p>
            <a:endParaRPr lang="fr-FR" sz="2800" dirty="0">
              <a:latin typeface="Trebuchet MS" panose="020B0703020202090204" pitchFamily="34" charset="0"/>
            </a:endParaRPr>
          </a:p>
          <a:p>
            <a:r>
              <a:rPr lang="fr-FR" sz="2800" dirty="0">
                <a:latin typeface="Trebuchet MS" panose="020B0703020202090204" pitchFamily="34" charset="0"/>
              </a:rPr>
              <a:t>Visite guidée « Des environnements et des hommes »</a:t>
            </a:r>
          </a:p>
          <a:p>
            <a:pPr marL="0" indent="0">
              <a:buNone/>
            </a:pPr>
            <a:endParaRPr lang="fr-FR" sz="2800" dirty="0">
              <a:latin typeface="Trebuchet MS" panose="020B0703020202090204" pitchFamily="34" charset="0"/>
            </a:endParaRPr>
          </a:p>
          <a:p>
            <a:r>
              <a:rPr lang="fr-FR" sz="2800" dirty="0">
                <a:latin typeface="Trebuchet MS" panose="020B0703020202090204" pitchFamily="34" charset="0"/>
              </a:rPr>
              <a:t>Visites guidées d’expositions : « </a:t>
            </a:r>
            <a:r>
              <a:rPr lang="fr-FR" sz="2800" dirty="0" err="1">
                <a:latin typeface="Trebuchet MS" panose="020B0703020202090204" pitchFamily="34" charset="0"/>
              </a:rPr>
              <a:t>Amazônia</a:t>
            </a:r>
            <a:r>
              <a:rPr lang="fr-FR" sz="2800" dirty="0">
                <a:latin typeface="Trebuchet MS" panose="020B0703020202090204" pitchFamily="34" charset="0"/>
              </a:rPr>
              <a:t> » et « Plumes du paradis »</a:t>
            </a:r>
          </a:p>
          <a:p>
            <a:pPr marL="0" indent="0">
              <a:buNone/>
            </a:pPr>
            <a:endParaRPr lang="fr-FR" sz="2800" dirty="0">
              <a:latin typeface="Trebuchet MS" panose="020B0703020202090204" pitchFamily="34" charset="0"/>
            </a:endParaRPr>
          </a:p>
          <a:p>
            <a:r>
              <a:rPr lang="fr-FR" sz="2800" dirty="0">
                <a:latin typeface="Trebuchet MS" panose="020B0703020202090204" pitchFamily="34" charset="0"/>
              </a:rPr>
              <a:t>Parcours dans les jardins à l’aide du livret « </a:t>
            </a:r>
            <a:r>
              <a:rPr lang="fr-FR" sz="2800" dirty="0">
                <a:latin typeface="Trebuchet MS" panose="020B0703020202090204" pitchFamily="34" charset="0"/>
                <a:hlinkClick r:id="rId3"/>
              </a:rPr>
              <a:t>Découverte du jardin</a:t>
            </a:r>
            <a:r>
              <a:rPr lang="fr-FR" sz="2800" dirty="0">
                <a:latin typeface="Trebuchet MS" panose="020B0703020202090204" pitchFamily="34" charset="0"/>
              </a:rPr>
              <a:t> »</a:t>
            </a:r>
          </a:p>
          <a:p>
            <a:endParaRPr lang="fr-FR" sz="2800" dirty="0">
              <a:latin typeface="Trebuchet MS" panose="020B0703020202090204" pitchFamily="34" charset="0"/>
            </a:endParaRPr>
          </a:p>
          <a:p>
            <a:pPr marL="0" indent="0">
              <a:buNone/>
            </a:pPr>
            <a:endParaRPr lang="fr-FR" sz="2800" dirty="0">
              <a:latin typeface="Trebuchet MS" panose="020B0703020202090204" pitchFamily="34" charset="0"/>
            </a:endParaRPr>
          </a:p>
          <a:p>
            <a:pPr marL="0" indent="0">
              <a:buNone/>
            </a:pPr>
            <a:endParaRPr lang="fr-FR" sz="2800" dirty="0">
              <a:latin typeface="Trebuchet MS" panose="020B0703020202090204" pitchFamily="34" charset="0"/>
            </a:endParaRPr>
          </a:p>
          <a:p>
            <a:pPr marL="0" indent="0">
              <a:buNone/>
            </a:pPr>
            <a:endParaRPr lang="fr-FR" sz="2800" dirty="0">
              <a:latin typeface="Trebuchet MS" panose="020B0703020202090204" pitchFamily="34" charset="0"/>
            </a:endParaRPr>
          </a:p>
        </p:txBody>
      </p:sp>
      <p:sp>
        <p:nvSpPr>
          <p:cNvPr id="7" name="Titre 1">
            <a:extLst>
              <a:ext uri="{FF2B5EF4-FFF2-40B4-BE49-F238E27FC236}">
                <a16:creationId xmlns:a16="http://schemas.microsoft.com/office/drawing/2014/main" id="{C5C0D36F-F258-F84F-8EAB-6352BBA4AC61}"/>
              </a:ext>
            </a:extLst>
          </p:cNvPr>
          <p:cNvSpPr txBox="1">
            <a:spLocks/>
          </p:cNvSpPr>
          <p:nvPr/>
        </p:nvSpPr>
        <p:spPr>
          <a:xfrm>
            <a:off x="457200" y="609600"/>
            <a:ext cx="8229600" cy="990600"/>
          </a:xfrm>
          <a:prstGeom prst="rect">
            <a:avLst/>
          </a:prstGeom>
        </p:spPr>
        <p:txBody>
          <a:bodyPr vert="horz" lIns="91440" tIns="45720" rIns="91440" bIns="45720" rtlCol="0" anchor="ctr">
            <a:normAutofit fontScale="90000"/>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fr-FR" dirty="0">
                <a:latin typeface="Trebuchet MS" panose="020B0603020202020204" pitchFamily="34" charset="0"/>
              </a:rPr>
              <a:t>Explorer la question du vivant au musée </a:t>
            </a:r>
          </a:p>
        </p:txBody>
      </p:sp>
    </p:spTree>
    <p:extLst>
      <p:ext uri="{BB962C8B-B14F-4D97-AF65-F5344CB8AC3E}">
        <p14:creationId xmlns:p14="http://schemas.microsoft.com/office/powerpoint/2010/main" val="146210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755576" y="1700808"/>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BC35FB3A-DCC8-C04F-A620-189747FA0732}"/>
              </a:ext>
            </a:extLst>
          </p:cNvPr>
          <p:cNvSpPr>
            <a:spLocks noGrp="1"/>
          </p:cNvSpPr>
          <p:nvPr>
            <p:ph idx="1"/>
          </p:nvPr>
        </p:nvSpPr>
        <p:spPr>
          <a:xfrm>
            <a:off x="475215" y="1340768"/>
            <a:ext cx="8229600" cy="4876800"/>
          </a:xfrm>
        </p:spPr>
        <p:txBody>
          <a:bodyPr/>
          <a:lstStyle/>
          <a:p>
            <a:pPr marL="0" indent="0">
              <a:buNone/>
            </a:pPr>
            <a:endParaRPr lang="fr-FR" sz="2600" dirty="0">
              <a:latin typeface="Trebuchet MS" panose="020B0703020202090204" pitchFamily="34" charset="0"/>
            </a:endParaRPr>
          </a:p>
          <a:p>
            <a:r>
              <a:rPr lang="fr-FR" sz="2600" dirty="0">
                <a:latin typeface="Trebuchet MS" panose="020B0703020202090204" pitchFamily="34" charset="0"/>
              </a:rPr>
              <a:t>Livret « </a:t>
            </a:r>
            <a:r>
              <a:rPr lang="fr-FR" sz="2600" dirty="0">
                <a:latin typeface="Trebuchet MS" panose="020B0703020202090204" pitchFamily="34" charset="0"/>
                <a:hlinkClick r:id="rId3"/>
              </a:rPr>
              <a:t>Découverte du jardin</a:t>
            </a:r>
            <a:r>
              <a:rPr lang="fr-FR" sz="2600" dirty="0">
                <a:latin typeface="Trebuchet MS" panose="020B0703020202090204" pitchFamily="34" charset="0"/>
              </a:rPr>
              <a:t> »</a:t>
            </a:r>
          </a:p>
          <a:p>
            <a:pPr marL="0" indent="0">
              <a:buNone/>
            </a:pPr>
            <a:endParaRPr lang="fr-FR" sz="2600" dirty="0">
              <a:latin typeface="Trebuchet MS" panose="020B0703020202090204" pitchFamily="34" charset="0"/>
            </a:endParaRPr>
          </a:p>
          <a:p>
            <a:r>
              <a:rPr lang="fr-FR" sz="2600" dirty="0">
                <a:latin typeface="Trebuchet MS" panose="020B0703020202090204" pitchFamily="34" charset="0"/>
              </a:rPr>
              <a:t>Podcast en 4 épisodes : </a:t>
            </a:r>
            <a:r>
              <a:rPr lang="fr-FR" sz="2600" dirty="0">
                <a:latin typeface="Trebuchet MS" panose="020B0703020202090204" pitchFamily="34" charset="0"/>
                <a:hlinkClick r:id="rId4"/>
              </a:rPr>
              <a:t>le jardin du musée au fil des saisons</a:t>
            </a:r>
            <a:r>
              <a:rPr lang="fr-FR" sz="2600" dirty="0">
                <a:latin typeface="Trebuchet MS" panose="020B0703020202090204" pitchFamily="34" charset="0"/>
              </a:rPr>
              <a:t> avec Gilles Clément, concepteur des jardins</a:t>
            </a:r>
          </a:p>
          <a:p>
            <a:endParaRPr lang="fr-FR" sz="2600" dirty="0">
              <a:latin typeface="Trebuchet MS" panose="020B0703020202090204" pitchFamily="34" charset="0"/>
            </a:endParaRPr>
          </a:p>
          <a:p>
            <a:r>
              <a:rPr lang="fr-FR" sz="2600" dirty="0" err="1">
                <a:latin typeface="Trebuchet MS" panose="020B0703020202090204" pitchFamily="34" charset="0"/>
                <a:hlinkClick r:id="rId5"/>
              </a:rPr>
              <a:t>Padlet</a:t>
            </a:r>
            <a:r>
              <a:rPr lang="fr-FR" sz="2600" dirty="0">
                <a:latin typeface="Trebuchet MS" panose="020B0703020202090204" pitchFamily="34" charset="0"/>
                <a:hlinkClick r:id="rId5"/>
              </a:rPr>
              <a:t> de ressources sur l’exposition </a:t>
            </a:r>
            <a:r>
              <a:rPr lang="fr-FR" sz="2600" dirty="0">
                <a:latin typeface="Trebuchet MS" panose="020B0703020202090204" pitchFamily="34" charset="0"/>
              </a:rPr>
              <a:t>« </a:t>
            </a:r>
            <a:r>
              <a:rPr lang="fr-FR" sz="2600" dirty="0" err="1">
                <a:latin typeface="Trebuchet MS" panose="020B0703020202090204" pitchFamily="34" charset="0"/>
              </a:rPr>
              <a:t>Amazônia</a:t>
            </a:r>
            <a:r>
              <a:rPr lang="fr-FR" sz="2600" dirty="0">
                <a:latin typeface="Trebuchet MS" panose="020B0703020202090204" pitchFamily="34" charset="0"/>
              </a:rPr>
              <a:t>. Créations et futurs autochtones »</a:t>
            </a:r>
          </a:p>
        </p:txBody>
      </p:sp>
      <p:sp>
        <p:nvSpPr>
          <p:cNvPr id="7" name="Titre 1">
            <a:extLst>
              <a:ext uri="{FF2B5EF4-FFF2-40B4-BE49-F238E27FC236}">
                <a16:creationId xmlns:a16="http://schemas.microsoft.com/office/drawing/2014/main" id="{C5C0D36F-F258-F84F-8EAB-6352BBA4AC61}"/>
              </a:ext>
            </a:extLst>
          </p:cNvPr>
          <p:cNvSpPr txBox="1">
            <a:spLocks/>
          </p:cNvSpPr>
          <p:nvPr/>
        </p:nvSpPr>
        <p:spPr>
          <a:xfrm>
            <a:off x="457200" y="609600"/>
            <a:ext cx="8229600" cy="990600"/>
          </a:xfrm>
          <a:prstGeom prst="rect">
            <a:avLst/>
          </a:prstGeom>
        </p:spPr>
        <p:txBody>
          <a:bodyPr vert="horz" lIns="91440" tIns="45720" rIns="91440" bIns="45720" rtlCol="0" anchor="ctr">
            <a:normAutofit fontScale="97500"/>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fr-FR" dirty="0">
                <a:latin typeface="Trebuchet MS" panose="020B0603020202020204" pitchFamily="34" charset="0"/>
              </a:rPr>
              <a:t>Travailler en classe sur le vivant</a:t>
            </a:r>
          </a:p>
        </p:txBody>
      </p:sp>
    </p:spTree>
    <p:extLst>
      <p:ext uri="{BB962C8B-B14F-4D97-AF65-F5344CB8AC3E}">
        <p14:creationId xmlns:p14="http://schemas.microsoft.com/office/powerpoint/2010/main" val="3195663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755576" y="1700808"/>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BC35FB3A-DCC8-C04F-A620-189747FA0732}"/>
              </a:ext>
            </a:extLst>
          </p:cNvPr>
          <p:cNvSpPr>
            <a:spLocks noGrp="1"/>
          </p:cNvSpPr>
          <p:nvPr>
            <p:ph idx="1"/>
          </p:nvPr>
        </p:nvSpPr>
        <p:spPr>
          <a:xfrm>
            <a:off x="457200" y="1916831"/>
            <a:ext cx="8229600" cy="4092225"/>
          </a:xfrm>
        </p:spPr>
        <p:txBody>
          <a:bodyPr/>
          <a:lstStyle/>
          <a:p>
            <a:pPr marL="0" indent="0">
              <a:buNone/>
            </a:pPr>
            <a:r>
              <a:rPr lang="fr-FR" sz="2600" dirty="0">
                <a:latin typeface="Trebuchet MS" panose="020B0703020202090204" pitchFamily="34" charset="0"/>
              </a:rPr>
              <a:t>Préconisations de bonnes pratiques en cas d’exercices d’écriture ou d’imagination à partir des collections :</a:t>
            </a:r>
          </a:p>
          <a:p>
            <a:pPr marL="0" indent="0">
              <a:buNone/>
            </a:pPr>
            <a:r>
              <a:rPr lang="fr-FR" sz="2600" dirty="0">
                <a:latin typeface="Trebuchet MS" panose="020B0703020202090204" pitchFamily="34" charset="0"/>
              </a:rPr>
              <a:t> </a:t>
            </a:r>
          </a:p>
          <a:p>
            <a:pPr>
              <a:buFontTx/>
              <a:buChar char="-"/>
            </a:pPr>
            <a:r>
              <a:rPr lang="fr-FR" sz="2600" dirty="0">
                <a:latin typeface="Trebuchet MS" panose="020B0703020202090204" pitchFamily="34" charset="0"/>
              </a:rPr>
              <a:t>Les objets ne doivent pas être des prétextes</a:t>
            </a:r>
          </a:p>
          <a:p>
            <a:pPr>
              <a:buFontTx/>
              <a:buChar char="-"/>
            </a:pPr>
            <a:r>
              <a:rPr lang="fr-FR" sz="2600" dirty="0">
                <a:latin typeface="Trebuchet MS" panose="020B0703020202090204" pitchFamily="34" charset="0"/>
              </a:rPr>
              <a:t>Les cultures sources des objets doivent être respectées : éviter les contre-sens culturels</a:t>
            </a:r>
          </a:p>
          <a:p>
            <a:pPr>
              <a:buFontTx/>
              <a:buChar char="-"/>
            </a:pPr>
            <a:r>
              <a:rPr lang="fr-FR" sz="2600" dirty="0">
                <a:latin typeface="Trebuchet MS" panose="020B0703020202090204" pitchFamily="34" charset="0"/>
              </a:rPr>
              <a:t>Se méfier des sources vagues des contes : situer au maximum les textes</a:t>
            </a:r>
          </a:p>
          <a:p>
            <a:pPr>
              <a:buFontTx/>
              <a:buChar char="-"/>
            </a:pPr>
            <a:r>
              <a:rPr lang="fr-FR" sz="2600" dirty="0">
                <a:latin typeface="Trebuchet MS" panose="020B0703020202090204" pitchFamily="34" charset="0"/>
              </a:rPr>
              <a:t>L’art du récit nécessite l’accompagnement d’</a:t>
            </a:r>
            <a:r>
              <a:rPr lang="fr-FR" sz="2600" dirty="0" err="1">
                <a:latin typeface="Trebuchet MS" panose="020B0703020202090204" pitchFamily="34" charset="0"/>
              </a:rPr>
              <a:t>un·e</a:t>
            </a:r>
            <a:r>
              <a:rPr lang="fr-FR" sz="2600" dirty="0">
                <a:latin typeface="Trebuchet MS" panose="020B0703020202090204" pitchFamily="34" charset="0"/>
              </a:rPr>
              <a:t> </a:t>
            </a:r>
            <a:r>
              <a:rPr lang="fr-FR" sz="2600" dirty="0" err="1">
                <a:latin typeface="Trebuchet MS" panose="020B0703020202090204" pitchFamily="34" charset="0"/>
              </a:rPr>
              <a:t>professionnel·le</a:t>
            </a:r>
            <a:r>
              <a:rPr lang="fr-FR" sz="2600" dirty="0">
                <a:latin typeface="Trebuchet MS" panose="020B0703020202090204" pitchFamily="34" charset="0"/>
              </a:rPr>
              <a:t> du conte</a:t>
            </a:r>
          </a:p>
        </p:txBody>
      </p:sp>
      <p:sp>
        <p:nvSpPr>
          <p:cNvPr id="7" name="Titre 1">
            <a:extLst>
              <a:ext uri="{FF2B5EF4-FFF2-40B4-BE49-F238E27FC236}">
                <a16:creationId xmlns:a16="http://schemas.microsoft.com/office/drawing/2014/main" id="{C5C0D36F-F258-F84F-8EAB-6352BBA4AC61}"/>
              </a:ext>
            </a:extLst>
          </p:cNvPr>
          <p:cNvSpPr txBox="1">
            <a:spLocks/>
          </p:cNvSpPr>
          <p:nvPr/>
        </p:nvSpPr>
        <p:spPr>
          <a:xfrm>
            <a:off x="457200" y="609600"/>
            <a:ext cx="8229600" cy="990600"/>
          </a:xfrm>
          <a:prstGeom prst="rect">
            <a:avLst/>
          </a:prstGeom>
        </p:spPr>
        <p:txBody>
          <a:bodyPr vert="horz" lIns="91440" tIns="45720" rIns="91440" bIns="45720" rtlCol="0" anchor="ctr">
            <a:normAutofit fontScale="90000" lnSpcReduction="20000"/>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fr-FR" dirty="0">
                <a:latin typeface="Trebuchet MS" panose="020B0603020202020204" pitchFamily="34" charset="0"/>
              </a:rPr>
              <a:t>Travailler en classe sur les patrimoines oraux</a:t>
            </a:r>
          </a:p>
        </p:txBody>
      </p:sp>
    </p:spTree>
    <p:extLst>
      <p:ext uri="{BB962C8B-B14F-4D97-AF65-F5344CB8AC3E}">
        <p14:creationId xmlns:p14="http://schemas.microsoft.com/office/powerpoint/2010/main" val="189856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1230" y="1736798"/>
            <a:ext cx="4510236" cy="1196342"/>
          </a:xfrm>
        </p:spPr>
        <p:txBody>
          <a:bodyPr>
            <a:normAutofit fontScale="90000"/>
          </a:bodyPr>
          <a:lstStyle/>
          <a:p>
            <a:pPr>
              <a:spcBef>
                <a:spcPts val="819"/>
              </a:spcBef>
              <a:spcAft>
                <a:spcPts val="819"/>
              </a:spcAft>
            </a:pPr>
            <a:r>
              <a:rPr lang="fr-FR" sz="1800" dirty="0">
                <a:solidFill>
                  <a:schemeClr val="accent6">
                    <a:lumMod val="75000"/>
                  </a:schemeClr>
                </a:solidFill>
                <a:ea typeface="ＭＳ Ｐゴシック" pitchFamily="34" charset="-128"/>
              </a:rPr>
              <a:t>AMAZÔNIA</a:t>
            </a:r>
            <a:br>
              <a:rPr lang="fr-FR" sz="1800" dirty="0">
                <a:solidFill>
                  <a:schemeClr val="accent6">
                    <a:lumMod val="75000"/>
                  </a:schemeClr>
                </a:solidFill>
                <a:ea typeface="ＭＳ Ｐゴシック" pitchFamily="34" charset="-128"/>
              </a:rPr>
            </a:br>
            <a:r>
              <a:rPr lang="fr-FR" sz="1350" dirty="0">
                <a:solidFill>
                  <a:schemeClr val="accent6">
                    <a:lumMod val="75000"/>
                  </a:schemeClr>
                </a:solidFill>
                <a:ea typeface="ＭＳ Ｐゴシック" pitchFamily="34" charset="-128"/>
              </a:rPr>
              <a:t>Créations et futures autochtones </a:t>
            </a:r>
            <a:br>
              <a:rPr lang="fr-FR" sz="1650" dirty="0">
                <a:solidFill>
                  <a:schemeClr val="accent6">
                    <a:lumMod val="75000"/>
                  </a:schemeClr>
                </a:solidFill>
                <a:ea typeface="ＭＳ Ｐゴシック" pitchFamily="34" charset="-128"/>
              </a:rPr>
            </a:br>
            <a:br>
              <a:rPr lang="fr-FR" sz="1650" dirty="0">
                <a:solidFill>
                  <a:schemeClr val="accent6">
                    <a:lumMod val="75000"/>
                  </a:schemeClr>
                </a:solidFill>
                <a:ea typeface="ＭＳ Ｐゴシック" pitchFamily="34" charset="-128"/>
              </a:rPr>
            </a:br>
            <a:r>
              <a:rPr lang="en-US" sz="1200" dirty="0">
                <a:solidFill>
                  <a:schemeClr val="accent6">
                    <a:lumMod val="75000"/>
                  </a:schemeClr>
                </a:solidFill>
                <a:ea typeface="ＭＳ Ｐゴシック" pitchFamily="34" charset="-128"/>
              </a:rPr>
              <a:t>30 </a:t>
            </a:r>
            <a:r>
              <a:rPr lang="en-US" sz="1200" dirty="0" err="1">
                <a:solidFill>
                  <a:schemeClr val="accent6">
                    <a:lumMod val="75000"/>
                  </a:schemeClr>
                </a:solidFill>
                <a:ea typeface="ＭＳ Ｐゴシック" pitchFamily="34" charset="-128"/>
              </a:rPr>
              <a:t>septembre</a:t>
            </a:r>
            <a:r>
              <a:rPr lang="en-US" sz="1200" dirty="0">
                <a:solidFill>
                  <a:schemeClr val="accent6">
                    <a:lumMod val="75000"/>
                  </a:schemeClr>
                </a:solidFill>
                <a:ea typeface="ＭＳ Ｐゴシック" pitchFamily="34" charset="-128"/>
              </a:rPr>
              <a:t> 2025 -18 Janvier 2026</a:t>
            </a:r>
            <a:br>
              <a:rPr lang="fr-FR" sz="1200" dirty="0">
                <a:solidFill>
                  <a:schemeClr val="accent6">
                    <a:lumMod val="75000"/>
                  </a:schemeClr>
                </a:solidFill>
                <a:ea typeface="ＭＳ Ｐゴシック" pitchFamily="34" charset="-128"/>
              </a:rPr>
            </a:br>
            <a:r>
              <a:rPr lang="fr-FR" sz="1274" dirty="0">
                <a:solidFill>
                  <a:schemeClr val="accent6">
                    <a:lumMod val="75000"/>
                  </a:schemeClr>
                </a:solidFill>
              </a:rPr>
              <a:t>Galerie Jardin</a:t>
            </a:r>
            <a:br>
              <a:rPr lang="fr-FR" sz="1274" b="1" dirty="0">
                <a:solidFill>
                  <a:srgbClr val="C00000"/>
                </a:solidFill>
              </a:rPr>
            </a:br>
            <a:br>
              <a:rPr lang="fr-FR" sz="1200" dirty="0">
                <a:solidFill>
                  <a:srgbClr val="C00000"/>
                </a:solidFill>
                <a:ea typeface="ＭＳ Ｐゴシック" pitchFamily="34" charset="-128"/>
              </a:rPr>
            </a:br>
            <a:br>
              <a:rPr lang="fr-FR" sz="1200" dirty="0">
                <a:solidFill>
                  <a:srgbClr val="C00000"/>
                </a:solidFill>
                <a:ea typeface="ＭＳ Ｐゴシック" pitchFamily="34" charset="-128"/>
              </a:rPr>
            </a:br>
            <a:endParaRPr lang="fr-FR" sz="1350" dirty="0"/>
          </a:p>
        </p:txBody>
      </p:sp>
      <p:sp>
        <p:nvSpPr>
          <p:cNvPr id="9" name="Rectangle 8"/>
          <p:cNvSpPr/>
          <p:nvPr/>
        </p:nvSpPr>
        <p:spPr>
          <a:xfrm>
            <a:off x="1385646" y="3050958"/>
            <a:ext cx="2996952" cy="230832"/>
          </a:xfrm>
          <a:prstGeom prst="rect">
            <a:avLst/>
          </a:prstGeom>
        </p:spPr>
        <p:txBody>
          <a:bodyPr wrap="square">
            <a:spAutoFit/>
          </a:bodyPr>
          <a:lstStyle/>
          <a:p>
            <a:pPr algn="just"/>
            <a:r>
              <a:rPr lang="fr-FR" sz="9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14" name="Rectangle 13"/>
          <p:cNvSpPr/>
          <p:nvPr/>
        </p:nvSpPr>
        <p:spPr>
          <a:xfrm>
            <a:off x="521230" y="4087461"/>
            <a:ext cx="4289669" cy="230832"/>
          </a:xfrm>
          <a:prstGeom prst="rect">
            <a:avLst/>
          </a:prstGeom>
        </p:spPr>
        <p:txBody>
          <a:bodyPr wrap="square">
            <a:spAutoFit/>
          </a:bodyPr>
          <a:lstStyle/>
          <a:p>
            <a:pPr algn="just"/>
            <a:r>
              <a:rPr lang="fr-FR" sz="900" b="1" u="sng" dirty="0">
                <a:latin typeface="Calibri" panose="020F0502020204030204" pitchFamily="34" charset="0"/>
                <a:ea typeface="Calibri" panose="020F0502020204030204" pitchFamily="34" charset="0"/>
                <a:cs typeface="Calibri" panose="020F0502020204030204" pitchFamily="34" charset="0"/>
              </a:rPr>
              <a:t>Muséographie</a:t>
            </a:r>
            <a:r>
              <a:rPr lang="fr-FR" sz="900" b="1" dirty="0">
                <a:latin typeface="Calibri" panose="020F0502020204030204" pitchFamily="34" charset="0"/>
                <a:ea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Calibri" panose="020F0502020204030204" pitchFamily="34" charset="0"/>
              </a:rPr>
              <a:t>env. 383</a:t>
            </a:r>
            <a:r>
              <a:rPr lang="fr-FR" sz="900" dirty="0"/>
              <a:t> œuvres dont env. 264 œuvres du musée</a:t>
            </a:r>
          </a:p>
        </p:txBody>
      </p:sp>
      <p:sp>
        <p:nvSpPr>
          <p:cNvPr id="3" name="Rectangle 2"/>
          <p:cNvSpPr/>
          <p:nvPr/>
        </p:nvSpPr>
        <p:spPr>
          <a:xfrm>
            <a:off x="521230" y="2812325"/>
            <a:ext cx="4262665" cy="1061829"/>
          </a:xfrm>
          <a:prstGeom prst="rect">
            <a:avLst/>
          </a:prstGeom>
          <a:solidFill>
            <a:schemeClr val="accent6">
              <a:lumMod val="40000"/>
              <a:lumOff val="60000"/>
            </a:schemeClr>
          </a:solidFill>
          <a:ln w="12700">
            <a:noFill/>
          </a:ln>
        </p:spPr>
        <p:txBody>
          <a:bodyPr wrap="square">
            <a:spAutoFit/>
          </a:bodyPr>
          <a:lstStyle/>
          <a:p>
            <a:r>
              <a:rPr lang="fr-FR" sz="1050" b="1" dirty="0">
                <a:solidFill>
                  <a:schemeClr val="accent6">
                    <a:lumMod val="50000"/>
                  </a:schemeClr>
                </a:solidFill>
              </a:rPr>
              <a:t>Commissariat</a:t>
            </a:r>
            <a:r>
              <a:rPr lang="fr-FR" sz="1050" dirty="0">
                <a:solidFill>
                  <a:schemeClr val="accent6">
                    <a:lumMod val="50000"/>
                  </a:schemeClr>
                </a:solidFill>
              </a:rPr>
              <a:t> : </a:t>
            </a:r>
          </a:p>
          <a:p>
            <a:r>
              <a:rPr lang="fr-FR" sz="1050" dirty="0">
                <a:solidFill>
                  <a:schemeClr val="accent6">
                    <a:lumMod val="50000"/>
                  </a:schemeClr>
                </a:solidFill>
              </a:rPr>
              <a:t>Leandro </a:t>
            </a:r>
            <a:r>
              <a:rPr lang="fr-FR" sz="1050" dirty="0" err="1">
                <a:solidFill>
                  <a:schemeClr val="accent6">
                    <a:lumMod val="50000"/>
                  </a:schemeClr>
                </a:solidFill>
              </a:rPr>
              <a:t>Varison</a:t>
            </a:r>
            <a:r>
              <a:rPr lang="fr-FR" sz="1050" dirty="0">
                <a:solidFill>
                  <a:schemeClr val="accent6">
                    <a:lumMod val="50000"/>
                  </a:schemeClr>
                </a:solidFill>
              </a:rPr>
              <a:t>, Docteur en anthropologie, directeur-adjoint du DRE, musée du quai Branly – Jacques Chirac</a:t>
            </a:r>
          </a:p>
          <a:p>
            <a:r>
              <a:rPr lang="fr-FR" sz="1050" dirty="0" err="1">
                <a:solidFill>
                  <a:schemeClr val="accent6">
                    <a:lumMod val="50000"/>
                  </a:schemeClr>
                </a:solidFill>
              </a:rPr>
              <a:t>Denilson</a:t>
            </a:r>
            <a:r>
              <a:rPr lang="fr-FR" sz="1050" dirty="0">
                <a:solidFill>
                  <a:schemeClr val="accent6">
                    <a:lumMod val="50000"/>
                  </a:schemeClr>
                </a:solidFill>
              </a:rPr>
              <a:t> </a:t>
            </a:r>
            <a:r>
              <a:rPr lang="fr-FR" sz="1050" dirty="0" err="1">
                <a:solidFill>
                  <a:schemeClr val="accent6">
                    <a:lumMod val="50000"/>
                  </a:schemeClr>
                </a:solidFill>
              </a:rPr>
              <a:t>Baniwa</a:t>
            </a:r>
            <a:r>
              <a:rPr lang="fr-FR" sz="1050" dirty="0">
                <a:solidFill>
                  <a:schemeClr val="accent6">
                    <a:lumMod val="50000"/>
                  </a:schemeClr>
                </a:solidFill>
              </a:rPr>
              <a:t>, Artiste, conservateur, designer, illustrateur et militant des droits des autochtones brésilien</a:t>
            </a:r>
          </a:p>
          <a:p>
            <a:r>
              <a:rPr lang="fr-FR" sz="1050" b="1" dirty="0">
                <a:solidFill>
                  <a:schemeClr val="accent6">
                    <a:lumMod val="50000"/>
                  </a:schemeClr>
                </a:solidFill>
              </a:rPr>
              <a:t>Scénographie</a:t>
            </a:r>
            <a:r>
              <a:rPr lang="fr-FR" sz="1050" dirty="0">
                <a:solidFill>
                  <a:schemeClr val="accent6">
                    <a:lumMod val="50000"/>
                  </a:schemeClr>
                </a:solidFill>
              </a:rPr>
              <a:t> : Roll (Ian Ollivier, Lucie </a:t>
            </a:r>
            <a:r>
              <a:rPr lang="fr-FR" sz="1050" dirty="0" err="1">
                <a:solidFill>
                  <a:schemeClr val="accent6">
                    <a:lumMod val="50000"/>
                  </a:schemeClr>
                </a:solidFill>
              </a:rPr>
              <a:t>Rebeyrol</a:t>
            </a:r>
            <a:r>
              <a:rPr lang="fr-FR" sz="1050" dirty="0">
                <a:solidFill>
                  <a:schemeClr val="accent6">
                    <a:lumMod val="50000"/>
                  </a:schemeClr>
                </a:solidFill>
              </a:rPr>
              <a:t>)</a:t>
            </a:r>
          </a:p>
        </p:txBody>
      </p:sp>
      <p:pic>
        <p:nvPicPr>
          <p:cNvPr id="5" name="object 2">
            <a:extLst>
              <a:ext uri="{FF2B5EF4-FFF2-40B4-BE49-F238E27FC236}">
                <a16:creationId xmlns:a16="http://schemas.microsoft.com/office/drawing/2014/main" id="{61EC000F-649D-AA7B-C404-3C83D00DF842}"/>
              </a:ext>
            </a:extLst>
          </p:cNvPr>
          <p:cNvPicPr/>
          <p:nvPr/>
        </p:nvPicPr>
        <p:blipFill>
          <a:blip r:embed="rId3" cstate="print"/>
          <a:stretch>
            <a:fillRect/>
          </a:stretch>
        </p:blipFill>
        <p:spPr>
          <a:xfrm>
            <a:off x="171759" y="1056724"/>
            <a:ext cx="2000109" cy="306017"/>
          </a:xfrm>
          <a:prstGeom prst="rect">
            <a:avLst/>
          </a:prstGeom>
        </p:spPr>
      </p:pic>
      <p:sp>
        <p:nvSpPr>
          <p:cNvPr id="4" name="Rectangle 3">
            <a:extLst>
              <a:ext uri="{FF2B5EF4-FFF2-40B4-BE49-F238E27FC236}">
                <a16:creationId xmlns:a16="http://schemas.microsoft.com/office/drawing/2014/main" id="{5E6C07E8-F827-CAE2-5AD6-E09F8FB7B1CB}"/>
              </a:ext>
            </a:extLst>
          </p:cNvPr>
          <p:cNvSpPr/>
          <p:nvPr/>
        </p:nvSpPr>
        <p:spPr>
          <a:xfrm>
            <a:off x="521230" y="4424153"/>
            <a:ext cx="4289669" cy="1100814"/>
          </a:xfrm>
          <a:prstGeom prst="rect">
            <a:avLst/>
          </a:prstGeom>
        </p:spPr>
        <p:txBody>
          <a:bodyPr wrap="square">
            <a:spAutoFit/>
          </a:bodyPr>
          <a:lstStyle/>
          <a:p>
            <a:pPr algn="just"/>
            <a:r>
              <a:rPr lang="fr-FR" sz="819" dirty="0"/>
              <a:t>Célèbre, l’Amazonie est connue de toutes et tous. Pourtant, au-delà de sa végétation exubérante, cette région du monde reste entourée d’un certain flou. Loin d’une vision stéréotypée encore véhiculée aujourd’hui, l’Amazonie est présentée comme un ensemble culturel, formé par une multiplicité de peuples dont la diversité culturelle et biologique est étroitement liée : création du monde selon les cosmologies amazoniennes, diversité et fluidité des genres, liens entre les humains et différentes formes d’altérité (animaux, végétaux, esprits et occidentaux), savoirs traditionnels et scientifiques, réseaux tissés entre villages et zones urbaines. </a:t>
            </a:r>
            <a:endParaRPr lang="fr-FR" sz="900" dirty="0"/>
          </a:p>
        </p:txBody>
      </p:sp>
      <p:sp>
        <p:nvSpPr>
          <p:cNvPr id="6" name="ZoneTexte 5">
            <a:extLst>
              <a:ext uri="{FF2B5EF4-FFF2-40B4-BE49-F238E27FC236}">
                <a16:creationId xmlns:a16="http://schemas.microsoft.com/office/drawing/2014/main" id="{68E487DB-92FF-C2F7-3B89-68F45FC4649E}"/>
              </a:ext>
            </a:extLst>
          </p:cNvPr>
          <p:cNvSpPr txBox="1"/>
          <p:nvPr/>
        </p:nvSpPr>
        <p:spPr>
          <a:xfrm>
            <a:off x="5570483" y="5348002"/>
            <a:ext cx="2876433" cy="722634"/>
          </a:xfrm>
          <a:prstGeom prst="rect">
            <a:avLst/>
          </a:prstGeom>
          <a:noFill/>
        </p:spPr>
        <p:txBody>
          <a:bodyPr wrap="square" rtlCol="0">
            <a:spAutoFit/>
          </a:bodyPr>
          <a:lstStyle/>
          <a:p>
            <a:r>
              <a:rPr lang="fr-FR" sz="819" b="1" dirty="0"/>
              <a:t>Masque </a:t>
            </a:r>
            <a:r>
              <a:rPr lang="fr-FR" sz="819" b="1" dirty="0" err="1"/>
              <a:t>olok</a:t>
            </a:r>
            <a:r>
              <a:rPr lang="fr-FR" sz="819" b="1" dirty="0"/>
              <a:t>, </a:t>
            </a:r>
            <a:r>
              <a:rPr lang="fr-FR" sz="819" dirty="0"/>
              <a:t>Brésil, 1930-1945, Fibres végétales, coton, élytres, plumes </a:t>
            </a:r>
          </a:p>
          <a:p>
            <a:r>
              <a:rPr lang="fr-FR" sz="819" dirty="0"/>
              <a:t>Inv. 70.2004.6.1.1-2  © musée du quai Branly - Jacques Chirac, Paris 	</a:t>
            </a:r>
          </a:p>
          <a:p>
            <a:endParaRPr lang="fr-FR" sz="819" dirty="0"/>
          </a:p>
        </p:txBody>
      </p:sp>
      <p:pic>
        <p:nvPicPr>
          <p:cNvPr id="10" name="Image 9">
            <a:extLst>
              <a:ext uri="{FF2B5EF4-FFF2-40B4-BE49-F238E27FC236}">
                <a16:creationId xmlns:a16="http://schemas.microsoft.com/office/drawing/2014/main" id="{11AB45DD-2486-B34C-9920-A65C27FE7A60}"/>
              </a:ext>
            </a:extLst>
          </p:cNvPr>
          <p:cNvPicPr>
            <a:picLocks noChangeAspect="1"/>
          </p:cNvPicPr>
          <p:nvPr/>
        </p:nvPicPr>
        <p:blipFill>
          <a:blip r:embed="rId4"/>
          <a:stretch>
            <a:fillRect/>
          </a:stretch>
        </p:blipFill>
        <p:spPr>
          <a:xfrm>
            <a:off x="5570484" y="1340564"/>
            <a:ext cx="2876432" cy="3998241"/>
          </a:xfrm>
          <a:prstGeom prst="rect">
            <a:avLst/>
          </a:prstGeom>
        </p:spPr>
      </p:pic>
    </p:spTree>
    <p:extLst>
      <p:ext uri="{BB962C8B-B14F-4D97-AF65-F5344CB8AC3E}">
        <p14:creationId xmlns:p14="http://schemas.microsoft.com/office/powerpoint/2010/main" val="187796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7270" y="1765423"/>
            <a:ext cx="4294433" cy="753401"/>
          </a:xfrm>
        </p:spPr>
        <p:txBody>
          <a:bodyPr>
            <a:normAutofit fontScale="25000" lnSpcReduction="20000"/>
          </a:bodyPr>
          <a:lstStyle/>
          <a:p>
            <a:pPr marL="81002" lvl="1" indent="0">
              <a:lnSpc>
                <a:spcPct val="120000"/>
              </a:lnSpc>
              <a:spcBef>
                <a:spcPts val="0"/>
              </a:spcBef>
              <a:buNone/>
            </a:pPr>
            <a:r>
              <a:rPr lang="fr-FR" sz="7277" b="1" dirty="0">
                <a:solidFill>
                  <a:schemeClr val="accent6">
                    <a:lumMod val="75000"/>
                  </a:schemeClr>
                </a:solidFill>
                <a:latin typeface="Trebuchet MS"/>
                <a:ea typeface="ＭＳ Ｐゴシック" pitchFamily="34" charset="-128"/>
                <a:cs typeface="+mj-cs"/>
              </a:rPr>
              <a:t>DRAGONS</a:t>
            </a:r>
          </a:p>
          <a:p>
            <a:pPr marL="81002" lvl="1" indent="0">
              <a:lnSpc>
                <a:spcPct val="120000"/>
              </a:lnSpc>
              <a:spcBef>
                <a:spcPts val="0"/>
              </a:spcBef>
              <a:buNone/>
            </a:pPr>
            <a:r>
              <a:rPr lang="fr-FR" sz="4366" dirty="0">
                <a:solidFill>
                  <a:schemeClr val="accent6">
                    <a:lumMod val="75000"/>
                  </a:schemeClr>
                </a:solidFill>
                <a:latin typeface="Trebuchet MS"/>
                <a:ea typeface="ＭＳ Ｐゴシック" pitchFamily="34" charset="-128"/>
                <a:cs typeface="+mj-cs"/>
              </a:rPr>
              <a:t>18 novembre 2025-  1 mars 2026</a:t>
            </a:r>
          </a:p>
          <a:p>
            <a:pPr marL="81002" lvl="1" indent="0">
              <a:lnSpc>
                <a:spcPct val="120000"/>
              </a:lnSpc>
              <a:spcBef>
                <a:spcPts val="0"/>
              </a:spcBef>
              <a:buNone/>
            </a:pPr>
            <a:r>
              <a:rPr lang="fr-FR" sz="4366" dirty="0">
                <a:solidFill>
                  <a:schemeClr val="accent6">
                    <a:lumMod val="75000"/>
                  </a:schemeClr>
                </a:solidFill>
                <a:latin typeface="Trebuchet MS"/>
                <a:ea typeface="ＭＳ Ｐゴシック" pitchFamily="34" charset="-128"/>
                <a:cs typeface="+mj-cs"/>
              </a:rPr>
              <a:t>Galerie Germain Viatte </a:t>
            </a:r>
          </a:p>
          <a:p>
            <a:pPr marL="81002" lvl="1" indent="0">
              <a:lnSpc>
                <a:spcPct val="120000"/>
              </a:lnSpc>
              <a:spcBef>
                <a:spcPts val="0"/>
              </a:spcBef>
              <a:buNone/>
            </a:pPr>
            <a:endParaRPr lang="fr-FR" sz="4366" dirty="0">
              <a:solidFill>
                <a:schemeClr val="accent6">
                  <a:lumMod val="75000"/>
                </a:schemeClr>
              </a:solidFill>
              <a:latin typeface="Trebuchet MS"/>
              <a:ea typeface="ＭＳ Ｐゴシック" pitchFamily="34" charset="-128"/>
              <a:cs typeface="+mj-cs"/>
            </a:endParaRPr>
          </a:p>
        </p:txBody>
      </p:sp>
      <p:sp>
        <p:nvSpPr>
          <p:cNvPr id="7" name="Rectangle 6"/>
          <p:cNvSpPr/>
          <p:nvPr/>
        </p:nvSpPr>
        <p:spPr>
          <a:xfrm>
            <a:off x="555123" y="2497632"/>
            <a:ext cx="4218728" cy="1493101"/>
          </a:xfrm>
          <a:prstGeom prst="rect">
            <a:avLst/>
          </a:prstGeom>
          <a:solidFill>
            <a:schemeClr val="accent6">
              <a:lumMod val="40000"/>
              <a:lumOff val="60000"/>
            </a:schemeClr>
          </a:solidFill>
        </p:spPr>
        <p:txBody>
          <a:bodyPr wrap="square">
            <a:spAutoFit/>
          </a:bodyPr>
          <a:lstStyle/>
          <a:p>
            <a:r>
              <a:rPr lang="fr-FR" sz="1046" b="1" dirty="0">
                <a:solidFill>
                  <a:schemeClr val="accent6">
                    <a:lumMod val="50000"/>
                  </a:schemeClr>
                </a:solidFill>
              </a:rPr>
              <a:t>Commissariat </a:t>
            </a:r>
          </a:p>
          <a:p>
            <a:r>
              <a:rPr lang="fr-FR" sz="819" b="1" dirty="0">
                <a:solidFill>
                  <a:schemeClr val="accent6">
                    <a:lumMod val="50000"/>
                  </a:schemeClr>
                </a:solidFill>
              </a:rPr>
              <a:t>YU Pei-</a:t>
            </a:r>
            <a:r>
              <a:rPr lang="fr-FR" sz="819" b="1" dirty="0" err="1">
                <a:solidFill>
                  <a:schemeClr val="accent6">
                    <a:lumMod val="50000"/>
                  </a:schemeClr>
                </a:solidFill>
              </a:rPr>
              <a:t>chin</a:t>
            </a:r>
            <a:r>
              <a:rPr lang="fr-FR" sz="819" b="1" dirty="0">
                <a:solidFill>
                  <a:schemeClr val="accent6">
                    <a:lumMod val="50000"/>
                  </a:schemeClr>
                </a:solidFill>
              </a:rPr>
              <a:t> - </a:t>
            </a:r>
            <a:r>
              <a:rPr lang="fr-FR" sz="819" dirty="0">
                <a:solidFill>
                  <a:schemeClr val="accent6">
                    <a:lumMod val="50000"/>
                  </a:schemeClr>
                </a:solidFill>
              </a:rPr>
              <a:t>Directrice adjointe du Musée National du Palais (MNP), Taipei </a:t>
            </a:r>
          </a:p>
          <a:p>
            <a:r>
              <a:rPr lang="fr-FR" sz="819" b="1" dirty="0">
                <a:solidFill>
                  <a:schemeClr val="accent6">
                    <a:lumMod val="50000"/>
                  </a:schemeClr>
                </a:solidFill>
              </a:rPr>
              <a:t>WU </a:t>
            </a:r>
            <a:r>
              <a:rPr lang="fr-FR" sz="819" b="1" dirty="0" err="1">
                <a:solidFill>
                  <a:schemeClr val="accent6">
                    <a:lumMod val="50000"/>
                  </a:schemeClr>
                </a:solidFill>
              </a:rPr>
              <a:t>Hsiao-yun</a:t>
            </a:r>
            <a:r>
              <a:rPr lang="fr-FR" sz="819" b="1" dirty="0">
                <a:solidFill>
                  <a:schemeClr val="accent6">
                    <a:lumMod val="50000"/>
                  </a:schemeClr>
                </a:solidFill>
              </a:rPr>
              <a:t> - </a:t>
            </a:r>
            <a:r>
              <a:rPr lang="fr-FR" sz="819" dirty="0">
                <a:solidFill>
                  <a:schemeClr val="accent6">
                    <a:lumMod val="50000"/>
                  </a:schemeClr>
                </a:solidFill>
              </a:rPr>
              <a:t>Conservateur en chef, département des Antiquités du MNP, Taipei</a:t>
            </a:r>
          </a:p>
          <a:p>
            <a:r>
              <a:rPr lang="fr-FR" sz="819" b="1" dirty="0">
                <a:solidFill>
                  <a:schemeClr val="accent6">
                    <a:lumMod val="50000"/>
                  </a:schemeClr>
                </a:solidFill>
              </a:rPr>
              <a:t>CHIU </a:t>
            </a:r>
            <a:r>
              <a:rPr lang="fr-FR" sz="819" b="1" dirty="0" err="1">
                <a:solidFill>
                  <a:schemeClr val="accent6">
                    <a:lumMod val="50000"/>
                  </a:schemeClr>
                </a:solidFill>
              </a:rPr>
              <a:t>Shih</a:t>
            </a:r>
            <a:r>
              <a:rPr lang="fr-FR" sz="819" b="1" dirty="0">
                <a:solidFill>
                  <a:schemeClr val="accent6">
                    <a:lumMod val="50000"/>
                  </a:schemeClr>
                </a:solidFill>
              </a:rPr>
              <a:t>-hua - </a:t>
            </a:r>
            <a:r>
              <a:rPr lang="fr-FR" sz="819" dirty="0">
                <a:solidFill>
                  <a:schemeClr val="accent6">
                    <a:lumMod val="50000"/>
                  </a:schemeClr>
                </a:solidFill>
              </a:rPr>
              <a:t>Cheffe de section du département de Peinture et Calligraphie du MNP, Taipei </a:t>
            </a:r>
          </a:p>
          <a:p>
            <a:r>
              <a:rPr lang="fr-FR" sz="1046" b="1" dirty="0">
                <a:solidFill>
                  <a:schemeClr val="accent6">
                    <a:lumMod val="50000"/>
                  </a:schemeClr>
                </a:solidFill>
              </a:rPr>
              <a:t>Commissariat associé</a:t>
            </a:r>
            <a:endParaRPr lang="fr-FR" sz="1046" dirty="0">
              <a:solidFill>
                <a:schemeClr val="accent6">
                  <a:lumMod val="50000"/>
                </a:schemeClr>
              </a:solidFill>
            </a:endParaRPr>
          </a:p>
          <a:p>
            <a:r>
              <a:rPr lang="fr-FR" sz="819" b="1" dirty="0">
                <a:solidFill>
                  <a:schemeClr val="accent6">
                    <a:lumMod val="50000"/>
                  </a:schemeClr>
                </a:solidFill>
              </a:rPr>
              <a:t>Julien ROUSSEAU - </a:t>
            </a:r>
            <a:r>
              <a:rPr lang="fr-FR" sz="819" dirty="0">
                <a:solidFill>
                  <a:schemeClr val="accent6">
                    <a:lumMod val="50000"/>
                  </a:schemeClr>
                </a:solidFill>
              </a:rPr>
              <a:t>Responsable de l’Unité Patrimoniale Asie du MQB-JC, Paris</a:t>
            </a:r>
          </a:p>
          <a:p>
            <a:r>
              <a:rPr lang="fr-FR" sz="1046" b="1" dirty="0">
                <a:solidFill>
                  <a:schemeClr val="accent6">
                    <a:lumMod val="50000"/>
                  </a:schemeClr>
                </a:solidFill>
              </a:rPr>
              <a:t>Conseil scientifique </a:t>
            </a:r>
            <a:endParaRPr lang="fr-FR" sz="1046" dirty="0">
              <a:solidFill>
                <a:schemeClr val="accent6">
                  <a:lumMod val="50000"/>
                </a:schemeClr>
              </a:solidFill>
            </a:endParaRPr>
          </a:p>
          <a:p>
            <a:r>
              <a:rPr lang="fr-FR" sz="819" b="1" dirty="0">
                <a:solidFill>
                  <a:schemeClr val="accent6">
                    <a:lumMod val="50000"/>
                  </a:schemeClr>
                </a:solidFill>
              </a:rPr>
              <a:t>Adrien BOSSARD - </a:t>
            </a:r>
            <a:r>
              <a:rPr lang="fr-FR" sz="819" dirty="0">
                <a:solidFill>
                  <a:schemeClr val="accent6">
                    <a:lumMod val="50000"/>
                  </a:schemeClr>
                </a:solidFill>
              </a:rPr>
              <a:t>Directeur du musée départemental des arts asiatiques, Nice</a:t>
            </a:r>
          </a:p>
          <a:p>
            <a:r>
              <a:rPr lang="fr-FR" sz="1050" b="1" dirty="0">
                <a:solidFill>
                  <a:schemeClr val="accent6">
                    <a:lumMod val="50000"/>
                  </a:schemeClr>
                </a:solidFill>
              </a:rPr>
              <a:t>Scénographie : </a:t>
            </a:r>
            <a:r>
              <a:rPr lang="de-DE" sz="819" dirty="0">
                <a:solidFill>
                  <a:schemeClr val="accent6">
                    <a:lumMod val="50000"/>
                  </a:schemeClr>
                </a:solidFill>
              </a:rPr>
              <a:t>Atelier Maciej </a:t>
            </a:r>
            <a:r>
              <a:rPr lang="de-DE" sz="819" dirty="0" err="1">
                <a:solidFill>
                  <a:schemeClr val="accent6">
                    <a:lumMod val="50000"/>
                  </a:schemeClr>
                </a:solidFill>
              </a:rPr>
              <a:t>Fiszer</a:t>
            </a:r>
            <a:r>
              <a:rPr lang="de-DE" sz="819" dirty="0">
                <a:solidFill>
                  <a:schemeClr val="accent6">
                    <a:lumMod val="50000"/>
                  </a:schemeClr>
                </a:solidFill>
              </a:rPr>
              <a:t>–Maciej </a:t>
            </a:r>
            <a:r>
              <a:rPr lang="de-DE" sz="819" dirty="0" err="1">
                <a:solidFill>
                  <a:schemeClr val="accent6">
                    <a:lumMod val="50000"/>
                  </a:schemeClr>
                </a:solidFill>
              </a:rPr>
              <a:t>Fiszer</a:t>
            </a:r>
            <a:r>
              <a:rPr lang="de-DE" sz="819" dirty="0">
                <a:solidFill>
                  <a:schemeClr val="accent6">
                    <a:lumMod val="50000"/>
                  </a:schemeClr>
                </a:solidFill>
              </a:rPr>
              <a:t>, Marion </a:t>
            </a:r>
            <a:r>
              <a:rPr lang="de-DE" sz="819" dirty="0" err="1">
                <a:solidFill>
                  <a:schemeClr val="accent6">
                    <a:lumMod val="50000"/>
                  </a:schemeClr>
                </a:solidFill>
              </a:rPr>
              <a:t>Forissier</a:t>
            </a:r>
            <a:endParaRPr lang="fr-FR" sz="819" dirty="0">
              <a:solidFill>
                <a:schemeClr val="accent6">
                  <a:lumMod val="50000"/>
                </a:schemeClr>
              </a:solidFill>
            </a:endParaRPr>
          </a:p>
        </p:txBody>
      </p:sp>
      <p:sp>
        <p:nvSpPr>
          <p:cNvPr id="6" name="AutoShape 2" descr="Myriam Mihindou, Présentation de vidéo performance comme trace d'un récit  et creuset de l'image en sa présence | Botox(s)"/>
          <p:cNvSpPr>
            <a:spLocks noChangeAspect="1" noChangeArrowheads="1"/>
          </p:cNvSpPr>
          <p:nvPr/>
        </p:nvSpPr>
        <p:spPr bwMode="auto">
          <a:xfrm>
            <a:off x="1259681" y="748903"/>
            <a:ext cx="2502229" cy="2502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10"/>
            <a:endParaRPr lang="fr-FR">
              <a:solidFill>
                <a:prstClr val="black"/>
              </a:solidFill>
              <a:latin typeface="Calibri"/>
            </a:endParaRPr>
          </a:p>
        </p:txBody>
      </p:sp>
      <p:sp>
        <p:nvSpPr>
          <p:cNvPr id="2" name="AutoShape 2" descr="Résultat d’images pour myriam mihindou"/>
          <p:cNvSpPr>
            <a:spLocks noChangeAspect="1" noChangeArrowheads="1"/>
          </p:cNvSpPr>
          <p:nvPr/>
        </p:nvSpPr>
        <p:spPr bwMode="auto">
          <a:xfrm>
            <a:off x="4733962" y="1432974"/>
            <a:ext cx="2328863" cy="1085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10"/>
            <a:endParaRPr lang="fr-FR">
              <a:solidFill>
                <a:prstClr val="black"/>
              </a:solidFill>
              <a:latin typeface="Calibri"/>
            </a:endParaRPr>
          </a:p>
        </p:txBody>
      </p:sp>
      <p:pic>
        <p:nvPicPr>
          <p:cNvPr id="10" name="object 2">
            <a:extLst>
              <a:ext uri="{FF2B5EF4-FFF2-40B4-BE49-F238E27FC236}">
                <a16:creationId xmlns:a16="http://schemas.microsoft.com/office/drawing/2014/main" id="{00C173AA-F3CA-4AD4-6C41-AEEB58F74229}"/>
              </a:ext>
            </a:extLst>
          </p:cNvPr>
          <p:cNvPicPr/>
          <p:nvPr/>
        </p:nvPicPr>
        <p:blipFill>
          <a:blip r:embed="rId3" cstate="print"/>
          <a:stretch>
            <a:fillRect/>
          </a:stretch>
        </p:blipFill>
        <p:spPr>
          <a:xfrm>
            <a:off x="171759" y="1056724"/>
            <a:ext cx="2000109" cy="306017"/>
          </a:xfrm>
          <a:prstGeom prst="rect">
            <a:avLst/>
          </a:prstGeom>
        </p:spPr>
      </p:pic>
      <p:sp>
        <p:nvSpPr>
          <p:cNvPr id="12" name="Rectangle 11">
            <a:extLst>
              <a:ext uri="{FF2B5EF4-FFF2-40B4-BE49-F238E27FC236}">
                <a16:creationId xmlns:a16="http://schemas.microsoft.com/office/drawing/2014/main" id="{0548F6BD-CF71-69B7-72DC-02735268DF1A}"/>
              </a:ext>
            </a:extLst>
          </p:cNvPr>
          <p:cNvSpPr/>
          <p:nvPr/>
        </p:nvSpPr>
        <p:spPr>
          <a:xfrm>
            <a:off x="554710" y="4267660"/>
            <a:ext cx="4218728" cy="1605055"/>
          </a:xfrm>
          <a:prstGeom prst="rect">
            <a:avLst/>
          </a:prstGeom>
        </p:spPr>
        <p:txBody>
          <a:bodyPr wrap="square">
            <a:spAutoFit/>
          </a:bodyPr>
          <a:lstStyle/>
          <a:p>
            <a:r>
              <a:rPr lang="fr-FR" sz="819" dirty="0"/>
              <a:t> Le dragon est une créature légendaire et emblématique d’Asie orientale ainsi qu’un symbole national pour la Chine. Apparu à l’âge du bronze, son corps sinueux et hybride n’a jamais cessé d’inspirer les arts, se déployant sur tous les supports et revêtant de multiples significations. Contrairement au dragon occidental, souvent associé au feu et au mal, le dragon chinois (</a:t>
            </a:r>
            <a:r>
              <a:rPr lang="fr-FR" sz="819" i="1" dirty="0"/>
              <a:t>long</a:t>
            </a:r>
            <a:r>
              <a:rPr lang="fr-FR" sz="819" dirty="0"/>
              <a:t>) est une figure de prospérité et de pouvoir. Incontrôlable, comme peuvent l’être les forces de la nature, il est un animal à la fois terrestre, aquatique et céleste, incarnant le lien entre la terre, les hommes et le ciel.</a:t>
            </a:r>
          </a:p>
          <a:p>
            <a:r>
              <a:rPr lang="fr-FR" sz="819" dirty="0"/>
              <a:t> </a:t>
            </a:r>
          </a:p>
          <a:p>
            <a:r>
              <a:rPr lang="fr-FR" sz="819" dirty="0"/>
              <a:t>Cette exposition s'inscrit dans le cadre d’une coopération et d'échanges entre le National Palace Museum de Taipei et le musée du quai Branly- Jacques Chirac, et permettra la présentation exceptionnelle et inédite d’une centaine de pièces du National Palace Museum, dont plusieurs trésors nationaux.</a:t>
            </a:r>
          </a:p>
        </p:txBody>
      </p:sp>
      <p:sp>
        <p:nvSpPr>
          <p:cNvPr id="4" name="Rectangle 3">
            <a:extLst>
              <a:ext uri="{FF2B5EF4-FFF2-40B4-BE49-F238E27FC236}">
                <a16:creationId xmlns:a16="http://schemas.microsoft.com/office/drawing/2014/main" id="{3266F0CD-BF88-EC01-8D02-AC794F6B4CC2}"/>
              </a:ext>
            </a:extLst>
          </p:cNvPr>
          <p:cNvSpPr/>
          <p:nvPr/>
        </p:nvSpPr>
        <p:spPr>
          <a:xfrm>
            <a:off x="554710" y="3957237"/>
            <a:ext cx="4289669" cy="230832"/>
          </a:xfrm>
          <a:prstGeom prst="rect">
            <a:avLst/>
          </a:prstGeom>
        </p:spPr>
        <p:txBody>
          <a:bodyPr wrap="square">
            <a:spAutoFit/>
          </a:bodyPr>
          <a:lstStyle/>
          <a:p>
            <a:pPr algn="just"/>
            <a:r>
              <a:rPr lang="fr-FR" sz="900" b="1" u="sng" dirty="0">
                <a:latin typeface="Calibri" panose="020F0502020204030204" pitchFamily="34" charset="0"/>
                <a:ea typeface="Calibri" panose="020F0502020204030204" pitchFamily="34" charset="0"/>
                <a:cs typeface="Calibri" panose="020F0502020204030204" pitchFamily="34" charset="0"/>
              </a:rPr>
              <a:t>Muséographie</a:t>
            </a:r>
            <a:r>
              <a:rPr lang="fr-FR" sz="900" b="1" dirty="0">
                <a:latin typeface="Calibri" panose="020F0502020204030204" pitchFamily="34" charset="0"/>
                <a:ea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Calibri" panose="020F0502020204030204" pitchFamily="34" charset="0"/>
              </a:rPr>
              <a:t>env. 154</a:t>
            </a:r>
            <a:r>
              <a:rPr lang="fr-FR" sz="900" dirty="0"/>
              <a:t> œuvres dont env. 113 œuvres du musée</a:t>
            </a:r>
          </a:p>
        </p:txBody>
      </p:sp>
      <p:sp>
        <p:nvSpPr>
          <p:cNvPr id="8" name="ZoneTexte 7">
            <a:extLst>
              <a:ext uri="{FF2B5EF4-FFF2-40B4-BE49-F238E27FC236}">
                <a16:creationId xmlns:a16="http://schemas.microsoft.com/office/drawing/2014/main" id="{581A36A5-2822-F929-AD45-DAD867B31A45}"/>
              </a:ext>
            </a:extLst>
          </p:cNvPr>
          <p:cNvSpPr txBox="1"/>
          <p:nvPr/>
        </p:nvSpPr>
        <p:spPr>
          <a:xfrm>
            <a:off x="5126493" y="5265759"/>
            <a:ext cx="3569549" cy="470513"/>
          </a:xfrm>
          <a:prstGeom prst="rect">
            <a:avLst/>
          </a:prstGeom>
          <a:noFill/>
        </p:spPr>
        <p:txBody>
          <a:bodyPr wrap="square" rtlCol="0">
            <a:spAutoFit/>
          </a:bodyPr>
          <a:lstStyle/>
          <a:p>
            <a:r>
              <a:rPr lang="fr-FR" sz="819" b="1" dirty="0"/>
              <a:t>Cochon-dragons </a:t>
            </a:r>
            <a:r>
              <a:rPr lang="fr-FR" sz="819" dirty="0"/>
              <a:t>Nord-est de la Chine Fin de la culture de </a:t>
            </a:r>
            <a:r>
              <a:rPr lang="fr-FR" sz="819" dirty="0" err="1"/>
              <a:t>Hongshan</a:t>
            </a:r>
            <a:r>
              <a:rPr lang="fr-FR" sz="819" dirty="0"/>
              <a:t> (4700-2900 avant notre ère) Jade, Taipei Inv. 012547 © Musée National du Palais, Taipei 012547 © Musée National du Palais, Taipei</a:t>
            </a:r>
          </a:p>
        </p:txBody>
      </p:sp>
      <p:pic>
        <p:nvPicPr>
          <p:cNvPr id="11" name="Image 10">
            <a:extLst>
              <a:ext uri="{FF2B5EF4-FFF2-40B4-BE49-F238E27FC236}">
                <a16:creationId xmlns:a16="http://schemas.microsoft.com/office/drawing/2014/main" id="{88DCDD74-3742-07D2-5CF8-DE67F99BF5C5}"/>
              </a:ext>
            </a:extLst>
          </p:cNvPr>
          <p:cNvPicPr>
            <a:picLocks noChangeAspect="1"/>
          </p:cNvPicPr>
          <p:nvPr/>
        </p:nvPicPr>
        <p:blipFill>
          <a:blip r:embed="rId4"/>
          <a:stretch>
            <a:fillRect/>
          </a:stretch>
        </p:blipFill>
        <p:spPr>
          <a:xfrm>
            <a:off x="5840032" y="1654764"/>
            <a:ext cx="2189483" cy="3548472"/>
          </a:xfrm>
          <a:prstGeom prst="rect">
            <a:avLst/>
          </a:prstGeom>
        </p:spPr>
      </p:pic>
    </p:spTree>
    <p:extLst>
      <p:ext uri="{BB962C8B-B14F-4D97-AF65-F5344CB8AC3E}">
        <p14:creationId xmlns:p14="http://schemas.microsoft.com/office/powerpoint/2010/main" val="3179984837"/>
      </p:ext>
    </p:extLst>
  </p:cSld>
  <p:clrMapOvr>
    <a:masterClrMapping/>
  </p:clrMapOvr>
  <p:extLst>
    <p:ext uri="{6950BFC3-D8DA-4A85-94F7-54DA5524770B}">
      <p188:commentRel xmlns:p188="http://schemas.microsoft.com/office/powerpoint/2018/8/main" xmlns="" r:id="rId5"/>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9CA3-83AC-72DA-A101-11CC386D83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78D069-57FA-1C00-DE9A-8A09770D5EF0}"/>
              </a:ext>
            </a:extLst>
          </p:cNvPr>
          <p:cNvSpPr>
            <a:spLocks noGrp="1"/>
          </p:cNvSpPr>
          <p:nvPr>
            <p:ph type="title"/>
          </p:nvPr>
        </p:nvSpPr>
        <p:spPr>
          <a:xfrm>
            <a:off x="525638" y="1769160"/>
            <a:ext cx="4510236" cy="923848"/>
          </a:xfrm>
        </p:spPr>
        <p:txBody>
          <a:bodyPr>
            <a:normAutofit fontScale="90000"/>
          </a:bodyPr>
          <a:lstStyle/>
          <a:p>
            <a:pPr>
              <a:spcBef>
                <a:spcPts val="819"/>
              </a:spcBef>
              <a:spcAft>
                <a:spcPts val="819"/>
              </a:spcAft>
            </a:pPr>
            <a:r>
              <a:rPr lang="fr-FR" sz="1800" dirty="0">
                <a:solidFill>
                  <a:schemeClr val="accent6">
                    <a:lumMod val="75000"/>
                  </a:schemeClr>
                </a:solidFill>
                <a:ea typeface="ＭＳ Ｐゴシック" pitchFamily="34" charset="-128"/>
              </a:rPr>
              <a:t>AFRICA FASHION</a:t>
            </a:r>
            <a:br>
              <a:rPr lang="fr-FR" sz="1650" dirty="0">
                <a:solidFill>
                  <a:schemeClr val="accent6">
                    <a:lumMod val="75000"/>
                  </a:schemeClr>
                </a:solidFill>
                <a:ea typeface="ＭＳ Ｐゴシック" pitchFamily="34" charset="-128"/>
              </a:rPr>
            </a:br>
            <a:br>
              <a:rPr lang="fr-FR" sz="1650" dirty="0">
                <a:solidFill>
                  <a:schemeClr val="accent6">
                    <a:lumMod val="75000"/>
                  </a:schemeClr>
                </a:solidFill>
                <a:ea typeface="ＭＳ Ｐゴシック" pitchFamily="34" charset="-128"/>
              </a:rPr>
            </a:br>
            <a:r>
              <a:rPr lang="en-US" sz="1200" dirty="0">
                <a:solidFill>
                  <a:schemeClr val="accent6">
                    <a:lumMod val="75000"/>
                  </a:schemeClr>
                </a:solidFill>
                <a:ea typeface="ＭＳ Ｐゴシック" pitchFamily="34" charset="-128"/>
              </a:rPr>
              <a:t>31 mars -12 Juillet 2026</a:t>
            </a:r>
            <a:br>
              <a:rPr lang="fr-FR" sz="1200" dirty="0">
                <a:solidFill>
                  <a:schemeClr val="accent6">
                    <a:lumMod val="75000"/>
                  </a:schemeClr>
                </a:solidFill>
                <a:ea typeface="ＭＳ Ｐゴシック" pitchFamily="34" charset="-128"/>
              </a:rPr>
            </a:br>
            <a:r>
              <a:rPr lang="fr-FR" sz="1274" dirty="0">
                <a:solidFill>
                  <a:schemeClr val="accent6">
                    <a:lumMod val="75000"/>
                  </a:schemeClr>
                </a:solidFill>
              </a:rPr>
              <a:t>Galerie Jardin</a:t>
            </a:r>
            <a:br>
              <a:rPr lang="fr-FR" sz="1274" b="1" dirty="0">
                <a:solidFill>
                  <a:srgbClr val="C00000"/>
                </a:solidFill>
              </a:rPr>
            </a:br>
            <a:br>
              <a:rPr lang="fr-FR" sz="1200" dirty="0">
                <a:solidFill>
                  <a:srgbClr val="C00000"/>
                </a:solidFill>
                <a:ea typeface="ＭＳ Ｐゴシック" pitchFamily="34" charset="-128"/>
              </a:rPr>
            </a:br>
            <a:br>
              <a:rPr lang="fr-FR" sz="1200" dirty="0">
                <a:solidFill>
                  <a:srgbClr val="C00000"/>
                </a:solidFill>
                <a:ea typeface="ＭＳ Ｐゴシック" pitchFamily="34" charset="-128"/>
              </a:rPr>
            </a:br>
            <a:endParaRPr lang="fr-FR" sz="1350" dirty="0"/>
          </a:p>
        </p:txBody>
      </p:sp>
      <p:sp>
        <p:nvSpPr>
          <p:cNvPr id="9" name="Rectangle 8">
            <a:extLst>
              <a:ext uri="{FF2B5EF4-FFF2-40B4-BE49-F238E27FC236}">
                <a16:creationId xmlns:a16="http://schemas.microsoft.com/office/drawing/2014/main" id="{9FE46453-1E31-819C-2141-D6DC11E8F3A7}"/>
              </a:ext>
            </a:extLst>
          </p:cNvPr>
          <p:cNvSpPr/>
          <p:nvPr/>
        </p:nvSpPr>
        <p:spPr>
          <a:xfrm>
            <a:off x="1385646" y="3050958"/>
            <a:ext cx="2996952" cy="230832"/>
          </a:xfrm>
          <a:prstGeom prst="rect">
            <a:avLst/>
          </a:prstGeom>
        </p:spPr>
        <p:txBody>
          <a:bodyPr wrap="square">
            <a:spAutoFit/>
          </a:bodyPr>
          <a:lstStyle/>
          <a:p>
            <a:pPr algn="just"/>
            <a:r>
              <a:rPr lang="fr-FR" sz="9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14" name="Rectangle 13">
            <a:extLst>
              <a:ext uri="{FF2B5EF4-FFF2-40B4-BE49-F238E27FC236}">
                <a16:creationId xmlns:a16="http://schemas.microsoft.com/office/drawing/2014/main" id="{BFFAD6E8-EE99-E7F9-7271-497FA11BAF4A}"/>
              </a:ext>
            </a:extLst>
          </p:cNvPr>
          <p:cNvSpPr/>
          <p:nvPr/>
        </p:nvSpPr>
        <p:spPr>
          <a:xfrm>
            <a:off x="477399" y="3989878"/>
            <a:ext cx="4289669" cy="230832"/>
          </a:xfrm>
          <a:prstGeom prst="rect">
            <a:avLst/>
          </a:prstGeom>
        </p:spPr>
        <p:txBody>
          <a:bodyPr wrap="square">
            <a:spAutoFit/>
          </a:bodyPr>
          <a:lstStyle/>
          <a:p>
            <a:pPr algn="just"/>
            <a:r>
              <a:rPr lang="fr-FR" sz="900" b="1" u="sng" dirty="0">
                <a:latin typeface="Calibri" panose="020F0502020204030204" pitchFamily="34" charset="0"/>
                <a:ea typeface="Calibri" panose="020F0502020204030204" pitchFamily="34" charset="0"/>
                <a:cs typeface="Calibri" panose="020F0502020204030204" pitchFamily="34" charset="0"/>
              </a:rPr>
              <a:t>Muséographie</a:t>
            </a:r>
            <a:r>
              <a:rPr lang="fr-FR" sz="900" b="1" dirty="0">
                <a:latin typeface="Calibri" panose="020F0502020204030204" pitchFamily="34" charset="0"/>
                <a:ea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Calibri" panose="020F0502020204030204" pitchFamily="34" charset="0"/>
              </a:rPr>
              <a:t>env. 463</a:t>
            </a:r>
            <a:r>
              <a:rPr lang="fr-FR" sz="900" dirty="0"/>
              <a:t> œuvres dont env. 217 œuvres du musée</a:t>
            </a:r>
          </a:p>
        </p:txBody>
      </p:sp>
      <p:pic>
        <p:nvPicPr>
          <p:cNvPr id="5" name="object 2">
            <a:extLst>
              <a:ext uri="{FF2B5EF4-FFF2-40B4-BE49-F238E27FC236}">
                <a16:creationId xmlns:a16="http://schemas.microsoft.com/office/drawing/2014/main" id="{596C44A7-F287-F4C5-87FE-49029E2D9B54}"/>
              </a:ext>
            </a:extLst>
          </p:cNvPr>
          <p:cNvPicPr/>
          <p:nvPr/>
        </p:nvPicPr>
        <p:blipFill>
          <a:blip r:embed="rId3" cstate="print"/>
          <a:stretch>
            <a:fillRect/>
          </a:stretch>
        </p:blipFill>
        <p:spPr>
          <a:xfrm>
            <a:off x="171759" y="1056724"/>
            <a:ext cx="2000109" cy="306017"/>
          </a:xfrm>
          <a:prstGeom prst="rect">
            <a:avLst/>
          </a:prstGeom>
        </p:spPr>
      </p:pic>
      <p:sp>
        <p:nvSpPr>
          <p:cNvPr id="4" name="Rectangle 3">
            <a:extLst>
              <a:ext uri="{FF2B5EF4-FFF2-40B4-BE49-F238E27FC236}">
                <a16:creationId xmlns:a16="http://schemas.microsoft.com/office/drawing/2014/main" id="{5E56667E-94F8-9796-82BD-2177882C73EB}"/>
              </a:ext>
            </a:extLst>
          </p:cNvPr>
          <p:cNvSpPr/>
          <p:nvPr/>
        </p:nvSpPr>
        <p:spPr>
          <a:xfrm>
            <a:off x="477399" y="4311734"/>
            <a:ext cx="4289669" cy="1226874"/>
          </a:xfrm>
          <a:prstGeom prst="rect">
            <a:avLst/>
          </a:prstGeom>
        </p:spPr>
        <p:txBody>
          <a:bodyPr wrap="square">
            <a:spAutoFit/>
          </a:bodyPr>
          <a:lstStyle/>
          <a:p>
            <a:pPr algn="just"/>
            <a:r>
              <a:rPr lang="fr-FR" sz="819" dirty="0"/>
              <a:t>L’exposition explorera l’extraordinaire dynamisme, la créativité et le sens de l’innovation des créateurs africains contemporains. Au cours des deux dernières décennies, l’industrie africaine de la mode s’est développée rapidement, des villes comme Lagos et Johannesburg se positionnant en rivales des grandes capitales de la mode actuelles. Dans un même temps, les créateurs ont exploité de nouvelles plateformes en ligne pour présenter leurs créations à un plus grand nombre de consommateurs, s’adjoignant ainsi des légions d’adeptes au niveau local et international. Les créateurs africains, historiquement absents des récits de mode, sont aujourd’hui indéniablement à la pointe de la mode mondiale contemporaine. </a:t>
            </a:r>
            <a:endParaRPr lang="fr-FR" sz="900" dirty="0"/>
          </a:p>
        </p:txBody>
      </p:sp>
      <p:sp>
        <p:nvSpPr>
          <p:cNvPr id="6" name="ZoneTexte 5">
            <a:extLst>
              <a:ext uri="{FF2B5EF4-FFF2-40B4-BE49-F238E27FC236}">
                <a16:creationId xmlns:a16="http://schemas.microsoft.com/office/drawing/2014/main" id="{B81FB252-B82B-865E-6EF1-677FFF8820A1}"/>
              </a:ext>
            </a:extLst>
          </p:cNvPr>
          <p:cNvSpPr txBox="1"/>
          <p:nvPr/>
        </p:nvSpPr>
        <p:spPr>
          <a:xfrm>
            <a:off x="5702339" y="5361561"/>
            <a:ext cx="2431476" cy="722634"/>
          </a:xfrm>
          <a:prstGeom prst="rect">
            <a:avLst/>
          </a:prstGeom>
          <a:noFill/>
        </p:spPr>
        <p:txBody>
          <a:bodyPr wrap="square" rtlCol="0">
            <a:spAutoFit/>
          </a:bodyPr>
          <a:lstStyle/>
          <a:p>
            <a:r>
              <a:rPr lang="fr-FR" sz="819" b="1" dirty="0" err="1"/>
              <a:t>Lukhanyo</a:t>
            </a:r>
            <a:r>
              <a:rPr lang="fr-FR" sz="819" b="1" dirty="0"/>
              <a:t> </a:t>
            </a:r>
            <a:r>
              <a:rPr lang="fr-FR" sz="819" b="1" dirty="0" err="1"/>
              <a:t>Mdingi</a:t>
            </a:r>
            <a:r>
              <a:rPr lang="fr-FR" sz="819" b="1" dirty="0"/>
              <a:t> (1992-) </a:t>
            </a:r>
            <a:endParaRPr lang="fr-FR" sz="819" dirty="0"/>
          </a:p>
          <a:p>
            <a:r>
              <a:rPr lang="fr-FR" sz="819" dirty="0"/>
              <a:t>Veste, joggers, top et veste, Collection </a:t>
            </a:r>
            <a:r>
              <a:rPr lang="fr-FR" sz="819" dirty="0" err="1"/>
              <a:t>Perennial</a:t>
            </a:r>
            <a:r>
              <a:rPr lang="fr-FR" sz="819" dirty="0"/>
              <a:t> </a:t>
            </a:r>
          </a:p>
          <a:p>
            <a:r>
              <a:rPr lang="fr-FR" sz="819" dirty="0"/>
              <a:t>Le Cap, Afrique du Sud - Automne-Hiver 2020 	</a:t>
            </a:r>
          </a:p>
          <a:p>
            <a:endParaRPr lang="fr-FR" sz="819" dirty="0"/>
          </a:p>
        </p:txBody>
      </p:sp>
      <p:sp>
        <p:nvSpPr>
          <p:cNvPr id="7" name="Rectangle 6">
            <a:extLst>
              <a:ext uri="{FF2B5EF4-FFF2-40B4-BE49-F238E27FC236}">
                <a16:creationId xmlns:a16="http://schemas.microsoft.com/office/drawing/2014/main" id="{26F0CA9A-AEE2-F799-F17E-B2245C3F0817}"/>
              </a:ext>
            </a:extLst>
          </p:cNvPr>
          <p:cNvSpPr/>
          <p:nvPr/>
        </p:nvSpPr>
        <p:spPr>
          <a:xfrm>
            <a:off x="512869" y="2681473"/>
            <a:ext cx="4218728" cy="1218923"/>
          </a:xfrm>
          <a:prstGeom prst="rect">
            <a:avLst/>
          </a:prstGeom>
          <a:solidFill>
            <a:schemeClr val="accent6">
              <a:lumMod val="40000"/>
              <a:lumOff val="60000"/>
            </a:schemeClr>
          </a:solidFill>
        </p:spPr>
        <p:txBody>
          <a:bodyPr wrap="square">
            <a:spAutoFit/>
          </a:bodyPr>
          <a:lstStyle/>
          <a:p>
            <a:r>
              <a:rPr lang="fr-FR" sz="1046" b="1" dirty="0">
                <a:solidFill>
                  <a:schemeClr val="accent6">
                    <a:lumMod val="50000"/>
                  </a:schemeClr>
                </a:solidFill>
              </a:rPr>
              <a:t>Commissariat </a:t>
            </a:r>
          </a:p>
          <a:p>
            <a:r>
              <a:rPr lang="fr-FR" sz="1046" b="1" dirty="0">
                <a:solidFill>
                  <a:schemeClr val="accent6">
                    <a:lumMod val="50000"/>
                  </a:schemeClr>
                </a:solidFill>
              </a:rPr>
              <a:t>Christine </a:t>
            </a:r>
            <a:r>
              <a:rPr lang="fr-FR" sz="1046" b="1" dirty="0" err="1">
                <a:solidFill>
                  <a:schemeClr val="accent6">
                    <a:lumMod val="50000"/>
                  </a:schemeClr>
                </a:solidFill>
              </a:rPr>
              <a:t>Checinska</a:t>
            </a:r>
            <a:r>
              <a:rPr lang="fr-FR" sz="1046" b="1" dirty="0">
                <a:solidFill>
                  <a:schemeClr val="accent6">
                    <a:lumMod val="50000"/>
                  </a:schemeClr>
                </a:solidFill>
              </a:rPr>
              <a:t> </a:t>
            </a:r>
            <a:r>
              <a:rPr lang="fr-FR" sz="1046" dirty="0">
                <a:solidFill>
                  <a:schemeClr val="accent6">
                    <a:lumMod val="50000"/>
                  </a:schemeClr>
                </a:solidFill>
              </a:rPr>
              <a:t>- Conservatrice du département </a:t>
            </a:r>
            <a:r>
              <a:rPr lang="fr-FR" sz="1046" dirty="0" err="1">
                <a:solidFill>
                  <a:schemeClr val="accent6">
                    <a:lumMod val="50000"/>
                  </a:schemeClr>
                </a:solidFill>
              </a:rPr>
              <a:t>Africa</a:t>
            </a:r>
            <a:r>
              <a:rPr lang="fr-FR" sz="1046" dirty="0">
                <a:solidFill>
                  <a:schemeClr val="accent6">
                    <a:lumMod val="50000"/>
                  </a:schemeClr>
                </a:solidFill>
              </a:rPr>
              <a:t> and Diaspora : Textiles and Fashion du V&amp;A de Londres</a:t>
            </a:r>
          </a:p>
          <a:p>
            <a:r>
              <a:rPr lang="fr-FR" sz="1046" b="1" dirty="0">
                <a:solidFill>
                  <a:schemeClr val="accent6">
                    <a:lumMod val="50000"/>
                  </a:schemeClr>
                </a:solidFill>
              </a:rPr>
              <a:t>Commissariat associé (MQB-JC) </a:t>
            </a:r>
            <a:endParaRPr lang="fr-FR" sz="1046" dirty="0">
              <a:solidFill>
                <a:schemeClr val="accent6">
                  <a:lumMod val="50000"/>
                </a:schemeClr>
              </a:solidFill>
            </a:endParaRPr>
          </a:p>
          <a:p>
            <a:r>
              <a:rPr lang="fr-FR" sz="1046" b="1" dirty="0">
                <a:solidFill>
                  <a:schemeClr val="accent6">
                    <a:lumMod val="50000"/>
                  </a:schemeClr>
                </a:solidFill>
              </a:rPr>
              <a:t>Hélène Joubert </a:t>
            </a:r>
            <a:r>
              <a:rPr lang="fr-FR" sz="1046" dirty="0">
                <a:solidFill>
                  <a:schemeClr val="accent6">
                    <a:lumMod val="50000"/>
                  </a:schemeClr>
                </a:solidFill>
              </a:rPr>
              <a:t>- Responsable de l’UP des collections Afrique </a:t>
            </a:r>
          </a:p>
          <a:p>
            <a:r>
              <a:rPr lang="fr-FR" sz="1046" b="1" dirty="0">
                <a:solidFill>
                  <a:schemeClr val="accent6">
                    <a:lumMod val="50000"/>
                  </a:schemeClr>
                </a:solidFill>
              </a:rPr>
              <a:t>Christine Barthe</a:t>
            </a:r>
            <a:r>
              <a:rPr lang="fr-FR" sz="1046" dirty="0">
                <a:solidFill>
                  <a:schemeClr val="accent6">
                    <a:lumMod val="50000"/>
                  </a:schemeClr>
                </a:solidFill>
              </a:rPr>
              <a:t> - Responsable de l’UP des collections photographiques </a:t>
            </a:r>
            <a:r>
              <a:rPr lang="fr-FR" sz="1046" b="1" dirty="0">
                <a:solidFill>
                  <a:schemeClr val="accent6">
                    <a:lumMod val="50000"/>
                  </a:schemeClr>
                </a:solidFill>
              </a:rPr>
              <a:t>Scénographie : </a:t>
            </a:r>
            <a:r>
              <a:rPr lang="de-DE" sz="1046" dirty="0">
                <a:solidFill>
                  <a:schemeClr val="accent6">
                    <a:lumMod val="50000"/>
                  </a:schemeClr>
                </a:solidFill>
              </a:rPr>
              <a:t>ROLL</a:t>
            </a:r>
            <a:endParaRPr lang="fr-FR" sz="1046" dirty="0">
              <a:solidFill>
                <a:schemeClr val="accent6">
                  <a:lumMod val="50000"/>
                </a:schemeClr>
              </a:solidFill>
            </a:endParaRPr>
          </a:p>
        </p:txBody>
      </p:sp>
      <p:pic>
        <p:nvPicPr>
          <p:cNvPr id="11" name="Image 10">
            <a:extLst>
              <a:ext uri="{FF2B5EF4-FFF2-40B4-BE49-F238E27FC236}">
                <a16:creationId xmlns:a16="http://schemas.microsoft.com/office/drawing/2014/main" id="{1E813887-B078-E7E5-CC93-AAD728DEDAEF}"/>
              </a:ext>
            </a:extLst>
          </p:cNvPr>
          <p:cNvPicPr>
            <a:picLocks noChangeAspect="1"/>
          </p:cNvPicPr>
          <p:nvPr/>
        </p:nvPicPr>
        <p:blipFill>
          <a:blip r:embed="rId4"/>
          <a:stretch>
            <a:fillRect/>
          </a:stretch>
        </p:blipFill>
        <p:spPr>
          <a:xfrm>
            <a:off x="5702339" y="1865002"/>
            <a:ext cx="2465160" cy="3496560"/>
          </a:xfrm>
          <a:prstGeom prst="rect">
            <a:avLst/>
          </a:prstGeom>
        </p:spPr>
      </p:pic>
    </p:spTree>
    <p:extLst>
      <p:ext uri="{BB962C8B-B14F-4D97-AF65-F5344CB8AC3E}">
        <p14:creationId xmlns:p14="http://schemas.microsoft.com/office/powerpoint/2010/main" val="2915339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D8D6-D69D-2394-E175-3B602E4E17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024B98-CB60-D882-E19C-7BF994B49144}"/>
              </a:ext>
            </a:extLst>
          </p:cNvPr>
          <p:cNvSpPr>
            <a:spLocks noGrp="1"/>
          </p:cNvSpPr>
          <p:nvPr>
            <p:ph type="title"/>
          </p:nvPr>
        </p:nvSpPr>
        <p:spPr>
          <a:xfrm>
            <a:off x="521230" y="1548458"/>
            <a:ext cx="4510236" cy="1074457"/>
          </a:xfrm>
        </p:spPr>
        <p:txBody>
          <a:bodyPr>
            <a:normAutofit fontScale="90000"/>
          </a:bodyPr>
          <a:lstStyle/>
          <a:p>
            <a:pPr>
              <a:spcBef>
                <a:spcPts val="819"/>
              </a:spcBef>
              <a:spcAft>
                <a:spcPts val="819"/>
              </a:spcAft>
            </a:pPr>
            <a:r>
              <a:rPr lang="fr-FR" sz="1800" dirty="0">
                <a:solidFill>
                  <a:schemeClr val="accent6">
                    <a:lumMod val="75000"/>
                  </a:schemeClr>
                </a:solidFill>
                <a:ea typeface="ＭＳ Ｐゴシック" pitchFamily="34" charset="-128"/>
              </a:rPr>
              <a:t>Plumes du Paradis. </a:t>
            </a:r>
            <a:br>
              <a:rPr lang="fr-FR" sz="1800" dirty="0">
                <a:solidFill>
                  <a:schemeClr val="accent6">
                    <a:lumMod val="75000"/>
                  </a:schemeClr>
                </a:solidFill>
                <a:ea typeface="ＭＳ Ｐゴシック" pitchFamily="34" charset="-128"/>
              </a:rPr>
            </a:br>
            <a:r>
              <a:rPr lang="fr-FR" sz="1410" dirty="0">
                <a:solidFill>
                  <a:schemeClr val="accent6">
                    <a:lumMod val="75000"/>
                  </a:schemeClr>
                </a:solidFill>
                <a:ea typeface="ＭＳ Ｐゴシック" pitchFamily="34" charset="-128"/>
              </a:rPr>
              <a:t>Voyages d'un oiseau extraordinaire de Nouvelle-Guinée </a:t>
            </a:r>
            <a:br>
              <a:rPr lang="fr-FR" sz="1650" dirty="0">
                <a:solidFill>
                  <a:schemeClr val="accent6">
                    <a:lumMod val="75000"/>
                  </a:schemeClr>
                </a:solidFill>
                <a:ea typeface="ＭＳ Ｐゴシック" pitchFamily="34" charset="-128"/>
              </a:rPr>
            </a:br>
            <a:br>
              <a:rPr lang="fr-FR" sz="1650" dirty="0">
                <a:solidFill>
                  <a:schemeClr val="accent6">
                    <a:lumMod val="75000"/>
                  </a:schemeClr>
                </a:solidFill>
                <a:ea typeface="ＭＳ Ｐゴシック" pitchFamily="34" charset="-128"/>
              </a:rPr>
            </a:br>
            <a:r>
              <a:rPr lang="en-US" sz="1200" dirty="0">
                <a:solidFill>
                  <a:schemeClr val="accent6">
                    <a:lumMod val="75000"/>
                  </a:schemeClr>
                </a:solidFill>
                <a:ea typeface="ＭＳ Ｐゴシック" pitchFamily="34" charset="-128"/>
              </a:rPr>
              <a:t>12 mai -8 </a:t>
            </a:r>
            <a:r>
              <a:rPr lang="en-US" sz="1200" dirty="0" err="1">
                <a:solidFill>
                  <a:schemeClr val="accent6">
                    <a:lumMod val="75000"/>
                  </a:schemeClr>
                </a:solidFill>
                <a:ea typeface="ＭＳ Ｐゴシック" pitchFamily="34" charset="-128"/>
              </a:rPr>
              <a:t>novembre</a:t>
            </a:r>
            <a:r>
              <a:rPr lang="en-US" sz="1200" dirty="0">
                <a:solidFill>
                  <a:schemeClr val="accent6">
                    <a:lumMod val="75000"/>
                  </a:schemeClr>
                </a:solidFill>
                <a:ea typeface="ＭＳ Ｐゴシック" pitchFamily="34" charset="-128"/>
              </a:rPr>
              <a:t> 2026</a:t>
            </a:r>
            <a:br>
              <a:rPr lang="fr-FR" sz="1200" dirty="0">
                <a:solidFill>
                  <a:schemeClr val="accent6">
                    <a:lumMod val="75000"/>
                  </a:schemeClr>
                </a:solidFill>
                <a:ea typeface="ＭＳ Ｐゴシック" pitchFamily="34" charset="-128"/>
              </a:rPr>
            </a:br>
            <a:r>
              <a:rPr lang="fr-FR" sz="1274" dirty="0">
                <a:solidFill>
                  <a:schemeClr val="accent6">
                    <a:lumMod val="75000"/>
                  </a:schemeClr>
                </a:solidFill>
              </a:rPr>
              <a:t>Galerie Germain Viatte</a:t>
            </a:r>
            <a:br>
              <a:rPr lang="fr-FR" sz="1274" b="1" dirty="0">
                <a:solidFill>
                  <a:srgbClr val="C00000"/>
                </a:solidFill>
              </a:rPr>
            </a:br>
            <a:br>
              <a:rPr lang="fr-FR" sz="1200" dirty="0">
                <a:solidFill>
                  <a:srgbClr val="C00000"/>
                </a:solidFill>
                <a:ea typeface="ＭＳ Ｐゴシック" pitchFamily="34" charset="-128"/>
              </a:rPr>
            </a:br>
            <a:br>
              <a:rPr lang="fr-FR" sz="1200" dirty="0">
                <a:solidFill>
                  <a:srgbClr val="C00000"/>
                </a:solidFill>
                <a:ea typeface="ＭＳ Ｐゴシック" pitchFamily="34" charset="-128"/>
              </a:rPr>
            </a:br>
            <a:endParaRPr lang="fr-FR" sz="1350" dirty="0"/>
          </a:p>
        </p:txBody>
      </p:sp>
      <p:sp>
        <p:nvSpPr>
          <p:cNvPr id="9" name="Rectangle 8">
            <a:extLst>
              <a:ext uri="{FF2B5EF4-FFF2-40B4-BE49-F238E27FC236}">
                <a16:creationId xmlns:a16="http://schemas.microsoft.com/office/drawing/2014/main" id="{7CC1D8E5-C66A-6D1D-59FA-2E9CF0534FE1}"/>
              </a:ext>
            </a:extLst>
          </p:cNvPr>
          <p:cNvSpPr/>
          <p:nvPr/>
        </p:nvSpPr>
        <p:spPr>
          <a:xfrm>
            <a:off x="1385646" y="3050958"/>
            <a:ext cx="2996952" cy="230832"/>
          </a:xfrm>
          <a:prstGeom prst="rect">
            <a:avLst/>
          </a:prstGeom>
        </p:spPr>
        <p:txBody>
          <a:bodyPr wrap="square">
            <a:spAutoFit/>
          </a:bodyPr>
          <a:lstStyle/>
          <a:p>
            <a:pPr algn="just"/>
            <a:r>
              <a:rPr lang="fr-FR" sz="9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14" name="Rectangle 13">
            <a:extLst>
              <a:ext uri="{FF2B5EF4-FFF2-40B4-BE49-F238E27FC236}">
                <a16:creationId xmlns:a16="http://schemas.microsoft.com/office/drawing/2014/main" id="{68C61D76-E017-578A-4C25-B8C6BDF3AE33}"/>
              </a:ext>
            </a:extLst>
          </p:cNvPr>
          <p:cNvSpPr/>
          <p:nvPr/>
        </p:nvSpPr>
        <p:spPr>
          <a:xfrm>
            <a:off x="521230" y="3556968"/>
            <a:ext cx="4289669" cy="230832"/>
          </a:xfrm>
          <a:prstGeom prst="rect">
            <a:avLst/>
          </a:prstGeom>
        </p:spPr>
        <p:txBody>
          <a:bodyPr wrap="square">
            <a:spAutoFit/>
          </a:bodyPr>
          <a:lstStyle/>
          <a:p>
            <a:pPr algn="just"/>
            <a:r>
              <a:rPr lang="fr-FR" sz="900" b="1" u="sng" dirty="0">
                <a:latin typeface="Calibri" panose="020F0502020204030204" pitchFamily="34" charset="0"/>
                <a:ea typeface="Calibri" panose="020F0502020204030204" pitchFamily="34" charset="0"/>
                <a:cs typeface="Calibri" panose="020F0502020204030204" pitchFamily="34" charset="0"/>
              </a:rPr>
              <a:t>Muséographie</a:t>
            </a:r>
            <a:r>
              <a:rPr lang="fr-FR" sz="900" b="1" dirty="0">
                <a:latin typeface="Calibri" panose="020F0502020204030204" pitchFamily="34" charset="0"/>
                <a:ea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Calibri" panose="020F0502020204030204" pitchFamily="34" charset="0"/>
              </a:rPr>
              <a:t>env. 207</a:t>
            </a:r>
            <a:r>
              <a:rPr lang="fr-FR" sz="900" dirty="0"/>
              <a:t> œuvres dont env. 22 œuvres du musée</a:t>
            </a:r>
          </a:p>
        </p:txBody>
      </p:sp>
      <p:pic>
        <p:nvPicPr>
          <p:cNvPr id="5" name="object 2">
            <a:extLst>
              <a:ext uri="{FF2B5EF4-FFF2-40B4-BE49-F238E27FC236}">
                <a16:creationId xmlns:a16="http://schemas.microsoft.com/office/drawing/2014/main" id="{05FAF70D-5F02-49A6-BA7B-6BB63A1FA03A}"/>
              </a:ext>
            </a:extLst>
          </p:cNvPr>
          <p:cNvPicPr/>
          <p:nvPr/>
        </p:nvPicPr>
        <p:blipFill>
          <a:blip r:embed="rId3" cstate="print"/>
          <a:stretch>
            <a:fillRect/>
          </a:stretch>
        </p:blipFill>
        <p:spPr>
          <a:xfrm>
            <a:off x="171759" y="1056724"/>
            <a:ext cx="2000109" cy="306017"/>
          </a:xfrm>
          <a:prstGeom prst="rect">
            <a:avLst/>
          </a:prstGeom>
        </p:spPr>
      </p:pic>
      <p:sp>
        <p:nvSpPr>
          <p:cNvPr id="4" name="Rectangle 3">
            <a:extLst>
              <a:ext uri="{FF2B5EF4-FFF2-40B4-BE49-F238E27FC236}">
                <a16:creationId xmlns:a16="http://schemas.microsoft.com/office/drawing/2014/main" id="{10825A42-433B-8EE6-A3F0-71B4701E178F}"/>
              </a:ext>
            </a:extLst>
          </p:cNvPr>
          <p:cNvSpPr/>
          <p:nvPr/>
        </p:nvSpPr>
        <p:spPr>
          <a:xfrm>
            <a:off x="521230" y="3883090"/>
            <a:ext cx="4289669" cy="2235356"/>
          </a:xfrm>
          <a:prstGeom prst="rect">
            <a:avLst/>
          </a:prstGeom>
        </p:spPr>
        <p:txBody>
          <a:bodyPr wrap="square">
            <a:spAutoFit/>
          </a:bodyPr>
          <a:lstStyle/>
          <a:p>
            <a:pPr algn="just"/>
            <a:r>
              <a:rPr lang="fr-FR" sz="819" dirty="0"/>
              <a:t>L'oiseau de paradis, </a:t>
            </a:r>
            <a:r>
              <a:rPr lang="fr-FR" sz="819" i="1" dirty="0" err="1"/>
              <a:t>Paradisaeidae</a:t>
            </a:r>
            <a:r>
              <a:rPr lang="fr-FR" sz="819" i="1" dirty="0"/>
              <a:t>, </a:t>
            </a:r>
            <a:r>
              <a:rPr lang="fr-FR" sz="819" dirty="0"/>
              <a:t>habitant des forêts tropicales de Nouvelle-Guinée, a si peu de prédateurs et bénéficie d'une alimentation si abondante qu'il a tout loisir de se consacrer à l'art de la parade. Sa nature extraordinaire, exerce une fascination sur l'homme qui, en différents endroits du monde, a tenté de s'approprier son génie et de s'attribuer ses pouvoirs. C'est aussi grâce à l'oiseau de paradis que naissent des mouvements critiques contre la domination de l'homme sur le vivant et la création des premières ligues de protection de la cause animale.</a:t>
            </a:r>
          </a:p>
          <a:p>
            <a:pPr algn="just"/>
            <a:endParaRPr lang="fr-FR" sz="819" dirty="0"/>
          </a:p>
          <a:p>
            <a:pPr algn="just"/>
            <a:r>
              <a:rPr lang="fr-FR" sz="819" dirty="0"/>
              <a:t>S'appuyant sur le pouvoir de fascination qu'exercent les oiseaux de paradis et l'imaginaire qui leur est associé, tant en Océanie qu'en Europe, ou encore en Asie, l'exposition retrace l'histoire multi située de la circulation et la valorisation des plumes et peaux de ces oiseaux ainsi que de leurs représentations. </a:t>
            </a:r>
          </a:p>
          <a:p>
            <a:pPr algn="just"/>
            <a:endParaRPr lang="fr-FR" sz="819" dirty="0"/>
          </a:p>
          <a:p>
            <a:pPr algn="just"/>
            <a:r>
              <a:rPr lang="fr-FR" sz="819" dirty="0"/>
              <a:t>Le public découvrira des œuvres aux matérialités très diverses et </a:t>
            </a:r>
            <a:r>
              <a:rPr lang="fr-FR" sz="819" i="1" dirty="0"/>
              <a:t>voyagera </a:t>
            </a:r>
            <a:r>
              <a:rPr lang="fr-FR" sz="819" dirty="0"/>
              <a:t>entre une multitude de champs pluridisciplinaires: de l'histoire des sciences naturelles à l'histoire de l'art des 16e et 1ge siècles, de la mode des années 1900 à nos jours, des arts décoratifs aux arts populaires mais aussi l'ethnologie, l'histoire coloniale et l'écologie.</a:t>
            </a:r>
          </a:p>
        </p:txBody>
      </p:sp>
      <p:sp>
        <p:nvSpPr>
          <p:cNvPr id="6" name="ZoneTexte 5">
            <a:extLst>
              <a:ext uri="{FF2B5EF4-FFF2-40B4-BE49-F238E27FC236}">
                <a16:creationId xmlns:a16="http://schemas.microsoft.com/office/drawing/2014/main" id="{BFF98F36-3838-B18A-160A-70707232E955}"/>
              </a:ext>
            </a:extLst>
          </p:cNvPr>
          <p:cNvSpPr txBox="1"/>
          <p:nvPr/>
        </p:nvSpPr>
        <p:spPr>
          <a:xfrm>
            <a:off x="5577019" y="5301821"/>
            <a:ext cx="2876433" cy="1100814"/>
          </a:xfrm>
          <a:prstGeom prst="rect">
            <a:avLst/>
          </a:prstGeom>
          <a:noFill/>
        </p:spPr>
        <p:txBody>
          <a:bodyPr wrap="square" rtlCol="0">
            <a:spAutoFit/>
          </a:bodyPr>
          <a:lstStyle/>
          <a:p>
            <a:r>
              <a:rPr lang="fr-FR" sz="819" b="1" dirty="0"/>
              <a:t>Coiffe </a:t>
            </a:r>
            <a:r>
              <a:rPr lang="fr-FR" sz="819" b="1" i="1" dirty="0" err="1"/>
              <a:t>ke</a:t>
            </a:r>
            <a:r>
              <a:rPr lang="fr-FR" sz="819" b="1" i="1" dirty="0"/>
              <a:t>/</a:t>
            </a:r>
            <a:r>
              <a:rPr lang="fr-FR" sz="819" b="1" i="1" dirty="0" err="1"/>
              <a:t>ep</a:t>
            </a:r>
            <a:endParaRPr lang="fr-FR" sz="819" b="1" i="1" dirty="0"/>
          </a:p>
          <a:p>
            <a:r>
              <a:rPr lang="fr-FR" sz="819" dirty="0"/>
              <a:t>Mendi, Hautes-Terres méridionales, Papouasie Nouvelle Guinée</a:t>
            </a:r>
          </a:p>
          <a:p>
            <a:r>
              <a:rPr lang="fr-FR" sz="819" dirty="0"/>
              <a:t>20e siècle - Écorce, fibres végétales, plumes (paradisier du prince Albert), cheveux, coquillage </a:t>
            </a:r>
            <a:r>
              <a:rPr lang="fr-FR" sz="819" dirty="0" err="1"/>
              <a:t>melo</a:t>
            </a:r>
            <a:r>
              <a:rPr lang="fr-FR" sz="819" dirty="0"/>
              <a:t> </a:t>
            </a:r>
            <a:r>
              <a:rPr lang="fr-FR" sz="819" i="1" dirty="0"/>
              <a:t>(Melo </a:t>
            </a:r>
            <a:r>
              <a:rPr lang="fr-FR" sz="819" i="1" dirty="0" err="1"/>
              <a:t>aethiopicus</a:t>
            </a:r>
            <a:r>
              <a:rPr lang="fr-FR" sz="819" i="1" dirty="0"/>
              <a:t>), </a:t>
            </a:r>
            <a:r>
              <a:rPr lang="fr-FR" sz="819" dirty="0"/>
              <a:t>coquillage </a:t>
            </a:r>
            <a:r>
              <a:rPr lang="fr-FR" sz="819" i="1" dirty="0"/>
              <a:t>(</a:t>
            </a:r>
            <a:r>
              <a:rPr lang="fr-FR" sz="819" i="1" dirty="0" err="1"/>
              <a:t>Nassa</a:t>
            </a:r>
            <a:r>
              <a:rPr lang="fr-FR" sz="819" i="1" dirty="0"/>
              <a:t> franco/</a:t>
            </a:r>
            <a:r>
              <a:rPr lang="fr-FR" sz="819" i="1" dirty="0" err="1"/>
              <a:t>ina</a:t>
            </a:r>
            <a:r>
              <a:rPr lang="fr-FR" sz="819" i="1" dirty="0"/>
              <a:t>)</a:t>
            </a:r>
            <a:r>
              <a:rPr lang="fr-FR" sz="819" dirty="0"/>
              <a:t>© Tous droits réservés	</a:t>
            </a:r>
          </a:p>
          <a:p>
            <a:endParaRPr lang="fr-FR" sz="819" dirty="0"/>
          </a:p>
        </p:txBody>
      </p:sp>
      <p:sp>
        <p:nvSpPr>
          <p:cNvPr id="7" name="Rectangle 6">
            <a:extLst>
              <a:ext uri="{FF2B5EF4-FFF2-40B4-BE49-F238E27FC236}">
                <a16:creationId xmlns:a16="http://schemas.microsoft.com/office/drawing/2014/main" id="{6E4EE9B4-05F0-8EEB-4E32-34D3E1255CA8}"/>
              </a:ext>
            </a:extLst>
          </p:cNvPr>
          <p:cNvSpPr/>
          <p:nvPr/>
        </p:nvSpPr>
        <p:spPr>
          <a:xfrm>
            <a:off x="512869" y="2681473"/>
            <a:ext cx="4218728" cy="1057982"/>
          </a:xfrm>
          <a:prstGeom prst="rect">
            <a:avLst/>
          </a:prstGeom>
          <a:solidFill>
            <a:schemeClr val="accent6">
              <a:lumMod val="40000"/>
              <a:lumOff val="60000"/>
            </a:schemeClr>
          </a:solidFill>
        </p:spPr>
        <p:txBody>
          <a:bodyPr wrap="square">
            <a:spAutoFit/>
          </a:bodyPr>
          <a:lstStyle/>
          <a:p>
            <a:r>
              <a:rPr lang="fr-FR" sz="1046" b="1" dirty="0">
                <a:solidFill>
                  <a:schemeClr val="accent6">
                    <a:lumMod val="50000"/>
                  </a:schemeClr>
                </a:solidFill>
              </a:rPr>
              <a:t>Commissariat </a:t>
            </a:r>
          </a:p>
          <a:p>
            <a:r>
              <a:rPr lang="fr-FR" sz="1046" b="1" dirty="0">
                <a:solidFill>
                  <a:schemeClr val="accent6">
                    <a:lumMod val="50000"/>
                  </a:schemeClr>
                </a:solidFill>
              </a:rPr>
              <a:t>Magali </a:t>
            </a:r>
            <a:r>
              <a:rPr lang="fr-FR" sz="1046" b="1" dirty="0" err="1">
                <a:solidFill>
                  <a:schemeClr val="accent6">
                    <a:lumMod val="50000"/>
                  </a:schemeClr>
                </a:solidFill>
              </a:rPr>
              <a:t>Mélandri</a:t>
            </a:r>
            <a:r>
              <a:rPr lang="fr-FR" sz="1046" b="1" dirty="0">
                <a:solidFill>
                  <a:schemeClr val="accent6">
                    <a:lumMod val="50000"/>
                  </a:schemeClr>
                </a:solidFill>
              </a:rPr>
              <a:t> </a:t>
            </a:r>
            <a:r>
              <a:rPr lang="fr-FR" sz="1046" dirty="0">
                <a:solidFill>
                  <a:schemeClr val="accent6">
                    <a:lumMod val="50000"/>
                  </a:schemeClr>
                </a:solidFill>
              </a:rPr>
              <a:t>- Responsable de l’UP des collections Océanie – Insulinde</a:t>
            </a:r>
          </a:p>
          <a:p>
            <a:r>
              <a:rPr lang="fr-FR" sz="1046" b="1" dirty="0">
                <a:solidFill>
                  <a:schemeClr val="accent6">
                    <a:lumMod val="50000"/>
                  </a:schemeClr>
                </a:solidFill>
              </a:rPr>
              <a:t>Stéphanie </a:t>
            </a:r>
            <a:r>
              <a:rPr lang="fr-FR" sz="1046" b="1" dirty="0" err="1">
                <a:solidFill>
                  <a:schemeClr val="accent6">
                    <a:lumMod val="50000"/>
                  </a:schemeClr>
                </a:solidFill>
              </a:rPr>
              <a:t>Xatart</a:t>
            </a:r>
            <a:r>
              <a:rPr lang="fr-FR" sz="1046" b="1" dirty="0">
                <a:solidFill>
                  <a:schemeClr val="accent6">
                    <a:lumMod val="50000"/>
                  </a:schemeClr>
                </a:solidFill>
              </a:rPr>
              <a:t> </a:t>
            </a:r>
            <a:r>
              <a:rPr lang="fr-FR" sz="1046" dirty="0">
                <a:solidFill>
                  <a:schemeClr val="accent6">
                    <a:lumMod val="50000"/>
                  </a:schemeClr>
                </a:solidFill>
              </a:rPr>
              <a:t>– Historienne de l’art – Commissaire indépendante  </a:t>
            </a:r>
            <a:endParaRPr lang="fr-FR" sz="1046" b="1" dirty="0">
              <a:solidFill>
                <a:schemeClr val="accent6">
                  <a:lumMod val="50000"/>
                </a:schemeClr>
              </a:solidFill>
            </a:endParaRPr>
          </a:p>
          <a:p>
            <a:r>
              <a:rPr lang="fr-FR" sz="1046" b="1" dirty="0">
                <a:solidFill>
                  <a:schemeClr val="accent6">
                    <a:lumMod val="50000"/>
                  </a:schemeClr>
                </a:solidFill>
              </a:rPr>
              <a:t>Scénographie : </a:t>
            </a:r>
            <a:r>
              <a:rPr lang="de-DE" sz="1046" dirty="0">
                <a:solidFill>
                  <a:schemeClr val="accent6">
                    <a:lumMod val="50000"/>
                  </a:schemeClr>
                </a:solidFill>
              </a:rPr>
              <a:t>Studio </a:t>
            </a:r>
            <a:r>
              <a:rPr lang="de-DE" sz="1046" dirty="0" err="1">
                <a:solidFill>
                  <a:schemeClr val="accent6">
                    <a:lumMod val="50000"/>
                  </a:schemeClr>
                </a:solidFill>
              </a:rPr>
              <a:t>Vaste</a:t>
            </a:r>
            <a:endParaRPr lang="fr-FR" sz="1046" dirty="0">
              <a:solidFill>
                <a:schemeClr val="accent6">
                  <a:lumMod val="50000"/>
                </a:schemeClr>
              </a:solidFill>
            </a:endParaRPr>
          </a:p>
        </p:txBody>
      </p:sp>
      <p:pic>
        <p:nvPicPr>
          <p:cNvPr id="11" name="Image 10">
            <a:extLst>
              <a:ext uri="{FF2B5EF4-FFF2-40B4-BE49-F238E27FC236}">
                <a16:creationId xmlns:a16="http://schemas.microsoft.com/office/drawing/2014/main" id="{E08720EF-BBA8-428A-5D71-0723501FBE6A}"/>
              </a:ext>
            </a:extLst>
          </p:cNvPr>
          <p:cNvPicPr>
            <a:picLocks noChangeAspect="1"/>
          </p:cNvPicPr>
          <p:nvPr/>
        </p:nvPicPr>
        <p:blipFill>
          <a:blip r:embed="rId4"/>
          <a:stretch>
            <a:fillRect/>
          </a:stretch>
        </p:blipFill>
        <p:spPr>
          <a:xfrm>
            <a:off x="5682610" y="1541511"/>
            <a:ext cx="2423927" cy="3651698"/>
          </a:xfrm>
          <a:prstGeom prst="rect">
            <a:avLst/>
          </a:prstGeom>
        </p:spPr>
      </p:pic>
    </p:spTree>
    <p:extLst>
      <p:ext uri="{BB962C8B-B14F-4D97-AF65-F5344CB8AC3E}">
        <p14:creationId xmlns:p14="http://schemas.microsoft.com/office/powerpoint/2010/main" val="2360804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7270" y="1765423"/>
            <a:ext cx="4124042" cy="3500336"/>
          </a:xfrm>
        </p:spPr>
        <p:txBody>
          <a:bodyPr>
            <a:normAutofit/>
          </a:bodyPr>
          <a:lstStyle/>
          <a:p>
            <a:pPr marL="81002" lvl="1" indent="0">
              <a:lnSpc>
                <a:spcPct val="120000"/>
              </a:lnSpc>
              <a:spcBef>
                <a:spcPts val="0"/>
              </a:spcBef>
              <a:buNone/>
            </a:pPr>
            <a:r>
              <a:rPr lang="fr-FR" sz="1274" b="1" dirty="0">
                <a:solidFill>
                  <a:schemeClr val="accent6">
                    <a:lumMod val="75000"/>
                  </a:schemeClr>
                </a:solidFill>
                <a:ea typeface="ＭＳ Ｐゴシック" pitchFamily="34" charset="-128"/>
                <a:cs typeface="+mj-cs"/>
              </a:rPr>
              <a:t>GALERIE MARC LADREIT DE LACHARRIÈRE</a:t>
            </a:r>
          </a:p>
          <a:p>
            <a:pPr marL="81002" lvl="1" indent="0">
              <a:lnSpc>
                <a:spcPct val="120000"/>
              </a:lnSpc>
              <a:spcBef>
                <a:spcPts val="0"/>
              </a:spcBef>
              <a:buNone/>
            </a:pPr>
            <a:endParaRPr lang="fr-FR" sz="1274" b="1" dirty="0">
              <a:solidFill>
                <a:schemeClr val="accent6">
                  <a:lumMod val="75000"/>
                </a:schemeClr>
              </a:solidFill>
              <a:ea typeface="ＭＳ Ｐゴシック" pitchFamily="34" charset="-128"/>
              <a:cs typeface="+mj-cs"/>
            </a:endParaRPr>
          </a:p>
          <a:p>
            <a:pPr marL="81002" lvl="1" indent="0">
              <a:lnSpc>
                <a:spcPct val="120000"/>
              </a:lnSpc>
              <a:spcBef>
                <a:spcPts val="0"/>
              </a:spcBef>
              <a:buNone/>
            </a:pPr>
            <a:r>
              <a:rPr lang="fr-FR" sz="1274" b="1" dirty="0">
                <a:solidFill>
                  <a:schemeClr val="accent6">
                    <a:lumMod val="75000"/>
                  </a:schemeClr>
                </a:solidFill>
                <a:ea typeface="ＭＳ Ｐゴシック" pitchFamily="34" charset="-128"/>
                <a:cs typeface="+mj-cs"/>
              </a:rPr>
              <a:t>HODA AFSHAR</a:t>
            </a:r>
          </a:p>
          <a:p>
            <a:pPr marL="81002" lvl="1" indent="0">
              <a:lnSpc>
                <a:spcPct val="120000"/>
              </a:lnSpc>
              <a:spcBef>
                <a:spcPts val="0"/>
              </a:spcBef>
              <a:buNone/>
            </a:pPr>
            <a:r>
              <a:rPr lang="fr-FR" sz="1274" b="1" dirty="0">
                <a:solidFill>
                  <a:schemeClr val="accent6">
                    <a:lumMod val="75000"/>
                  </a:schemeClr>
                </a:solidFill>
                <a:ea typeface="ＭＳ Ｐゴシック" pitchFamily="34" charset="-128"/>
                <a:cs typeface="+mj-cs"/>
              </a:rPr>
              <a:t>Performer l'invisible</a:t>
            </a:r>
          </a:p>
          <a:p>
            <a:pPr marL="81002" lvl="1" indent="0">
              <a:lnSpc>
                <a:spcPct val="120000"/>
              </a:lnSpc>
              <a:spcBef>
                <a:spcPts val="0"/>
              </a:spcBef>
              <a:buNone/>
            </a:pPr>
            <a:r>
              <a:rPr lang="fr-FR" sz="1274" dirty="0">
                <a:solidFill>
                  <a:schemeClr val="accent6">
                    <a:lumMod val="75000"/>
                  </a:schemeClr>
                </a:solidFill>
                <a:ea typeface="ＭＳ Ｐゴシック" pitchFamily="34" charset="-128"/>
                <a:cs typeface="+mj-cs"/>
              </a:rPr>
              <a:t>30 septembre 2025-  25 janvier 2026</a:t>
            </a:r>
          </a:p>
          <a:p>
            <a:pPr marL="81002" lvl="1" indent="0">
              <a:lnSpc>
                <a:spcPct val="120000"/>
              </a:lnSpc>
              <a:spcBef>
                <a:spcPts val="0"/>
              </a:spcBef>
              <a:buNone/>
            </a:pPr>
            <a:r>
              <a:rPr lang="fr-FR" sz="1274" dirty="0">
                <a:solidFill>
                  <a:schemeClr val="accent6">
                    <a:lumMod val="75000"/>
                  </a:schemeClr>
                </a:solidFill>
                <a:ea typeface="ＭＳ Ｐゴシック" pitchFamily="34" charset="-128"/>
                <a:cs typeface="+mj-cs"/>
              </a:rPr>
              <a:t>Commissaire – Annabelle Lacour – Responsable de collection UP Collections photographiques</a:t>
            </a:r>
          </a:p>
          <a:p>
            <a:pPr marL="81002" lvl="1" indent="0">
              <a:lnSpc>
                <a:spcPct val="120000"/>
              </a:lnSpc>
              <a:spcBef>
                <a:spcPts val="0"/>
              </a:spcBef>
              <a:buNone/>
            </a:pPr>
            <a:endParaRPr lang="fr-FR" sz="1274" dirty="0">
              <a:solidFill>
                <a:schemeClr val="accent6">
                  <a:lumMod val="75000"/>
                </a:schemeClr>
              </a:solidFill>
              <a:ea typeface="ＭＳ Ｐゴシック" pitchFamily="34" charset="-128"/>
              <a:cs typeface="+mj-cs"/>
            </a:endParaRPr>
          </a:p>
          <a:p>
            <a:pPr marL="81002" lvl="1" indent="0">
              <a:lnSpc>
                <a:spcPct val="120000"/>
              </a:lnSpc>
              <a:spcBef>
                <a:spcPts val="0"/>
              </a:spcBef>
              <a:buNone/>
            </a:pPr>
            <a:r>
              <a:rPr lang="fr-FR" sz="1274" b="1" dirty="0">
                <a:solidFill>
                  <a:schemeClr val="accent6">
                    <a:lumMod val="75000"/>
                  </a:schemeClr>
                </a:solidFill>
                <a:ea typeface="ＭＳ Ｐゴシック" pitchFamily="34" charset="-128"/>
              </a:rPr>
              <a:t>1913-1923 : L'ESPRIT DU TEMPS</a:t>
            </a:r>
          </a:p>
          <a:p>
            <a:pPr marL="81002" lvl="1" indent="0">
              <a:lnSpc>
                <a:spcPct val="120000"/>
              </a:lnSpc>
              <a:spcBef>
                <a:spcPts val="0"/>
              </a:spcBef>
              <a:buNone/>
            </a:pPr>
            <a:r>
              <a:rPr lang="fr-FR" sz="1274" b="1" dirty="0">
                <a:solidFill>
                  <a:schemeClr val="accent6">
                    <a:lumMod val="75000"/>
                  </a:schemeClr>
                </a:solidFill>
                <a:ea typeface="ＭＳ Ｐゴシック" pitchFamily="34" charset="-128"/>
              </a:rPr>
              <a:t>Quand Paris célèbre les arts d'Afrique et d'Océanie</a:t>
            </a:r>
          </a:p>
          <a:p>
            <a:pPr marL="81002" lvl="1" indent="0">
              <a:lnSpc>
                <a:spcPct val="120000"/>
              </a:lnSpc>
              <a:spcBef>
                <a:spcPts val="0"/>
              </a:spcBef>
              <a:buNone/>
            </a:pPr>
            <a:r>
              <a:rPr lang="fr-FR" sz="1274" dirty="0">
                <a:solidFill>
                  <a:schemeClr val="accent6">
                    <a:lumMod val="75000"/>
                  </a:schemeClr>
                </a:solidFill>
                <a:ea typeface="ＭＳ Ｐゴシック" pitchFamily="34" charset="-128"/>
                <a:cs typeface="+mj-cs"/>
              </a:rPr>
              <a:t>17 mars – 20 septembre 2026</a:t>
            </a:r>
          </a:p>
          <a:p>
            <a:pPr marL="81002" lvl="1" indent="0">
              <a:lnSpc>
                <a:spcPct val="120000"/>
              </a:lnSpc>
              <a:spcBef>
                <a:spcPts val="0"/>
              </a:spcBef>
              <a:buNone/>
            </a:pPr>
            <a:r>
              <a:rPr lang="fr-FR" sz="1274" dirty="0">
                <a:solidFill>
                  <a:schemeClr val="accent6">
                    <a:lumMod val="75000"/>
                  </a:schemeClr>
                </a:solidFill>
                <a:ea typeface="ＭＳ Ｐゴシック" pitchFamily="34" charset="-128"/>
                <a:cs typeface="+mj-cs"/>
              </a:rPr>
              <a:t>Commissaires - Hélène Joubert - Responsable de l’UP des collections Afrique – Bertrand Goy</a:t>
            </a:r>
          </a:p>
          <a:p>
            <a:pPr marL="81002" lvl="1" indent="0">
              <a:lnSpc>
                <a:spcPct val="120000"/>
              </a:lnSpc>
              <a:spcBef>
                <a:spcPts val="0"/>
              </a:spcBef>
              <a:buNone/>
            </a:pPr>
            <a:endParaRPr lang="fr-FR" sz="1274" dirty="0">
              <a:solidFill>
                <a:schemeClr val="accent6">
                  <a:lumMod val="75000"/>
                </a:schemeClr>
              </a:solidFill>
              <a:ea typeface="ＭＳ Ｐゴシック" pitchFamily="34" charset="-128"/>
              <a:cs typeface="+mj-cs"/>
            </a:endParaRPr>
          </a:p>
          <a:p>
            <a:pPr marL="81002" lvl="1" indent="0">
              <a:lnSpc>
                <a:spcPct val="120000"/>
              </a:lnSpc>
              <a:spcBef>
                <a:spcPts val="0"/>
              </a:spcBef>
              <a:buNone/>
            </a:pPr>
            <a:endParaRPr lang="fr-FR" sz="4366" dirty="0">
              <a:solidFill>
                <a:schemeClr val="accent6">
                  <a:lumMod val="75000"/>
                </a:schemeClr>
              </a:solidFill>
              <a:latin typeface="Trebuchet MS"/>
              <a:ea typeface="ＭＳ Ｐゴシック" pitchFamily="34" charset="-128"/>
              <a:cs typeface="+mj-cs"/>
            </a:endParaRPr>
          </a:p>
        </p:txBody>
      </p:sp>
      <p:sp>
        <p:nvSpPr>
          <p:cNvPr id="6" name="AutoShape 2" descr="Myriam Mihindou, Présentation de vidéo performance comme trace d'un récit  et creuset de l'image en sa présence | Botox(s)"/>
          <p:cNvSpPr>
            <a:spLocks noChangeAspect="1" noChangeArrowheads="1"/>
          </p:cNvSpPr>
          <p:nvPr/>
        </p:nvSpPr>
        <p:spPr bwMode="auto">
          <a:xfrm>
            <a:off x="1259681" y="748903"/>
            <a:ext cx="2502229" cy="2502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10"/>
            <a:endParaRPr lang="fr-FR">
              <a:solidFill>
                <a:prstClr val="black"/>
              </a:solidFill>
              <a:latin typeface="Calibri"/>
            </a:endParaRPr>
          </a:p>
        </p:txBody>
      </p:sp>
      <p:sp>
        <p:nvSpPr>
          <p:cNvPr id="2" name="AutoShape 2" descr="Résultat d’images pour myriam mihindou"/>
          <p:cNvSpPr>
            <a:spLocks noChangeAspect="1" noChangeArrowheads="1"/>
          </p:cNvSpPr>
          <p:nvPr/>
        </p:nvSpPr>
        <p:spPr bwMode="auto">
          <a:xfrm>
            <a:off x="4733962" y="1432974"/>
            <a:ext cx="2328863" cy="1085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10"/>
            <a:endParaRPr lang="fr-FR">
              <a:solidFill>
                <a:prstClr val="black"/>
              </a:solidFill>
              <a:latin typeface="Calibri"/>
            </a:endParaRPr>
          </a:p>
        </p:txBody>
      </p:sp>
      <p:pic>
        <p:nvPicPr>
          <p:cNvPr id="10" name="object 2">
            <a:extLst>
              <a:ext uri="{FF2B5EF4-FFF2-40B4-BE49-F238E27FC236}">
                <a16:creationId xmlns:a16="http://schemas.microsoft.com/office/drawing/2014/main" id="{00C173AA-F3CA-4AD4-6C41-AEEB58F74229}"/>
              </a:ext>
            </a:extLst>
          </p:cNvPr>
          <p:cNvPicPr/>
          <p:nvPr/>
        </p:nvPicPr>
        <p:blipFill>
          <a:blip r:embed="rId3" cstate="print"/>
          <a:stretch>
            <a:fillRect/>
          </a:stretch>
        </p:blipFill>
        <p:spPr>
          <a:xfrm>
            <a:off x="171759" y="1056724"/>
            <a:ext cx="2000109" cy="306017"/>
          </a:xfrm>
          <a:prstGeom prst="rect">
            <a:avLst/>
          </a:prstGeom>
        </p:spPr>
      </p:pic>
      <p:sp>
        <p:nvSpPr>
          <p:cNvPr id="4" name="Rectangle 3"/>
          <p:cNvSpPr/>
          <p:nvPr/>
        </p:nvSpPr>
        <p:spPr>
          <a:xfrm>
            <a:off x="4873374" y="2332880"/>
            <a:ext cx="3996444" cy="674031"/>
          </a:xfrm>
          <a:prstGeom prst="rect">
            <a:avLst/>
          </a:prstGeom>
        </p:spPr>
        <p:txBody>
          <a:bodyPr wrap="square">
            <a:spAutoFit/>
          </a:bodyPr>
          <a:lstStyle/>
          <a:p>
            <a:pPr marL="342905" lvl="1" defTabSz="685810">
              <a:lnSpc>
                <a:spcPct val="90000"/>
              </a:lnSpc>
            </a:pPr>
            <a:r>
              <a:rPr lang="fr-FR" b="1" dirty="0">
                <a:solidFill>
                  <a:schemeClr val="accent6">
                    <a:lumMod val="75000"/>
                  </a:schemeClr>
                </a:solidFill>
                <a:latin typeface="Calibri"/>
                <a:ea typeface="ＭＳ Ｐゴシック" pitchFamily="34" charset="-128"/>
              </a:rPr>
              <a:t>LE FIL VOYAGEUR </a:t>
            </a:r>
          </a:p>
          <a:p>
            <a:pPr marL="342905" lvl="1" defTabSz="685810">
              <a:lnSpc>
                <a:spcPct val="90000"/>
              </a:lnSpc>
            </a:pPr>
            <a:r>
              <a:rPr lang="fr-FR" sz="1200" b="1" dirty="0">
                <a:solidFill>
                  <a:schemeClr val="accent6">
                    <a:lumMod val="75000"/>
                  </a:schemeClr>
                </a:solidFill>
                <a:latin typeface="Calibri"/>
                <a:ea typeface="ＭＳ Ｐゴシック" pitchFamily="34" charset="-128"/>
              </a:rPr>
              <a:t>Raconté par Sheila Hicks et Monique </a:t>
            </a:r>
            <a:r>
              <a:rPr lang="fr-FR" sz="1200" b="1" dirty="0" err="1">
                <a:solidFill>
                  <a:schemeClr val="accent6">
                    <a:lumMod val="75000"/>
                  </a:schemeClr>
                </a:solidFill>
                <a:latin typeface="Calibri"/>
                <a:ea typeface="ＭＳ Ｐゴシック" pitchFamily="34" charset="-128"/>
              </a:rPr>
              <a:t>Levi-Strauss</a:t>
            </a:r>
            <a:endParaRPr lang="fr-FR" sz="1200" b="1" dirty="0">
              <a:solidFill>
                <a:schemeClr val="accent6">
                  <a:lumMod val="75000"/>
                </a:schemeClr>
              </a:solidFill>
              <a:latin typeface="Calibri"/>
              <a:ea typeface="ＭＳ Ｐゴシック" pitchFamily="34" charset="-128"/>
            </a:endParaRPr>
          </a:p>
          <a:p>
            <a:pPr marL="342905" lvl="1" defTabSz="685810">
              <a:lnSpc>
                <a:spcPct val="90000"/>
              </a:lnSpc>
            </a:pPr>
            <a:r>
              <a:rPr lang="fr-FR" sz="1200" dirty="0">
                <a:solidFill>
                  <a:schemeClr val="accent6">
                    <a:lumMod val="75000"/>
                  </a:schemeClr>
                </a:solidFill>
                <a:latin typeface="Calibri"/>
                <a:ea typeface="ＭＳ Ｐゴシック" pitchFamily="34" charset="-128"/>
              </a:rPr>
              <a:t>30 septembre 2025 – 28 mars 2026</a:t>
            </a:r>
          </a:p>
        </p:txBody>
      </p:sp>
      <p:sp>
        <p:nvSpPr>
          <p:cNvPr id="5" name="Rectangle 4"/>
          <p:cNvSpPr/>
          <p:nvPr/>
        </p:nvSpPr>
        <p:spPr>
          <a:xfrm>
            <a:off x="4889802" y="3343035"/>
            <a:ext cx="4176872" cy="674031"/>
          </a:xfrm>
          <a:prstGeom prst="rect">
            <a:avLst/>
          </a:prstGeom>
        </p:spPr>
        <p:txBody>
          <a:bodyPr wrap="square">
            <a:spAutoFit/>
          </a:bodyPr>
          <a:lstStyle/>
          <a:p>
            <a:pPr marL="342905" lvl="1" defTabSz="685810">
              <a:lnSpc>
                <a:spcPct val="90000"/>
              </a:lnSpc>
            </a:pPr>
            <a:r>
              <a:rPr lang="fr-FR" b="1" dirty="0">
                <a:solidFill>
                  <a:schemeClr val="accent6">
                    <a:lumMod val="75000"/>
                  </a:schemeClr>
                </a:solidFill>
                <a:latin typeface="Calibri"/>
                <a:ea typeface="ＭＳ Ｐゴシック" pitchFamily="34" charset="-128"/>
              </a:rPr>
              <a:t>KWAME AKOTO dit ALMIGHTY GOD</a:t>
            </a:r>
          </a:p>
          <a:p>
            <a:pPr marL="342905" lvl="1" defTabSz="685810">
              <a:lnSpc>
                <a:spcPct val="90000"/>
              </a:lnSpc>
            </a:pPr>
            <a:r>
              <a:rPr lang="fr-FR" sz="1200" b="1" dirty="0">
                <a:solidFill>
                  <a:schemeClr val="accent6">
                    <a:lumMod val="75000"/>
                  </a:schemeClr>
                </a:solidFill>
                <a:latin typeface="Calibri"/>
                <a:ea typeface="ＭＳ Ｐゴシック" pitchFamily="34" charset="-128"/>
              </a:rPr>
              <a:t>Soleil Noir</a:t>
            </a:r>
          </a:p>
          <a:p>
            <a:pPr marL="342905" lvl="1" defTabSz="685810">
              <a:lnSpc>
                <a:spcPct val="90000"/>
              </a:lnSpc>
            </a:pPr>
            <a:r>
              <a:rPr lang="fr-FR" sz="1200" dirty="0">
                <a:solidFill>
                  <a:schemeClr val="accent6">
                    <a:lumMod val="75000"/>
                  </a:schemeClr>
                </a:solidFill>
                <a:latin typeface="Calibri"/>
                <a:ea typeface="ＭＳ Ｐゴシック" pitchFamily="34" charset="-128"/>
              </a:rPr>
              <a:t>31 mars – 13 septembre 2026</a:t>
            </a:r>
          </a:p>
        </p:txBody>
      </p:sp>
      <p:sp>
        <p:nvSpPr>
          <p:cNvPr id="12" name="ZoneTexte 11"/>
          <p:cNvSpPr txBox="1"/>
          <p:nvPr/>
        </p:nvSpPr>
        <p:spPr>
          <a:xfrm>
            <a:off x="5254658" y="1751620"/>
            <a:ext cx="3700146" cy="372410"/>
          </a:xfrm>
          <a:prstGeom prst="rect">
            <a:avLst/>
          </a:prstGeom>
          <a:noFill/>
        </p:spPr>
        <p:txBody>
          <a:bodyPr wrap="square" rtlCol="0">
            <a:spAutoFit/>
          </a:bodyPr>
          <a:lstStyle/>
          <a:p>
            <a:pPr defTabSz="685810"/>
            <a:r>
              <a:rPr lang="fr-FR" sz="1820" b="1" dirty="0">
                <a:solidFill>
                  <a:schemeClr val="accent6">
                    <a:lumMod val="75000"/>
                  </a:schemeClr>
                </a:solidFill>
                <a:latin typeface="Calibri"/>
              </a:rPr>
              <a:t>ATELIER MARTINE AUBLET</a:t>
            </a:r>
          </a:p>
        </p:txBody>
      </p:sp>
      <p:cxnSp>
        <p:nvCxnSpPr>
          <p:cNvPr id="8" name="Connecteur droit 7">
            <a:extLst>
              <a:ext uri="{FF2B5EF4-FFF2-40B4-BE49-F238E27FC236}">
                <a16:creationId xmlns:a16="http://schemas.microsoft.com/office/drawing/2014/main" id="{84474D80-6D43-3F70-A0E2-433B439CFBF1}"/>
              </a:ext>
            </a:extLst>
          </p:cNvPr>
          <p:cNvCxnSpPr>
            <a:cxnSpLocks/>
          </p:cNvCxnSpPr>
          <p:nvPr/>
        </p:nvCxnSpPr>
        <p:spPr>
          <a:xfrm>
            <a:off x="5022526" y="1592242"/>
            <a:ext cx="0" cy="3465581"/>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35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336704"/>
          </a:xfrm>
          <a:solidFill>
            <a:schemeClr val="accent1">
              <a:lumMod val="40000"/>
              <a:lumOff val="60000"/>
            </a:schemeClr>
          </a:solidFill>
        </p:spPr>
        <p:txBody>
          <a:bodyPr/>
          <a:lstStyle/>
          <a:p>
            <a:pPr marL="0" indent="0" algn="ctr">
              <a:buNone/>
            </a:pPr>
            <a:r>
              <a:rPr lang="fr-FR" sz="4800" dirty="0"/>
              <a:t>Programme de la journée</a:t>
            </a:r>
          </a:p>
          <a:p>
            <a:r>
              <a:rPr lang="fr-FR" sz="2100" b="1" dirty="0"/>
              <a:t>9h30-10h : Accueil et présentation du musée</a:t>
            </a:r>
          </a:p>
          <a:p>
            <a:r>
              <a:rPr lang="fr-FR" sz="2100" b="1" dirty="0"/>
              <a:t>10h-12h</a:t>
            </a:r>
            <a:r>
              <a:rPr lang="fr-FR" sz="2100" dirty="0"/>
              <a:t> : </a:t>
            </a:r>
            <a:r>
              <a:rPr lang="fr-FR" sz="2100" b="1" dirty="0"/>
              <a:t>L’éco-poétique des contes </a:t>
            </a:r>
            <a:r>
              <a:rPr lang="fr-FR" sz="2100" dirty="0"/>
              <a:t>par </a:t>
            </a:r>
            <a:r>
              <a:rPr lang="fr-FR" sz="2100" b="1" dirty="0"/>
              <a:t>Inès </a:t>
            </a:r>
            <a:r>
              <a:rPr lang="fr-FR" sz="2100" b="1" dirty="0" err="1"/>
              <a:t>Cazalas</a:t>
            </a:r>
            <a:r>
              <a:rPr lang="fr-FR" sz="2100" dirty="0"/>
              <a:t>, maîtresse de conférences en littérature comparée à l’Université Paris Cité </a:t>
            </a:r>
          </a:p>
          <a:p>
            <a:r>
              <a:rPr lang="fr-FR" sz="2100" b="1" dirty="0"/>
              <a:t>12h-13h30 : Pause déjeuner + collecter un végétal dans les jardins</a:t>
            </a:r>
          </a:p>
          <a:p>
            <a:r>
              <a:rPr lang="fr-FR" sz="2100" b="1" dirty="0"/>
              <a:t>13h30-13h45</a:t>
            </a:r>
            <a:r>
              <a:rPr lang="fr-FR" sz="2100" dirty="0"/>
              <a:t> : présentation des </a:t>
            </a:r>
            <a:r>
              <a:rPr lang="fr-FR" sz="2100" b="1" dirty="0"/>
              <a:t>activités et</a:t>
            </a:r>
            <a:r>
              <a:rPr lang="fr-FR" sz="2100" dirty="0"/>
              <a:t> des </a:t>
            </a:r>
            <a:r>
              <a:rPr lang="fr-FR" sz="2100" b="1" dirty="0"/>
              <a:t>ressources pédagogiques </a:t>
            </a:r>
            <a:r>
              <a:rPr lang="fr-FR" sz="2100" dirty="0"/>
              <a:t>du musée par Hélène Clévy, professeure-relais</a:t>
            </a:r>
          </a:p>
          <a:p>
            <a:r>
              <a:rPr lang="fr-FR" sz="2100" b="1" dirty="0"/>
              <a:t>13h45-15h20 : visite guidée</a:t>
            </a:r>
            <a:r>
              <a:rPr lang="fr-FR" sz="2100" dirty="0"/>
              <a:t> de l’exposition « </a:t>
            </a:r>
            <a:r>
              <a:rPr lang="fr-FR" sz="2100" dirty="0" err="1"/>
              <a:t>Amazônia</a:t>
            </a:r>
            <a:r>
              <a:rPr lang="fr-FR" sz="2100" dirty="0"/>
              <a:t>. Créations et futurs autochtones »</a:t>
            </a:r>
          </a:p>
          <a:p>
            <a:r>
              <a:rPr lang="fr-FR" sz="2100" b="1" dirty="0"/>
              <a:t>15h30-16h : </a:t>
            </a:r>
            <a:r>
              <a:rPr lang="fr-FR" sz="2100" dirty="0"/>
              <a:t>suite de la présentation des ressources pédagogiques, retour sur la visite</a:t>
            </a:r>
          </a:p>
          <a:p>
            <a:r>
              <a:rPr lang="fr-FR" sz="2100" b="1" dirty="0"/>
              <a:t>16h-17h : </a:t>
            </a:r>
            <a:r>
              <a:rPr lang="fr-FR" sz="2100" dirty="0"/>
              <a:t>le patrimoine oral chez les cultures d’Amazonie par </a:t>
            </a:r>
            <a:r>
              <a:rPr lang="fr-FR" sz="2100" b="1" dirty="0" err="1"/>
              <a:t>Leandro</a:t>
            </a:r>
            <a:r>
              <a:rPr lang="fr-FR" sz="2100" b="1" dirty="0"/>
              <a:t> </a:t>
            </a:r>
            <a:r>
              <a:rPr lang="fr-FR" sz="2100" b="1" dirty="0" err="1"/>
              <a:t>Varison</a:t>
            </a:r>
            <a:r>
              <a:rPr lang="fr-FR" sz="2100" dirty="0"/>
              <a:t>, directeur adjoint de la recherche et de l’enseignement au musée du quai Branly-Jacques Chirac et </a:t>
            </a:r>
            <a:r>
              <a:rPr lang="fr-FR" sz="2100" dirty="0" err="1"/>
              <a:t>co</a:t>
            </a:r>
            <a:r>
              <a:rPr lang="fr-FR" sz="2100" dirty="0"/>
              <a:t>-commissaire de l’exposition « </a:t>
            </a:r>
            <a:r>
              <a:rPr lang="fr-FR" sz="2100" dirty="0" err="1"/>
              <a:t>Amazônia</a:t>
            </a:r>
            <a:r>
              <a:rPr lang="fr-FR" sz="2100" dirty="0"/>
              <a:t> »</a:t>
            </a:r>
          </a:p>
        </p:txBody>
      </p:sp>
    </p:spTree>
    <p:extLst>
      <p:ext uri="{BB962C8B-B14F-4D97-AF65-F5344CB8AC3E}">
        <p14:creationId xmlns:p14="http://schemas.microsoft.com/office/powerpoint/2010/main" val="283166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457200" y="533400"/>
            <a:ext cx="8229600" cy="5921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a:latin typeface="Trebuchet MS"/>
                <a:ea typeface="Trebuchet MS"/>
                <a:cs typeface="Trebuchet MS"/>
                <a:sym typeface="Trebuchet MS"/>
              </a:rPr>
              <a:t>Informations pratiques</a:t>
            </a:r>
            <a:endParaRPr/>
          </a:p>
        </p:txBody>
      </p:sp>
      <p:graphicFrame>
        <p:nvGraphicFramePr>
          <p:cNvPr id="171" name="Google Shape;171;p11"/>
          <p:cNvGraphicFramePr/>
          <p:nvPr/>
        </p:nvGraphicFramePr>
        <p:xfrm>
          <a:off x="395536" y="1098964"/>
          <a:ext cx="8507275" cy="5642435"/>
        </p:xfrm>
        <a:graphic>
          <a:graphicData uri="http://schemas.openxmlformats.org/drawingml/2006/table">
            <a:tbl>
              <a:tblPr firstRow="1" bandRow="1">
                <a:noFill/>
              </a:tblPr>
              <a:tblGrid>
                <a:gridCol w="2410400">
                  <a:extLst>
                    <a:ext uri="{9D8B030D-6E8A-4147-A177-3AD203B41FA5}">
                      <a16:colId xmlns:a16="http://schemas.microsoft.com/office/drawing/2014/main" val="20000"/>
                    </a:ext>
                  </a:extLst>
                </a:gridCol>
                <a:gridCol w="2552175">
                  <a:extLst>
                    <a:ext uri="{9D8B030D-6E8A-4147-A177-3AD203B41FA5}">
                      <a16:colId xmlns:a16="http://schemas.microsoft.com/office/drawing/2014/main" val="20001"/>
                    </a:ext>
                  </a:extLst>
                </a:gridCol>
                <a:gridCol w="3544700">
                  <a:extLst>
                    <a:ext uri="{9D8B030D-6E8A-4147-A177-3AD203B41FA5}">
                      <a16:colId xmlns:a16="http://schemas.microsoft.com/office/drawing/2014/main" val="20002"/>
                    </a:ext>
                  </a:extLst>
                </a:gridCol>
              </a:tblGrid>
              <a:tr h="981600">
                <a:tc>
                  <a:txBody>
                    <a:bodyPr/>
                    <a:lstStyle/>
                    <a:p>
                      <a:pPr marL="0" marR="0" lvl="0" indent="0" algn="l" rtl="0">
                        <a:spcBef>
                          <a:spcPts val="0"/>
                        </a:spcBef>
                        <a:spcAft>
                          <a:spcPts val="0"/>
                        </a:spcAft>
                        <a:buNone/>
                      </a:pPr>
                      <a:r>
                        <a:rPr lang="fr-FR" sz="2000" b="1" u="none" strike="noStrike" cap="none">
                          <a:latin typeface="Trebuchet MS"/>
                          <a:ea typeface="Trebuchet MS"/>
                          <a:cs typeface="Trebuchet MS"/>
                          <a:sym typeface="Trebuchet MS"/>
                        </a:rPr>
                        <a:t>Visite en autonomie</a:t>
                      </a:r>
                      <a:endParaRPr/>
                    </a:p>
                  </a:txBody>
                  <a:tcPr marL="91450" marR="91450" marT="45725" marB="45725" anchor="ctr">
                    <a:lnR w="12700" cap="flat" cmpd="sng">
                      <a:solidFill>
                        <a:schemeClr val="dk1"/>
                      </a:solidFill>
                      <a:prstDash val="solid"/>
                      <a:round/>
                      <a:headEnd type="none" w="sm" len="sm"/>
                      <a:tailEnd type="none" w="sm" len="sm"/>
                    </a:lnR>
                    <a:solidFill>
                      <a:srgbClr val="FBCB99"/>
                    </a:solidFill>
                  </a:tcPr>
                </a:tc>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GRATUIT</a:t>
                      </a:r>
                      <a:endParaRPr/>
                    </a:p>
                    <a:p>
                      <a:pPr marL="0" marR="0" lvl="0" indent="0" algn="l" rtl="0">
                        <a:spcBef>
                          <a:spcPts val="0"/>
                        </a:spcBef>
                        <a:spcAft>
                          <a:spcPts val="0"/>
                        </a:spcAft>
                        <a:buNone/>
                      </a:pPr>
                      <a:r>
                        <a:rPr lang="fr-FR" sz="1800" b="0" i="1">
                          <a:latin typeface="Trebuchet MS"/>
                          <a:ea typeface="Trebuchet MS"/>
                          <a:cs typeface="Trebuchet MS"/>
                          <a:sym typeface="Trebuchet MS"/>
                        </a:rPr>
                        <a:t>25/30 participants max.</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BCB99"/>
                    </a:solidFill>
                  </a:tcPr>
                </a:tc>
                <a:tc>
                  <a:txBody>
                    <a:bodyPr/>
                    <a:lstStyle/>
                    <a:p>
                      <a:pPr marL="0" marR="0" lvl="0" indent="0" algn="l" rtl="0">
                        <a:spcBef>
                          <a:spcPts val="0"/>
                        </a:spcBef>
                        <a:spcAft>
                          <a:spcPts val="0"/>
                        </a:spcAft>
                        <a:buNone/>
                      </a:pPr>
                      <a:r>
                        <a:rPr lang="fr-FR" sz="1700" b="0" i="1">
                          <a:latin typeface="Trebuchet MS"/>
                          <a:ea typeface="Trebuchet MS"/>
                          <a:cs typeface="Trebuchet MS"/>
                          <a:sym typeface="Trebuchet MS"/>
                        </a:rPr>
                        <a:t>Vous avez le droit de parole.</a:t>
                      </a:r>
                      <a:endParaRPr sz="1700" b="0" i="1">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solidFill>
                      <a:srgbClr val="FBCB99"/>
                    </a:solidFill>
                  </a:tcPr>
                </a:tc>
                <a:extLst>
                  <a:ext uri="{0D108BD9-81ED-4DB2-BD59-A6C34878D82A}">
                    <a16:rowId xmlns:a16="http://schemas.microsoft.com/office/drawing/2014/main" val="10000"/>
                  </a:ext>
                </a:extLst>
              </a:tr>
              <a:tr h="1440750">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Visite guidée</a:t>
                      </a:r>
                      <a:endParaRPr/>
                    </a:p>
                  </a:txBody>
                  <a:tcPr marL="91450" marR="91450" marT="45725" marB="45725" anchor="ctr">
                    <a:lnR w="12700" cap="flat" cmpd="sng">
                      <a:solidFill>
                        <a:schemeClr val="dk1"/>
                      </a:solidFill>
                      <a:prstDash val="solid"/>
                      <a:round/>
                      <a:headEnd type="none" w="sm" len="sm"/>
                      <a:tailEnd type="none" w="sm" len="sm"/>
                    </a:lnR>
                    <a:solidFill>
                      <a:srgbClr val="F2E9DD"/>
                    </a:solidFill>
                  </a:tcPr>
                </a:tc>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70 € </a:t>
                      </a:r>
                      <a:r>
                        <a:rPr lang="fr-FR" sz="2000" b="0">
                          <a:latin typeface="Trebuchet MS"/>
                          <a:ea typeface="Trebuchet MS"/>
                          <a:cs typeface="Trebuchet MS"/>
                          <a:sym typeface="Trebuchet MS"/>
                        </a:rPr>
                        <a:t>(REP – 35€)</a:t>
                      </a:r>
                      <a:endParaRPr sz="2000" b="1">
                        <a:latin typeface="Trebuchet MS"/>
                        <a:ea typeface="Trebuchet MS"/>
                        <a:cs typeface="Trebuchet MS"/>
                        <a:sym typeface="Trebuchet MS"/>
                      </a:endParaRPr>
                    </a:p>
                    <a:p>
                      <a:pPr marL="0" marR="0" lvl="0" indent="0" algn="l" rtl="0">
                        <a:spcBef>
                          <a:spcPts val="0"/>
                        </a:spcBef>
                        <a:spcAft>
                          <a:spcPts val="0"/>
                        </a:spcAft>
                        <a:buNone/>
                      </a:pPr>
                      <a:r>
                        <a:rPr lang="fr-FR" sz="1800" i="1">
                          <a:latin typeface="Trebuchet MS"/>
                          <a:ea typeface="Trebuchet MS"/>
                          <a:cs typeface="Trebuchet MS"/>
                          <a:sym typeface="Trebuchet MS"/>
                        </a:rPr>
                        <a:t>25/30 participants max</a:t>
                      </a:r>
                      <a:r>
                        <a:rPr lang="fr-FR" sz="1800">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2E9DD"/>
                    </a:solidFill>
                  </a:tcPr>
                </a:tc>
                <a:tc>
                  <a:txBody>
                    <a:bodyPr/>
                    <a:lstStyle/>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Découverte ou Histoire des collections : 1h30</a:t>
                      </a:r>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Thématique, Alpha ou continent : 1h</a:t>
                      </a:r>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Expositions : 1h30 ou 1h</a:t>
                      </a:r>
                      <a:endParaRPr sz="1700" i="1">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solidFill>
                      <a:srgbClr val="F2E9DD"/>
                    </a:solidFill>
                  </a:tcPr>
                </a:tc>
                <a:extLst>
                  <a:ext uri="{0D108BD9-81ED-4DB2-BD59-A6C34878D82A}">
                    <a16:rowId xmlns:a16="http://schemas.microsoft.com/office/drawing/2014/main" val="10001"/>
                  </a:ext>
                </a:extLst>
              </a:tr>
              <a:tr h="1487975">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Visite contée</a:t>
                      </a:r>
                      <a:endParaRPr/>
                    </a:p>
                  </a:txBody>
                  <a:tcPr marL="91450" marR="91450" marT="45725" marB="45725" anchor="ctr">
                    <a:lnR w="12700" cap="flat" cmpd="sng">
                      <a:solidFill>
                        <a:schemeClr val="dk1"/>
                      </a:solidFill>
                      <a:prstDash val="solid"/>
                      <a:round/>
                      <a:headEnd type="none" w="sm" len="sm"/>
                      <a:tailEnd type="none" w="sm" len="sm"/>
                    </a:lnR>
                    <a:solidFill>
                      <a:srgbClr val="F2E9DD"/>
                    </a:solidFill>
                  </a:tcPr>
                </a:tc>
                <a:tc>
                  <a:txBody>
                    <a:bodyPr/>
                    <a:lstStyle/>
                    <a:p>
                      <a:pPr marL="0" marR="0" lvl="0" indent="0" algn="l" rtl="0">
                        <a:lnSpc>
                          <a:spcPct val="100000"/>
                        </a:lnSpc>
                        <a:spcBef>
                          <a:spcPts val="0"/>
                        </a:spcBef>
                        <a:spcAft>
                          <a:spcPts val="0"/>
                        </a:spcAft>
                        <a:buClr>
                          <a:schemeClr val="dk1"/>
                        </a:buClr>
                        <a:buSzPts val="2000"/>
                        <a:buFont typeface="Trebuchet MS"/>
                        <a:buNone/>
                      </a:pPr>
                      <a:r>
                        <a:rPr lang="fr-FR" sz="2000" b="1">
                          <a:latin typeface="Trebuchet MS"/>
                          <a:ea typeface="Trebuchet MS"/>
                          <a:cs typeface="Trebuchet MS"/>
                          <a:sym typeface="Trebuchet MS"/>
                        </a:rPr>
                        <a:t>70 € </a:t>
                      </a:r>
                      <a:r>
                        <a:rPr lang="fr-FR" sz="2000" b="0">
                          <a:latin typeface="Trebuchet MS"/>
                          <a:ea typeface="Trebuchet MS"/>
                          <a:cs typeface="Trebuchet MS"/>
                          <a:sym typeface="Trebuchet MS"/>
                        </a:rPr>
                        <a:t>(REP – 35€)</a:t>
                      </a:r>
                      <a:endParaRPr sz="2000" b="1">
                        <a:latin typeface="Trebuchet MS"/>
                        <a:ea typeface="Trebuchet MS"/>
                        <a:cs typeface="Trebuchet MS"/>
                        <a:sym typeface="Trebuchet MS"/>
                      </a:endParaRPr>
                    </a:p>
                    <a:p>
                      <a:pPr marL="0" marR="0" lvl="0" indent="0" algn="l" rtl="0">
                        <a:spcBef>
                          <a:spcPts val="0"/>
                        </a:spcBef>
                        <a:spcAft>
                          <a:spcPts val="0"/>
                        </a:spcAft>
                        <a:buNone/>
                      </a:pPr>
                      <a:r>
                        <a:rPr lang="fr-FR" sz="1800" i="1">
                          <a:latin typeface="Trebuchet MS"/>
                          <a:ea typeface="Trebuchet MS"/>
                          <a:cs typeface="Trebuchet MS"/>
                          <a:sym typeface="Trebuchet MS"/>
                        </a:rPr>
                        <a:t>25/30 participants max</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2E9DD"/>
                    </a:solidFill>
                  </a:tcPr>
                </a:tc>
                <a:tc>
                  <a:txBody>
                    <a:bodyPr/>
                    <a:lstStyle/>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Choix d’un continent  </a:t>
                      </a:r>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Expositions</a:t>
                      </a:r>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Thématique (« Carnavals », « Femmes », « Mythes de création »…)</a:t>
                      </a:r>
                      <a:endParaRPr/>
                    </a:p>
                  </a:txBody>
                  <a:tcPr marL="91450" marR="91450" marT="45725" marB="45725" anchor="ctr">
                    <a:lnL w="12700" cap="flat" cmpd="sng">
                      <a:solidFill>
                        <a:schemeClr val="dk1"/>
                      </a:solidFill>
                      <a:prstDash val="solid"/>
                      <a:round/>
                      <a:headEnd type="none" w="sm" len="sm"/>
                      <a:tailEnd type="none" w="sm" len="sm"/>
                    </a:lnL>
                    <a:solidFill>
                      <a:srgbClr val="F2E9DD"/>
                    </a:solidFill>
                  </a:tcPr>
                </a:tc>
                <a:extLst>
                  <a:ext uri="{0D108BD9-81ED-4DB2-BD59-A6C34878D82A}">
                    <a16:rowId xmlns:a16="http://schemas.microsoft.com/office/drawing/2014/main" val="10002"/>
                  </a:ext>
                </a:extLst>
              </a:tr>
              <a:tr h="1122500">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Atelier</a:t>
                      </a:r>
                      <a:endParaRPr/>
                    </a:p>
                  </a:txBody>
                  <a:tcPr marL="91450" marR="91450" marT="45725" marB="45725" anchor="ctr">
                    <a:lnR w="12700" cap="flat" cmpd="sng">
                      <a:solidFill>
                        <a:schemeClr val="dk1"/>
                      </a:solidFill>
                      <a:prstDash val="solid"/>
                      <a:round/>
                      <a:headEnd type="none" w="sm" len="sm"/>
                      <a:tailEnd type="none" w="sm" len="sm"/>
                    </a:lnR>
                    <a:solidFill>
                      <a:srgbClr val="F2E9DD"/>
                    </a:solidFill>
                  </a:tcPr>
                </a:tc>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100 € </a:t>
                      </a:r>
                      <a:r>
                        <a:rPr lang="fr-FR" sz="2000" b="0">
                          <a:latin typeface="Trebuchet MS"/>
                          <a:ea typeface="Trebuchet MS"/>
                          <a:cs typeface="Trebuchet MS"/>
                          <a:sym typeface="Trebuchet MS"/>
                        </a:rPr>
                        <a:t>(REP – 50€)</a:t>
                      </a:r>
                      <a:endParaRPr/>
                    </a:p>
                    <a:p>
                      <a:pPr marL="0" marR="0" lvl="0" indent="0" algn="l" rtl="0">
                        <a:spcBef>
                          <a:spcPts val="0"/>
                        </a:spcBef>
                        <a:spcAft>
                          <a:spcPts val="0"/>
                        </a:spcAft>
                        <a:buNone/>
                      </a:pPr>
                      <a:r>
                        <a:rPr lang="fr-FR" sz="1800" i="1">
                          <a:latin typeface="Trebuchet MS"/>
                          <a:ea typeface="Trebuchet MS"/>
                          <a:cs typeface="Trebuchet MS"/>
                          <a:sym typeface="Trebuchet MS"/>
                        </a:rPr>
                        <a:t>25/30 participants max.</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2E9DD"/>
                    </a:solidFill>
                  </a:tcPr>
                </a:tc>
                <a:tc>
                  <a:txBody>
                    <a:bodyPr/>
                    <a:lstStyle/>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Du cycle 1 au lycée</a:t>
                      </a:r>
                      <a:endParaRPr sz="1700" i="1">
                        <a:latin typeface="Trebuchet MS"/>
                        <a:ea typeface="Trebuchet MS"/>
                        <a:cs typeface="Trebuchet MS"/>
                        <a:sym typeface="Trebuchet MS"/>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Autour des collections ou des expositions</a:t>
                      </a:r>
                      <a:endParaRPr sz="1700" i="1">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solidFill>
                      <a:srgbClr val="F2E9DD"/>
                    </a:solidFill>
                  </a:tcPr>
                </a:tc>
                <a:extLst>
                  <a:ext uri="{0D108BD9-81ED-4DB2-BD59-A6C34878D82A}">
                    <a16:rowId xmlns:a16="http://schemas.microsoft.com/office/drawing/2014/main" val="10003"/>
                  </a:ext>
                </a:extLst>
              </a:tr>
              <a:tr h="583025">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Visio</a:t>
                      </a:r>
                      <a:endParaRPr/>
                    </a:p>
                  </a:txBody>
                  <a:tcPr marL="91450" marR="91450" marT="45725" marB="45725" anchor="ctr">
                    <a:lnR w="12700" cap="flat" cmpd="sng">
                      <a:solidFill>
                        <a:schemeClr val="dk1"/>
                      </a:solidFill>
                      <a:prstDash val="solid"/>
                      <a:round/>
                      <a:headEnd type="none" w="sm" len="sm"/>
                      <a:tailEnd type="none" w="sm" len="sm"/>
                    </a:lnR>
                    <a:solidFill>
                      <a:srgbClr val="F2CCD0"/>
                    </a:solidFill>
                  </a:tcPr>
                </a:tc>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60 € </a:t>
                      </a:r>
                      <a:r>
                        <a:rPr lang="fr-FR" sz="2000" b="0">
                          <a:latin typeface="Trebuchet MS"/>
                          <a:ea typeface="Trebuchet MS"/>
                          <a:cs typeface="Trebuchet MS"/>
                          <a:sym typeface="Trebuchet MS"/>
                        </a:rPr>
                        <a:t>(REP – 30 €)</a:t>
                      </a:r>
                      <a:endParaRPr sz="2000" b="0">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2CCD0"/>
                    </a:solidFill>
                  </a:tcPr>
                </a:tc>
                <a:tc>
                  <a:txBody>
                    <a:bodyPr/>
                    <a:lstStyle/>
                    <a:p>
                      <a:pPr marL="0" marR="0" lvl="0" indent="0" algn="l" rtl="0">
                        <a:spcBef>
                          <a:spcPts val="0"/>
                        </a:spcBef>
                        <a:spcAft>
                          <a:spcPts val="0"/>
                        </a:spcAft>
                        <a:buNone/>
                      </a:pPr>
                      <a:r>
                        <a:rPr lang="fr-FR" sz="1700" b="0" i="0">
                          <a:latin typeface="Trebuchet MS"/>
                          <a:ea typeface="Trebuchet MS"/>
                          <a:cs typeface="Trebuchet MS"/>
                          <a:sym typeface="Trebuchet MS"/>
                        </a:rPr>
                        <a:t>Pour la classe, à l’école ou la maison ou en hybride</a:t>
                      </a:r>
                      <a:endParaRPr sz="1700" b="0" i="0">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solidFill>
                      <a:srgbClr val="F2CCD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491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7747" y="435763"/>
            <a:ext cx="6758508" cy="1265008"/>
          </a:xfrm>
        </p:spPr>
        <p:txBody>
          <a:bodyPr/>
          <a:lstStyle/>
          <a:p>
            <a:pPr algn="ctr" fontAlgn="auto">
              <a:spcAft>
                <a:spcPts val="0"/>
              </a:spcAft>
              <a:defRPr/>
            </a:pPr>
            <a:r>
              <a:rPr lang="fr-FR" sz="2700" dirty="0">
                <a:latin typeface="Trebuchet MS" panose="020B0603020202020204" pitchFamily="34" charset="0"/>
                <a:cs typeface="Sakkal Majalla" pitchFamily="2" charset="-78"/>
              </a:rPr>
              <a:t>Le jour de la visite</a:t>
            </a:r>
          </a:p>
        </p:txBody>
      </p:sp>
      <p:sp>
        <p:nvSpPr>
          <p:cNvPr id="3" name="Espace réservé du contenu 2"/>
          <p:cNvSpPr>
            <a:spLocks noGrp="1"/>
          </p:cNvSpPr>
          <p:nvPr>
            <p:ph idx="1"/>
          </p:nvPr>
        </p:nvSpPr>
        <p:spPr>
          <a:xfrm>
            <a:off x="1432325" y="1772816"/>
            <a:ext cx="5829353" cy="3167713"/>
          </a:xfrm>
          <a:ln>
            <a:solidFill>
              <a:schemeClr val="accent1"/>
            </a:solidFill>
          </a:ln>
        </p:spPr>
        <p:txBody>
          <a:bodyPr rtlCol="0">
            <a:normAutofit fontScale="92500" lnSpcReduction="20000"/>
          </a:bodyPr>
          <a:lstStyle/>
          <a:p>
            <a:pPr marL="0" indent="0" algn="ctr" fontAlgn="auto">
              <a:lnSpc>
                <a:spcPct val="150000"/>
              </a:lnSpc>
              <a:spcAft>
                <a:spcPts val="0"/>
              </a:spcAft>
              <a:buNone/>
              <a:defRPr/>
            </a:pPr>
            <a:r>
              <a:rPr lang="fr-FR" sz="1800" dirty="0">
                <a:latin typeface="Trebuchet MS" panose="020B0603020202020204" pitchFamily="34" charset="0"/>
              </a:rPr>
              <a:t> </a:t>
            </a:r>
            <a:r>
              <a:rPr lang="fr-FR" sz="1800" b="1" dirty="0">
                <a:latin typeface="Trebuchet MS" panose="020B0603020202020204" pitchFamily="34" charset="0"/>
              </a:rPr>
              <a:t>Arriver 20 minutes avant l’heure de la visite</a:t>
            </a:r>
          </a:p>
          <a:p>
            <a:pPr marL="0" indent="0" algn="ctr" fontAlgn="auto">
              <a:lnSpc>
                <a:spcPct val="150000"/>
              </a:lnSpc>
              <a:spcAft>
                <a:spcPts val="0"/>
              </a:spcAft>
              <a:buNone/>
              <a:defRPr/>
            </a:pPr>
            <a:r>
              <a:rPr lang="fr-FR" sz="1800" dirty="0">
                <a:latin typeface="Trebuchet MS" panose="020B0603020202020204" pitchFamily="34" charset="0"/>
              </a:rPr>
              <a:t>Présentation à la billetterie (dans le jardin) avec la confirmation de réservations</a:t>
            </a:r>
          </a:p>
          <a:p>
            <a:pPr marL="0" indent="0" algn="ctr" fontAlgn="auto">
              <a:lnSpc>
                <a:spcPct val="150000"/>
              </a:lnSpc>
              <a:spcAft>
                <a:spcPts val="0"/>
              </a:spcAft>
              <a:buNone/>
              <a:defRPr/>
            </a:pPr>
            <a:r>
              <a:rPr lang="fr-FR" sz="1800" dirty="0">
                <a:latin typeface="Trebuchet MS" panose="020B0603020202020204" pitchFamily="34" charset="0"/>
              </a:rPr>
              <a:t>Passage de la sécurité à l’entrée du musée </a:t>
            </a:r>
          </a:p>
          <a:p>
            <a:pPr marL="0" indent="0" algn="ctr" fontAlgn="auto">
              <a:lnSpc>
                <a:spcPct val="150000"/>
              </a:lnSpc>
              <a:spcAft>
                <a:spcPts val="0"/>
              </a:spcAft>
              <a:buNone/>
              <a:defRPr/>
            </a:pPr>
            <a:r>
              <a:rPr lang="fr-FR" sz="1800" dirty="0">
                <a:latin typeface="Trebuchet MS" panose="020B0603020202020204" pitchFamily="34" charset="0"/>
              </a:rPr>
              <a:t>Présentation du billet à l’accueil des groupes scolaires au niveau (-2) </a:t>
            </a:r>
          </a:p>
          <a:p>
            <a:pPr marL="0" indent="0" algn="ctr" fontAlgn="auto">
              <a:lnSpc>
                <a:spcPct val="150000"/>
              </a:lnSpc>
              <a:spcAft>
                <a:spcPts val="0"/>
              </a:spcAft>
              <a:buNone/>
              <a:defRPr/>
            </a:pPr>
            <a:r>
              <a:rPr lang="fr-FR" sz="1800" dirty="0">
                <a:latin typeface="Trebuchet MS" panose="020B0603020202020204" pitchFamily="34" charset="0"/>
              </a:rPr>
              <a:t>puis dépôt des affaires </a:t>
            </a:r>
          </a:p>
          <a:p>
            <a:pPr marL="0" indent="0" algn="ctr" fontAlgn="auto">
              <a:lnSpc>
                <a:spcPct val="150000"/>
              </a:lnSpc>
              <a:spcAft>
                <a:spcPts val="0"/>
              </a:spcAft>
              <a:buNone/>
              <a:defRPr/>
            </a:pPr>
            <a:r>
              <a:rPr lang="fr-FR" sz="1800" dirty="0">
                <a:latin typeface="Trebuchet MS" panose="020B0603020202020204" pitchFamily="34" charset="0"/>
              </a:rPr>
              <a:t>Accueil par le ou la </a:t>
            </a:r>
            <a:r>
              <a:rPr lang="fr-FR" sz="1800" dirty="0" err="1">
                <a:latin typeface="Trebuchet MS" panose="020B0603020202020204" pitchFamily="34" charset="0"/>
              </a:rPr>
              <a:t>conférencier·e</a:t>
            </a:r>
            <a:endParaRPr lang="fr-FR" sz="1800" dirty="0">
              <a:latin typeface="Trebuchet MS" panose="020B0603020202020204" pitchFamily="34" charset="0"/>
            </a:endParaRPr>
          </a:p>
          <a:p>
            <a:pPr marL="0" indent="0" algn="ctr" fontAlgn="auto">
              <a:lnSpc>
                <a:spcPct val="150000"/>
              </a:lnSpc>
              <a:spcAft>
                <a:spcPts val="0"/>
              </a:spcAft>
              <a:buNone/>
              <a:defRPr/>
            </a:pPr>
            <a:endParaRPr lang="fr-FR" sz="1200" b="1" u="sng" dirty="0">
              <a:solidFill>
                <a:schemeClr val="accent1"/>
              </a:solidFill>
              <a:latin typeface="Trebuchet MS" panose="020B0603020202020204" pitchFamily="34" charset="0"/>
            </a:endParaRPr>
          </a:p>
        </p:txBody>
      </p:sp>
      <p:pic>
        <p:nvPicPr>
          <p:cNvPr id="10244" name="Image 3"/>
          <p:cNvPicPr>
            <a:picLocks noChangeAspect="1"/>
          </p:cNvPicPr>
          <p:nvPr/>
        </p:nvPicPr>
        <p:blipFill>
          <a:blip r:embed="rId2">
            <a:extLst>
              <a:ext uri="{28A0092B-C50C-407E-A947-70E740481C1C}">
                <a14:useLocalDpi xmlns:a14="http://schemas.microsoft.com/office/drawing/2010/main" val="0"/>
              </a:ext>
            </a:extLst>
          </a:blip>
          <a:srcRect l="13853" t="10291" b="9937"/>
          <a:stretch>
            <a:fillRect/>
          </a:stretch>
        </p:blipFill>
        <p:spPr bwMode="auto">
          <a:xfrm>
            <a:off x="1867108" y="4785484"/>
            <a:ext cx="2396470" cy="147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p:nvCxnSpPr>
        <p:spPr>
          <a:xfrm>
            <a:off x="1709739" y="1916906"/>
            <a:ext cx="5670947"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46"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5" y="4789363"/>
            <a:ext cx="2189573" cy="145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50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3491" y="513366"/>
            <a:ext cx="6172200" cy="742950"/>
          </a:xfrm>
        </p:spPr>
        <p:txBody>
          <a:bodyPr/>
          <a:lstStyle/>
          <a:p>
            <a:pPr algn="ctr" fontAlgn="auto">
              <a:spcAft>
                <a:spcPts val="0"/>
              </a:spcAft>
              <a:defRPr/>
            </a:pPr>
            <a:r>
              <a:rPr lang="fr-FR" dirty="0">
                <a:latin typeface="Trebuchet MS" panose="020B0603020202020204" pitchFamily="34" charset="0"/>
              </a:rPr>
              <a:t>Les services</a:t>
            </a:r>
          </a:p>
        </p:txBody>
      </p:sp>
      <p:cxnSp>
        <p:nvCxnSpPr>
          <p:cNvPr id="8" name="Connecteur droit 7"/>
          <p:cNvCxnSpPr/>
          <p:nvPr/>
        </p:nvCxnSpPr>
        <p:spPr>
          <a:xfrm>
            <a:off x="1860816" y="1412776"/>
            <a:ext cx="567094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1547664" y="1699447"/>
            <a:ext cx="4876634" cy="923330"/>
          </a:xfrm>
          <a:prstGeom prst="rect">
            <a:avLst/>
          </a:prstGeom>
          <a:noFill/>
        </p:spPr>
        <p:txBody>
          <a:bodyPr wrap="square" rtlCol="0">
            <a:spAutoFit/>
          </a:bodyPr>
          <a:lstStyle/>
          <a:p>
            <a:pPr algn="r"/>
            <a:r>
              <a:rPr lang="fr-FR" altLang="fr-FR" dirty="0">
                <a:latin typeface="Trebuchet MS" panose="020B0603020202020204" pitchFamily="34" charset="0"/>
              </a:rPr>
              <a:t>Un </a:t>
            </a:r>
            <a:r>
              <a:rPr lang="fr-FR" altLang="fr-FR" b="1" dirty="0">
                <a:solidFill>
                  <a:schemeClr val="accent1"/>
                </a:solidFill>
                <a:latin typeface="Trebuchet MS" panose="020B0603020202020204" pitchFamily="34" charset="0"/>
              </a:rPr>
              <a:t>accueil</a:t>
            </a:r>
            <a:r>
              <a:rPr lang="fr-FR" altLang="fr-FR" dirty="0">
                <a:latin typeface="Trebuchet MS" panose="020B0603020202020204" pitchFamily="34" charset="0"/>
              </a:rPr>
              <a:t> spécifiquement dédié aux </a:t>
            </a:r>
            <a:r>
              <a:rPr lang="fr-FR" altLang="fr-FR" b="1" dirty="0">
                <a:latin typeface="Trebuchet MS" panose="020B0603020202020204" pitchFamily="34" charset="0"/>
              </a:rPr>
              <a:t>groupes scolaires </a:t>
            </a:r>
            <a:r>
              <a:rPr lang="fr-FR" altLang="fr-FR" dirty="0">
                <a:latin typeface="Trebuchet MS" panose="020B0603020202020204" pitchFamily="34" charset="0"/>
              </a:rPr>
              <a:t>: niveau – 2 (vestiaire, WC, point de rencontre…)</a:t>
            </a:r>
          </a:p>
        </p:txBody>
      </p:sp>
      <p:sp>
        <p:nvSpPr>
          <p:cNvPr id="4" name="ZoneTexte 3"/>
          <p:cNvSpPr txBox="1"/>
          <p:nvPr/>
        </p:nvSpPr>
        <p:spPr>
          <a:xfrm>
            <a:off x="467544" y="2990305"/>
            <a:ext cx="5472608" cy="1200329"/>
          </a:xfrm>
          <a:prstGeom prst="rect">
            <a:avLst/>
          </a:prstGeom>
          <a:noFill/>
        </p:spPr>
        <p:txBody>
          <a:bodyPr wrap="square" rtlCol="0">
            <a:spAutoFit/>
          </a:bodyPr>
          <a:lstStyle/>
          <a:p>
            <a:r>
              <a:rPr lang="fr-FR" altLang="fr-FR" dirty="0">
                <a:latin typeface="Trebuchet MS" panose="020B0603020202020204" pitchFamily="34" charset="0"/>
              </a:rPr>
              <a:t>Avant de se rendre à l’accueil des groupes scolaires, </a:t>
            </a:r>
            <a:r>
              <a:rPr lang="fr-FR" altLang="fr-FR" dirty="0" err="1">
                <a:latin typeface="Trebuchet MS" panose="020B0603020202020204" pitchFamily="34" charset="0"/>
              </a:rPr>
              <a:t>le-la</a:t>
            </a:r>
            <a:r>
              <a:rPr lang="fr-FR" altLang="fr-FR" dirty="0">
                <a:latin typeface="Trebuchet MS" panose="020B0603020202020204" pitchFamily="34" charset="0"/>
              </a:rPr>
              <a:t> responsable de groupe est </a:t>
            </a:r>
            <a:r>
              <a:rPr lang="fr-FR" altLang="fr-FR" dirty="0" err="1">
                <a:latin typeface="Trebuchet MS" panose="020B0603020202020204" pitchFamily="34" charset="0"/>
              </a:rPr>
              <a:t>invité-e</a:t>
            </a:r>
            <a:r>
              <a:rPr lang="fr-FR" altLang="fr-FR" dirty="0">
                <a:latin typeface="Trebuchet MS" panose="020B0603020202020204" pitchFamily="34" charset="0"/>
              </a:rPr>
              <a:t> à se présenter à la </a:t>
            </a:r>
            <a:r>
              <a:rPr lang="fr-FR" altLang="fr-FR" b="1" dirty="0">
                <a:solidFill>
                  <a:schemeClr val="accent1"/>
                </a:solidFill>
                <a:latin typeface="Trebuchet MS" panose="020B0603020202020204" pitchFamily="34" charset="0"/>
              </a:rPr>
              <a:t>billetterie</a:t>
            </a:r>
            <a:r>
              <a:rPr lang="fr-FR" altLang="fr-FR" b="1" dirty="0">
                <a:latin typeface="Trebuchet MS" panose="020B0603020202020204" pitchFamily="34" charset="0"/>
              </a:rPr>
              <a:t> </a:t>
            </a:r>
            <a:r>
              <a:rPr lang="fr-FR" altLang="fr-FR" dirty="0">
                <a:latin typeface="Trebuchet MS" panose="020B0603020202020204" pitchFamily="34" charset="0"/>
              </a:rPr>
              <a:t>avec sa confirmation de réservation</a:t>
            </a:r>
          </a:p>
        </p:txBody>
      </p:sp>
      <p:sp>
        <p:nvSpPr>
          <p:cNvPr id="5" name="ZoneTexte 4"/>
          <p:cNvSpPr txBox="1"/>
          <p:nvPr/>
        </p:nvSpPr>
        <p:spPr>
          <a:xfrm>
            <a:off x="3240598" y="4190634"/>
            <a:ext cx="4455523" cy="1200329"/>
          </a:xfrm>
          <a:prstGeom prst="rect">
            <a:avLst/>
          </a:prstGeom>
          <a:noFill/>
        </p:spPr>
        <p:txBody>
          <a:bodyPr wrap="square" rtlCol="0">
            <a:spAutoFit/>
          </a:bodyPr>
          <a:lstStyle/>
          <a:p>
            <a:pPr algn="r"/>
            <a:r>
              <a:rPr lang="fr-FR" altLang="fr-FR" b="1" dirty="0">
                <a:solidFill>
                  <a:schemeClr val="accent1"/>
                </a:solidFill>
                <a:latin typeface="Trebuchet MS" panose="020B0603020202020204" pitchFamily="34" charset="0"/>
              </a:rPr>
              <a:t>Pique-nique</a:t>
            </a:r>
            <a:r>
              <a:rPr lang="fr-FR" altLang="fr-FR" dirty="0">
                <a:latin typeface="Trebuchet MS" panose="020B0603020202020204" pitchFamily="34" charset="0"/>
              </a:rPr>
              <a:t> : possible dans l’abri, au fond du jardin (couvert mais pas fermé) et différentes aires du jardin</a:t>
            </a:r>
          </a:p>
          <a:p>
            <a:pPr algn="r"/>
            <a:endParaRPr lang="fr-FR" dirty="0"/>
          </a:p>
        </p:txBody>
      </p:sp>
      <p:sp>
        <p:nvSpPr>
          <p:cNvPr id="6" name="ZoneTexte 5"/>
          <p:cNvSpPr txBox="1"/>
          <p:nvPr/>
        </p:nvSpPr>
        <p:spPr>
          <a:xfrm>
            <a:off x="1460704" y="5291342"/>
            <a:ext cx="4800852" cy="1200329"/>
          </a:xfrm>
          <a:prstGeom prst="rect">
            <a:avLst/>
          </a:prstGeom>
          <a:noFill/>
        </p:spPr>
        <p:txBody>
          <a:bodyPr wrap="square" rtlCol="0">
            <a:spAutoFit/>
          </a:bodyPr>
          <a:lstStyle/>
          <a:p>
            <a:r>
              <a:rPr lang="fr-FR" altLang="fr-FR" b="1" dirty="0">
                <a:solidFill>
                  <a:schemeClr val="accent1"/>
                </a:solidFill>
                <a:latin typeface="Trebuchet MS" panose="020B0603020202020204" pitchFamily="34" charset="0"/>
              </a:rPr>
              <a:t>Accessibilité</a:t>
            </a:r>
            <a:r>
              <a:rPr lang="fr-FR" altLang="fr-FR" dirty="0">
                <a:latin typeface="Trebuchet MS" panose="020B0603020202020204" pitchFamily="34" charset="0"/>
              </a:rPr>
              <a:t> : prêt de fauteuils roulants et de sièges pliables ; boucle à induction (PSH auditifs) tous les espaces sont accessibles par ascenseur</a:t>
            </a:r>
          </a:p>
        </p:txBody>
      </p:sp>
      <p:pic>
        <p:nvPicPr>
          <p:cNvPr id="10" name="Image 9"/>
          <p:cNvPicPr>
            <a:picLocks noChangeAspect="1"/>
          </p:cNvPicPr>
          <p:nvPr/>
        </p:nvPicPr>
        <p:blipFill>
          <a:blip r:embed="rId2"/>
          <a:stretch>
            <a:fillRect/>
          </a:stretch>
        </p:blipFill>
        <p:spPr>
          <a:xfrm>
            <a:off x="1104287" y="1790691"/>
            <a:ext cx="311440" cy="311440"/>
          </a:xfrm>
          <a:prstGeom prst="rect">
            <a:avLst/>
          </a:prstGeom>
        </p:spPr>
      </p:pic>
      <p:pic>
        <p:nvPicPr>
          <p:cNvPr id="12" name="Image 11"/>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2111" y1="18111" x2="72111" y2="18111"/>
                        <a14:foregroundMark x1="81444" y1="28000" x2="81444" y2="28000"/>
                        <a14:foregroundMark x1="92333" y1="42444" x2="92333" y2="42444"/>
                        <a14:foregroundMark x1="27333" y1="82667" x2="27333" y2="82667"/>
                        <a14:foregroundMark x1="17667" y1="71444" x2="17667" y2="71444"/>
                        <a14:foregroundMark x1="17000" y1="50111" x2="17000" y2="50111"/>
                        <a14:foregroundMark x1="58778" y1="24000" x2="58778" y2="24000"/>
                        <a14:foregroundMark x1="68889" y1="33667" x2="68889" y2="33667"/>
                        <a14:foregroundMark x1="76889" y1="40556" x2="76889" y2="40556"/>
                        <a14:foregroundMark x1="82222" y1="47000" x2="82222" y2="47000"/>
                        <a14:foregroundMark x1="53444" y1="17889" x2="53444" y2="17889"/>
                        <a14:foregroundMark x1="42222" y1="24222" x2="42222" y2="24222"/>
                        <a14:foregroundMark x1="58556" y1="7778" x2="58556" y2="7778"/>
                        <a14:foregroundMark x1="56667" y1="76000" x2="56667" y2="76000"/>
                      </a14:backgroundRemoval>
                    </a14:imgEffect>
                  </a14:imgLayer>
                </a14:imgProps>
              </a:ext>
              <a:ext uri="{28A0092B-C50C-407E-A947-70E740481C1C}">
                <a14:useLocalDpi xmlns:a14="http://schemas.microsoft.com/office/drawing/2010/main" val="0"/>
              </a:ext>
            </a:extLst>
          </a:blip>
          <a:stretch>
            <a:fillRect/>
          </a:stretch>
        </p:blipFill>
        <p:spPr>
          <a:xfrm>
            <a:off x="6045230" y="3143330"/>
            <a:ext cx="341633" cy="340233"/>
          </a:xfrm>
          <a:prstGeom prst="rect">
            <a:avLst/>
          </a:prstGeom>
        </p:spPr>
      </p:pic>
      <p:cxnSp>
        <p:nvCxnSpPr>
          <p:cNvPr id="13" name="Connecteur droit 12"/>
          <p:cNvCxnSpPr/>
          <p:nvPr/>
        </p:nvCxnSpPr>
        <p:spPr>
          <a:xfrm>
            <a:off x="1899841" y="2888940"/>
            <a:ext cx="483239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357754" y="4005064"/>
            <a:ext cx="437448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357755" y="5085184"/>
            <a:ext cx="51845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Connecteur droit 19"/>
          <p:cNvCxnSpPr>
            <a:cxnSpLocks/>
          </p:cNvCxnSpPr>
          <p:nvPr/>
        </p:nvCxnSpPr>
        <p:spPr>
          <a:xfrm flipH="1">
            <a:off x="6732240" y="2952292"/>
            <a:ext cx="1" cy="10527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2357754" y="4206736"/>
            <a:ext cx="6298" cy="816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542331" y="5183338"/>
            <a:ext cx="10568" cy="9224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52705" y="1628940"/>
            <a:ext cx="0" cy="69771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222" r="99000"/>
                    </a14:imgEffect>
                  </a14:imgLayer>
                </a14:imgProps>
              </a:ext>
              <a:ext uri="{28A0092B-C50C-407E-A947-70E740481C1C}">
                <a14:useLocalDpi xmlns:a14="http://schemas.microsoft.com/office/drawing/2010/main" val="0"/>
              </a:ext>
            </a:extLst>
          </a:blip>
          <a:stretch>
            <a:fillRect/>
          </a:stretch>
        </p:blipFill>
        <p:spPr>
          <a:xfrm>
            <a:off x="2664859" y="4303461"/>
            <a:ext cx="357504" cy="357504"/>
          </a:xfrm>
          <a:prstGeom prst="rect">
            <a:avLst/>
          </a:prstGeom>
        </p:spPr>
      </p:pic>
      <p:pic>
        <p:nvPicPr>
          <p:cNvPr id="29" name="Imag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4214" y="5498514"/>
            <a:ext cx="256052" cy="292112"/>
          </a:xfrm>
          <a:prstGeom prst="rect">
            <a:avLst/>
          </a:prstGeom>
        </p:spPr>
      </p:pic>
    </p:spTree>
    <p:extLst>
      <p:ext uri="{BB962C8B-B14F-4D97-AF65-F5344CB8AC3E}">
        <p14:creationId xmlns:p14="http://schemas.microsoft.com/office/powerpoint/2010/main" val="288919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990600"/>
          </a:xfrm>
        </p:spPr>
        <p:txBody>
          <a:bodyPr/>
          <a:lstStyle/>
          <a:p>
            <a:pPr algn="ctr" fontAlgn="auto">
              <a:spcAft>
                <a:spcPts val="0"/>
              </a:spcAft>
              <a:defRPr/>
            </a:pPr>
            <a:r>
              <a:rPr lang="fr-FR" dirty="0">
                <a:latin typeface="Trebuchet MS" panose="020B0603020202020204" pitchFamily="34" charset="0"/>
              </a:rPr>
              <a:t>Pour vous</a:t>
            </a:r>
          </a:p>
        </p:txBody>
      </p:sp>
      <p:sp>
        <p:nvSpPr>
          <p:cNvPr id="3" name="Espace réservé du contenu 2"/>
          <p:cNvSpPr>
            <a:spLocks noGrp="1"/>
          </p:cNvSpPr>
          <p:nvPr>
            <p:ph idx="1"/>
          </p:nvPr>
        </p:nvSpPr>
        <p:spPr>
          <a:xfrm>
            <a:off x="1331640" y="1700808"/>
            <a:ext cx="7571184" cy="4824834"/>
          </a:xfrm>
        </p:spPr>
        <p:txBody>
          <a:bodyPr rtlCol="0">
            <a:normAutofit lnSpcReduction="10000"/>
          </a:bodyPr>
          <a:lstStyle/>
          <a:p>
            <a:pPr marL="182880" indent="-182880" fontAlgn="auto">
              <a:spcAft>
                <a:spcPts val="0"/>
              </a:spcAft>
              <a:buFont typeface="Arial" pitchFamily="34" charset="0"/>
              <a:buChar char="•"/>
              <a:defRPr/>
            </a:pPr>
            <a:r>
              <a:rPr lang="fr-FR" dirty="0">
                <a:latin typeface="Trebuchet MS" panose="020B0603020202020204" pitchFamily="34" charset="0"/>
              </a:rPr>
              <a:t>Une rubrique « Enseignants » sur le </a:t>
            </a:r>
            <a:r>
              <a:rPr lang="fr-FR" dirty="0">
                <a:latin typeface="Trebuchet MS" panose="020B0603020202020204" pitchFamily="34" charset="0"/>
                <a:hlinkClick r:id="rId2"/>
              </a:rPr>
              <a:t>site Internet</a:t>
            </a:r>
            <a:endParaRPr lang="fr-FR" dirty="0">
              <a:latin typeface="Trebuchet MS" panose="020B0603020202020204" pitchFamily="34" charset="0"/>
            </a:endParaRPr>
          </a:p>
          <a:p>
            <a:pPr marL="0" indent="0" fontAlgn="auto">
              <a:spcAft>
                <a:spcPts val="0"/>
              </a:spcAft>
              <a:buNone/>
              <a:defRPr/>
            </a:pPr>
            <a:endParaRPr lang="fr-FR" sz="1800" dirty="0">
              <a:latin typeface="Trebuchet MS" panose="020B0603020202020204" pitchFamily="34" charset="0"/>
            </a:endParaRPr>
          </a:p>
          <a:p>
            <a:pPr marL="182880" indent="-182880" fontAlgn="auto">
              <a:spcAft>
                <a:spcPts val="0"/>
              </a:spcAft>
              <a:buFont typeface="Arial" pitchFamily="34" charset="0"/>
              <a:buChar char="•"/>
              <a:defRPr/>
            </a:pPr>
            <a:r>
              <a:rPr lang="fr-FR" dirty="0">
                <a:latin typeface="Trebuchet MS" panose="020B0603020202020204" pitchFamily="34" charset="0"/>
              </a:rPr>
              <a:t>Une lettre d’information trimestrielle</a:t>
            </a:r>
          </a:p>
          <a:p>
            <a:pPr marL="182880" indent="-182880" fontAlgn="auto">
              <a:spcAft>
                <a:spcPts val="0"/>
              </a:spcAft>
              <a:buFont typeface="Arial" pitchFamily="34" charset="0"/>
              <a:buChar char="•"/>
              <a:defRPr/>
            </a:pPr>
            <a:endParaRPr lang="fr-FR" sz="1800" dirty="0">
              <a:latin typeface="Trebuchet MS" panose="020B0603020202020204" pitchFamily="34" charset="0"/>
            </a:endParaRPr>
          </a:p>
          <a:p>
            <a:pPr marL="182880" indent="-182880" fontAlgn="auto">
              <a:spcAft>
                <a:spcPts val="0"/>
              </a:spcAft>
              <a:buFont typeface="Arial" pitchFamily="34" charset="0"/>
              <a:buChar char="•"/>
              <a:defRPr/>
            </a:pPr>
            <a:r>
              <a:rPr lang="fr-FR" dirty="0">
                <a:latin typeface="Trebuchet MS" panose="020B0603020202020204" pitchFamily="34" charset="0"/>
              </a:rPr>
              <a:t>De nouveaux outils en ligne</a:t>
            </a:r>
          </a:p>
          <a:p>
            <a:pPr marL="0" indent="0" fontAlgn="auto">
              <a:spcAft>
                <a:spcPts val="0"/>
              </a:spcAft>
              <a:buNone/>
              <a:defRPr/>
            </a:pPr>
            <a:endParaRPr lang="fr-FR" sz="1800" dirty="0">
              <a:latin typeface="Trebuchet MS" panose="020B0603020202020204" pitchFamily="34" charset="0"/>
            </a:endParaRPr>
          </a:p>
          <a:p>
            <a:pPr marL="182880" indent="-182880" fontAlgn="auto">
              <a:spcAft>
                <a:spcPts val="0"/>
              </a:spcAft>
              <a:buFont typeface="Arial" pitchFamily="34" charset="0"/>
              <a:buChar char="•"/>
              <a:defRPr/>
            </a:pPr>
            <a:r>
              <a:rPr lang="fr-FR" dirty="0">
                <a:latin typeface="Trebuchet MS" panose="020B0603020202020204" pitchFamily="34" charset="0"/>
              </a:rPr>
              <a:t>Accès gratuit aux collections permanentes, aux expositions des mezzanines et aux expositions de la Galerie Jardin sur présentation du </a:t>
            </a:r>
            <a:r>
              <a:rPr lang="fr-FR" b="1" dirty="0" err="1">
                <a:latin typeface="Trebuchet MS" panose="020B0603020202020204" pitchFamily="34" charset="0"/>
              </a:rPr>
              <a:t>Pass</a:t>
            </a:r>
            <a:r>
              <a:rPr lang="fr-FR" b="1" dirty="0">
                <a:latin typeface="Trebuchet MS" panose="020B0603020202020204" pitchFamily="34" charset="0"/>
              </a:rPr>
              <a:t> Education</a:t>
            </a:r>
            <a:r>
              <a:rPr lang="fr-FR" dirty="0">
                <a:latin typeface="Trebuchet MS" panose="020B0603020202020204" pitchFamily="34" charset="0"/>
              </a:rPr>
              <a:t> en cours de validité. </a:t>
            </a:r>
          </a:p>
          <a:p>
            <a:pPr marL="0" indent="0" fontAlgn="auto">
              <a:spcAft>
                <a:spcPts val="0"/>
              </a:spcAft>
              <a:buNone/>
              <a:defRPr/>
            </a:pPr>
            <a:endParaRPr lang="fr-FR" sz="1800" dirty="0">
              <a:latin typeface="Trebuchet MS" panose="020B0603020202020204" pitchFamily="34" charset="0"/>
            </a:endParaRPr>
          </a:p>
          <a:p>
            <a:pPr marL="182880" indent="-182880" fontAlgn="auto">
              <a:spcAft>
                <a:spcPts val="0"/>
              </a:spcAft>
              <a:buFont typeface="Arial" pitchFamily="34" charset="0"/>
              <a:buChar char="•"/>
              <a:defRPr/>
            </a:pPr>
            <a:r>
              <a:rPr lang="fr-FR" dirty="0">
                <a:latin typeface="Trebuchet MS" panose="020B0603020202020204" pitchFamily="34" charset="0"/>
              </a:rPr>
              <a:t>Contacts : </a:t>
            </a:r>
            <a:r>
              <a:rPr lang="fr-FR" dirty="0">
                <a:latin typeface="Trebuchet MS" panose="020B0603020202020204" pitchFamily="34" charset="0"/>
                <a:hlinkClick r:id="rId3"/>
              </a:rPr>
              <a:t>clemence.revuz@quaibranly.fr</a:t>
            </a:r>
            <a:r>
              <a:rPr lang="fr-FR" dirty="0">
                <a:latin typeface="Trebuchet MS" panose="020B0603020202020204" pitchFamily="34" charset="0"/>
              </a:rPr>
              <a:t>           		        </a:t>
            </a:r>
            <a:r>
              <a:rPr lang="fr-FR" dirty="0">
                <a:latin typeface="Trebuchet MS" panose="020B0603020202020204" pitchFamily="34" charset="0"/>
                <a:hlinkClick r:id="rId4"/>
              </a:rPr>
              <a:t>helene.clevy@quaibranly.fr</a:t>
            </a:r>
            <a:r>
              <a:rPr lang="fr-FR" dirty="0">
                <a:latin typeface="Trebuchet MS" panose="020B0603020202020204" pitchFamily="34" charset="0"/>
              </a:rPr>
              <a:t> </a:t>
            </a:r>
          </a:p>
          <a:p>
            <a:pPr marL="0" indent="0" fontAlgn="auto">
              <a:spcAft>
                <a:spcPts val="0"/>
              </a:spcAft>
              <a:buFont typeface="Arial" pitchFamily="34" charset="0"/>
              <a:buNone/>
              <a:defRPr/>
            </a:pPr>
            <a:endParaRPr lang="fr-FR" sz="2800" dirty="0">
              <a:latin typeface="Trebuchet MS" panose="020B0603020202020204" pitchFamily="34" charset="0"/>
            </a:endParaRPr>
          </a:p>
          <a:p>
            <a:pPr marL="0" indent="0" fontAlgn="auto">
              <a:spcAft>
                <a:spcPts val="0"/>
              </a:spcAft>
              <a:buFont typeface="Arial" pitchFamily="34" charset="0"/>
              <a:buNone/>
              <a:defRPr/>
            </a:pPr>
            <a:endParaRPr lang="fr-FR" sz="2800" dirty="0">
              <a:latin typeface="Trebuchet MS" panose="020B0603020202020204" pitchFamily="34" charset="0"/>
            </a:endParaRPr>
          </a:p>
        </p:txBody>
      </p:sp>
      <p:cxnSp>
        <p:nvCxnSpPr>
          <p:cNvPr id="4" name="Connecteur droit 3"/>
          <p:cNvCxnSpPr/>
          <p:nvPr/>
        </p:nvCxnSpPr>
        <p:spPr>
          <a:xfrm>
            <a:off x="755650" y="1412875"/>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492896"/>
            <a:ext cx="472447" cy="425202"/>
          </a:xfrm>
          <a:prstGeom prst="rect">
            <a:avLst/>
          </a:prstGeom>
        </p:spPr>
      </p:pic>
      <p:pic>
        <p:nvPicPr>
          <p:cNvPr id="6" name="Image 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10000" r="90000">
                        <a14:foregroundMark x1="76000" y1="78594" x2="76000" y2="78594"/>
                        <a14:foregroundMark x1="56667" y1="60156" x2="56667" y2="60156"/>
                        <a14:foregroundMark x1="34556" y1="23438" x2="34556" y2="23438"/>
                      </a14:backgroundRemoval>
                    </a14:imgEffect>
                  </a14:imgLayer>
                </a14:imgProps>
              </a:ext>
              <a:ext uri="{28A0092B-C50C-407E-A947-70E740481C1C}">
                <a14:useLocalDpi xmlns:a14="http://schemas.microsoft.com/office/drawing/2010/main" val="0"/>
              </a:ext>
            </a:extLst>
          </a:blip>
          <a:stretch>
            <a:fillRect/>
          </a:stretch>
        </p:blipFill>
        <p:spPr>
          <a:xfrm>
            <a:off x="472447" y="3356992"/>
            <a:ext cx="457200" cy="325120"/>
          </a:xfrm>
          <a:prstGeom prst="rect">
            <a:avLst/>
          </a:prstGeom>
        </p:spPr>
      </p:pic>
      <p:pic>
        <p:nvPicPr>
          <p:cNvPr id="7" name="Image 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72111" y1="18111" x2="72111" y2="18111"/>
                        <a14:foregroundMark x1="81444" y1="28000" x2="81444" y2="28000"/>
                        <a14:foregroundMark x1="92333" y1="42444" x2="92333" y2="42444"/>
                        <a14:foregroundMark x1="27333" y1="82667" x2="27333" y2="82667"/>
                        <a14:foregroundMark x1="17667" y1="71444" x2="17667" y2="71444"/>
                        <a14:foregroundMark x1="17000" y1="50111" x2="17000" y2="50111"/>
                        <a14:foregroundMark x1="58778" y1="24000" x2="58778" y2="24000"/>
                        <a14:foregroundMark x1="68889" y1="33667" x2="68889" y2="33667"/>
                        <a14:foregroundMark x1="76889" y1="40556" x2="76889" y2="40556"/>
                        <a14:foregroundMark x1="82222" y1="47000" x2="82222" y2="47000"/>
                        <a14:foregroundMark x1="53444" y1="17889" x2="53444" y2="17889"/>
                        <a14:foregroundMark x1="42222" y1="24222" x2="42222" y2="24222"/>
                        <a14:foregroundMark x1="58556" y1="7778" x2="58556" y2="7778"/>
                        <a14:foregroundMark x1="56667" y1="76000" x2="56667" y2="76000"/>
                      </a14:backgroundRemoval>
                    </a14:imgEffect>
                  </a14:imgLayer>
                </a14:imgProps>
              </a:ext>
              <a:ext uri="{28A0092B-C50C-407E-A947-70E740481C1C}">
                <a14:useLocalDpi xmlns:a14="http://schemas.microsoft.com/office/drawing/2010/main" val="0"/>
              </a:ext>
            </a:extLst>
          </a:blip>
          <a:stretch>
            <a:fillRect/>
          </a:stretch>
        </p:blipFill>
        <p:spPr>
          <a:xfrm>
            <a:off x="476003" y="4509120"/>
            <a:ext cx="453644" cy="453644"/>
          </a:xfrm>
          <a:prstGeom prst="rect">
            <a:avLst/>
          </a:prstGeom>
        </p:spPr>
      </p:pic>
      <p:pic>
        <p:nvPicPr>
          <p:cNvPr id="8" name="Imag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963" y="5959152"/>
            <a:ext cx="350168" cy="350168"/>
          </a:xfrm>
          <a:prstGeom prst="rect">
            <a:avLst/>
          </a:prstGeom>
        </p:spPr>
      </p:pic>
      <p:pic>
        <p:nvPicPr>
          <p:cNvPr id="9" name="Image 8"/>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10000" r="90000">
                        <a14:foregroundMark x1="24333" y1="40000" x2="24333" y2="40000"/>
                        <a14:foregroundMark x1="34889" y1="40000" x2="34889" y2="40000"/>
                        <a14:foregroundMark x1="50889" y1="41538" x2="50889" y2="41538"/>
                        <a14:foregroundMark x1="65000" y1="43269" x2="65000" y2="43269"/>
                        <a14:foregroundMark x1="76111" y1="42308" x2="76111" y2="42308"/>
                      </a14:backgroundRemoval>
                    </a14:imgEffect>
                  </a14:imgLayer>
                </a14:imgProps>
              </a:ext>
              <a:ext uri="{28A0092B-C50C-407E-A947-70E740481C1C}">
                <a14:useLocalDpi xmlns:a14="http://schemas.microsoft.com/office/drawing/2010/main" val="0"/>
              </a:ext>
            </a:extLst>
          </a:blip>
          <a:stretch>
            <a:fillRect/>
          </a:stretch>
        </p:blipFill>
        <p:spPr>
          <a:xfrm>
            <a:off x="430441" y="1810949"/>
            <a:ext cx="525963" cy="3038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p:nvPr/>
        </p:nvSpPr>
        <p:spPr>
          <a:xfrm>
            <a:off x="0" y="351148"/>
            <a:ext cx="9144000" cy="6506852"/>
          </a:xfrm>
          <a:prstGeom prst="rect">
            <a:avLst/>
          </a:prstGeom>
          <a:blipFill rotWithShape="1">
            <a:blip r:embed="rId3">
              <a:alphaModFix amt="52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8" name="Google Shape;188;p14"/>
          <p:cNvSpPr txBox="1">
            <a:spLocks noGrp="1"/>
          </p:cNvSpPr>
          <p:nvPr>
            <p:ph type="title"/>
          </p:nvPr>
        </p:nvSpPr>
        <p:spPr>
          <a:xfrm>
            <a:off x="457200" y="863189"/>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sz="4400" b="1" dirty="0">
                <a:solidFill>
                  <a:schemeClr val="dk1"/>
                </a:solidFill>
                <a:latin typeface="Trebuchet MS"/>
                <a:ea typeface="Trebuchet MS"/>
                <a:cs typeface="Trebuchet MS"/>
                <a:sym typeface="Trebuchet MS"/>
              </a:rPr>
              <a:t>Bonne visite ! </a:t>
            </a:r>
            <a:br>
              <a:rPr lang="fr-FR" dirty="0">
                <a:solidFill>
                  <a:schemeClr val="dk1"/>
                </a:solidFill>
                <a:latin typeface="Arial"/>
                <a:ea typeface="Arial"/>
                <a:cs typeface="Arial"/>
                <a:sym typeface="Arial"/>
              </a:rPr>
            </a:br>
            <a:endParaRPr dirty="0">
              <a:solidFill>
                <a:schemeClr val="dk1"/>
              </a:solidFill>
            </a:endParaRPr>
          </a:p>
        </p:txBody>
      </p:sp>
      <p:pic>
        <p:nvPicPr>
          <p:cNvPr id="4" name="Image 3">
            <a:extLst>
              <a:ext uri="{FF2B5EF4-FFF2-40B4-BE49-F238E27FC236}">
                <a16:creationId xmlns:a16="http://schemas.microsoft.com/office/drawing/2014/main" id="{EE74A7FD-CE89-224D-81D8-EFDE8EA7BC9D}"/>
              </a:ext>
            </a:extLst>
          </p:cNvPr>
          <p:cNvPicPr>
            <a:picLocks noChangeAspect="1"/>
          </p:cNvPicPr>
          <p:nvPr/>
        </p:nvPicPr>
        <p:blipFill rotWithShape="1">
          <a:blip r:embed="rId4"/>
          <a:srcRect l="3440" t="2317" r="3094" b="1967"/>
          <a:stretch/>
        </p:blipFill>
        <p:spPr>
          <a:xfrm>
            <a:off x="2756647" y="2702859"/>
            <a:ext cx="3644154" cy="3671047"/>
          </a:xfrm>
          <a:prstGeom prst="rect">
            <a:avLst/>
          </a:prstGeom>
        </p:spPr>
      </p:pic>
    </p:spTree>
    <p:extLst>
      <p:ext uri="{BB962C8B-B14F-4D97-AF65-F5344CB8AC3E}">
        <p14:creationId xmlns:p14="http://schemas.microsoft.com/office/powerpoint/2010/main" val="24130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688" y="436563"/>
            <a:ext cx="8229600" cy="990600"/>
          </a:xfrm>
        </p:spPr>
        <p:txBody>
          <a:bodyPr>
            <a:noAutofit/>
          </a:bodyPr>
          <a:lstStyle/>
          <a:p>
            <a:pPr algn="ctr" fontAlgn="auto">
              <a:spcAft>
                <a:spcPts val="0"/>
              </a:spcAft>
              <a:defRPr/>
            </a:pPr>
            <a:r>
              <a:rPr lang="fr-FR" sz="3200" dirty="0">
                <a:latin typeface="Trebuchet MS" panose="020B0603020202020204" pitchFamily="34" charset="0"/>
              </a:rPr>
              <a:t>Bienvenue au </a:t>
            </a:r>
            <a:br>
              <a:rPr lang="fr-FR" sz="3200" dirty="0">
                <a:latin typeface="Trebuchet MS" panose="020B0603020202020204" pitchFamily="34" charset="0"/>
              </a:rPr>
            </a:br>
            <a:r>
              <a:rPr lang="fr-FR" sz="3200" dirty="0">
                <a:latin typeface="Trebuchet MS" panose="020B0603020202020204" pitchFamily="34" charset="0"/>
              </a:rPr>
              <a:t>musée du quai Branly – Jacques Chirac !</a:t>
            </a:r>
          </a:p>
        </p:txBody>
      </p:sp>
      <p:pic>
        <p:nvPicPr>
          <p:cNvPr id="7171" name="Image 3"/>
          <p:cNvPicPr>
            <a:picLocks noChangeAspect="1"/>
          </p:cNvPicPr>
          <p:nvPr/>
        </p:nvPicPr>
        <p:blipFill>
          <a:blip r:embed="rId3">
            <a:extLst>
              <a:ext uri="{28A0092B-C50C-407E-A947-70E740481C1C}">
                <a14:useLocalDpi xmlns:a14="http://schemas.microsoft.com/office/drawing/2010/main" val="0"/>
              </a:ext>
            </a:extLst>
          </a:blip>
          <a:srcRect l="10782"/>
          <a:stretch>
            <a:fillRect/>
          </a:stretch>
        </p:blipFill>
        <p:spPr bwMode="auto">
          <a:xfrm>
            <a:off x="755650" y="1700213"/>
            <a:ext cx="3052763"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p:nvCxnSpPr>
        <p:spPr>
          <a:xfrm>
            <a:off x="755650" y="1412875"/>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173" name="Espace réservé du contenu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959225" y="3160713"/>
            <a:ext cx="2314575" cy="1543050"/>
          </a:xfrm>
        </p:spPr>
      </p:pic>
      <p:pic>
        <p:nvPicPr>
          <p:cNvPr id="7174"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9225" y="4756150"/>
            <a:ext cx="227488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 8"/>
          <p:cNvPicPr>
            <a:picLocks noChangeAspect="1"/>
          </p:cNvPicPr>
          <p:nvPr/>
        </p:nvPicPr>
        <p:blipFill>
          <a:blip r:embed="rId6">
            <a:extLst>
              <a:ext uri="{28A0092B-C50C-407E-A947-70E740481C1C}">
                <a14:useLocalDpi xmlns:a14="http://schemas.microsoft.com/office/drawing/2010/main" val="0"/>
              </a:ext>
            </a:extLst>
          </a:blip>
          <a:srcRect b="4185"/>
          <a:stretch>
            <a:fillRect/>
          </a:stretch>
        </p:blipFill>
        <p:spPr bwMode="auto">
          <a:xfrm>
            <a:off x="6300788" y="4756150"/>
            <a:ext cx="2373312"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794" y="3140968"/>
            <a:ext cx="2273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7" name="ZoneTexte 9"/>
          <p:cNvSpPr txBox="1">
            <a:spLocks noChangeArrowheads="1"/>
          </p:cNvSpPr>
          <p:nvPr/>
        </p:nvSpPr>
        <p:spPr bwMode="auto">
          <a:xfrm>
            <a:off x="4067175" y="1916113"/>
            <a:ext cx="44656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FR" altLang="fr-FR" sz="2000">
                <a:latin typeface="Trebuchet MS" panose="020B0603020202020204" pitchFamily="34" charset="0"/>
              </a:rPr>
              <a:t>Ouvert en 2006, dédié aux arts et civilisations d’Afrique</a:t>
            </a:r>
            <a:r>
              <a:rPr lang="fr-FR" altLang="fr-FR" sz="2000" dirty="0">
                <a:latin typeface="Trebuchet MS" panose="020B0603020202020204" pitchFamily="34" charset="0"/>
              </a:rPr>
              <a:t>, d’Asie, d’Océanie et des Amériques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musée en quelques chiffres</a:t>
            </a:r>
          </a:p>
        </p:txBody>
      </p:sp>
      <p:sp>
        <p:nvSpPr>
          <p:cNvPr id="3" name="Espace réservé du contenu 2"/>
          <p:cNvSpPr>
            <a:spLocks noGrp="1"/>
          </p:cNvSpPr>
          <p:nvPr>
            <p:ph idx="1"/>
          </p:nvPr>
        </p:nvSpPr>
        <p:spPr/>
        <p:txBody>
          <a:bodyPr/>
          <a:lstStyle/>
          <a:p>
            <a:endParaRPr lang="fr-FR" sz="2000" dirty="0">
              <a:latin typeface="Trebuchet MS" panose="020B0703020202090204" pitchFamily="34" charset="0"/>
            </a:endParaRPr>
          </a:p>
          <a:p>
            <a:r>
              <a:rPr lang="fr-FR" sz="2000" dirty="0">
                <a:latin typeface="Trebuchet MS" panose="020B0703020202090204" pitchFamily="34" charset="0"/>
              </a:rPr>
              <a:t>370 000 objets originaires d’Afrique, du Proche-Orient, d’Asie, d’Océanie et des Amériques qui illustrent la richesse et la diversité culturelle des civilisations extra-européennes du Néolithique (+/- 10 000 ans) au 21ème siècle dont :</a:t>
            </a:r>
          </a:p>
          <a:p>
            <a:pPr lvl="1"/>
            <a:r>
              <a:rPr lang="fr-FR" dirty="0">
                <a:latin typeface="Trebuchet MS" panose="020B0703020202090204" pitchFamily="34" charset="0"/>
              </a:rPr>
              <a:t>3500 objets présentés sur le plateau des Collections</a:t>
            </a:r>
          </a:p>
          <a:p>
            <a:pPr lvl="1"/>
            <a:r>
              <a:rPr lang="fr-FR" dirty="0">
                <a:latin typeface="Trebuchet MS" panose="020B0703020202090204" pitchFamily="34" charset="0"/>
              </a:rPr>
              <a:t>1800 objets prêtés et déposés par an </a:t>
            </a:r>
          </a:p>
          <a:p>
            <a:pPr lvl="1"/>
            <a:r>
              <a:rPr lang="fr-FR" dirty="0">
                <a:latin typeface="Trebuchet MS" panose="020B0703020202090204" pitchFamily="34" charset="0"/>
              </a:rPr>
              <a:t>15 000 objets déplacés pour usage interne ou externe par an</a:t>
            </a:r>
          </a:p>
          <a:p>
            <a:endParaRPr lang="fr-FR" sz="2000" dirty="0">
              <a:latin typeface="Trebuchet MS" panose="020B0703020202090204" pitchFamily="34" charset="0"/>
            </a:endParaRPr>
          </a:p>
          <a:p>
            <a:r>
              <a:rPr lang="fr-FR" sz="2000" dirty="0">
                <a:latin typeface="Trebuchet MS" panose="020B0703020202090204" pitchFamily="34" charset="0"/>
              </a:rPr>
              <a:t>700 000 pièces iconographiques (Photographies, dessins, affiches, etc.)</a:t>
            </a:r>
          </a:p>
          <a:p>
            <a:endParaRPr lang="fr-FR" sz="2000" dirty="0">
              <a:latin typeface="Trebuchet MS" panose="020B0703020202090204" pitchFamily="34" charset="0"/>
            </a:endParaRPr>
          </a:p>
          <a:p>
            <a:r>
              <a:rPr lang="fr-FR" sz="2000" dirty="0">
                <a:latin typeface="Trebuchet MS" panose="020B0703020202090204" pitchFamily="34" charset="0"/>
              </a:rPr>
              <a:t>200 000 titres d’ouvrages de référence </a:t>
            </a:r>
          </a:p>
        </p:txBody>
      </p:sp>
    </p:spTree>
    <p:extLst>
      <p:ext uri="{BB962C8B-B14F-4D97-AF65-F5344CB8AC3E}">
        <p14:creationId xmlns:p14="http://schemas.microsoft.com/office/powerpoint/2010/main" val="78347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4704"/>
            <a:ext cx="8229600" cy="990600"/>
          </a:xfrm>
        </p:spPr>
        <p:txBody>
          <a:bodyPr>
            <a:normAutofit fontScale="90000"/>
          </a:bodyPr>
          <a:lstStyle/>
          <a:p>
            <a:r>
              <a:rPr lang="fr-FR" dirty="0"/>
              <a:t>La littérature contemporaine et le vivant au musée du quai Branly-Jacques Chirac ?</a:t>
            </a:r>
          </a:p>
        </p:txBody>
      </p:sp>
      <p:sp>
        <p:nvSpPr>
          <p:cNvPr id="3" name="Espace réservé du contenu 2"/>
          <p:cNvSpPr>
            <a:spLocks noGrp="1"/>
          </p:cNvSpPr>
          <p:nvPr>
            <p:ph idx="1"/>
          </p:nvPr>
        </p:nvSpPr>
        <p:spPr>
          <a:xfrm>
            <a:off x="251520" y="2276872"/>
            <a:ext cx="8229600" cy="864096"/>
          </a:xfrm>
        </p:spPr>
        <p:txBody>
          <a:bodyPr/>
          <a:lstStyle/>
          <a:p>
            <a:r>
              <a:rPr lang="fr-FR" dirty="0">
                <a:latin typeface="Trebuchet MS" panose="020B0703020202090204" pitchFamily="34" charset="0"/>
              </a:rPr>
              <a:t>Les patrimoines oraux : une composante de la littérature contemporaine (contes, mythes, récits, chants…)</a:t>
            </a:r>
          </a:p>
        </p:txBody>
      </p:sp>
      <p:sp>
        <p:nvSpPr>
          <p:cNvPr id="4" name="Espace réservé du contenu 2">
            <a:extLst>
              <a:ext uri="{FF2B5EF4-FFF2-40B4-BE49-F238E27FC236}">
                <a16:creationId xmlns:a16="http://schemas.microsoft.com/office/drawing/2014/main" id="{B53C8859-2122-5846-A0FA-25A7D12F7C15}"/>
              </a:ext>
            </a:extLst>
          </p:cNvPr>
          <p:cNvSpPr txBox="1">
            <a:spLocks/>
          </p:cNvSpPr>
          <p:nvPr/>
        </p:nvSpPr>
        <p:spPr bwMode="auto">
          <a:xfrm>
            <a:off x="251520" y="3501008"/>
            <a:ext cx="82296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dirty="0">
                <a:latin typeface="Trebuchet MS" panose="020B0703020202090204" pitchFamily="34" charset="0"/>
              </a:rPr>
              <a:t>Conserver les patrimoines oraux : une mission du musée (expositions temporaires, département de la recherche, médiathèque Jacques </a:t>
            </a:r>
            <a:r>
              <a:rPr lang="fr-FR" dirty="0" err="1">
                <a:latin typeface="Trebuchet MS" panose="020B0703020202090204" pitchFamily="34" charset="0"/>
              </a:rPr>
              <a:t>Kerchache</a:t>
            </a:r>
            <a:r>
              <a:rPr lang="fr-FR" dirty="0">
                <a:latin typeface="Trebuchet MS" panose="020B0703020202090204" pitchFamily="34" charset="0"/>
              </a:rPr>
              <a:t>, visites contées…) </a:t>
            </a:r>
          </a:p>
        </p:txBody>
      </p:sp>
      <p:sp>
        <p:nvSpPr>
          <p:cNvPr id="5" name="Espace réservé du contenu 2">
            <a:extLst>
              <a:ext uri="{FF2B5EF4-FFF2-40B4-BE49-F238E27FC236}">
                <a16:creationId xmlns:a16="http://schemas.microsoft.com/office/drawing/2014/main" id="{B63C68F2-1ED7-E343-A8E4-32BE7E3FF363}"/>
              </a:ext>
            </a:extLst>
          </p:cNvPr>
          <p:cNvSpPr txBox="1">
            <a:spLocks/>
          </p:cNvSpPr>
          <p:nvPr/>
        </p:nvSpPr>
        <p:spPr bwMode="auto">
          <a:xfrm>
            <a:off x="251520" y="5085184"/>
            <a:ext cx="82296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fr-FR" dirty="0">
                <a:latin typeface="Trebuchet MS" panose="020B0703020202090204" pitchFamily="34" charset="0"/>
              </a:rPr>
              <a:t>Interroger le vivant : une expérience du décentrement</a:t>
            </a:r>
          </a:p>
        </p:txBody>
      </p:sp>
    </p:spTree>
    <p:extLst>
      <p:ext uri="{BB962C8B-B14F-4D97-AF65-F5344CB8AC3E}">
        <p14:creationId xmlns:p14="http://schemas.microsoft.com/office/powerpoint/2010/main" val="256345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336704"/>
          </a:xfrm>
          <a:solidFill>
            <a:schemeClr val="accent1">
              <a:lumMod val="40000"/>
              <a:lumOff val="60000"/>
            </a:schemeClr>
          </a:solidFill>
        </p:spPr>
        <p:txBody>
          <a:bodyPr/>
          <a:lstStyle/>
          <a:p>
            <a:pPr marL="0" indent="0" algn="ctr">
              <a:buNone/>
            </a:pPr>
            <a:r>
              <a:rPr lang="fr-FR" sz="4800" dirty="0"/>
              <a:t>Programme de la journée</a:t>
            </a:r>
          </a:p>
          <a:p>
            <a:r>
              <a:rPr lang="fr-FR" sz="2100" b="1" dirty="0"/>
              <a:t>9h30-10h : Accueil et présentation du musée</a:t>
            </a:r>
          </a:p>
          <a:p>
            <a:r>
              <a:rPr lang="fr-FR" sz="2100" b="1" dirty="0"/>
              <a:t>10h-12h</a:t>
            </a:r>
            <a:r>
              <a:rPr lang="fr-FR" sz="2100" dirty="0"/>
              <a:t> : l</a:t>
            </a:r>
            <a:r>
              <a:rPr lang="fr-FR" sz="2100" b="1" dirty="0"/>
              <a:t>’éco-poétique des contes </a:t>
            </a:r>
            <a:r>
              <a:rPr lang="fr-FR" sz="2100" dirty="0"/>
              <a:t>par </a:t>
            </a:r>
            <a:r>
              <a:rPr lang="fr-FR" sz="2100" b="1" dirty="0"/>
              <a:t>Inès </a:t>
            </a:r>
            <a:r>
              <a:rPr lang="fr-FR" sz="2100" b="1" dirty="0" err="1"/>
              <a:t>Cazalas</a:t>
            </a:r>
            <a:r>
              <a:rPr lang="fr-FR" sz="2100" dirty="0"/>
              <a:t>, maîtresse de conférences en littérature comparée à l’Université Paris Cité </a:t>
            </a:r>
          </a:p>
          <a:p>
            <a:r>
              <a:rPr lang="fr-FR" sz="2100" b="1" dirty="0"/>
              <a:t>12h-13h30 : Pause déjeuner + collecter un végétal dans les jardins</a:t>
            </a:r>
          </a:p>
          <a:p>
            <a:r>
              <a:rPr lang="fr-FR" sz="2100" b="1" dirty="0"/>
              <a:t>13h30-13h45</a:t>
            </a:r>
            <a:r>
              <a:rPr lang="fr-FR" sz="2100" dirty="0"/>
              <a:t> : présentation des </a:t>
            </a:r>
            <a:r>
              <a:rPr lang="fr-FR" sz="2100" b="1" dirty="0"/>
              <a:t>activités et</a:t>
            </a:r>
            <a:r>
              <a:rPr lang="fr-FR" sz="2100" dirty="0"/>
              <a:t> des </a:t>
            </a:r>
            <a:r>
              <a:rPr lang="fr-FR" sz="2100" b="1" dirty="0"/>
              <a:t>ressources pédagogiques </a:t>
            </a:r>
            <a:r>
              <a:rPr lang="fr-FR" sz="2100" dirty="0"/>
              <a:t>du musée par Hélène Clévy, professeure-relais</a:t>
            </a:r>
          </a:p>
          <a:p>
            <a:r>
              <a:rPr lang="fr-FR" sz="2100" b="1" dirty="0"/>
              <a:t>13h45-15h20 : visite guidée</a:t>
            </a:r>
            <a:r>
              <a:rPr lang="fr-FR" sz="2100" dirty="0"/>
              <a:t> de l’exposition « </a:t>
            </a:r>
            <a:r>
              <a:rPr lang="fr-FR" sz="2100" dirty="0" err="1"/>
              <a:t>Amazônia</a:t>
            </a:r>
            <a:r>
              <a:rPr lang="fr-FR" sz="2100" dirty="0"/>
              <a:t>. Créations et futurs autochtones »</a:t>
            </a:r>
          </a:p>
          <a:p>
            <a:r>
              <a:rPr lang="fr-FR" sz="2100" b="1" dirty="0"/>
              <a:t>15h30-16h : </a:t>
            </a:r>
            <a:r>
              <a:rPr lang="fr-FR" sz="2100" dirty="0"/>
              <a:t>suite de la présentation des ressources pédagogiques, retour sur la visite</a:t>
            </a:r>
          </a:p>
          <a:p>
            <a:r>
              <a:rPr lang="fr-FR" sz="2100" b="1" dirty="0"/>
              <a:t>16h-17h : </a:t>
            </a:r>
            <a:r>
              <a:rPr lang="fr-FR" sz="2100" dirty="0"/>
              <a:t>le patrimoine oral chez les cultures d’Amazonie par </a:t>
            </a:r>
            <a:r>
              <a:rPr lang="fr-FR" sz="2100" b="1" dirty="0" err="1"/>
              <a:t>Leandro</a:t>
            </a:r>
            <a:r>
              <a:rPr lang="fr-FR" sz="2100" b="1" dirty="0"/>
              <a:t> </a:t>
            </a:r>
            <a:r>
              <a:rPr lang="fr-FR" sz="2100" b="1" dirty="0" err="1"/>
              <a:t>Varison</a:t>
            </a:r>
            <a:r>
              <a:rPr lang="fr-FR" sz="2100" dirty="0"/>
              <a:t>, directeur adjoint de la recherche et de l’enseignement au musée du quai Branly-Jacques Chirac et </a:t>
            </a:r>
            <a:r>
              <a:rPr lang="fr-FR" sz="2100" dirty="0" err="1"/>
              <a:t>co</a:t>
            </a:r>
            <a:r>
              <a:rPr lang="fr-FR" sz="2100" dirty="0"/>
              <a:t>-commissaire de l’exposition « </a:t>
            </a:r>
            <a:r>
              <a:rPr lang="fr-FR" sz="2100" dirty="0" err="1"/>
              <a:t>Amazônia</a:t>
            </a:r>
            <a:r>
              <a:rPr lang="fr-FR" sz="2100" dirty="0"/>
              <a:t> »</a:t>
            </a:r>
          </a:p>
        </p:txBody>
      </p:sp>
    </p:spTree>
    <p:extLst>
      <p:ext uri="{BB962C8B-B14F-4D97-AF65-F5344CB8AC3E}">
        <p14:creationId xmlns:p14="http://schemas.microsoft.com/office/powerpoint/2010/main" val="175103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336704"/>
          </a:xfrm>
          <a:solidFill>
            <a:schemeClr val="accent1">
              <a:lumMod val="40000"/>
              <a:lumOff val="60000"/>
            </a:schemeClr>
          </a:solidFill>
        </p:spPr>
        <p:txBody>
          <a:bodyPr/>
          <a:lstStyle/>
          <a:p>
            <a:pPr marL="0" indent="0" algn="ctr">
              <a:buNone/>
            </a:pPr>
            <a:endParaRPr lang="fr-FR" sz="4800" dirty="0"/>
          </a:p>
          <a:p>
            <a:pPr marL="0" indent="0" algn="ctr">
              <a:buNone/>
            </a:pPr>
            <a:r>
              <a:rPr lang="fr-FR" sz="4800" dirty="0"/>
              <a:t>Activités et ressources pédagogiques</a:t>
            </a:r>
          </a:p>
          <a:p>
            <a:pPr marL="0" indent="0" algn="ctr">
              <a:buNone/>
            </a:pPr>
            <a:r>
              <a:rPr lang="fr-FR" sz="4800" dirty="0"/>
              <a:t>au musée du quai Branly-Jacques Chirac</a:t>
            </a:r>
          </a:p>
        </p:txBody>
      </p:sp>
    </p:spTree>
    <p:extLst>
      <p:ext uri="{BB962C8B-B14F-4D97-AF65-F5344CB8AC3E}">
        <p14:creationId xmlns:p14="http://schemas.microsoft.com/office/powerpoint/2010/main" val="305838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latin typeface="Trebuchet MS" panose="020B0603020202020204" pitchFamily="34" charset="0"/>
              </a:rPr>
              <a:t>Les missions du service de médiation culturelle – publics scolaires</a:t>
            </a:r>
          </a:p>
        </p:txBody>
      </p:sp>
      <p:cxnSp>
        <p:nvCxnSpPr>
          <p:cNvPr id="9" name="Connecteur droit 8"/>
          <p:cNvCxnSpPr/>
          <p:nvPr/>
        </p:nvCxnSpPr>
        <p:spPr>
          <a:xfrm>
            <a:off x="755576" y="1700808"/>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BC35FB3A-DCC8-C04F-A620-189747FA0732}"/>
              </a:ext>
            </a:extLst>
          </p:cNvPr>
          <p:cNvSpPr>
            <a:spLocks noGrp="1"/>
          </p:cNvSpPr>
          <p:nvPr>
            <p:ph idx="1"/>
          </p:nvPr>
        </p:nvSpPr>
        <p:spPr>
          <a:xfrm>
            <a:off x="457200" y="1340768"/>
            <a:ext cx="8229600" cy="4876800"/>
          </a:xfrm>
        </p:spPr>
        <p:txBody>
          <a:bodyPr/>
          <a:lstStyle/>
          <a:p>
            <a:endParaRPr lang="fr-FR" sz="2000" dirty="0">
              <a:latin typeface="Trebuchet MS" panose="020B0703020202090204" pitchFamily="34" charset="0"/>
            </a:endParaRPr>
          </a:p>
          <a:p>
            <a:r>
              <a:rPr lang="fr-FR" dirty="0">
                <a:latin typeface="Trebuchet MS" panose="020B0703020202090204" pitchFamily="34" charset="0"/>
              </a:rPr>
              <a:t>Développer des </a:t>
            </a:r>
            <a:r>
              <a:rPr lang="fr-FR" b="1" dirty="0">
                <a:latin typeface="Trebuchet MS" panose="020B0703020202090204" pitchFamily="34" charset="0"/>
              </a:rPr>
              <a:t>activités pédagogiques </a:t>
            </a:r>
            <a:r>
              <a:rPr lang="fr-FR" dirty="0">
                <a:latin typeface="Trebuchet MS" panose="020B0703020202090204" pitchFamily="34" charset="0"/>
              </a:rPr>
              <a:t>(</a:t>
            </a:r>
            <a:r>
              <a:rPr lang="fr-FR" dirty="0" err="1">
                <a:latin typeface="Trebuchet MS" panose="020B0703020202090204" pitchFamily="34" charset="0"/>
              </a:rPr>
              <a:t>cf</a:t>
            </a:r>
            <a:r>
              <a:rPr lang="fr-FR" dirty="0">
                <a:latin typeface="Trebuchet MS" panose="020B0703020202090204" pitchFamily="34" charset="0"/>
              </a:rPr>
              <a:t> dépliant scolaires / </a:t>
            </a:r>
            <a:r>
              <a:rPr lang="fr-FR" dirty="0" err="1">
                <a:latin typeface="Trebuchet MS" panose="020B0703020202090204" pitchFamily="34" charset="0"/>
              </a:rPr>
              <a:t>péri-scolaires</a:t>
            </a:r>
            <a:r>
              <a:rPr lang="fr-FR" dirty="0">
                <a:latin typeface="Trebuchet MS" panose="020B0703020202090204" pitchFamily="34" charset="0"/>
              </a:rPr>
              <a:t>)</a:t>
            </a:r>
          </a:p>
          <a:p>
            <a:r>
              <a:rPr lang="fr-FR" dirty="0">
                <a:latin typeface="Trebuchet MS" panose="020B0703020202090204" pitchFamily="34" charset="0"/>
              </a:rPr>
              <a:t>Développer des </a:t>
            </a:r>
            <a:r>
              <a:rPr lang="fr-FR" b="1" dirty="0">
                <a:latin typeface="Trebuchet MS" panose="020B0703020202090204" pitchFamily="34" charset="0"/>
              </a:rPr>
              <a:t>ressources pédagogiques </a:t>
            </a:r>
            <a:r>
              <a:rPr lang="fr-FR" dirty="0">
                <a:latin typeface="Trebuchet MS" panose="020B0703020202090204" pitchFamily="34" charset="0"/>
              </a:rPr>
              <a:t>à destination des </a:t>
            </a:r>
            <a:r>
              <a:rPr lang="fr-FR" dirty="0" err="1">
                <a:latin typeface="Trebuchet MS" panose="020B0703020202090204" pitchFamily="34" charset="0"/>
              </a:rPr>
              <a:t>enseignant·es</a:t>
            </a:r>
            <a:r>
              <a:rPr lang="fr-FR" dirty="0">
                <a:latin typeface="Trebuchet MS" panose="020B0703020202090204" pitchFamily="34" charset="0"/>
              </a:rPr>
              <a:t> (</a:t>
            </a:r>
            <a:r>
              <a:rPr lang="fr-FR" dirty="0" err="1">
                <a:latin typeface="Trebuchet MS" panose="020B0703020202090204" pitchFamily="34" charset="0"/>
              </a:rPr>
              <a:t>cf</a:t>
            </a:r>
            <a:r>
              <a:rPr lang="fr-FR" dirty="0">
                <a:latin typeface="Trebuchet MS" panose="020B0703020202090204" pitchFamily="34" charset="0"/>
              </a:rPr>
              <a:t> dossier d’aide à la visite enseignants + </a:t>
            </a:r>
            <a:r>
              <a:rPr lang="fr-FR" dirty="0" err="1">
                <a:latin typeface="Trebuchet MS" panose="020B0703020202090204" pitchFamily="34" charset="0"/>
              </a:rPr>
              <a:t>padlets</a:t>
            </a:r>
            <a:r>
              <a:rPr lang="fr-FR" dirty="0">
                <a:latin typeface="Trebuchet MS" panose="020B0703020202090204" pitchFamily="34" charset="0"/>
              </a:rPr>
              <a:t> sur les expositions temporaires) + des outils de visite pour les élèves</a:t>
            </a:r>
          </a:p>
          <a:p>
            <a:r>
              <a:rPr lang="fr-FR" dirty="0">
                <a:latin typeface="Trebuchet MS" panose="020B0703020202090204" pitchFamily="34" charset="0"/>
              </a:rPr>
              <a:t>Construire des </a:t>
            </a:r>
            <a:r>
              <a:rPr lang="fr-FR" b="1" dirty="0">
                <a:latin typeface="Trebuchet MS" panose="020B0703020202090204" pitchFamily="34" charset="0"/>
              </a:rPr>
              <a:t>projets pédagogiques </a:t>
            </a:r>
            <a:r>
              <a:rPr lang="fr-FR" dirty="0">
                <a:latin typeface="Trebuchet MS" panose="020B0703020202090204" pitchFamily="34" charset="0"/>
              </a:rPr>
              <a:t>avec les classes (« appel à projets « Chercheurs d’art » : des rencontres avec des professionnels du musée)</a:t>
            </a:r>
          </a:p>
          <a:p>
            <a:r>
              <a:rPr lang="fr-FR" dirty="0">
                <a:latin typeface="Trebuchet MS" panose="020B0703020202090204" pitchFamily="34" charset="0"/>
              </a:rPr>
              <a:t>Animer des formations à destination des </a:t>
            </a:r>
            <a:r>
              <a:rPr lang="fr-FR" dirty="0" err="1">
                <a:latin typeface="Trebuchet MS" panose="020B0703020202090204" pitchFamily="34" charset="0"/>
              </a:rPr>
              <a:t>enseignant·es</a:t>
            </a:r>
            <a:r>
              <a:rPr lang="fr-FR" dirty="0">
                <a:latin typeface="Trebuchet MS" panose="020B0703020202090204" pitchFamily="34" charset="0"/>
              </a:rPr>
              <a:t> : EAFC, goûters pédagogiques et visites préparatoires d’exposition</a:t>
            </a:r>
          </a:p>
          <a:p>
            <a:r>
              <a:rPr lang="fr-FR" dirty="0">
                <a:latin typeface="Trebuchet MS" panose="020B0703020202090204" pitchFamily="34" charset="0"/>
              </a:rPr>
              <a:t>Point sur le </a:t>
            </a:r>
            <a:r>
              <a:rPr lang="fr-FR" dirty="0" err="1">
                <a:latin typeface="Trebuchet MS" panose="020B0703020202090204" pitchFamily="34" charset="0"/>
              </a:rPr>
              <a:t>Pass</a:t>
            </a:r>
            <a:r>
              <a:rPr lang="fr-FR" dirty="0">
                <a:latin typeface="Trebuchet MS" panose="020B0703020202090204" pitchFamily="34" charset="0"/>
              </a:rPr>
              <a:t> Culture</a:t>
            </a:r>
          </a:p>
        </p:txBody>
      </p:sp>
    </p:spTree>
    <p:extLst>
      <p:ext uri="{BB962C8B-B14F-4D97-AF65-F5344CB8AC3E}">
        <p14:creationId xmlns:p14="http://schemas.microsoft.com/office/powerpoint/2010/main" val="31203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dirty="0" err="1">
                <a:latin typeface="Trebuchet MS"/>
                <a:ea typeface="Trebuchet MS"/>
                <a:cs typeface="Trebuchet MS"/>
                <a:sym typeface="Trebuchet MS"/>
              </a:rPr>
              <a:t>Padlet</a:t>
            </a:r>
            <a:r>
              <a:rPr lang="fr-FR" dirty="0">
                <a:latin typeface="Trebuchet MS"/>
                <a:ea typeface="Trebuchet MS"/>
                <a:cs typeface="Trebuchet MS"/>
                <a:sym typeface="Trebuchet MS"/>
              </a:rPr>
              <a:t> de ressources générales</a:t>
            </a:r>
            <a:endParaRPr dirty="0"/>
          </a:p>
        </p:txBody>
      </p:sp>
      <p:cxnSp>
        <p:nvCxnSpPr>
          <p:cNvPr id="137" name="Google Shape;137;p6"/>
          <p:cNvCxnSpPr/>
          <p:nvPr/>
        </p:nvCxnSpPr>
        <p:spPr>
          <a:xfrm>
            <a:off x="755576" y="1700808"/>
            <a:ext cx="7561263" cy="0"/>
          </a:xfrm>
          <a:prstGeom prst="straightConnector1">
            <a:avLst/>
          </a:prstGeom>
          <a:noFill/>
          <a:ln w="19050" cap="flat" cmpd="sng">
            <a:solidFill>
              <a:schemeClr val="accent1"/>
            </a:solidFill>
            <a:prstDash val="solid"/>
            <a:round/>
            <a:headEnd type="none" w="sm" len="sm"/>
            <a:tailEnd type="none" w="sm" len="sm"/>
          </a:ln>
        </p:spPr>
      </p:cxnSp>
      <p:sp>
        <p:nvSpPr>
          <p:cNvPr id="138" name="Google Shape;138;p6"/>
          <p:cNvSpPr txBox="1">
            <a:spLocks noGrp="1"/>
          </p:cNvSpPr>
          <p:nvPr>
            <p:ph type="body" idx="1"/>
          </p:nvPr>
        </p:nvSpPr>
        <p:spPr>
          <a:xfrm>
            <a:off x="457200" y="1877617"/>
            <a:ext cx="8229600" cy="932818"/>
          </a:xfrm>
          <a:prstGeom prst="rect">
            <a:avLst/>
          </a:prstGeom>
          <a:noFill/>
          <a:ln>
            <a:noFill/>
          </a:ln>
        </p:spPr>
        <p:txBody>
          <a:bodyPr spcFirstLastPara="1" wrap="square" lIns="91425" tIns="45700" rIns="91425" bIns="45700" anchor="t" anchorCtr="0">
            <a:noAutofit/>
          </a:bodyPr>
          <a:lstStyle/>
          <a:p>
            <a:pPr marL="182563" lvl="0" indent="-74613">
              <a:spcBef>
                <a:spcPts val="0"/>
              </a:spcBef>
              <a:buSzPts val="1700"/>
              <a:buNone/>
            </a:pPr>
            <a:endParaRPr lang="fr-FR" sz="2000" dirty="0">
              <a:latin typeface="Trebuchet MS"/>
              <a:ea typeface="Trebuchet MS"/>
              <a:cs typeface="Trebuchet MS"/>
              <a:sym typeface="Trebuchet MS"/>
              <a:hlinkClick r:id="" action="ppaction://noaction"/>
            </a:endParaRPr>
          </a:p>
          <a:p>
            <a:pPr marL="182563" lvl="0" indent="-74613">
              <a:spcBef>
                <a:spcPts val="0"/>
              </a:spcBef>
              <a:buSzPts val="1700"/>
              <a:buNone/>
            </a:pPr>
            <a:r>
              <a:rPr lang="fr-FR" sz="2000" dirty="0">
                <a:latin typeface="Trebuchet MS"/>
                <a:ea typeface="Trebuchet MS"/>
                <a:cs typeface="Trebuchet MS"/>
                <a:sym typeface="Trebuchet MS"/>
                <a:hlinkClick r:id="rId3"/>
              </a:rPr>
              <a:t>https://padlet.com/MuseeduquaiBranlyJacquesChirac/ressources-g-n-rales-sur-le-mus-e-du-quai-branly-jacques-chi-xzxx7q8iyiye413e</a:t>
            </a:r>
            <a:endParaRPr lang="fr-FR" sz="2000" dirty="0">
              <a:latin typeface="Trebuchet MS"/>
              <a:ea typeface="Trebuchet MS"/>
              <a:cs typeface="Trebuchet MS"/>
              <a:sym typeface="Trebuchet MS"/>
            </a:endParaRPr>
          </a:p>
          <a:p>
            <a:pPr marL="182563" lvl="0" indent="-74613">
              <a:spcBef>
                <a:spcPts val="0"/>
              </a:spcBef>
              <a:buSzPts val="1700"/>
              <a:buNone/>
            </a:pPr>
            <a:endParaRPr sz="2000" dirty="0">
              <a:latin typeface="Trebuchet MS"/>
              <a:ea typeface="Trebuchet MS"/>
              <a:cs typeface="Trebuchet MS"/>
              <a:sym typeface="Trebuchet MS"/>
            </a:endParaRPr>
          </a:p>
        </p:txBody>
      </p:sp>
      <p:sp>
        <p:nvSpPr>
          <p:cNvPr id="6" name="Google Shape;138;p6">
            <a:extLst>
              <a:ext uri="{FF2B5EF4-FFF2-40B4-BE49-F238E27FC236}">
                <a16:creationId xmlns:a16="http://schemas.microsoft.com/office/drawing/2014/main" id="{3CBBDC15-8791-5546-86D2-26C5F89D4B6C}"/>
              </a:ext>
            </a:extLst>
          </p:cNvPr>
          <p:cNvSpPr txBox="1">
            <a:spLocks/>
          </p:cNvSpPr>
          <p:nvPr/>
        </p:nvSpPr>
        <p:spPr>
          <a:xfrm>
            <a:off x="251520" y="4458965"/>
            <a:ext cx="8229600" cy="12102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5755" algn="l" rtl="0">
              <a:lnSpc>
                <a:spcPct val="100000"/>
              </a:lnSpc>
              <a:spcBef>
                <a:spcPts val="360"/>
              </a:spcBef>
              <a:spcAft>
                <a:spcPts val="0"/>
              </a:spcAft>
              <a:buClr>
                <a:schemeClr val="accent1"/>
              </a:buClr>
              <a:buSzPts val="1530"/>
              <a:buFont typeface="Arial"/>
              <a:buChar char="•"/>
              <a:defRPr sz="2400" b="0" i="0" u="none" strike="noStrike" cap="none">
                <a:solidFill>
                  <a:schemeClr val="dk1"/>
                </a:solidFill>
                <a:latin typeface="Arial"/>
                <a:ea typeface="Arial"/>
                <a:cs typeface="Arial"/>
                <a:sym typeface="Arial"/>
              </a:defRPr>
            </a:lvl1pPr>
            <a:lvl2pPr marL="914400" marR="0" lvl="1" indent="-325755" algn="l" rtl="0">
              <a:lnSpc>
                <a:spcPct val="100000"/>
              </a:lnSpc>
              <a:spcBef>
                <a:spcPts val="360"/>
              </a:spcBef>
              <a:spcAft>
                <a:spcPts val="0"/>
              </a:spcAft>
              <a:buClr>
                <a:schemeClr val="accent1"/>
              </a:buClr>
              <a:buSzPts val="1530"/>
              <a:buFont typeface="Arial"/>
              <a:buChar char="•"/>
              <a:defRPr sz="2000" b="0" i="0" u="none" strike="noStrike" cap="none">
                <a:solidFill>
                  <a:schemeClr val="dk1"/>
                </a:solidFill>
                <a:latin typeface="Arial"/>
                <a:ea typeface="Arial"/>
                <a:cs typeface="Arial"/>
                <a:sym typeface="Arial"/>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accent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accent1"/>
              </a:buClr>
              <a:buSzPts val="18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accent1"/>
              </a:buClr>
              <a:buSzPts val="1800"/>
              <a:buFont typeface="Arial"/>
              <a:buChar char="•"/>
              <a:defRPr sz="13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1"/>
              </a:buClr>
              <a:buSzPts val="1800"/>
              <a:buFont typeface="Arial"/>
              <a:buChar char="•"/>
              <a:defRPr sz="13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accent1"/>
              </a:buClr>
              <a:buSzPts val="1800"/>
              <a:buFont typeface="Arial"/>
              <a:buChar char="•"/>
              <a:defRPr sz="13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accent1"/>
              </a:buClr>
              <a:buSzPts val="1800"/>
              <a:buFont typeface="Arial"/>
              <a:buChar char="•"/>
              <a:defRPr sz="1300" b="0" i="0" u="none" strike="noStrike" cap="none">
                <a:solidFill>
                  <a:schemeClr val="dk1"/>
                </a:solidFill>
                <a:latin typeface="Arial"/>
                <a:ea typeface="Arial"/>
                <a:cs typeface="Arial"/>
                <a:sym typeface="Arial"/>
              </a:defRPr>
            </a:lvl9pPr>
          </a:lstStyle>
          <a:p>
            <a:r>
              <a:rPr lang="fr-FR" dirty="0">
                <a:latin typeface="Trebuchet MS" panose="020B0703020202090204" pitchFamily="34" charset="0"/>
                <a:hlinkClick r:id="rId4"/>
              </a:rPr>
              <a:t>https://</a:t>
            </a:r>
            <a:r>
              <a:rPr lang="fr-FR" b="1" dirty="0">
                <a:latin typeface="Trebuchet MS" panose="020B0703020202090204" pitchFamily="34" charset="0"/>
                <a:hlinkClick r:id="rId4"/>
              </a:rPr>
              <a:t>www</a:t>
            </a:r>
            <a:r>
              <a:rPr lang="fr-FR" dirty="0">
                <a:latin typeface="Trebuchet MS" panose="020B0703020202090204" pitchFamily="34" charset="0"/>
                <a:hlinkClick r:id="rId4"/>
              </a:rPr>
              <a:t>.quaibranly.fr/fr/</a:t>
            </a:r>
            <a:endParaRPr lang="fr-FR" dirty="0">
              <a:latin typeface="Trebuchet MS" panose="020B0703020202090204" pitchFamily="34" charset="0"/>
            </a:endParaRPr>
          </a:p>
          <a:p>
            <a:r>
              <a:rPr lang="fr-FR" dirty="0">
                <a:latin typeface="Trebuchet MS" panose="020B0703020202090204" pitchFamily="34" charset="0"/>
              </a:rPr>
              <a:t>Page « si vous êtes &gt; enseignant »</a:t>
            </a:r>
          </a:p>
          <a:p>
            <a:r>
              <a:rPr lang="fr-FR" dirty="0">
                <a:latin typeface="Trebuchet MS" panose="020B0703020202090204" pitchFamily="34" charset="0"/>
              </a:rPr>
              <a:t>Page « </a:t>
            </a:r>
            <a:r>
              <a:rPr lang="fr-FR" dirty="0">
                <a:latin typeface="Trebuchet MS" panose="020B0703020202090204" pitchFamily="34" charset="0"/>
                <a:hlinkClick r:id="rId5"/>
              </a:rPr>
              <a:t>Explorer les collections</a:t>
            </a:r>
            <a:r>
              <a:rPr lang="fr-FR" dirty="0">
                <a:latin typeface="Trebuchet MS" panose="020B0703020202090204" pitchFamily="34" charset="0"/>
              </a:rPr>
              <a:t> » pour retrouver les œuvres : noter le numéro d’inventaire des œuvres !</a:t>
            </a:r>
          </a:p>
          <a:p>
            <a:pPr marL="182563" indent="-74613">
              <a:spcBef>
                <a:spcPts val="0"/>
              </a:spcBef>
              <a:buSzPts val="1700"/>
              <a:buFont typeface="Arial"/>
              <a:buNone/>
            </a:pPr>
            <a:endParaRPr lang="fr-FR" dirty="0">
              <a:latin typeface="Trebuchet MS"/>
              <a:ea typeface="Trebuchet MS"/>
              <a:cs typeface="Trebuchet MS"/>
              <a:sym typeface="Trebuchet MS"/>
            </a:endParaRPr>
          </a:p>
        </p:txBody>
      </p:sp>
      <p:cxnSp>
        <p:nvCxnSpPr>
          <p:cNvPr id="7" name="Google Shape;137;p6">
            <a:extLst>
              <a:ext uri="{FF2B5EF4-FFF2-40B4-BE49-F238E27FC236}">
                <a16:creationId xmlns:a16="http://schemas.microsoft.com/office/drawing/2014/main" id="{313E8DF2-4212-E542-9280-124DED11D9B8}"/>
              </a:ext>
            </a:extLst>
          </p:cNvPr>
          <p:cNvCxnSpPr/>
          <p:nvPr/>
        </p:nvCxnSpPr>
        <p:spPr>
          <a:xfrm>
            <a:off x="755575" y="4130000"/>
            <a:ext cx="7561263" cy="0"/>
          </a:xfrm>
          <a:prstGeom prst="straightConnector1">
            <a:avLst/>
          </a:prstGeom>
          <a:noFill/>
          <a:ln w="19050" cap="flat" cmpd="sng">
            <a:solidFill>
              <a:schemeClr val="accent1"/>
            </a:solidFill>
            <a:prstDash val="solid"/>
            <a:round/>
            <a:headEnd type="none" w="sm" len="sm"/>
            <a:tailEnd type="none" w="sm" len="sm"/>
          </a:ln>
        </p:spPr>
      </p:cxnSp>
      <p:sp>
        <p:nvSpPr>
          <p:cNvPr id="8" name="Titre 1">
            <a:extLst>
              <a:ext uri="{FF2B5EF4-FFF2-40B4-BE49-F238E27FC236}">
                <a16:creationId xmlns:a16="http://schemas.microsoft.com/office/drawing/2014/main" id="{EA002E2C-9C12-2F4B-8BEF-C9B346EE042F}"/>
              </a:ext>
            </a:extLst>
          </p:cNvPr>
          <p:cNvSpPr txBox="1">
            <a:spLocks/>
          </p:cNvSpPr>
          <p:nvPr/>
        </p:nvSpPr>
        <p:spPr>
          <a:xfrm>
            <a:off x="457200" y="3139400"/>
            <a:ext cx="8229600" cy="990600"/>
          </a:xfrm>
          <a:prstGeom prst="rect">
            <a:avLst/>
          </a:prstGeom>
        </p:spPr>
        <p:txBody>
          <a:bodyPr vert="horz" lIns="91440" tIns="45720" rIns="91440" bIns="45720" rtlCol="0" anchor="ctr">
            <a:normAutofit/>
          </a:bodyPr>
          <a:lst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a:r>
              <a:rPr lang="fr-FR">
                <a:latin typeface="Trebuchet MS" panose="020B0603020202020204" pitchFamily="34" charset="0"/>
              </a:rPr>
              <a:t>Le </a:t>
            </a:r>
            <a:r>
              <a:rPr lang="fr-FR">
                <a:latin typeface="Trebuchet MS" panose="020B0603020202020204" pitchFamily="34" charset="0"/>
                <a:hlinkClick r:id="rId6"/>
              </a:rPr>
              <a:t>site internet du musée</a:t>
            </a:r>
            <a:endParaRPr lang="fr-FR" dirty="0">
              <a:latin typeface="Trebuchet MS" panose="020B0603020202020204" pitchFamily="34" charset="0"/>
            </a:endParaRPr>
          </a:p>
        </p:txBody>
      </p:sp>
    </p:spTree>
    <p:extLst>
      <p:ext uri="{BB962C8B-B14F-4D97-AF65-F5344CB8AC3E}">
        <p14:creationId xmlns:p14="http://schemas.microsoft.com/office/powerpoint/2010/main" val="1407109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Clarity</Template>
  <TotalTime>4593</TotalTime>
  <Words>3117</Words>
  <Application>Microsoft Macintosh PowerPoint</Application>
  <PresentationFormat>Affichage à l'écran (4:3)</PresentationFormat>
  <Paragraphs>335</Paragraphs>
  <Slides>24</Slides>
  <Notes>20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ＭＳ Ｐゴシック</vt:lpstr>
      <vt:lpstr>Arial</vt:lpstr>
      <vt:lpstr>Calibri</vt:lpstr>
      <vt:lpstr>Sakkal Majalla</vt:lpstr>
      <vt:lpstr>Times New Roman</vt:lpstr>
      <vt:lpstr>Trebuchet MS</vt:lpstr>
      <vt:lpstr>Wingdings</vt:lpstr>
      <vt:lpstr>Clarté</vt:lpstr>
      <vt:lpstr>Stage DAAC Créteil « La littérature contemporaine et le vivant »</vt:lpstr>
      <vt:lpstr>Présentation PowerPoint</vt:lpstr>
      <vt:lpstr>Bienvenue au  musée du quai Branly – Jacques Chirac !</vt:lpstr>
      <vt:lpstr>Le musée en quelques chiffres</vt:lpstr>
      <vt:lpstr>La littérature contemporaine et le vivant au musée du quai Branly-Jacques Chirac ?</vt:lpstr>
      <vt:lpstr>Présentation PowerPoint</vt:lpstr>
      <vt:lpstr>Présentation PowerPoint</vt:lpstr>
      <vt:lpstr>Les missions du service de médiation culturelle – publics scolaires</vt:lpstr>
      <vt:lpstr>Padlet de ressources générales</vt:lpstr>
      <vt:lpstr>Présentation PowerPoint</vt:lpstr>
      <vt:lpstr>Présentation PowerPoint</vt:lpstr>
      <vt:lpstr>Présentation PowerPoint</vt:lpstr>
      <vt:lpstr>Présentation PowerPoint</vt:lpstr>
      <vt:lpstr>Présentation PowerPoint</vt:lpstr>
      <vt:lpstr>AMAZÔNIA Créations et futures autochtones   30 septembre 2025 -18 Janvier 2026 Galerie Jardin   </vt:lpstr>
      <vt:lpstr>Présentation PowerPoint</vt:lpstr>
      <vt:lpstr>AFRICA FASHION  31 mars -12 Juillet 2026 Galerie Jardin   </vt:lpstr>
      <vt:lpstr>Plumes du Paradis.  Voyages d'un oiseau extraordinaire de Nouvelle-Guinée   12 mai -8 novembre 2026 Galerie Germain Viatte   </vt:lpstr>
      <vt:lpstr>Présentation PowerPoint</vt:lpstr>
      <vt:lpstr>Informations pratiques</vt:lpstr>
      <vt:lpstr>Le jour de la visite</vt:lpstr>
      <vt:lpstr>Les services</vt:lpstr>
      <vt:lpstr>Pour vous</vt:lpstr>
      <vt:lpstr>Bonne visite !  </vt:lpstr>
    </vt:vector>
  </TitlesOfParts>
  <Company>Musée du Quaibranly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Relais du champ social</dc:title>
  <dc:creator>DERDER Peggy</dc:creator>
  <cp:lastModifiedBy>Hélène Clévy</cp:lastModifiedBy>
  <cp:revision>251</cp:revision>
  <cp:lastPrinted>2016-10-13T09:25:47Z</cp:lastPrinted>
  <dcterms:created xsi:type="dcterms:W3CDTF">2015-03-06T16:46:31Z</dcterms:created>
  <dcterms:modified xsi:type="dcterms:W3CDTF">2025-11-17T20:40:38Z</dcterms:modified>
</cp:coreProperties>
</file>