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6" r:id="rId33"/>
    <p:sldId id="288" r:id="rId34"/>
    <p:sldId id="289" r:id="rId35"/>
    <p:sldId id="298" r:id="rId36"/>
    <p:sldId id="290" r:id="rId37"/>
    <p:sldId id="291" r:id="rId38"/>
    <p:sldId id="292"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
          <a:latin typeface="Gill Sans"/>
          <a:ea typeface="Gill Sans"/>
          <a:cs typeface="Gill Sans"/>
        </a:font>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
          <a:latin typeface="Gill Sans"/>
          <a:ea typeface="Gill Sans"/>
          <a:cs typeface="Gill Sans"/>
        </a:font>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
          <a:latin typeface="Gill Sans"/>
          <a:ea typeface="Gill Sans"/>
          <a:cs typeface="Gill Sans"/>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
          <a:latin typeface="Gill Sans"/>
          <a:ea typeface="Gill Sans"/>
          <a:cs typeface="Gill Sans"/>
        </a:font>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
          <a:latin typeface="Gill Sans"/>
          <a:ea typeface="Gill Sans"/>
          <a:cs typeface="Gill Sans"/>
        </a:font>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
          <a:latin typeface="Gill Sans"/>
          <a:ea typeface="Gill Sans"/>
          <a:cs typeface="Gill Sans"/>
        </a:font>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
          <a:latin typeface="Gill Sans"/>
          <a:ea typeface="Gill Sans"/>
          <a:cs typeface="Gill Sans"/>
        </a:font>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 styleId="{8F44A2F1-9E1F-4B54-A3A2-5F16C0AD49E2}" styleName="">
    <a:tblBg/>
    <a:wholeTbl>
      <a:tcTxStyle b="off" i="off">
        <a:fontRef idx="minor">
          <a:srgbClr val="606060"/>
        </a:fontRef>
        <a:srgbClr val="606060"/>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E7E3D2">
              <a:alpha val="50000"/>
            </a:srgbClr>
          </a:solidFill>
        </a:fill>
      </a:tcStyle>
    </a:band2H>
    <a:firstCol>
      <a:tcTxStyle b="off" i="off">
        <a:font>
          <a:latin typeface="Gill Sans"/>
          <a:ea typeface="Gill Sans"/>
          <a:cs typeface="Gill Sans"/>
        </a:font>
        <a:srgbClr val="FFFFFF"/>
      </a:tcTxStyle>
      <a:tcStyle>
        <a:tcBdr>
          <a:left>
            <a:ln w="12700" cap="flat">
              <a:solidFill>
                <a:srgbClr val="A5A59F"/>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solidFill>
                <a:srgbClr val="FDF6DA"/>
              </a:solidFill>
              <a:prstDash val="solid"/>
              <a:miter lim="400000"/>
            </a:ln>
          </a:insideV>
        </a:tcBdr>
        <a:fill>
          <a:solidFill>
            <a:srgbClr val="A5C69B"/>
          </a:solidFill>
        </a:fill>
      </a:tcStyle>
    </a:firstCol>
    <a:lastRow>
      <a:tcTxStyle b="off" i="off">
        <a:font>
          <a:latin typeface="Gill Sans"/>
          <a:ea typeface="Gill Sans"/>
          <a:cs typeface="Gill Sans"/>
        </a:font>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A5A59F"/>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Gill Sans"/>
          <a:ea typeface="Gill Sans"/>
          <a:cs typeface="Gill Sans"/>
        </a:font>
        <a:srgbClr val="FFFFFF"/>
      </a:tcTxStyle>
      <a:tcStyle>
        <a:tcBdr>
          <a:left>
            <a:ln w="12700" cap="flat">
              <a:solidFill>
                <a:srgbClr val="FDF6DA"/>
              </a:solidFill>
              <a:prstDash val="solid"/>
              <a:miter lim="400000"/>
            </a:ln>
          </a:left>
          <a:right>
            <a:ln w="12700" cap="flat">
              <a:solidFill>
                <a:srgbClr val="FDF6DA"/>
              </a:solidFill>
              <a:prstDash val="solid"/>
              <a:miter lim="400000"/>
            </a:ln>
          </a:right>
          <a:top>
            <a:ln w="12700" cap="flat">
              <a:solidFill>
                <a:srgbClr val="A5A59F"/>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solidFill>
                <a:srgbClr val="FDF6DA"/>
              </a:solidFill>
              <a:prstDash val="solid"/>
              <a:miter lim="400000"/>
            </a:ln>
          </a:insideV>
        </a:tcBdr>
        <a:fill>
          <a:solidFill>
            <a:srgbClr val="7C9D6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03"/>
    <p:restoredTop sz="94752"/>
  </p:normalViewPr>
  <p:slideViewPr>
    <p:cSldViewPr snapToGrid="0">
      <p:cViewPr varScale="1">
        <p:scale>
          <a:sx n="81" d="100"/>
          <a:sy n="81" d="100"/>
        </p:scale>
        <p:origin x="13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3" name="Ligne"/>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Texte du titre"/>
          <p:cNvSpPr txBox="1">
            <a:spLocks noGrp="1"/>
          </p:cNvSpPr>
          <p:nvPr>
            <p:ph type="title"/>
          </p:nvPr>
        </p:nvSpPr>
        <p:spPr>
          <a:xfrm>
            <a:off x="508000" y="3009900"/>
            <a:ext cx="11988800" cy="2032000"/>
          </a:xfrm>
          <a:prstGeom prst="rect">
            <a:avLst/>
          </a:prstGeom>
        </p:spPr>
        <p:txBody>
          <a:bodyPr anchor="b"/>
          <a:lstStyle/>
          <a:p>
            <a:r>
              <a:t>Texte du titre</a:t>
            </a:r>
          </a:p>
        </p:txBody>
      </p:sp>
      <p:sp>
        <p:nvSpPr>
          <p:cNvPr id="15" name="Texte niveau 1…"/>
          <p:cNvSpPr txBox="1">
            <a:spLocks noGrp="1"/>
          </p:cNvSpPr>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r>
              <a:t>Texte niveau 1</a:t>
            </a:r>
          </a:p>
          <a:p>
            <a:pPr lvl="1"/>
            <a:r>
              <a:t>Texte niveau 2</a:t>
            </a:r>
          </a:p>
          <a:p>
            <a:pPr lvl="2"/>
            <a:r>
              <a:t>Texte niveau 3</a:t>
            </a:r>
          </a:p>
          <a:p>
            <a:pPr lvl="3"/>
            <a:r>
              <a:t>Texte niveau 4</a:t>
            </a:r>
          </a:p>
          <a:p>
            <a:pPr lvl="4"/>
            <a:r>
              <a:t>Texte niveau 5</a:t>
            </a:r>
          </a:p>
        </p:txBody>
      </p:sp>
      <p:sp>
        <p:nvSpPr>
          <p:cNvPr id="16" name="Numéro de diapositive"/>
          <p:cNvSpPr txBox="1">
            <a:spLocks noGrp="1"/>
          </p:cNvSpPr>
          <p:nvPr>
            <p:ph type="sldNum" sz="quarter" idx="2"/>
          </p:nvPr>
        </p:nvSpPr>
        <p:spPr>
          <a:xfrm>
            <a:off x="12154001" y="8763000"/>
            <a:ext cx="342901" cy="3683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05" name="-Gilles Allain"/>
          <p:cNvSpPr txBox="1">
            <a:spLocks noGrp="1"/>
          </p:cNvSpPr>
          <p:nvPr>
            <p:ph type="body" sz="quarter" idx="13"/>
          </p:nvPr>
        </p:nvSpPr>
        <p:spPr>
          <a:xfrm>
            <a:off x="508000" y="5918200"/>
            <a:ext cx="11988800" cy="533400"/>
          </a:xfrm>
          <a:prstGeom prst="rect">
            <a:avLst/>
          </a:prstGeom>
        </p:spPr>
        <p:txBody>
          <a:bodyPr anchor="t">
            <a:spAutoFit/>
          </a:bodyPr>
          <a:lstStyle>
            <a:lvl1pPr marL="0" indent="0" algn="ctr">
              <a:lnSpc>
                <a:spcPct val="140000"/>
              </a:lnSpc>
              <a:spcBef>
                <a:spcPts val="0"/>
              </a:spcBef>
              <a:buSzTx/>
              <a:buNone/>
              <a:defRPr sz="3000" i="1">
                <a:solidFill>
                  <a:srgbClr val="9D9D9D"/>
                </a:solidFill>
              </a:defRPr>
            </a:lvl1pPr>
          </a:lstStyle>
          <a:p>
            <a:r>
              <a:t>-Gilles Allain</a:t>
            </a:r>
          </a:p>
        </p:txBody>
      </p:sp>
      <p:sp>
        <p:nvSpPr>
          <p:cNvPr id="106" name="« Saisissez une citation ici. »"/>
          <p:cNvSpPr txBox="1">
            <a:spLocks noGrp="1"/>
          </p:cNvSpPr>
          <p:nvPr>
            <p:ph type="body" sz="quarter" idx="14"/>
          </p:nvPr>
        </p:nvSpPr>
        <p:spPr>
          <a:xfrm>
            <a:off x="1270000" y="4298950"/>
            <a:ext cx="10464800" cy="622300"/>
          </a:xfrm>
          <a:prstGeom prst="rect">
            <a:avLst/>
          </a:prstGeom>
        </p:spPr>
        <p:txBody>
          <a:bodyPr>
            <a:spAutoFit/>
          </a:bodyPr>
          <a:lstStyle>
            <a:lvl1pPr marL="0" indent="0" algn="ctr">
              <a:lnSpc>
                <a:spcPct val="120000"/>
              </a:lnSpc>
              <a:spcBef>
                <a:spcPts val="0"/>
              </a:spcBef>
              <a:buSzTx/>
              <a:buNone/>
              <a:defRPr sz="3600"/>
            </a:lvl1pPr>
          </a:lstStyle>
          <a:p>
            <a:r>
              <a:t>« Saisissez une citation ici. » </a:t>
            </a:r>
          </a:p>
        </p:txBody>
      </p:sp>
      <p:sp>
        <p:nvSpPr>
          <p:cNvPr id="10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4"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2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e">
    <p:spTree>
      <p:nvGrpSpPr>
        <p:cNvPr id="1" name=""/>
        <p:cNvGrpSpPr/>
        <p:nvPr/>
      </p:nvGrpSpPr>
      <p:grpSpPr>
        <a:xfrm>
          <a:off x="0" y="0"/>
          <a:ext cx="0" cy="0"/>
          <a:chOff x="0" y="0"/>
          <a:chExt cx="0" cy="0"/>
        </a:xfrm>
      </p:grpSpPr>
      <p:sp>
        <p:nvSpPr>
          <p:cNvPr id="23" name="Image"/>
          <p:cNvSpPr>
            <a:spLocks noGrp="1"/>
          </p:cNvSpPr>
          <p:nvPr>
            <p:ph type="pic" idx="13"/>
          </p:nvPr>
        </p:nvSpPr>
        <p:spPr>
          <a:xfrm>
            <a:off x="622300" y="1181100"/>
            <a:ext cx="11760200" cy="5676900"/>
          </a:xfrm>
          <a:prstGeom prst="rect">
            <a:avLst/>
          </a:prstGeom>
          <a:ln w="9525">
            <a:round/>
          </a:ln>
        </p:spPr>
        <p:txBody>
          <a:bodyPr lIns="91439" tIns="45719" rIns="91439" bIns="45719" anchor="t">
            <a:noAutofit/>
          </a:bodyPr>
          <a:lstStyle/>
          <a:p>
            <a:endParaRPr/>
          </a:p>
        </p:txBody>
      </p:sp>
      <p:sp>
        <p:nvSpPr>
          <p:cNvPr id="24" name="Texte du titre"/>
          <p:cNvSpPr txBox="1">
            <a:spLocks noGrp="1"/>
          </p:cNvSpPr>
          <p:nvPr>
            <p:ph type="title"/>
          </p:nvPr>
        </p:nvSpPr>
        <p:spPr>
          <a:xfrm>
            <a:off x="508000" y="7099300"/>
            <a:ext cx="11988800" cy="1117600"/>
          </a:xfrm>
          <a:prstGeom prst="rect">
            <a:avLst/>
          </a:prstGeom>
        </p:spPr>
        <p:txBody>
          <a:bodyPr anchor="b"/>
          <a:lstStyle/>
          <a:p>
            <a:r>
              <a:t>Texte du titre</a:t>
            </a:r>
          </a:p>
        </p:txBody>
      </p:sp>
      <p:sp>
        <p:nvSpPr>
          <p:cNvPr id="25" name="Texte niveau 1…"/>
          <p:cNvSpPr txBox="1">
            <a:spLocks noGrp="1"/>
          </p:cNvSpPr>
          <p:nvPr>
            <p:ph type="body" sz="quarter" idx="1"/>
          </p:nvPr>
        </p:nvSpPr>
        <p:spPr>
          <a:xfrm>
            <a:off x="508000" y="8267700"/>
            <a:ext cx="11988800" cy="8382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r>
              <a:t>Texte niveau 1</a:t>
            </a:r>
          </a:p>
          <a:p>
            <a:pPr lvl="1"/>
            <a:r>
              <a:t>Texte niveau 2</a:t>
            </a:r>
          </a:p>
          <a:p>
            <a:pPr lvl="2"/>
            <a:r>
              <a:t>Texte niveau 3</a:t>
            </a:r>
          </a:p>
          <a:p>
            <a:pPr lvl="3"/>
            <a:r>
              <a:t>Texte niveau 4</a:t>
            </a:r>
          </a:p>
          <a:p>
            <a:pPr lvl="4"/>
            <a:r>
              <a:t>Texte niveau 5</a:t>
            </a:r>
          </a:p>
        </p:txBody>
      </p:sp>
      <p:sp>
        <p:nvSpPr>
          <p:cNvPr id="2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3" name="Texte du titre"/>
          <p:cNvSpPr txBox="1">
            <a:spLocks noGrp="1"/>
          </p:cNvSpPr>
          <p:nvPr>
            <p:ph type="title"/>
          </p:nvPr>
        </p:nvSpPr>
        <p:spPr>
          <a:xfrm>
            <a:off x="508000" y="3860800"/>
            <a:ext cx="11988800" cy="2032000"/>
          </a:xfrm>
          <a:prstGeom prst="rect">
            <a:avLst/>
          </a:prstGeom>
        </p:spPr>
        <p:txBody>
          <a:bodyPr/>
          <a:lstStyle/>
          <a:p>
            <a:r>
              <a:t>Texte du titre</a:t>
            </a:r>
          </a:p>
        </p:txBody>
      </p:sp>
      <p:sp>
        <p:nvSpPr>
          <p:cNvPr id="3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41" name="Image"/>
          <p:cNvSpPr>
            <a:spLocks noGrp="1"/>
          </p:cNvSpPr>
          <p:nvPr>
            <p:ph type="pic" sz="half" idx="13"/>
          </p:nvPr>
        </p:nvSpPr>
        <p:spPr>
          <a:xfrm>
            <a:off x="6805519" y="981849"/>
            <a:ext cx="5575301" cy="7531101"/>
          </a:xfrm>
          <a:prstGeom prst="rect">
            <a:avLst/>
          </a:prstGeom>
          <a:ln w="9525">
            <a:round/>
          </a:ln>
        </p:spPr>
        <p:txBody>
          <a:bodyPr lIns="91439" tIns="45719" rIns="91439" bIns="45719" anchor="t">
            <a:noAutofit/>
          </a:bodyPr>
          <a:lstStyle/>
          <a:p>
            <a:endParaRPr/>
          </a:p>
        </p:txBody>
      </p:sp>
      <p:sp>
        <p:nvSpPr>
          <p:cNvPr id="42" name="Texte du titre"/>
          <p:cNvSpPr txBox="1">
            <a:spLocks noGrp="1"/>
          </p:cNvSpPr>
          <p:nvPr>
            <p:ph type="title"/>
          </p:nvPr>
        </p:nvSpPr>
        <p:spPr>
          <a:xfrm>
            <a:off x="508000" y="2400300"/>
            <a:ext cx="5829300" cy="6070600"/>
          </a:xfrm>
          <a:prstGeom prst="rect">
            <a:avLst/>
          </a:prstGeom>
        </p:spPr>
        <p:txBody>
          <a:bodyPr anchor="t"/>
          <a:lstStyle/>
          <a:p>
            <a:r>
              <a:t>Texte du titre</a:t>
            </a:r>
          </a:p>
        </p:txBody>
      </p:sp>
      <p:sp>
        <p:nvSpPr>
          <p:cNvPr id="43" name="Texte niveau 1…"/>
          <p:cNvSpPr txBox="1">
            <a:spLocks noGrp="1"/>
          </p:cNvSpPr>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r>
              <a:t>Texte niveau 1</a:t>
            </a:r>
          </a:p>
          <a:p>
            <a:pPr lvl="1"/>
            <a:r>
              <a:t>Texte niveau 2</a:t>
            </a:r>
          </a:p>
          <a:p>
            <a:pPr lvl="2"/>
            <a:r>
              <a:t>Texte niveau 3</a:t>
            </a:r>
          </a:p>
          <a:p>
            <a:pPr lvl="3"/>
            <a:r>
              <a:t>Texte niveau 4</a:t>
            </a:r>
          </a:p>
          <a:p>
            <a:pPr lvl="4"/>
            <a:r>
              <a:t>Texte niveau 5</a:t>
            </a:r>
          </a:p>
        </p:txBody>
      </p:sp>
      <p:sp>
        <p:nvSpPr>
          <p:cNvPr id="4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sp>
        <p:nvSpPr>
          <p:cNvPr id="51" name="Ligne"/>
          <p:cNvSpPr/>
          <p:nvPr/>
        </p:nvSpPr>
        <p:spPr>
          <a:xfrm>
            <a:off x="508000" y="25781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2" name="Lig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3" name="Lig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4" name="Texte du titre"/>
          <p:cNvSpPr txBox="1">
            <a:spLocks noGrp="1"/>
          </p:cNvSpPr>
          <p:nvPr>
            <p:ph type="title"/>
          </p:nvPr>
        </p:nvSpPr>
        <p:spPr>
          <a:prstGeom prst="rect">
            <a:avLst/>
          </a:prstGeom>
        </p:spPr>
        <p:txBody>
          <a:bodyPr/>
          <a:lstStyle/>
          <a:p>
            <a:r>
              <a:t>Texte du titre</a:t>
            </a:r>
          </a:p>
        </p:txBody>
      </p:sp>
      <p:sp>
        <p:nvSpPr>
          <p:cNvPr id="5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et puces">
    <p:spTree>
      <p:nvGrpSpPr>
        <p:cNvPr id="1" name=""/>
        <p:cNvGrpSpPr/>
        <p:nvPr/>
      </p:nvGrpSpPr>
      <p:grpSpPr>
        <a:xfrm>
          <a:off x="0" y="0"/>
          <a:ext cx="0" cy="0"/>
          <a:chOff x="0" y="0"/>
          <a:chExt cx="0" cy="0"/>
        </a:xfrm>
      </p:grpSpPr>
      <p:sp>
        <p:nvSpPr>
          <p:cNvPr id="62" name="Lig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63" name="Lig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64" name="Lig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65" name="Texte du titre"/>
          <p:cNvSpPr txBox="1">
            <a:spLocks noGrp="1"/>
          </p:cNvSpPr>
          <p:nvPr>
            <p:ph type="title"/>
          </p:nvPr>
        </p:nvSpPr>
        <p:spPr>
          <a:prstGeom prst="rect">
            <a:avLst/>
          </a:prstGeom>
        </p:spPr>
        <p:txBody>
          <a:bodyPr/>
          <a:lstStyle/>
          <a:p>
            <a:r>
              <a:t>Texte du titre</a:t>
            </a:r>
          </a:p>
        </p:txBody>
      </p:sp>
      <p:sp>
        <p:nvSpPr>
          <p:cNvPr id="66" name="Texte niveau 1…"/>
          <p:cNvSpPr txBox="1">
            <a:spLocks noGrp="1"/>
          </p:cNvSpPr>
          <p:nvPr>
            <p:ph type="body" idx="1"/>
          </p:nvPr>
        </p:nvSpPr>
        <p:spPr>
          <a:xfrm>
            <a:off x="508000" y="3035300"/>
            <a:ext cx="11988800" cy="57277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6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sp>
        <p:nvSpPr>
          <p:cNvPr id="74" name="Lig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5" name="Lig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6" name="Lig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7" name="Image"/>
          <p:cNvSpPr>
            <a:spLocks noGrp="1"/>
          </p:cNvSpPr>
          <p:nvPr>
            <p:ph type="pic" sz="half" idx="13"/>
          </p:nvPr>
        </p:nvSpPr>
        <p:spPr>
          <a:xfrm>
            <a:off x="620619" y="2994799"/>
            <a:ext cx="5524501" cy="5524501"/>
          </a:xfrm>
          <a:prstGeom prst="rect">
            <a:avLst/>
          </a:prstGeom>
          <a:ln w="9525">
            <a:round/>
          </a:ln>
        </p:spPr>
        <p:txBody>
          <a:bodyPr lIns="91439" tIns="45719" rIns="91439" bIns="45719" anchor="t">
            <a:noAutofit/>
          </a:bodyPr>
          <a:lstStyle/>
          <a:p>
            <a:endParaRPr/>
          </a:p>
        </p:txBody>
      </p:sp>
      <p:sp>
        <p:nvSpPr>
          <p:cNvPr id="78" name="Texte du titre"/>
          <p:cNvSpPr txBox="1">
            <a:spLocks noGrp="1"/>
          </p:cNvSpPr>
          <p:nvPr>
            <p:ph type="title"/>
          </p:nvPr>
        </p:nvSpPr>
        <p:spPr>
          <a:prstGeom prst="rect">
            <a:avLst/>
          </a:prstGeom>
        </p:spPr>
        <p:txBody>
          <a:bodyPr/>
          <a:lstStyle/>
          <a:p>
            <a:r>
              <a:t>Texte du titre</a:t>
            </a:r>
          </a:p>
        </p:txBody>
      </p:sp>
      <p:sp>
        <p:nvSpPr>
          <p:cNvPr id="79" name="Texte niveau 1…"/>
          <p:cNvSpPr txBox="1">
            <a:spLocks noGrp="1"/>
          </p:cNvSpPr>
          <p:nvPr>
            <p:ph type="body" sz="half" idx="1"/>
          </p:nvPr>
        </p:nvSpPr>
        <p:spPr>
          <a:xfrm>
            <a:off x="6781800" y="2971800"/>
            <a:ext cx="5727700" cy="5524500"/>
          </a:xfrm>
          <a:prstGeom prst="rect">
            <a:avLst/>
          </a:prstGeom>
        </p:spPr>
        <p:txBody>
          <a:bodyPr/>
          <a:lstStyle>
            <a:lvl1pPr marL="368300" indent="-368300">
              <a:spcBef>
                <a:spcPts val="3200"/>
              </a:spcBef>
              <a:buSzPct val="30000"/>
              <a:buBlip>
                <a:blip r:embed="rId2"/>
              </a:buBlip>
              <a:defRPr sz="3000"/>
            </a:lvl1pPr>
            <a:lvl2pPr marL="736600" indent="-368300">
              <a:spcBef>
                <a:spcPts val="3200"/>
              </a:spcBef>
              <a:buSzPct val="30000"/>
              <a:buBlip>
                <a:blip r:embed="rId2"/>
              </a:buBlip>
              <a:defRPr sz="3000"/>
            </a:lvl2pPr>
            <a:lvl3pPr marL="1104900" indent="-368300">
              <a:spcBef>
                <a:spcPts val="3200"/>
              </a:spcBef>
              <a:buSzPct val="30000"/>
              <a:buBlip>
                <a:blip r:embed="rId2"/>
              </a:buBlip>
              <a:defRPr sz="3000"/>
            </a:lvl3pPr>
            <a:lvl4pPr marL="1473200" indent="-368300">
              <a:spcBef>
                <a:spcPts val="3200"/>
              </a:spcBef>
              <a:buSzPct val="30000"/>
              <a:buBlip>
                <a:blip r:embed="rId2"/>
              </a:buBlip>
              <a:defRPr sz="3000"/>
            </a:lvl4pPr>
            <a:lvl5pPr marL="1841500" indent="-368300">
              <a:spcBef>
                <a:spcPts val="3200"/>
              </a:spcBef>
              <a:buSzPct val="30000"/>
              <a:buBlip>
                <a:blip r:embed="rId2"/>
              </a:buBlip>
              <a:defRPr sz="3000"/>
            </a:lvl5pPr>
          </a:lstStyle>
          <a:p>
            <a:r>
              <a:t>Texte niveau 1</a:t>
            </a:r>
          </a:p>
          <a:p>
            <a:pPr lvl="1"/>
            <a:r>
              <a:t>Texte niveau 2</a:t>
            </a:r>
          </a:p>
          <a:p>
            <a:pPr lvl="2"/>
            <a:r>
              <a:t>Texte niveau 3</a:t>
            </a:r>
          </a:p>
          <a:p>
            <a:pPr lvl="3"/>
            <a:r>
              <a:t>Texte niveau 4</a:t>
            </a:r>
          </a:p>
          <a:p>
            <a:pPr lvl="4"/>
            <a:r>
              <a:t>Texte niveau 5</a:t>
            </a:r>
          </a:p>
        </p:txBody>
      </p:sp>
      <p:sp>
        <p:nvSpPr>
          <p:cNvPr id="8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87" name="Texte niveau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 niveau 1</a:t>
            </a:r>
          </a:p>
          <a:p>
            <a:pPr lvl="1"/>
            <a:r>
              <a:t>Texte niveau 2</a:t>
            </a:r>
          </a:p>
          <a:p>
            <a:pPr lvl="2"/>
            <a:r>
              <a:t>Texte niveau 3</a:t>
            </a:r>
          </a:p>
          <a:p>
            <a:pPr lvl="3"/>
            <a:r>
              <a:t>Texte niveau 4</a:t>
            </a:r>
          </a:p>
          <a:p>
            <a:pPr lvl="4"/>
            <a:r>
              <a:t>Texte niveau 5</a:t>
            </a:r>
          </a:p>
        </p:txBody>
      </p:sp>
      <p:sp>
        <p:nvSpPr>
          <p:cNvPr id="8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95" name="Image"/>
          <p:cNvSpPr>
            <a:spLocks noGrp="1"/>
          </p:cNvSpPr>
          <p:nvPr>
            <p:ph type="pic" sz="quarter" idx="13"/>
          </p:nvPr>
        </p:nvSpPr>
        <p:spPr>
          <a:xfrm>
            <a:off x="6654800" y="977900"/>
            <a:ext cx="5727700" cy="3606800"/>
          </a:xfrm>
          <a:prstGeom prst="rect">
            <a:avLst/>
          </a:prstGeom>
          <a:ln w="9525">
            <a:round/>
          </a:ln>
        </p:spPr>
        <p:txBody>
          <a:bodyPr lIns="91439" tIns="45719" rIns="91439" bIns="45719" anchor="t">
            <a:noAutofit/>
          </a:bodyPr>
          <a:lstStyle/>
          <a:p>
            <a:endParaRPr/>
          </a:p>
        </p:txBody>
      </p:sp>
      <p:sp>
        <p:nvSpPr>
          <p:cNvPr id="96" name="Image"/>
          <p:cNvSpPr>
            <a:spLocks noGrp="1"/>
          </p:cNvSpPr>
          <p:nvPr>
            <p:ph type="pic" sz="quarter" idx="14"/>
          </p:nvPr>
        </p:nvSpPr>
        <p:spPr>
          <a:xfrm>
            <a:off x="6654800" y="5003800"/>
            <a:ext cx="5727700" cy="3644900"/>
          </a:xfrm>
          <a:prstGeom prst="rect">
            <a:avLst/>
          </a:prstGeom>
          <a:ln w="9525">
            <a:round/>
          </a:ln>
        </p:spPr>
        <p:txBody>
          <a:bodyPr lIns="91439" tIns="45719" rIns="91439" bIns="45719" anchor="t">
            <a:noAutofit/>
          </a:bodyPr>
          <a:lstStyle/>
          <a:p>
            <a:endParaRPr/>
          </a:p>
        </p:txBody>
      </p:sp>
      <p:sp>
        <p:nvSpPr>
          <p:cNvPr id="97" name="Image"/>
          <p:cNvSpPr>
            <a:spLocks noGrp="1"/>
          </p:cNvSpPr>
          <p:nvPr>
            <p:ph type="pic" sz="half" idx="15"/>
          </p:nvPr>
        </p:nvSpPr>
        <p:spPr>
          <a:xfrm>
            <a:off x="620619" y="975499"/>
            <a:ext cx="5575301" cy="7670801"/>
          </a:xfrm>
          <a:prstGeom prst="rect">
            <a:avLst/>
          </a:prstGeom>
          <a:ln w="9525">
            <a:round/>
          </a:ln>
        </p:spPr>
        <p:txBody>
          <a:bodyPr lIns="91439" tIns="45719" rIns="91439" bIns="45719" anchor="t">
            <a:noAutofit/>
          </a:bodyPr>
          <a:lstStyle/>
          <a:p>
            <a:endParaRPr/>
          </a:p>
        </p:txBody>
      </p:sp>
      <p:sp>
        <p:nvSpPr>
          <p:cNvPr id="9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Lig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g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 niveau 1…"/>
          <p:cNvSpPr txBox="1">
            <a:spLocks noGrp="1"/>
          </p:cNvSpPr>
          <p:nvPr>
            <p:ph type="body" idx="1"/>
          </p:nvPr>
        </p:nvSpPr>
        <p:spPr>
          <a:xfrm>
            <a:off x="508000" y="977900"/>
            <a:ext cx="11988800" cy="7785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 niveau 1</a:t>
            </a:r>
          </a:p>
          <a:p>
            <a:pPr lvl="1"/>
            <a:r>
              <a:t>Texte niveau 2</a:t>
            </a:r>
          </a:p>
          <a:p>
            <a:pPr lvl="2"/>
            <a:r>
              <a:t>Texte niveau 3</a:t>
            </a:r>
          </a:p>
          <a:p>
            <a:pPr lvl="3"/>
            <a:r>
              <a:t>Texte niveau 4</a:t>
            </a:r>
          </a:p>
          <a:p>
            <a:pPr lvl="4"/>
            <a:r>
              <a:t>Texte niveau 5</a:t>
            </a:r>
          </a:p>
        </p:txBody>
      </p:sp>
      <p:sp>
        <p:nvSpPr>
          <p:cNvPr id="5" name="Texte du titre"/>
          <p:cNvSpPr txBox="1">
            <a:spLocks noGrp="1"/>
          </p:cNvSpPr>
          <p:nvPr>
            <p:ph type="title"/>
          </p:nvPr>
        </p:nvSpPr>
        <p:spPr>
          <a:xfrm>
            <a:off x="508000" y="596900"/>
            <a:ext cx="11988800" cy="1905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 du titre</a:t>
            </a:r>
          </a:p>
        </p:txBody>
      </p:sp>
      <p:sp>
        <p:nvSpPr>
          <p:cNvPr id="6" name="Numéro de diapositive"/>
          <p:cNvSpPr txBox="1">
            <a:spLocks noGrp="1"/>
          </p:cNvSpPr>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1pPr>
      <a:lvl2pPr marL="0" marR="0" indent="2286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2pPr>
      <a:lvl3pPr marL="0" marR="0" indent="4572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3pPr>
      <a:lvl4pPr marL="0" marR="0" indent="6858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4pPr>
      <a:lvl5pPr marL="0" marR="0" indent="9144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5pPr>
      <a:lvl6pPr marL="0" marR="0" indent="11430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6pPr>
      <a:lvl7pPr marL="0" marR="0" indent="13716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7pPr>
      <a:lvl8pPr marL="0" marR="0" indent="16002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8pPr>
      <a:lvl9pPr marL="0" marR="0" indent="1828800" algn="l" defTabSz="584200" rtl="0" latinLnBrk="0">
        <a:lnSpc>
          <a:spcPct val="90000"/>
        </a:lnSpc>
        <a:spcBef>
          <a:spcPts val="0"/>
        </a:spcBef>
        <a:spcAft>
          <a:spcPts val="0"/>
        </a:spcAft>
        <a:buClrTx/>
        <a:buSzTx/>
        <a:buFontTx/>
        <a:buNone/>
        <a:tabLst/>
        <a:defRPr sz="6400" b="0" i="0" u="none" strike="noStrike" cap="all" spc="0" baseline="0">
          <a:ln>
            <a:noFill/>
          </a:ln>
          <a:solidFill>
            <a:srgbClr val="606060"/>
          </a:solidFill>
          <a:uFillTx/>
          <a:latin typeface="+mn-lt"/>
          <a:ea typeface="+mn-ea"/>
          <a:cs typeface="+mn-cs"/>
          <a:sym typeface="Gill Sans Light"/>
        </a:defRPr>
      </a:lvl9pPr>
    </p:titleStyle>
    <p:bodyStyle>
      <a:lvl1pPr marL="4191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1pPr>
      <a:lvl2pPr marL="8382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2pPr>
      <a:lvl3pPr marL="12573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3pPr>
      <a:lvl4pPr marL="16764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4pPr>
      <a:lvl5pPr marL="20955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5pPr>
      <a:lvl6pPr marL="25146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6pPr>
      <a:lvl7pPr marL="29337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7pPr>
      <a:lvl8pPr marL="33528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8pPr>
      <a:lvl9pPr marL="3771900" marR="0" indent="-419100" algn="l" defTabSz="584200" rtl="0" latinLnBrk="0">
        <a:lnSpc>
          <a:spcPct val="100000"/>
        </a:lnSpc>
        <a:spcBef>
          <a:spcPts val="4200"/>
        </a:spcBef>
        <a:spcAft>
          <a:spcPts val="0"/>
        </a:spcAft>
        <a:buClrTx/>
        <a:buSzPct val="30000"/>
        <a:buFontTx/>
        <a:buBlip>
          <a:blip r:embed="rId15"/>
        </a:buBlip>
        <a:tabLst/>
        <a:defRPr sz="3400" b="0" i="0" u="none" strike="noStrike" cap="none" spc="0" baseline="0">
          <a:ln>
            <a:noFill/>
          </a:ln>
          <a:solidFill>
            <a:srgbClr val="606060"/>
          </a:solidFill>
          <a:uFillTx/>
          <a:latin typeface="Gill Sans"/>
          <a:ea typeface="Gill Sans"/>
          <a:cs typeface="Gill San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Écopoétique des contes…"/>
          <p:cNvSpPr txBox="1"/>
          <p:nvPr/>
        </p:nvSpPr>
        <p:spPr>
          <a:xfrm>
            <a:off x="1192251" y="1647190"/>
            <a:ext cx="10620299" cy="64592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indent="449580" defTabSz="449580">
              <a:lnSpc>
                <a:spcPct val="150000"/>
              </a:lnSpc>
              <a:defRPr sz="4100">
                <a:solidFill>
                  <a:srgbClr val="000000"/>
                </a:solidFill>
                <a:latin typeface="Cochin"/>
                <a:ea typeface="Cochin"/>
                <a:cs typeface="Cochin"/>
                <a:sym typeface="Cochin"/>
              </a:defRPr>
            </a:pPr>
            <a:r>
              <a:t>Écopoétique des contes </a:t>
            </a:r>
          </a:p>
          <a:p>
            <a:pPr indent="449580" defTabSz="449580">
              <a:lnSpc>
                <a:spcPct val="150000"/>
              </a:lnSpc>
              <a:defRPr sz="4100">
                <a:solidFill>
                  <a:srgbClr val="000000"/>
                </a:solidFill>
                <a:latin typeface="Cochin"/>
                <a:ea typeface="Cochin"/>
                <a:cs typeface="Cochin"/>
                <a:sym typeface="Cochin"/>
              </a:defRPr>
            </a:pPr>
            <a:r>
              <a:t>« La littérature contemporaine et le vivant »</a:t>
            </a:r>
          </a:p>
          <a:p>
            <a:pPr indent="449580" defTabSz="449580">
              <a:lnSpc>
                <a:spcPct val="150000"/>
              </a:lnSpc>
              <a:defRPr sz="3400">
                <a:solidFill>
                  <a:srgbClr val="945200"/>
                </a:solidFill>
                <a:latin typeface="Helvetica"/>
                <a:ea typeface="Helvetica"/>
                <a:cs typeface="Helvetica"/>
                <a:sym typeface="Helvetica"/>
              </a:defRPr>
            </a:pPr>
            <a:endParaRPr/>
          </a:p>
          <a:p>
            <a:pPr indent="449580" defTabSz="449580">
              <a:lnSpc>
                <a:spcPct val="150000"/>
              </a:lnSpc>
              <a:defRPr sz="3400">
                <a:solidFill>
                  <a:srgbClr val="945200"/>
                </a:solidFill>
                <a:latin typeface="Helvetica"/>
                <a:ea typeface="Helvetica"/>
                <a:cs typeface="Helvetica"/>
                <a:sym typeface="Helvetica"/>
              </a:defRPr>
            </a:pPr>
            <a:endParaRPr/>
          </a:p>
          <a:p>
            <a:pPr indent="449580" algn="r" defTabSz="449580">
              <a:lnSpc>
                <a:spcPct val="120000"/>
              </a:lnSpc>
              <a:defRPr sz="3000">
                <a:solidFill>
                  <a:srgbClr val="000000"/>
                </a:solidFill>
                <a:latin typeface="Cochin"/>
                <a:ea typeface="Cochin"/>
                <a:cs typeface="Cochin"/>
                <a:sym typeface="Cochin"/>
              </a:defRPr>
            </a:pPr>
            <a:r>
              <a:t>Conférence d’Inès Cazalas, </a:t>
            </a:r>
          </a:p>
          <a:p>
            <a:pPr indent="449580" algn="r" defTabSz="449580">
              <a:lnSpc>
                <a:spcPct val="120000"/>
              </a:lnSpc>
              <a:defRPr sz="2500">
                <a:solidFill>
                  <a:srgbClr val="000000"/>
                </a:solidFill>
                <a:latin typeface="Cochin"/>
                <a:ea typeface="Cochin"/>
                <a:cs typeface="Cochin"/>
                <a:sym typeface="Cochin"/>
              </a:defRPr>
            </a:pPr>
            <a:r>
              <a:t>maîtresse de conférences en littérature comparée </a:t>
            </a:r>
          </a:p>
          <a:p>
            <a:pPr indent="449580" algn="r" defTabSz="449580">
              <a:lnSpc>
                <a:spcPct val="120000"/>
              </a:lnSpc>
              <a:defRPr sz="3000">
                <a:solidFill>
                  <a:srgbClr val="000000"/>
                </a:solidFill>
                <a:latin typeface="Cochin"/>
                <a:ea typeface="Cochin"/>
                <a:cs typeface="Cochin"/>
                <a:sym typeface="Cochin"/>
              </a:defRPr>
            </a:pPr>
            <a:r>
              <a:t>Université Paris Cité, CERILAC</a:t>
            </a:r>
          </a:p>
          <a:p>
            <a:pPr indent="449580" algn="r" defTabSz="449580">
              <a:lnSpc>
                <a:spcPct val="120000"/>
              </a:lnSpc>
              <a:defRPr sz="3000">
                <a:solidFill>
                  <a:srgbClr val="000000"/>
                </a:solidFill>
                <a:latin typeface="Cochin"/>
                <a:ea typeface="Cochin"/>
                <a:cs typeface="Cochin"/>
                <a:sym typeface="Cochin"/>
              </a:defRPr>
            </a:pPr>
            <a:endParaRPr/>
          </a:p>
          <a:p>
            <a:pPr indent="449580" algn="r" defTabSz="449580">
              <a:lnSpc>
                <a:spcPct val="120000"/>
              </a:lnSpc>
              <a:defRPr sz="3000">
                <a:solidFill>
                  <a:srgbClr val="000000"/>
                </a:solidFill>
                <a:latin typeface="Cochin"/>
                <a:ea typeface="Cochin"/>
                <a:cs typeface="Cochin"/>
                <a:sym typeface="Cochin"/>
              </a:defRPr>
            </a:pPr>
            <a:r>
              <a:t>Éducation artistique et culturelle de l’académie de Créteil</a:t>
            </a:r>
          </a:p>
          <a:p>
            <a:pPr indent="449580" algn="r" defTabSz="449580">
              <a:lnSpc>
                <a:spcPct val="120000"/>
              </a:lnSpc>
              <a:defRPr sz="3000">
                <a:solidFill>
                  <a:srgbClr val="000000"/>
                </a:solidFill>
                <a:latin typeface="Cochin"/>
                <a:ea typeface="Cochin"/>
                <a:cs typeface="Cochin"/>
                <a:sym typeface="Cochin"/>
              </a:defRPr>
            </a:pPr>
            <a:r>
              <a:t>Musée du quai Branly - Jacques Chirac</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a:stretch>
            <a:fillRect/>
          </a:stretch>
        </p:blipFill>
        <p:spPr>
          <a:xfrm>
            <a:off x="1549918" y="1170748"/>
            <a:ext cx="4352135" cy="6540094"/>
          </a:xfrm>
          <a:prstGeom prst="rect">
            <a:avLst/>
          </a:prstGeom>
          <a:ln w="12700">
            <a:miter lim="400000"/>
          </a:ln>
        </p:spPr>
      </p:pic>
      <p:pic>
        <p:nvPicPr>
          <p:cNvPr id="152" name="Image" descr="Image"/>
          <p:cNvPicPr>
            <a:picLocks noChangeAspect="1"/>
          </p:cNvPicPr>
          <p:nvPr/>
        </p:nvPicPr>
        <p:blipFill>
          <a:blip r:embed="rId3"/>
          <a:stretch>
            <a:fillRect/>
          </a:stretch>
        </p:blipFill>
        <p:spPr>
          <a:xfrm>
            <a:off x="6799471" y="742606"/>
            <a:ext cx="4733682" cy="7396378"/>
          </a:xfrm>
          <a:prstGeom prst="rect">
            <a:avLst/>
          </a:prstGeom>
          <a:ln w="12700">
            <a:miter lim="400000"/>
          </a:ln>
        </p:spPr>
      </p:pic>
      <p:sp>
        <p:nvSpPr>
          <p:cNvPr id="153" name="Bruno de la Salle"/>
          <p:cNvSpPr txBox="1"/>
          <p:nvPr/>
        </p:nvSpPr>
        <p:spPr>
          <a:xfrm>
            <a:off x="2020411" y="8085556"/>
            <a:ext cx="2824163"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indent="449580" algn="r" defTabSz="449580">
              <a:lnSpc>
                <a:spcPct val="120000"/>
              </a:lnSpc>
              <a:defRPr sz="2500">
                <a:solidFill>
                  <a:srgbClr val="000000"/>
                </a:solidFill>
                <a:latin typeface="Cochin"/>
                <a:ea typeface="Cochin"/>
                <a:cs typeface="Cochin"/>
                <a:sym typeface="Cochin"/>
              </a:defRPr>
            </a:lvl1pPr>
          </a:lstStyle>
          <a:p>
            <a:r>
              <a:t>Bruno de la Salle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gt;&gt;&gt;&gt;&gt; L’idée que les contes sont destinés aux enfants est très récente et réductrice"/>
          <p:cNvSpPr txBox="1"/>
          <p:nvPr/>
        </p:nvSpPr>
        <p:spPr>
          <a:xfrm>
            <a:off x="607455" y="4606923"/>
            <a:ext cx="12170508" cy="508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5300"/>
              </a:lnSpc>
              <a:defRPr sz="2800">
                <a:solidFill>
                  <a:srgbClr val="000000"/>
                </a:solidFill>
                <a:uFill>
                  <a:solidFill>
                    <a:srgbClr val="000000"/>
                  </a:solidFill>
                </a:uFill>
                <a:latin typeface="Cochin"/>
                <a:ea typeface="Cochin"/>
                <a:cs typeface="Cochin"/>
                <a:sym typeface="Cochin"/>
              </a:defRPr>
            </a:lvl1pPr>
          </a:lstStyle>
          <a:p>
            <a:r>
              <a:t>&gt;&gt;&gt;&gt;&gt; L’idée que les contes sont destinés aux enfants est très récente et réductrice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   Des contes qui mettent en récit des principes généraux du vivant…"/>
          <p:cNvSpPr txBox="1"/>
          <p:nvPr/>
        </p:nvSpPr>
        <p:spPr>
          <a:xfrm>
            <a:off x="321970" y="1814195"/>
            <a:ext cx="12360860" cy="168021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   Des contes qui mettent en récit des principes généraux du vivant</a:t>
            </a:r>
            <a:endParaRPr>
              <a:latin typeface="Helvetica"/>
              <a:ea typeface="Helvetica"/>
              <a:cs typeface="Helvetica"/>
              <a:sym typeface="Helvetica"/>
            </a:endParaRPr>
          </a:p>
          <a:p>
            <a:pPr marL="914400" indent="-609600" algn="l" defTabSz="457200">
              <a:lnSpc>
                <a:spcPts val="5300"/>
              </a:lnSpc>
              <a:spcBef>
                <a:spcPts val="1000"/>
              </a:spcBef>
              <a:defRPr sz="2900" b="1">
                <a:solidFill>
                  <a:srgbClr val="000000"/>
                </a:solidFill>
                <a:latin typeface="Cochin"/>
                <a:ea typeface="Cochin"/>
                <a:cs typeface="Cochin"/>
                <a:sym typeface="Cochin"/>
              </a:defRPr>
            </a:pPr>
            <a:endParaRPr>
              <a:latin typeface="Helvetica"/>
              <a:ea typeface="Helvetica"/>
              <a:cs typeface="Helvetica"/>
              <a:sym typeface="Helvetica"/>
            </a:endParaRPr>
          </a:p>
          <a:p>
            <a:pPr marL="914400" indent="-609600" algn="l" defTabSz="457200">
              <a:lnSpc>
                <a:spcPts val="5300"/>
              </a:lnSpc>
              <a:spcBef>
                <a:spcPts val="1000"/>
              </a:spcBef>
              <a:defRPr sz="2900" b="1">
                <a:solidFill>
                  <a:srgbClr val="000000"/>
                </a:solidFill>
                <a:latin typeface="Cochin"/>
                <a:ea typeface="Cochin"/>
                <a:cs typeface="Cochin"/>
                <a:sym typeface="Cochin"/>
              </a:defRPr>
            </a:pPr>
            <a:r>
              <a:t>II. Des contes qui mettent en récit des relations à des espèces particulières</a:t>
            </a:r>
            <a:r>
              <a:rPr>
                <a:latin typeface="Times"/>
                <a:ea typeface="Times"/>
                <a:cs typeface="Times"/>
                <a:sym typeface="Times"/>
              </a:rP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 L’énigme qui pourrait nous occuper dans ce moment crucial de notre mission de reconnaissance, c’est celle de la nature de cette matière étrange qu’est le vivant. Quelle est cette matière ? Composé majoritairement de carbone, et d’autres éléments qu’on retrouve, arrangés autrement, dans le système stellaire, le vivant est bien de la matière, mais une matière aux puissances originales par rapport à celles de l’inorganique (gaz, minéral…) qui constitue pourtant 99,999…% de la masse du cosmos connu. L’originalité de la matière vivante par rapport à la matière inorganique n’émerge que lorsqu’on interroge la manière bien particulière qu’a cette matière de jouer avec le temps. L’originalité ontologique du vivant dans l’univers, c’est que cette matière est aussi mémoire. »…"/>
          <p:cNvSpPr txBox="1"/>
          <p:nvPr/>
        </p:nvSpPr>
        <p:spPr>
          <a:xfrm>
            <a:off x="1019919" y="1476895"/>
            <a:ext cx="10964962" cy="67998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defTabSz="457200">
              <a:lnSpc>
                <a:spcPct val="120000"/>
              </a:lnSpc>
              <a:defRPr sz="2800">
                <a:solidFill>
                  <a:srgbClr val="000000"/>
                </a:solidFill>
                <a:latin typeface="Cochin"/>
                <a:ea typeface="Cochin"/>
                <a:cs typeface="Cochin"/>
                <a:sym typeface="Cochin"/>
              </a:defRPr>
            </a:pPr>
            <a:r>
              <a:t>« L’énigme qui pourrait nous occuper dans ce moment crucial de notre mission de reconnaissance, c’est celle de la </a:t>
            </a:r>
            <a:r>
              <a:rPr i="1"/>
              <a:t>nature</a:t>
            </a:r>
            <a:r>
              <a:t> de cette matière étrange qu’est le vivant. Quelle est cette matière ? Composé majoritairement de carbone, et d’autres éléments qu’on retrouve, arrangés autrement, dans le système stellaire, le vivant est bien de la matière, mais une matière aux puissances originales par rapport à celles de l’inorganique (gaz, minéral…) qui constitue pourtant 99,999…% de la masse du cosmos connu. L’originalité de la matière vivante par rapport à la matière inorganique n’émerge que lorsqu’on interroge la manière bien particulière qu’a cette matière de jouer avec le temps. L’originalité ontologique du vivant dans l’univers, c’est que cette matière est aussi mémoire. »</a:t>
            </a:r>
          </a:p>
          <a:p>
            <a:pPr algn="just" defTabSz="457200">
              <a:lnSpc>
                <a:spcPct val="120000"/>
              </a:lnSpc>
              <a:defRPr sz="2800">
                <a:solidFill>
                  <a:srgbClr val="000000"/>
                </a:solidFill>
                <a:latin typeface="Cochin"/>
                <a:ea typeface="Cochin"/>
                <a:cs typeface="Cochin"/>
                <a:sym typeface="Cochin"/>
              </a:defRPr>
            </a:pPr>
            <a:endParaRPr/>
          </a:p>
          <a:p>
            <a:pPr marL="449580" algn="r" defTabSz="449580">
              <a:lnSpc>
                <a:spcPct val="120000"/>
              </a:lnSpc>
              <a:defRPr sz="2500">
                <a:solidFill>
                  <a:srgbClr val="000000"/>
                </a:solidFill>
                <a:latin typeface="Cochin"/>
                <a:ea typeface="Cochin"/>
                <a:cs typeface="Cochin"/>
                <a:sym typeface="Cochin"/>
              </a:defRPr>
            </a:pPr>
            <a:r>
              <a:t>Baptiste Morizot, </a:t>
            </a:r>
            <a:r>
              <a:rPr i="1"/>
              <a:t>L’Inexploré</a:t>
            </a:r>
            <a:r>
              <a:t>,</a:t>
            </a:r>
            <a:r>
              <a:rPr i="1"/>
              <a:t> </a:t>
            </a:r>
            <a:r>
              <a:t>Wildproject, 2023,</a:t>
            </a:r>
            <a:r>
              <a:rPr i="1"/>
              <a:t> </a:t>
            </a:r>
            <a:r>
              <a:t>p.  145.</a:t>
            </a:r>
          </a:p>
          <a:p>
            <a:pPr algn="r" defTabSz="457200">
              <a:lnSpc>
                <a:spcPct val="120000"/>
              </a:lnSpc>
              <a:defRPr sz="2800">
                <a:solidFill>
                  <a:srgbClr val="000000"/>
                </a:solidFill>
                <a:latin typeface="Cochin"/>
                <a:ea typeface="Cochin"/>
                <a:cs typeface="Cochin"/>
                <a:sym typeface="Cochin"/>
              </a:defRPr>
            </a:pPr>
            <a:r>
              <a:t>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I.   Des contes qui mettent en récit des principes généraux du vivant…"/>
          <p:cNvSpPr txBox="1"/>
          <p:nvPr/>
        </p:nvSpPr>
        <p:spPr>
          <a:xfrm>
            <a:off x="1420302" y="2172969"/>
            <a:ext cx="11254119" cy="328676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   Des contes qui mettent en récit des principes généraux du vivant</a:t>
            </a:r>
          </a:p>
          <a:p>
            <a:pPr marL="914400" indent="-609600" algn="l" defTabSz="457200">
              <a:lnSpc>
                <a:spcPts val="5300"/>
              </a:lnSpc>
              <a:spcBef>
                <a:spcPts val="1000"/>
              </a:spcBef>
              <a:defRPr sz="2900" b="1">
                <a:solidFill>
                  <a:srgbClr val="000000"/>
                </a:solidFill>
                <a:latin typeface="Cochin"/>
                <a:ea typeface="Cochin"/>
                <a:cs typeface="Cochin"/>
                <a:sym typeface="Cochin"/>
              </a:defRPr>
            </a:pPr>
            <a:endParaRPr/>
          </a:p>
          <a:p>
            <a:pPr marL="1219200" indent="-304800" algn="l" defTabSz="457200">
              <a:lnSpc>
                <a:spcPts val="5300"/>
              </a:lnSpc>
              <a:spcBef>
                <a:spcPts val="1000"/>
              </a:spcBef>
              <a:defRPr sz="2800">
                <a:solidFill>
                  <a:srgbClr val="000000"/>
                </a:solidFill>
                <a:latin typeface="Cochin"/>
                <a:ea typeface="Cochin"/>
                <a:cs typeface="Cochin"/>
                <a:sym typeface="Cochin"/>
              </a:defRPr>
            </a:pPr>
            <a:r>
              <a:t>1.    L’écosystème comme « milieu donateur »</a:t>
            </a:r>
            <a:endParaRPr sz="1600">
              <a:latin typeface="Helvetica"/>
              <a:ea typeface="Helvetica"/>
              <a:cs typeface="Helvetica"/>
              <a:sym typeface="Helvetica"/>
            </a:endParaRPr>
          </a:p>
          <a:p>
            <a:pPr marL="1219200" indent="-304800" algn="l" defTabSz="457200">
              <a:lnSpc>
                <a:spcPts val="4000"/>
              </a:lnSpc>
              <a:spcBef>
                <a:spcPts val="1000"/>
              </a:spcBef>
              <a:defRPr sz="1733">
                <a:solidFill>
                  <a:srgbClr val="000000"/>
                </a:solidFill>
                <a:latin typeface="Times New Roman"/>
                <a:ea typeface="Times New Roman"/>
                <a:cs typeface="Times New Roman"/>
                <a:sym typeface="Times New Roman"/>
              </a:defRPr>
            </a:pPr>
            <a:endParaRPr sz="1600">
              <a:latin typeface="Helvetica"/>
              <a:ea typeface="Helvetica"/>
              <a:cs typeface="Helvetica"/>
              <a:sym typeface="Helvetica"/>
            </a:endParaRPr>
          </a:p>
          <a:p>
            <a:pPr algn="l" defTabSz="457200">
              <a:lnSpc>
                <a:spcPts val="4900"/>
              </a:lnSpc>
              <a:spcBef>
                <a:spcPts val="1000"/>
              </a:spcBef>
              <a:defRPr sz="2500">
                <a:solidFill>
                  <a:srgbClr val="000000"/>
                </a:solidFill>
                <a:latin typeface="Cochin"/>
                <a:ea typeface="Cochin"/>
                <a:cs typeface="Cochin"/>
                <a:sym typeface="Cochin"/>
              </a:defRPr>
            </a:pPr>
            <a:endParaRPr sz="1600">
              <a:latin typeface="Helvetica"/>
              <a:ea typeface="Helvetica"/>
              <a:cs typeface="Helvetica"/>
              <a:sym typeface="Helvetica"/>
            </a:endParaRPr>
          </a:p>
          <a:p>
            <a:pPr algn="l" defTabSz="457200">
              <a:lnSpc>
                <a:spcPts val="4900"/>
              </a:lnSpc>
              <a:spcBef>
                <a:spcPts val="1000"/>
              </a:spcBef>
              <a:defRPr sz="2500">
                <a:solidFill>
                  <a:srgbClr val="000000"/>
                </a:solidFill>
                <a:latin typeface="Cochin"/>
                <a:ea typeface="Cochin"/>
                <a:cs typeface="Cochin"/>
                <a:sym typeface="Cochin"/>
              </a:defRPr>
            </a:pPr>
            <a:endParaRPr sz="1600">
              <a:latin typeface="Helvetica"/>
              <a:ea typeface="Helvetica"/>
              <a:cs typeface="Helvetica"/>
              <a:sym typeface="Helvetica"/>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 aucun paysan n’a jamais produit de blé ou de viande de mouton. Ce qui produit le blé, ce n’est pas la « projection d’une intériorité » humaine sur une « matière indéterminée » : la forme organique prodigieusement complexe du blé provient de millions d’années de façonnage évolutif. Le domesticateur du passé s’est contenté de sélectionner chaque année les blés porteurs des grains les plus gros, et les épis dotés d’un rachis non cassant, deux modifications qui sont des variations spontanées du blé sauvage. […]. Ce qui produit le blé, alors, c’est la photosynthèse modulée par l’évolution longue des céréales : c’est-à-dire leur capacité insubstituable à se nourrir de l’énergie solaire pour créer de la matière vivante sous forme de grains. »…"/>
          <p:cNvSpPr txBox="1"/>
          <p:nvPr/>
        </p:nvSpPr>
        <p:spPr>
          <a:xfrm>
            <a:off x="659730" y="830401"/>
            <a:ext cx="11685340" cy="80927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lnSpc>
                <a:spcPct val="120000"/>
              </a:lnSpc>
              <a:defRPr sz="2900">
                <a:solidFill>
                  <a:srgbClr val="000000"/>
                </a:solidFill>
                <a:latin typeface="Cochin"/>
                <a:ea typeface="Cochin"/>
                <a:cs typeface="Cochin"/>
                <a:sym typeface="Cochin"/>
              </a:defRPr>
            </a:pPr>
            <a:r>
              <a:t>« aucun paysan n’a jamais </a:t>
            </a:r>
            <a:r>
              <a:rPr i="1"/>
              <a:t>produit</a:t>
            </a:r>
            <a:r>
              <a:t> de blé ou de viande de mouton. Ce qui produit le blé, ce n’est pas la « projection d’une intériorité » humaine sur une « matière indéterminée » : la forme organique prodigieusement complexe du blé provient de millions d’années de façonnage évolutif. Le domesticateur du passé s’est contenté de sélectionner chaque année les blés porteurs des grains les plus gros, et les épis dotés d’un rachis non cassant, deux modifications qui sont des variations </a:t>
            </a:r>
            <a:r>
              <a:rPr i="1"/>
              <a:t>spontanées</a:t>
            </a:r>
            <a:r>
              <a:t> du blé sauvage. […]. Ce qui </a:t>
            </a:r>
            <a:r>
              <a:rPr i="1"/>
              <a:t>produit</a:t>
            </a:r>
            <a:r>
              <a:t> le blé, alors, c’est la photosynthèse modulée par l’évolution longue des céréales : c’est-à-dire leur capacité insubstituable à se nourrir de l’énergie solaire pour créer de la matière vivante sous forme de grains. »</a:t>
            </a:r>
          </a:p>
          <a:p>
            <a:pPr marL="449580" algn="just" defTabSz="449580">
              <a:lnSpc>
                <a:spcPct val="120000"/>
              </a:lnSpc>
              <a:defRPr sz="2900">
                <a:solidFill>
                  <a:srgbClr val="000000"/>
                </a:solidFill>
                <a:latin typeface="Cochin"/>
                <a:ea typeface="Cochin"/>
                <a:cs typeface="Cochin"/>
                <a:sym typeface="Cochin"/>
              </a:defRPr>
            </a:pPr>
            <a:endParaRPr/>
          </a:p>
          <a:p>
            <a:pPr marL="449580" algn="just" defTabSz="449580">
              <a:lnSpc>
                <a:spcPct val="120000"/>
              </a:lnSpc>
              <a:defRPr sz="2900">
                <a:solidFill>
                  <a:srgbClr val="000000"/>
                </a:solidFill>
                <a:latin typeface="Cochin"/>
                <a:ea typeface="Cochin"/>
                <a:cs typeface="Cochin"/>
                <a:sym typeface="Cochin"/>
              </a:defRPr>
            </a:pPr>
            <a:endParaRPr/>
          </a:p>
          <a:p>
            <a:pPr marL="449580" algn="r" defTabSz="449580">
              <a:lnSpc>
                <a:spcPct val="120000"/>
              </a:lnSpc>
              <a:defRPr sz="2900">
                <a:solidFill>
                  <a:srgbClr val="000000"/>
                </a:solidFill>
                <a:latin typeface="Cochin"/>
                <a:ea typeface="Cochin"/>
                <a:cs typeface="Cochin"/>
                <a:sym typeface="Cochin"/>
              </a:defRPr>
            </a:pPr>
            <a:r>
              <a:t>Baptiste Morizot, </a:t>
            </a:r>
            <a:r>
              <a:rPr i="1"/>
              <a:t>Raviver les braises du vivant</a:t>
            </a:r>
            <a:r>
              <a:t>,</a:t>
            </a:r>
            <a:r>
              <a:rPr i="1"/>
              <a:t> </a:t>
            </a:r>
          </a:p>
          <a:p>
            <a:pPr marL="449580" algn="r" defTabSz="449580">
              <a:lnSpc>
                <a:spcPct val="120000"/>
              </a:lnSpc>
              <a:defRPr sz="2900">
                <a:solidFill>
                  <a:srgbClr val="000000"/>
                </a:solidFill>
                <a:latin typeface="Cochin"/>
                <a:ea typeface="Cochin"/>
                <a:cs typeface="Cochin"/>
                <a:sym typeface="Cochin"/>
              </a:defRPr>
            </a:pPr>
            <a:r>
              <a:t>Actes Sud/Wildproject, 2020, p. 101.</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 tous les systèmes de production agricoles et forestiers dépendent des dynamiques éco-évolutives sauvages des vivants qu’ils ont mis au travail : photosynthèse, pollinisation, faune des sols, biorégulation, cycle de l’azote, pyramides trophiques. »…"/>
          <p:cNvSpPr txBox="1"/>
          <p:nvPr/>
        </p:nvSpPr>
        <p:spPr>
          <a:xfrm>
            <a:off x="563860" y="3006850"/>
            <a:ext cx="11877080" cy="3739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lnSpc>
                <a:spcPct val="120000"/>
              </a:lnSpc>
              <a:defRPr sz="3000">
                <a:solidFill>
                  <a:srgbClr val="000000"/>
                </a:solidFill>
                <a:latin typeface="Cochin"/>
                <a:ea typeface="Cochin"/>
                <a:cs typeface="Cochin"/>
                <a:sym typeface="Cochin"/>
              </a:defRPr>
            </a:pPr>
            <a:r>
              <a:t>« tous les systèmes de production agricoles et forestiers dépendent des dynamiques éco-évolutives sauvages des vivants qu’ils ont mis au travail : photosynthèse, pollinisation, faune des sols, biorégulation, cycle de l’azote, pyramides trophiques. » </a:t>
            </a:r>
          </a:p>
          <a:p>
            <a:pPr marL="449580" algn="just" defTabSz="449580">
              <a:lnSpc>
                <a:spcPct val="120000"/>
              </a:lnSpc>
              <a:defRPr sz="3000">
                <a:solidFill>
                  <a:srgbClr val="000000"/>
                </a:solidFill>
                <a:latin typeface="Cochin"/>
                <a:ea typeface="Cochin"/>
                <a:cs typeface="Cochin"/>
                <a:sym typeface="Cochin"/>
              </a:defRPr>
            </a:pPr>
            <a:endParaRPr/>
          </a:p>
          <a:p>
            <a:pPr marL="449580" algn="just" defTabSz="449580">
              <a:lnSpc>
                <a:spcPct val="120000"/>
              </a:lnSpc>
              <a:defRPr sz="1000">
                <a:solidFill>
                  <a:srgbClr val="000000"/>
                </a:solidFill>
                <a:latin typeface="Cochin"/>
                <a:ea typeface="Cochin"/>
                <a:cs typeface="Cochin"/>
                <a:sym typeface="Cochin"/>
              </a:defRPr>
            </a:pPr>
            <a:endParaRPr/>
          </a:p>
          <a:p>
            <a:pPr marL="449580" algn="r" defTabSz="449580">
              <a:lnSpc>
                <a:spcPct val="120000"/>
              </a:lnSpc>
              <a:defRPr sz="2500">
                <a:solidFill>
                  <a:srgbClr val="000000"/>
                </a:solidFill>
                <a:latin typeface="Cochin"/>
                <a:ea typeface="Cochin"/>
                <a:cs typeface="Cochin"/>
                <a:sym typeface="Cochin"/>
              </a:defRPr>
            </a:pPr>
            <a:r>
              <a:t>Baptiste Morizot, </a:t>
            </a:r>
            <a:r>
              <a:rPr i="1"/>
              <a:t>L’Inexploré</a:t>
            </a:r>
            <a:r>
              <a:t>,</a:t>
            </a:r>
            <a:r>
              <a:rPr i="1"/>
              <a:t> </a:t>
            </a:r>
            <a:r>
              <a:t>Wildproject, 2023,</a:t>
            </a:r>
            <a:r>
              <a:rPr i="1"/>
              <a:t> </a:t>
            </a:r>
            <a:r>
              <a:t>p. 312</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I.   Des contes qui mettent en récit des principes généraux du vivant…"/>
          <p:cNvSpPr txBox="1"/>
          <p:nvPr/>
        </p:nvSpPr>
        <p:spPr>
          <a:xfrm>
            <a:off x="875340" y="1884362"/>
            <a:ext cx="11254119" cy="31019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   Des contes qui mettent en récit des principes généraux du vivant</a:t>
            </a:r>
          </a:p>
          <a:p>
            <a:pPr marL="914400" indent="-609600" algn="l" defTabSz="457200">
              <a:lnSpc>
                <a:spcPts val="5300"/>
              </a:lnSpc>
              <a:spcBef>
                <a:spcPts val="1000"/>
              </a:spcBef>
              <a:defRPr sz="2900" b="1">
                <a:solidFill>
                  <a:srgbClr val="000000"/>
                </a:solidFill>
                <a:latin typeface="Cochin"/>
                <a:ea typeface="Cochin"/>
                <a:cs typeface="Cochin"/>
                <a:sym typeface="Cochin"/>
              </a:defRPr>
            </a:pPr>
            <a:endParaRPr/>
          </a:p>
          <a:p>
            <a:pPr marL="1219200" indent="-304800" algn="l" defTabSz="457200">
              <a:lnSpc>
                <a:spcPts val="5300"/>
              </a:lnSpc>
              <a:spcBef>
                <a:spcPts val="1000"/>
              </a:spcBef>
              <a:defRPr sz="2800">
                <a:solidFill>
                  <a:srgbClr val="000000"/>
                </a:solidFill>
                <a:latin typeface="Cochin"/>
                <a:ea typeface="Cochin"/>
                <a:cs typeface="Cochin"/>
                <a:sym typeface="Cochin"/>
              </a:defRPr>
            </a:pPr>
            <a:r>
              <a:t>1.    L’écosystème comme « milieu donateur »</a:t>
            </a:r>
          </a:p>
          <a:p>
            <a:pPr marL="1219200" indent="-304800" algn="l" defTabSz="457200">
              <a:lnSpc>
                <a:spcPts val="5300"/>
              </a:lnSpc>
              <a:spcBef>
                <a:spcPts val="1000"/>
              </a:spcBef>
              <a:defRPr sz="2800">
                <a:solidFill>
                  <a:srgbClr val="000000"/>
                </a:solidFill>
                <a:latin typeface="Cochin"/>
                <a:ea typeface="Cochin"/>
                <a:cs typeface="Cochin"/>
                <a:sym typeface="Cochin"/>
              </a:defRPr>
            </a:pPr>
            <a:endParaRPr/>
          </a:p>
          <a:p>
            <a:pPr marL="1219200" indent="-304800" algn="l" defTabSz="457200">
              <a:lnSpc>
                <a:spcPts val="5300"/>
              </a:lnSpc>
              <a:spcBef>
                <a:spcPts val="1000"/>
              </a:spcBef>
              <a:defRPr sz="2800">
                <a:solidFill>
                  <a:srgbClr val="000000"/>
                </a:solidFill>
                <a:latin typeface="Cochin"/>
                <a:ea typeface="Cochin"/>
                <a:cs typeface="Cochin"/>
                <a:sym typeface="Cochin"/>
              </a:defRPr>
            </a:pPr>
            <a:r>
              <a:t>2.    L’histoire évolutive : parentés</a:t>
            </a:r>
            <a:endParaRPr sz="1600">
              <a:latin typeface="Helvetica"/>
              <a:ea typeface="Helvetica"/>
              <a:cs typeface="Helvetica"/>
              <a:sym typeface="Helvetica"/>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1840026" y="1197656"/>
            <a:ext cx="4901357" cy="7180488"/>
          </a:xfrm>
          <a:prstGeom prst="rect">
            <a:avLst/>
          </a:prstGeom>
          <a:ln w="12700">
            <a:miter lim="400000"/>
          </a:ln>
        </p:spPr>
      </p:pic>
      <p:pic>
        <p:nvPicPr>
          <p:cNvPr id="170" name="Image" descr="Image"/>
          <p:cNvPicPr>
            <a:picLocks noChangeAspect="1"/>
          </p:cNvPicPr>
          <p:nvPr/>
        </p:nvPicPr>
        <p:blipFill>
          <a:blip r:embed="rId3"/>
          <a:stretch>
            <a:fillRect/>
          </a:stretch>
        </p:blipFill>
        <p:spPr>
          <a:xfrm>
            <a:off x="7715155" y="5552864"/>
            <a:ext cx="3347044" cy="3422427"/>
          </a:xfrm>
          <a:prstGeom prst="rect">
            <a:avLst/>
          </a:prstGeom>
          <a:ln w="12700">
            <a:miter lim="400000"/>
          </a:ln>
        </p:spPr>
      </p:pic>
      <p:pic>
        <p:nvPicPr>
          <p:cNvPr id="171" name="Image" descr="Image"/>
          <p:cNvPicPr>
            <a:picLocks noChangeAspect="1"/>
          </p:cNvPicPr>
          <p:nvPr/>
        </p:nvPicPr>
        <p:blipFill>
          <a:blip r:embed="rId4"/>
          <a:stretch>
            <a:fillRect/>
          </a:stretch>
        </p:blipFill>
        <p:spPr>
          <a:xfrm>
            <a:off x="7715155" y="1199867"/>
            <a:ext cx="3347044" cy="401103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   Des contes qui mettent en récit des principes généraux du vivant…"/>
          <p:cNvSpPr txBox="1"/>
          <p:nvPr/>
        </p:nvSpPr>
        <p:spPr>
          <a:xfrm>
            <a:off x="957891" y="2800984"/>
            <a:ext cx="11254118" cy="380873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   Des contes qui mettent en récit des principes généraux du vivant</a:t>
            </a:r>
          </a:p>
          <a:p>
            <a:pPr marL="914400" indent="-609600" algn="l" defTabSz="457200">
              <a:lnSpc>
                <a:spcPts val="5300"/>
              </a:lnSpc>
              <a:spcBef>
                <a:spcPts val="1000"/>
              </a:spcBef>
              <a:defRPr sz="2900" b="1">
                <a:solidFill>
                  <a:srgbClr val="000000"/>
                </a:solidFill>
                <a:latin typeface="Cochin"/>
                <a:ea typeface="Cochin"/>
                <a:cs typeface="Cochin"/>
                <a:sym typeface="Cochin"/>
              </a:defRPr>
            </a:pPr>
            <a:endParaRPr/>
          </a:p>
          <a:p>
            <a:pPr marL="1219200" indent="-304800" algn="l" defTabSz="457200">
              <a:lnSpc>
                <a:spcPts val="5300"/>
              </a:lnSpc>
              <a:spcBef>
                <a:spcPts val="1000"/>
              </a:spcBef>
              <a:defRPr sz="2800">
                <a:solidFill>
                  <a:srgbClr val="000000"/>
                </a:solidFill>
                <a:latin typeface="Cochin"/>
                <a:ea typeface="Cochin"/>
                <a:cs typeface="Cochin"/>
                <a:sym typeface="Cochin"/>
              </a:defRPr>
            </a:pPr>
            <a:r>
              <a:t>1.    L’écosystème comme « milieu donateur »</a:t>
            </a:r>
          </a:p>
          <a:p>
            <a:pPr marL="1219200" indent="-304800" algn="l" defTabSz="457200">
              <a:lnSpc>
                <a:spcPts val="5300"/>
              </a:lnSpc>
              <a:spcBef>
                <a:spcPts val="1000"/>
              </a:spcBef>
              <a:defRPr sz="2800">
                <a:solidFill>
                  <a:srgbClr val="000000"/>
                </a:solidFill>
                <a:latin typeface="Cochin"/>
                <a:ea typeface="Cochin"/>
                <a:cs typeface="Cochin"/>
                <a:sym typeface="Cochin"/>
              </a:defRPr>
            </a:pPr>
            <a:endParaRPr/>
          </a:p>
          <a:p>
            <a:pPr marL="1219200" indent="-304800" algn="l" defTabSz="457200">
              <a:lnSpc>
                <a:spcPts val="5300"/>
              </a:lnSpc>
              <a:spcBef>
                <a:spcPts val="1000"/>
              </a:spcBef>
              <a:defRPr sz="2800">
                <a:solidFill>
                  <a:srgbClr val="000000"/>
                </a:solidFill>
                <a:latin typeface="Cochin"/>
                <a:ea typeface="Cochin"/>
                <a:cs typeface="Cochin"/>
                <a:sym typeface="Cochin"/>
              </a:defRPr>
            </a:pPr>
            <a:r>
              <a:t>2.    L’histoire évolutive : parentés</a:t>
            </a:r>
          </a:p>
          <a:p>
            <a:pPr marL="1219200" indent="-304800" algn="l" defTabSz="457200">
              <a:lnSpc>
                <a:spcPts val="5300"/>
              </a:lnSpc>
              <a:spcBef>
                <a:spcPts val="1000"/>
              </a:spcBef>
              <a:defRPr sz="2800">
                <a:solidFill>
                  <a:srgbClr val="000000"/>
                </a:solidFill>
                <a:latin typeface="Cochin"/>
                <a:ea typeface="Cochin"/>
                <a:cs typeface="Cochin"/>
                <a:sym typeface="Cochin"/>
              </a:defRPr>
            </a:pPr>
            <a:endParaRPr/>
          </a:p>
          <a:p>
            <a:pPr marL="1219200" indent="-304800" algn="l" defTabSz="457200">
              <a:lnSpc>
                <a:spcPts val="5300"/>
              </a:lnSpc>
              <a:spcBef>
                <a:spcPts val="1000"/>
              </a:spcBef>
              <a:defRPr sz="2800">
                <a:solidFill>
                  <a:srgbClr val="000000"/>
                </a:solidFill>
                <a:latin typeface="Cochin"/>
                <a:ea typeface="Cochin"/>
                <a:cs typeface="Cochin"/>
                <a:sym typeface="Cochin"/>
              </a:defRPr>
            </a:pPr>
            <a:r>
              <a:t>3.    L’hétérogénéité biologique</a:t>
            </a:r>
            <a:r>
              <a:rPr sz="1200">
                <a:latin typeface="Times"/>
                <a:ea typeface="Times"/>
                <a:cs typeface="Times"/>
                <a:sym typeface="Times"/>
              </a:rP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gt; Contes d’écrivain·es / contes de transmission orale"/>
          <p:cNvSpPr txBox="1"/>
          <p:nvPr/>
        </p:nvSpPr>
        <p:spPr>
          <a:xfrm>
            <a:off x="1185297" y="2192972"/>
            <a:ext cx="7732320" cy="10496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just" defTabSz="457200">
              <a:lnSpc>
                <a:spcPts val="5900"/>
              </a:lnSpc>
              <a:spcBef>
                <a:spcPts val="1000"/>
              </a:spcBef>
              <a:defRPr sz="2800">
                <a:solidFill>
                  <a:srgbClr val="000000"/>
                </a:solidFill>
                <a:uFill>
                  <a:solidFill>
                    <a:srgbClr val="000000"/>
                  </a:solidFill>
                </a:uFill>
                <a:latin typeface="Cochin"/>
                <a:ea typeface="Cochin"/>
                <a:cs typeface="Cochin"/>
                <a:sym typeface="Cochin"/>
              </a:defRPr>
            </a:lvl1pPr>
          </a:lstStyle>
          <a:p>
            <a:r>
              <a:t>&gt; Contes d’écrivain·es / contes de transmission orale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 Les hybrides commencent à prendre une place importante, notamment grâce aux instruments de traçage génétique, par lesquels toute une série d’animaux qu’on disait trop complexes pour pouvoir s’hybrider, comme les éléphants, comme les rhinocéros, s’avèrent être tous des hybrides. Nous sommes entourés partout d’hybrides. Et nous sommes nous aussi des hybrides, puisque nous nous sommes croisés dans le passé avec d’autres espèces du genre Homo : Néandertal, l’Homme de Denisova et d’autres espèces humaines disparues – une partie de notre génome provient de ces autres espèces d’hominidés. »…"/>
          <p:cNvSpPr txBox="1"/>
          <p:nvPr/>
        </p:nvSpPr>
        <p:spPr>
          <a:xfrm>
            <a:off x="361045" y="2169159"/>
            <a:ext cx="12282710" cy="54152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78180" algn="just" defTabSz="449580">
              <a:defRPr sz="3000">
                <a:solidFill>
                  <a:srgbClr val="000000"/>
                </a:solidFill>
                <a:latin typeface="Cochin"/>
                <a:ea typeface="Cochin"/>
                <a:cs typeface="Cochin"/>
                <a:sym typeface="Cochin"/>
              </a:defRPr>
            </a:pPr>
            <a:r>
              <a:t>« Les hybrides commencent à prendre une place importante, notamment grâce aux instruments de traçage génétique, par lesquels toute une série d’animaux qu’on disait trop complexes pour pouvoir s’hybrider, comme les éléphants, comme les rhinocéros, s’avèrent être tous des hybrides. Nous sommes entourés partout d’hybrides. Et nous sommes nous aussi des hybrides, puisque nous nous sommes croisés dans le passé avec d’autres espèces du genre </a:t>
            </a:r>
            <a:r>
              <a:rPr i="1"/>
              <a:t>Homo </a:t>
            </a:r>
            <a:r>
              <a:t>: Néandertal, l’Homme de Denisova et d’autres espèces humaines disparues – une partie de notre génome provient de ces autres </a:t>
            </a:r>
            <a:r>
              <a:rPr i="1"/>
              <a:t>espèces</a:t>
            </a:r>
            <a:r>
              <a:t> d’hominidés. » </a:t>
            </a:r>
          </a:p>
          <a:p>
            <a:pPr marL="678180" algn="just" defTabSz="449580">
              <a:defRPr sz="3000">
                <a:solidFill>
                  <a:srgbClr val="000000"/>
                </a:solidFill>
                <a:latin typeface="Cochin"/>
                <a:ea typeface="Cochin"/>
                <a:cs typeface="Cochin"/>
                <a:sym typeface="Cochin"/>
              </a:defRPr>
            </a:pPr>
            <a:endParaRPr/>
          </a:p>
          <a:p>
            <a:pPr marL="678180" algn="just" defTabSz="449580">
              <a:defRPr sz="1000">
                <a:solidFill>
                  <a:srgbClr val="000000"/>
                </a:solidFill>
                <a:latin typeface="Cochin"/>
                <a:ea typeface="Cochin"/>
                <a:cs typeface="Cochin"/>
                <a:sym typeface="Cochin"/>
              </a:defRPr>
            </a:pPr>
            <a:endParaRPr/>
          </a:p>
          <a:p>
            <a:pPr marL="678180" algn="r" defTabSz="449580">
              <a:defRPr sz="2500">
                <a:solidFill>
                  <a:srgbClr val="000000"/>
                </a:solidFill>
                <a:latin typeface="Cochin"/>
                <a:ea typeface="Cochin"/>
                <a:cs typeface="Cochin"/>
                <a:sym typeface="Cochin"/>
              </a:defRPr>
            </a:pPr>
            <a:r>
              <a:t>Baptiste Morizot, </a:t>
            </a:r>
            <a:r>
              <a:rPr i="1"/>
              <a:t>L’Inexploré</a:t>
            </a:r>
            <a:r>
              <a:t>,</a:t>
            </a:r>
            <a:r>
              <a:rPr i="1"/>
              <a:t> Wildproject</a:t>
            </a:r>
            <a:r>
              <a:t>, 2023</a:t>
            </a:r>
            <a:r>
              <a:rPr i="1"/>
              <a:t>, </a:t>
            </a:r>
            <a:r>
              <a:t>p. 29-30.</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 nous sommes constitués  d’à peu près autant de cellules humaines que de cellules microbiennes (bactéries, virus, champignons, levures…) » . Peut-on encore « nous classer comme des individus humains ? »…"/>
          <p:cNvSpPr txBox="1"/>
          <p:nvPr/>
        </p:nvSpPr>
        <p:spPr>
          <a:xfrm>
            <a:off x="1105793" y="3272432"/>
            <a:ext cx="10184507" cy="348813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78180" algn="just" defTabSz="449580">
              <a:defRPr sz="1000">
                <a:solidFill>
                  <a:srgbClr val="000000"/>
                </a:solidFill>
                <a:latin typeface="Cochin"/>
                <a:ea typeface="Cochin"/>
                <a:cs typeface="Cochin"/>
                <a:sym typeface="Cochin"/>
              </a:defRPr>
            </a:pPr>
            <a:r>
              <a:rPr sz="3000" dirty="0"/>
              <a:t>« nous </a:t>
            </a:r>
            <a:r>
              <a:rPr sz="3000" dirty="0" err="1"/>
              <a:t>sommes</a:t>
            </a:r>
            <a:r>
              <a:rPr sz="3000" dirty="0"/>
              <a:t> </a:t>
            </a:r>
            <a:r>
              <a:rPr sz="3000" dirty="0" err="1"/>
              <a:t>constitués</a:t>
            </a:r>
            <a:r>
              <a:rPr sz="3000" dirty="0"/>
              <a:t>  </a:t>
            </a:r>
            <a:r>
              <a:rPr sz="3000" dirty="0" err="1"/>
              <a:t>d’à</a:t>
            </a:r>
            <a:r>
              <a:rPr sz="3000" dirty="0"/>
              <a:t> peu près </a:t>
            </a:r>
            <a:r>
              <a:rPr sz="3000" dirty="0" err="1"/>
              <a:t>autant</a:t>
            </a:r>
            <a:r>
              <a:rPr sz="3000" dirty="0"/>
              <a:t> de cellules </a:t>
            </a:r>
            <a:r>
              <a:rPr sz="3000" dirty="0" err="1"/>
              <a:t>humaines</a:t>
            </a:r>
            <a:r>
              <a:rPr sz="3000" dirty="0"/>
              <a:t> </a:t>
            </a:r>
            <a:r>
              <a:rPr sz="3000" dirty="0" err="1"/>
              <a:t>que</a:t>
            </a:r>
            <a:r>
              <a:rPr sz="3000" dirty="0"/>
              <a:t> de cellules </a:t>
            </a:r>
            <a:r>
              <a:rPr sz="3000" dirty="0" err="1"/>
              <a:t>microbiennes</a:t>
            </a:r>
            <a:r>
              <a:rPr sz="3000" dirty="0"/>
              <a:t> (</a:t>
            </a:r>
            <a:r>
              <a:rPr sz="3000" dirty="0" err="1"/>
              <a:t>bactéries</a:t>
            </a:r>
            <a:r>
              <a:rPr sz="3000" dirty="0"/>
              <a:t>, virus, champignons, </a:t>
            </a:r>
            <a:r>
              <a:rPr sz="3000" dirty="0" err="1"/>
              <a:t>levures</a:t>
            </a:r>
            <a:r>
              <a:rPr sz="3000" dirty="0"/>
              <a:t>…) » . </a:t>
            </a:r>
            <a:r>
              <a:rPr sz="3000" dirty="0" err="1"/>
              <a:t>Peut</a:t>
            </a:r>
            <a:r>
              <a:rPr sz="3000" dirty="0"/>
              <a:t>-on encore « nous classer </a:t>
            </a:r>
            <a:r>
              <a:rPr sz="3000" dirty="0" err="1"/>
              <a:t>comme</a:t>
            </a:r>
            <a:r>
              <a:rPr sz="3000" dirty="0"/>
              <a:t> des </a:t>
            </a:r>
            <a:r>
              <a:rPr sz="3000" dirty="0" err="1"/>
              <a:t>individus</a:t>
            </a:r>
            <a:r>
              <a:rPr sz="3000" dirty="0"/>
              <a:t> </a:t>
            </a:r>
            <a:r>
              <a:rPr sz="3000" dirty="0" err="1"/>
              <a:t>humains</a:t>
            </a:r>
            <a:r>
              <a:rPr sz="3000" dirty="0"/>
              <a:t> ? »</a:t>
            </a:r>
          </a:p>
          <a:p>
            <a:pPr marL="678180" algn="just" defTabSz="449580">
              <a:defRPr sz="1000">
                <a:solidFill>
                  <a:srgbClr val="000000"/>
                </a:solidFill>
                <a:latin typeface="Cochin"/>
                <a:ea typeface="Cochin"/>
                <a:cs typeface="Cochin"/>
                <a:sym typeface="Cochin"/>
              </a:defRPr>
            </a:pPr>
            <a:endParaRPr sz="3000" dirty="0"/>
          </a:p>
          <a:p>
            <a:pPr marL="678180" algn="just" defTabSz="449580">
              <a:defRPr sz="1000">
                <a:solidFill>
                  <a:srgbClr val="000000"/>
                </a:solidFill>
                <a:latin typeface="Cochin"/>
                <a:ea typeface="Cochin"/>
                <a:cs typeface="Cochin"/>
                <a:sym typeface="Cochin"/>
              </a:defRPr>
            </a:pPr>
            <a:r>
              <a:rPr dirty="0"/>
              <a:t> </a:t>
            </a:r>
          </a:p>
          <a:p>
            <a:pPr marL="678180" algn="just" defTabSz="449580">
              <a:defRPr sz="1000">
                <a:solidFill>
                  <a:srgbClr val="000000"/>
                </a:solidFill>
                <a:latin typeface="Cochin"/>
                <a:ea typeface="Cochin"/>
                <a:cs typeface="Cochin"/>
                <a:sym typeface="Cochin"/>
              </a:defRPr>
            </a:pPr>
            <a:endParaRPr dirty="0"/>
          </a:p>
          <a:p>
            <a:pPr marL="678180" algn="r" defTabSz="449580">
              <a:defRPr sz="2500">
                <a:solidFill>
                  <a:srgbClr val="000000"/>
                </a:solidFill>
                <a:latin typeface="Cochin"/>
                <a:ea typeface="Cochin"/>
                <a:cs typeface="Cochin"/>
                <a:sym typeface="Cochin"/>
              </a:defRPr>
            </a:pPr>
            <a:r>
              <a:rPr dirty="0"/>
              <a:t>« </a:t>
            </a:r>
            <a:r>
              <a:rPr lang="fr-FR" dirty="0"/>
              <a:t>Lise </a:t>
            </a:r>
            <a:r>
              <a:rPr lang="fr-FR" dirty="0" err="1"/>
              <a:t>Barnéoud</a:t>
            </a:r>
            <a:r>
              <a:rPr lang="fr-FR" dirty="0"/>
              <a:t>, « </a:t>
            </a:r>
            <a:r>
              <a:rPr dirty="0"/>
              <a:t>Le vivant, </a:t>
            </a:r>
            <a:r>
              <a:rPr dirty="0" err="1"/>
              <a:t>une</a:t>
            </a:r>
            <a:r>
              <a:rPr dirty="0"/>
              <a:t> affaire de réseaux, </a:t>
            </a:r>
            <a:r>
              <a:rPr lang="fr-FR" dirty="0"/>
              <a:t>de fusions et </a:t>
            </a:r>
            <a:r>
              <a:rPr dirty="0" err="1"/>
              <a:t>d’interactions</a:t>
            </a:r>
            <a:r>
              <a:rPr dirty="0"/>
              <a:t> », </a:t>
            </a:r>
            <a:r>
              <a:rPr dirty="0" err="1"/>
              <a:t>Médiapart</a:t>
            </a:r>
            <a:r>
              <a:rPr dirty="0"/>
              <a:t>, 24 </a:t>
            </a:r>
            <a:r>
              <a:rPr dirty="0" err="1"/>
              <a:t>février</a:t>
            </a:r>
            <a:r>
              <a:rPr dirty="0"/>
              <a:t> 2024.</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II. Des contes qui mettent en récit des relations à des espèces particulières…"/>
          <p:cNvSpPr txBox="1"/>
          <p:nvPr/>
        </p:nvSpPr>
        <p:spPr>
          <a:xfrm>
            <a:off x="368007" y="1841817"/>
            <a:ext cx="12268785" cy="199326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II. Des contes qui mettent en récit des relations à des espèces particulières</a:t>
            </a:r>
          </a:p>
          <a:p>
            <a:pPr algn="l" defTabSz="457200">
              <a:lnSpc>
                <a:spcPts val="5900"/>
              </a:lnSpc>
              <a:spcBef>
                <a:spcPts val="1000"/>
              </a:spcBef>
              <a:defRPr sz="2800">
                <a:solidFill>
                  <a:srgbClr val="000000"/>
                </a:solidFill>
                <a:latin typeface="Cochin"/>
                <a:ea typeface="Cochin"/>
                <a:cs typeface="Cochin"/>
                <a:sym typeface="Cochin"/>
              </a:defRPr>
            </a:pPr>
            <a:endParaRPr/>
          </a:p>
          <a:p>
            <a:pPr marL="609600" indent="-304800" algn="l" defTabSz="457200">
              <a:lnSpc>
                <a:spcPts val="5900"/>
              </a:lnSpc>
              <a:spcBef>
                <a:spcPts val="1000"/>
              </a:spcBef>
              <a:defRPr sz="2800">
                <a:solidFill>
                  <a:srgbClr val="000000"/>
                </a:solidFill>
                <a:latin typeface="Cochin"/>
                <a:ea typeface="Cochin"/>
                <a:cs typeface="Cochin"/>
                <a:sym typeface="Cochin"/>
              </a:defRPr>
            </a:pPr>
            <a:r>
              <a:t>1.    Des relations d’alliance</a:t>
            </a:r>
            <a:endParaRPr sz="1600">
              <a:latin typeface="Helvetica"/>
              <a:ea typeface="Helvetica"/>
              <a:cs typeface="Helvetica"/>
              <a:sym typeface="Helvetica"/>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 descr="Image"/>
          <p:cNvPicPr>
            <a:picLocks noChangeAspect="1"/>
          </p:cNvPicPr>
          <p:nvPr/>
        </p:nvPicPr>
        <p:blipFill>
          <a:blip r:embed="rId2"/>
          <a:stretch>
            <a:fillRect/>
          </a:stretch>
        </p:blipFill>
        <p:spPr>
          <a:xfrm>
            <a:off x="4085990" y="1033755"/>
            <a:ext cx="4832820" cy="735589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I. Des contes qui mettent en récit des relations à des espèces particulières…"/>
          <p:cNvSpPr txBox="1"/>
          <p:nvPr/>
        </p:nvSpPr>
        <p:spPr>
          <a:xfrm>
            <a:off x="368007" y="1300162"/>
            <a:ext cx="12268785" cy="30765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II. Des contes qui mettent en récit des relations à des espèces particulières</a:t>
            </a:r>
          </a:p>
          <a:p>
            <a:pPr algn="l" defTabSz="457200">
              <a:lnSpc>
                <a:spcPts val="5900"/>
              </a:lnSpc>
              <a:spcBef>
                <a:spcPts val="1000"/>
              </a:spcBef>
              <a:defRPr sz="2800">
                <a:solidFill>
                  <a:srgbClr val="000000"/>
                </a:solidFill>
                <a:latin typeface="Cochin"/>
                <a:ea typeface="Cochin"/>
                <a:cs typeface="Cochin"/>
                <a:sym typeface="Cochin"/>
              </a:defRPr>
            </a:pPr>
            <a:endParaRPr/>
          </a:p>
          <a:p>
            <a:pPr marL="609600" indent="-304800" algn="l" defTabSz="457200">
              <a:lnSpc>
                <a:spcPts val="5900"/>
              </a:lnSpc>
              <a:spcBef>
                <a:spcPts val="1000"/>
              </a:spcBef>
              <a:defRPr sz="2800">
                <a:solidFill>
                  <a:srgbClr val="000000"/>
                </a:solidFill>
                <a:latin typeface="Cochin"/>
                <a:ea typeface="Cochin"/>
                <a:cs typeface="Cochin"/>
                <a:sym typeface="Cochin"/>
              </a:defRPr>
            </a:pPr>
            <a:r>
              <a:t>1.    Des relations d’alliance</a:t>
            </a:r>
          </a:p>
          <a:p>
            <a:pPr marL="609600" indent="-304800" algn="l" defTabSz="457200">
              <a:lnSpc>
                <a:spcPts val="5900"/>
              </a:lnSpc>
              <a:spcBef>
                <a:spcPts val="1000"/>
              </a:spcBef>
              <a:defRPr sz="2800">
                <a:solidFill>
                  <a:srgbClr val="000000"/>
                </a:solidFill>
                <a:latin typeface="Cochin"/>
                <a:ea typeface="Cochin"/>
                <a:cs typeface="Cochin"/>
                <a:sym typeface="Cochin"/>
              </a:defRPr>
            </a:pPr>
            <a:endParaRPr/>
          </a:p>
          <a:p>
            <a:pPr marL="609600" indent="-304800" algn="l" defTabSz="457200">
              <a:lnSpc>
                <a:spcPts val="5900"/>
              </a:lnSpc>
              <a:spcBef>
                <a:spcPts val="1000"/>
              </a:spcBef>
              <a:defRPr sz="2800">
                <a:solidFill>
                  <a:srgbClr val="000000"/>
                </a:solidFill>
                <a:latin typeface="Cochin"/>
                <a:ea typeface="Cochin"/>
                <a:cs typeface="Cochin"/>
                <a:sym typeface="Cochin"/>
              </a:defRPr>
            </a:pPr>
            <a:r>
              <a:t>2.    Des relations de prédation</a:t>
            </a:r>
            <a:endParaRPr sz="1600">
              <a:latin typeface="Helvetica"/>
              <a:ea typeface="Helvetica"/>
              <a:cs typeface="Helvetica"/>
              <a:sym typeface="Helvetica"/>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 Les classes cultivées des sociétés européennes ont pendant longtemps manifesté hostilité et dédain pour les cosmologies populaires traditionnelles. L’Église officielle s’est opposée durant des siècles à la vénération des animaux et des oiseaux par les paysans. »…"/>
          <p:cNvSpPr txBox="1"/>
          <p:nvPr/>
        </p:nvSpPr>
        <p:spPr>
          <a:xfrm>
            <a:off x="2678" y="2853180"/>
            <a:ext cx="12494122" cy="451714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lnSpc>
                <a:spcPct val="120000"/>
              </a:lnSpc>
              <a:defRPr sz="3000">
                <a:solidFill>
                  <a:srgbClr val="000000"/>
                </a:solidFill>
                <a:latin typeface="Cochin"/>
                <a:ea typeface="Cochin"/>
                <a:cs typeface="Cochin"/>
                <a:sym typeface="Cochin"/>
              </a:defRPr>
            </a:pPr>
            <a:r>
              <a:t>« Les classes cultivées des sociétés européennes ont pendant longtemps manifesté hostilité et dédain pour les cosmologies populaires traditionnelles. L’Église officielle s’est opposée durant des siècles à la vénération des animaux et des oiseaux par les paysans. »</a:t>
            </a:r>
          </a:p>
          <a:p>
            <a:pPr marL="449580" algn="just" defTabSz="449580">
              <a:lnSpc>
                <a:spcPct val="120000"/>
              </a:lnSpc>
              <a:defRPr sz="3000">
                <a:solidFill>
                  <a:srgbClr val="000000"/>
                </a:solidFill>
                <a:latin typeface="Cochin"/>
                <a:ea typeface="Cochin"/>
                <a:cs typeface="Cochin"/>
                <a:sym typeface="Cochin"/>
              </a:defRPr>
            </a:pPr>
            <a:endParaRPr/>
          </a:p>
          <a:p>
            <a:pPr marL="449580" algn="just" defTabSz="449580">
              <a:lnSpc>
                <a:spcPct val="120000"/>
              </a:lnSpc>
              <a:defRPr sz="3000">
                <a:solidFill>
                  <a:srgbClr val="000000"/>
                </a:solidFill>
                <a:latin typeface="Cochin"/>
                <a:ea typeface="Cochin"/>
                <a:cs typeface="Cochin"/>
                <a:sym typeface="Cochin"/>
              </a:defRPr>
            </a:pPr>
            <a:r>
              <a:t> </a:t>
            </a:r>
          </a:p>
          <a:p>
            <a:pPr marL="449580" algn="r" defTabSz="449580">
              <a:lnSpc>
                <a:spcPct val="120000"/>
              </a:lnSpc>
              <a:defRPr sz="2500" i="1">
                <a:solidFill>
                  <a:srgbClr val="000000"/>
                </a:solidFill>
                <a:latin typeface="Cochin"/>
                <a:ea typeface="Cochin"/>
                <a:cs typeface="Cochin"/>
                <a:sym typeface="Cochin"/>
              </a:defRPr>
            </a:pPr>
            <a:r>
              <a:rPr i="0"/>
              <a:t>Charles Stépanoff, </a:t>
            </a:r>
            <a:r>
              <a:t>L’Animal et la mort. Chasses, modernité et crise du sauvage</a:t>
            </a:r>
            <a:r>
              <a:rPr i="0"/>
              <a:t>, </a:t>
            </a:r>
          </a:p>
          <a:p>
            <a:pPr marL="449580" algn="r" defTabSz="449580">
              <a:lnSpc>
                <a:spcPct val="120000"/>
              </a:lnSpc>
              <a:defRPr sz="2500" i="1">
                <a:solidFill>
                  <a:srgbClr val="000000"/>
                </a:solidFill>
                <a:latin typeface="Cochin"/>
                <a:ea typeface="Cochin"/>
                <a:cs typeface="Cochin"/>
                <a:sym typeface="Cochin"/>
              </a:defRPr>
            </a:pPr>
            <a:r>
              <a:rPr i="0"/>
              <a:t>La Découverte, 2021, p. 71.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Les Inughuit, Eskimos polaires du Groenland, racontent l’histoire d’une femme qui, ayant perdu son mari dans un accident de chasse, décida d’interdire à son fils d’apprendre à chasser. Le cas était incongru dans cette société de chasseurs où les produits animaux fournissent l’essentiel de l’alimentation et des matières premières. Les hommes obligèrent le garçon à venir avec eux à la chasse, mais, exaspérés par son ignorance du monde du froid et des animaux, ils le firent mourir. Désespérée, la mère demanda aux chasseurs de lui donner en compensation un ourson vivant pour en faire son fils adoptif. L’ourson grandit auprès d’elle et devint un excellent chasseur qui rapportait au foyer des quantités de morses et de phoques. La femme avait pris la précaution de tracer une marque de suie sur son dos afin de le faire reconnaître, mais, comble de malheur, les chasseurs le tuèrent également. Si profonde fut sa douleur que la femme se transforma en pierre en prononçant ces derniers mots : « Nourrissez-moi ! » C’est cette pierre dressée que, aujourd’hui encore, les chasseurs inughuit viennent nourrir en l’enduisant de graisse de phoque pour que leur chasse soit chanceuse et que les vents ne viennent pas l’empêcher.…"/>
          <p:cNvSpPr txBox="1"/>
          <p:nvPr/>
        </p:nvSpPr>
        <p:spPr>
          <a:xfrm>
            <a:off x="553293" y="1308100"/>
            <a:ext cx="11364814" cy="7759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defRPr sz="2600">
                <a:solidFill>
                  <a:srgbClr val="000000"/>
                </a:solidFill>
                <a:latin typeface="Cochin"/>
                <a:ea typeface="Cochin"/>
                <a:cs typeface="Cochin"/>
                <a:sym typeface="Cochin"/>
              </a:defRPr>
            </a:pPr>
            <a:r>
              <a:t>Les Inughuit, Eskimos polaires du Groenland, racontent l’histoire d’une femme qui, ayant perdu son mari dans un accident de chasse, décida d’interdire à son fils d’apprendre à chasser. Le cas était incongru dans cette société de chasseurs où les produits animaux fournissent l’essentiel de l’alimentation et des matières premières. Les hommes obligèrent le garçon à venir avec eux à la chasse, mais, exaspérés par son ignorance du monde du froid et des animaux, ils le firent mourir. Désespérée, la mère demanda aux chasseurs de lui donner en compensation un ourson vivant pour en faire son fils adoptif. L’ourson grandit auprès d’elle et devint un excellent chasseur qui rapportait au foyer des quantités de morses et de phoques. La femme avait pris la précaution de tracer une marque de suie sur son dos afin de le faire reconnaître, mais, comble de malheur, les chasseurs le tuèrent également. Si profonde fut sa douleur que la femme se transforma en pierre en prononçant ces derniers mots : « Nourrissez-moi ! » C’est cette pierre dressée que, aujourd’hui encore, les chasseurs inughuit viennent nourrir en l’enduisant de graisse de phoque pour que leur chasse soit chanceuse et que les vents ne viennent pas l’empêcher. </a:t>
            </a:r>
          </a:p>
          <a:p>
            <a:pPr marL="449580" algn="just" defTabSz="449580">
              <a:defRPr sz="2600">
                <a:solidFill>
                  <a:srgbClr val="000000"/>
                </a:solidFill>
                <a:latin typeface="Cochin"/>
                <a:ea typeface="Cochin"/>
                <a:cs typeface="Cochin"/>
                <a:sym typeface="Cochin"/>
              </a:defRPr>
            </a:pPr>
            <a:endParaRPr/>
          </a:p>
          <a:p>
            <a:pPr marL="449580" algn="just" defTabSz="449580">
              <a:defRPr sz="1000" i="1">
                <a:solidFill>
                  <a:srgbClr val="000000"/>
                </a:solidFill>
                <a:latin typeface="Cochin"/>
                <a:ea typeface="Cochin"/>
                <a:cs typeface="Cochin"/>
                <a:sym typeface="Cochin"/>
              </a:defRPr>
            </a:pPr>
            <a:endParaRPr/>
          </a:p>
          <a:p>
            <a:pPr marL="449580" algn="r" defTabSz="449580">
              <a:defRPr sz="2300" i="1">
                <a:solidFill>
                  <a:srgbClr val="000000"/>
                </a:solidFill>
                <a:latin typeface="Cochin"/>
                <a:ea typeface="Cochin"/>
                <a:cs typeface="Cochin"/>
                <a:sym typeface="Cochin"/>
              </a:defRPr>
            </a:pPr>
            <a:r>
              <a:rPr i="0"/>
              <a:t>Stépanoff, </a:t>
            </a:r>
            <a:r>
              <a:t>L’Animal et la mort. Chasses, modernité et crise du sauvage</a:t>
            </a:r>
            <a:r>
              <a:rPr i="0"/>
              <a:t>, </a:t>
            </a:r>
          </a:p>
          <a:p>
            <a:pPr marL="449580" algn="r" defTabSz="449580">
              <a:defRPr sz="2300" i="1">
                <a:solidFill>
                  <a:srgbClr val="000000"/>
                </a:solidFill>
                <a:latin typeface="Cochin"/>
                <a:ea typeface="Cochin"/>
                <a:cs typeface="Cochin"/>
                <a:sym typeface="Cochin"/>
              </a:defRPr>
            </a:pPr>
            <a:r>
              <a:rPr i="0"/>
              <a:t>La Découverte, 2021, p. 323.</a:t>
            </a:r>
          </a:p>
          <a:p>
            <a:pPr marL="449580" algn="just" defTabSz="449580">
              <a:defRPr sz="1200" u="sng">
                <a:solidFill>
                  <a:srgbClr val="000000"/>
                </a:solidFill>
                <a:latin typeface="Cochin"/>
                <a:ea typeface="Cochin"/>
                <a:cs typeface="Cochin"/>
                <a:sym typeface="Cochin"/>
              </a:defRPr>
            </a:pPr>
            <a:endParaRPr i="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Capture d’écran 2024-02-29 à 14.33.44.png" descr="Capture d’écran 2024-02-29 à 14.33.44.png"/>
          <p:cNvPicPr>
            <a:picLocks noChangeAspect="1"/>
          </p:cNvPicPr>
          <p:nvPr/>
        </p:nvPicPr>
        <p:blipFill>
          <a:blip r:embed="rId2"/>
          <a:stretch>
            <a:fillRect/>
          </a:stretch>
        </p:blipFill>
        <p:spPr>
          <a:xfrm>
            <a:off x="3214176" y="1048203"/>
            <a:ext cx="6576448" cy="765719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stretch>
            <a:fillRect/>
          </a:stretch>
        </p:blipFill>
        <p:spPr>
          <a:xfrm>
            <a:off x="584032" y="445570"/>
            <a:ext cx="6295290" cy="8605262"/>
          </a:xfrm>
          <a:prstGeom prst="rect">
            <a:avLst/>
          </a:prstGeom>
          <a:ln w="12700">
            <a:miter lim="400000"/>
          </a:ln>
        </p:spPr>
      </p:pic>
      <p:pic>
        <p:nvPicPr>
          <p:cNvPr id="192" name="Image" descr="Image"/>
          <p:cNvPicPr>
            <a:picLocks noChangeAspect="1"/>
          </p:cNvPicPr>
          <p:nvPr/>
        </p:nvPicPr>
        <p:blipFill>
          <a:blip r:embed="rId3"/>
          <a:stretch>
            <a:fillRect/>
          </a:stretch>
        </p:blipFill>
        <p:spPr>
          <a:xfrm>
            <a:off x="6897195" y="2123266"/>
            <a:ext cx="5040805" cy="3775884"/>
          </a:xfrm>
          <a:prstGeom prst="rect">
            <a:avLst/>
          </a:prstGeom>
          <a:ln w="12700">
            <a:miter lim="400000"/>
          </a:ln>
        </p:spPr>
      </p:pic>
      <p:sp>
        <p:nvSpPr>
          <p:cNvPr id="193" name="Sylvie Mombo"/>
          <p:cNvSpPr txBox="1"/>
          <p:nvPr/>
        </p:nvSpPr>
        <p:spPr>
          <a:xfrm>
            <a:off x="8169981" y="6610350"/>
            <a:ext cx="2495233" cy="4572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L="449580" algn="r" defTabSz="449580">
              <a:lnSpc>
                <a:spcPct val="120000"/>
              </a:lnSpc>
              <a:defRPr sz="2500">
                <a:solidFill>
                  <a:srgbClr val="000000"/>
                </a:solidFill>
                <a:latin typeface="Cochin"/>
                <a:ea typeface="Cochin"/>
                <a:cs typeface="Cochin"/>
                <a:sym typeface="Cochin"/>
              </a:defRPr>
            </a:lvl1pPr>
          </a:lstStyle>
          <a:p>
            <a:pPr>
              <a:defRPr i="1"/>
            </a:pPr>
            <a:r>
              <a:rPr i="0"/>
              <a:t>Sylvie Mombo</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 Manger ce que l’on tue et tuer ce que l’on mange, c’est maintenir la violence à un niveau proche et social, c’est la garder sous contrôle et l’entourer des égards dus à ceux qui nous nourrissent, qui constituent notre chair de leur mort et qui survivent ainsi dans les palpitations de nos corps. »…"/>
          <p:cNvSpPr txBox="1"/>
          <p:nvPr/>
        </p:nvSpPr>
        <p:spPr>
          <a:xfrm>
            <a:off x="317500" y="2526790"/>
            <a:ext cx="11988801" cy="47000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lnSpc>
                <a:spcPct val="120000"/>
              </a:lnSpc>
              <a:defRPr sz="1000">
                <a:solidFill>
                  <a:srgbClr val="000000"/>
                </a:solidFill>
                <a:latin typeface="Cochin"/>
                <a:ea typeface="Cochin"/>
                <a:cs typeface="Cochin"/>
                <a:sym typeface="Cochin"/>
              </a:defRPr>
            </a:pPr>
            <a:r>
              <a:rPr sz="3000"/>
              <a:t>« Manger ce que l’on tue et tuer ce que l’on mange, c’est maintenir la violence à un niveau proche et social, c’est la garder sous contrôle et l’entourer des égards dus à ceux qui nous nourrissent, qui constituent notre chair de leur mort et qui survivent ainsi dans les palpitations de nos corps. »</a:t>
            </a:r>
          </a:p>
          <a:p>
            <a:pPr marL="449580" algn="just" defTabSz="449580">
              <a:lnSpc>
                <a:spcPct val="120000"/>
              </a:lnSpc>
              <a:defRPr sz="1000">
                <a:solidFill>
                  <a:srgbClr val="000000"/>
                </a:solidFill>
                <a:latin typeface="Cochin"/>
                <a:ea typeface="Cochin"/>
                <a:cs typeface="Cochin"/>
                <a:sym typeface="Cochin"/>
              </a:defRPr>
            </a:pPr>
            <a:endParaRPr sz="3000"/>
          </a:p>
          <a:p>
            <a:pPr marL="449580" algn="just" defTabSz="449580">
              <a:lnSpc>
                <a:spcPct val="120000"/>
              </a:lnSpc>
              <a:defRPr sz="1000">
                <a:solidFill>
                  <a:srgbClr val="000000"/>
                </a:solidFill>
                <a:latin typeface="Cochin"/>
                <a:ea typeface="Cochin"/>
                <a:cs typeface="Cochin"/>
                <a:sym typeface="Cochin"/>
              </a:defRPr>
            </a:pPr>
            <a:r>
              <a:t> </a:t>
            </a:r>
          </a:p>
          <a:p>
            <a:pPr marL="449580" algn="r" defTabSz="449580">
              <a:lnSpc>
                <a:spcPct val="120000"/>
              </a:lnSpc>
              <a:defRPr sz="2500" i="1">
                <a:solidFill>
                  <a:srgbClr val="000000"/>
                </a:solidFill>
                <a:latin typeface="Cochin"/>
                <a:ea typeface="Cochin"/>
                <a:cs typeface="Cochin"/>
                <a:sym typeface="Cochin"/>
              </a:defRPr>
            </a:pPr>
            <a:r>
              <a:rPr i="0"/>
              <a:t>Charles Stépanoff, </a:t>
            </a:r>
            <a:r>
              <a:t>L’Animal et la mort. Chasses, modernité et crise du sauvage</a:t>
            </a:r>
            <a:r>
              <a:rPr i="0"/>
              <a:t>, </a:t>
            </a:r>
          </a:p>
          <a:p>
            <a:pPr marL="449580" algn="r" defTabSz="449580">
              <a:lnSpc>
                <a:spcPct val="120000"/>
              </a:lnSpc>
              <a:defRPr sz="2500" i="1">
                <a:solidFill>
                  <a:srgbClr val="000000"/>
                </a:solidFill>
                <a:latin typeface="Cochin"/>
                <a:ea typeface="Cochin"/>
                <a:cs typeface="Cochin"/>
                <a:sym typeface="Cochin"/>
              </a:defRPr>
            </a:pPr>
            <a:r>
              <a:rPr i="0"/>
              <a:t>La Découverte, 2021, p. 376.</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 La “Littérature” telle qu’on l’enseigne dans nos universités et nos collèges est le produit d’à peine 5% de l’humanité. Ce qui reste et qui constitue l’immense potentiel des ressources artistiques du langage humain fait rarement l’objet d’études esthétiques et n’accède pratiquement jamais aux discours du savoir. »…"/>
          <p:cNvSpPr txBox="1"/>
          <p:nvPr/>
        </p:nvSpPr>
        <p:spPr>
          <a:xfrm>
            <a:off x="1212758" y="2383598"/>
            <a:ext cx="10579285" cy="38561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indent="599440" algn="just" defTabSz="457200">
              <a:lnSpc>
                <a:spcPct val="120000"/>
              </a:lnSpc>
              <a:spcBef>
                <a:spcPts val="1000"/>
              </a:spcBef>
              <a:defRPr sz="2500">
                <a:solidFill>
                  <a:srgbClr val="000000"/>
                </a:solidFill>
                <a:latin typeface="Cochin"/>
                <a:ea typeface="Cochin"/>
                <a:cs typeface="Cochin"/>
                <a:sym typeface="Cochin"/>
              </a:defRPr>
            </a:pPr>
            <a:r>
              <a:t>« La “Littérature” telle qu’on l’enseigne dans nos universités et nos collèges est le produit d’à peine 5% de l’humanité. Ce qui reste et qui constitue l’immense potentiel des ressources artistiques du langage humain fait rarement l’objet d’études esthétiques et n’accède pratiquement jamais aux discours du savoir. » </a:t>
            </a:r>
          </a:p>
          <a:p>
            <a:pPr indent="599440" algn="just" defTabSz="457200">
              <a:lnSpc>
                <a:spcPct val="120000"/>
              </a:lnSpc>
              <a:spcBef>
                <a:spcPts val="1000"/>
              </a:spcBef>
              <a:defRPr sz="2500">
                <a:solidFill>
                  <a:srgbClr val="000000"/>
                </a:solidFill>
                <a:latin typeface="Cochin"/>
                <a:ea typeface="Cochin"/>
                <a:cs typeface="Cochin"/>
                <a:sym typeface="Cochin"/>
              </a:defRPr>
            </a:pPr>
            <a:endParaRPr/>
          </a:p>
          <a:p>
            <a:pPr indent="599440" algn="r" defTabSz="457200">
              <a:lnSpc>
                <a:spcPct val="120000"/>
              </a:lnSpc>
              <a:spcBef>
                <a:spcPts val="1000"/>
              </a:spcBef>
              <a:defRPr sz="2500" i="1">
                <a:solidFill>
                  <a:srgbClr val="000000"/>
                </a:solidFill>
                <a:latin typeface="Cochin"/>
                <a:ea typeface="Cochin"/>
                <a:cs typeface="Cochin"/>
                <a:sym typeface="Cochin"/>
              </a:defRPr>
            </a:pPr>
            <a:r>
              <a:rPr i="0"/>
              <a:t>François Paré, </a:t>
            </a:r>
            <a:r>
              <a:t>Les littératures de l’exiguïté</a:t>
            </a:r>
            <a:r>
              <a:rPr i="0"/>
              <a:t>, Le Nordir, p. 9</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 descr="Image"/>
          <p:cNvPicPr>
            <a:picLocks noChangeAspect="1"/>
          </p:cNvPicPr>
          <p:nvPr/>
        </p:nvPicPr>
        <p:blipFill>
          <a:blip r:embed="rId2"/>
          <a:stretch>
            <a:fillRect/>
          </a:stretch>
        </p:blipFill>
        <p:spPr>
          <a:xfrm>
            <a:off x="1632040" y="1489524"/>
            <a:ext cx="4361119" cy="6774552"/>
          </a:xfrm>
          <a:prstGeom prst="rect">
            <a:avLst/>
          </a:prstGeom>
          <a:ln w="12700">
            <a:miter lim="400000"/>
          </a:ln>
        </p:spPr>
      </p:pic>
      <p:pic>
        <p:nvPicPr>
          <p:cNvPr id="198" name="Image" descr="Image"/>
          <p:cNvPicPr>
            <a:picLocks noChangeAspect="1"/>
          </p:cNvPicPr>
          <p:nvPr/>
        </p:nvPicPr>
        <p:blipFill>
          <a:blip r:embed="rId3"/>
          <a:stretch>
            <a:fillRect/>
          </a:stretch>
        </p:blipFill>
        <p:spPr>
          <a:xfrm>
            <a:off x="7041098" y="1501599"/>
            <a:ext cx="4141351" cy="675040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I. Des contes qui mettent en récit des relations à des espèces particulières…"/>
          <p:cNvSpPr txBox="1"/>
          <p:nvPr/>
        </p:nvSpPr>
        <p:spPr>
          <a:xfrm>
            <a:off x="368007" y="2985134"/>
            <a:ext cx="12268785" cy="378333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914400" indent="-609600" algn="l" defTabSz="457200">
              <a:lnSpc>
                <a:spcPts val="5300"/>
              </a:lnSpc>
              <a:spcBef>
                <a:spcPts val="1000"/>
              </a:spcBef>
              <a:defRPr sz="2900" b="1">
                <a:solidFill>
                  <a:srgbClr val="000000"/>
                </a:solidFill>
                <a:latin typeface="Cochin"/>
                <a:ea typeface="Cochin"/>
                <a:cs typeface="Cochin"/>
                <a:sym typeface="Cochin"/>
              </a:defRPr>
            </a:pPr>
            <a:r>
              <a:t>II. Des contes qui mettent en récit des relations à des espèces particulières</a:t>
            </a:r>
          </a:p>
          <a:p>
            <a:pPr algn="l" defTabSz="457200">
              <a:lnSpc>
                <a:spcPts val="5900"/>
              </a:lnSpc>
              <a:spcBef>
                <a:spcPts val="1000"/>
              </a:spcBef>
              <a:defRPr sz="2800">
                <a:solidFill>
                  <a:srgbClr val="000000"/>
                </a:solidFill>
                <a:latin typeface="Cochin"/>
                <a:ea typeface="Cochin"/>
                <a:cs typeface="Cochin"/>
                <a:sym typeface="Cochin"/>
              </a:defRPr>
            </a:pPr>
            <a:endParaRPr/>
          </a:p>
          <a:p>
            <a:pPr marL="609600" indent="-304800" algn="l" defTabSz="457200">
              <a:lnSpc>
                <a:spcPts val="5900"/>
              </a:lnSpc>
              <a:spcBef>
                <a:spcPts val="1000"/>
              </a:spcBef>
              <a:defRPr sz="2800">
                <a:solidFill>
                  <a:srgbClr val="000000"/>
                </a:solidFill>
                <a:latin typeface="Cochin"/>
                <a:ea typeface="Cochin"/>
                <a:cs typeface="Cochin"/>
                <a:sym typeface="Cochin"/>
              </a:defRPr>
            </a:pPr>
            <a:r>
              <a:t>1.    Des relations d’alliance</a:t>
            </a:r>
          </a:p>
          <a:p>
            <a:pPr marL="609600" indent="-304800" algn="l" defTabSz="457200">
              <a:lnSpc>
                <a:spcPts val="5900"/>
              </a:lnSpc>
              <a:spcBef>
                <a:spcPts val="1000"/>
              </a:spcBef>
              <a:defRPr sz="2800">
                <a:solidFill>
                  <a:srgbClr val="000000"/>
                </a:solidFill>
                <a:latin typeface="Cochin"/>
                <a:ea typeface="Cochin"/>
                <a:cs typeface="Cochin"/>
                <a:sym typeface="Cochin"/>
              </a:defRPr>
            </a:pPr>
            <a:endParaRPr/>
          </a:p>
          <a:p>
            <a:pPr marL="609600" indent="-304800" algn="l" defTabSz="457200">
              <a:lnSpc>
                <a:spcPts val="5900"/>
              </a:lnSpc>
              <a:spcBef>
                <a:spcPts val="1000"/>
              </a:spcBef>
              <a:defRPr sz="2800">
                <a:solidFill>
                  <a:srgbClr val="000000"/>
                </a:solidFill>
                <a:latin typeface="Cochin"/>
                <a:ea typeface="Cochin"/>
                <a:cs typeface="Cochin"/>
                <a:sym typeface="Cochin"/>
              </a:defRPr>
            </a:pPr>
            <a:r>
              <a:t>2.    Des relations de prédation</a:t>
            </a:r>
          </a:p>
          <a:p>
            <a:pPr marL="609600" indent="-304800" algn="l" defTabSz="457200">
              <a:lnSpc>
                <a:spcPts val="5900"/>
              </a:lnSpc>
              <a:spcBef>
                <a:spcPts val="1000"/>
              </a:spcBef>
              <a:defRPr sz="2800">
                <a:solidFill>
                  <a:srgbClr val="000000"/>
                </a:solidFill>
                <a:latin typeface="Cochin"/>
                <a:ea typeface="Cochin"/>
                <a:cs typeface="Cochin"/>
                <a:sym typeface="Cochin"/>
              </a:defRPr>
            </a:pPr>
            <a:endParaRPr/>
          </a:p>
          <a:p>
            <a:pPr marL="609600" indent="-304800" algn="l" defTabSz="457200">
              <a:lnSpc>
                <a:spcPts val="5900"/>
              </a:lnSpc>
              <a:spcBef>
                <a:spcPts val="1000"/>
              </a:spcBef>
              <a:defRPr sz="2800">
                <a:solidFill>
                  <a:srgbClr val="000000"/>
                </a:solidFill>
                <a:latin typeface="Cochin"/>
                <a:ea typeface="Cochin"/>
                <a:cs typeface="Cochin"/>
                <a:sym typeface="Cochin"/>
              </a:defRPr>
            </a:pPr>
            <a:r>
              <a:t>3.    Des relations de re-connaissance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stretch>
            <a:fillRect/>
          </a:stretch>
        </p:blipFill>
        <p:spPr>
          <a:xfrm>
            <a:off x="6650370" y="3259840"/>
            <a:ext cx="4919759" cy="3689819"/>
          </a:xfrm>
          <a:prstGeom prst="rect">
            <a:avLst/>
          </a:prstGeom>
          <a:ln w="12700">
            <a:miter lim="400000"/>
          </a:ln>
        </p:spPr>
      </p:pic>
      <p:pic>
        <p:nvPicPr>
          <p:cNvPr id="201" name="Capture d’écran 2024-02-29 à 10.43.20.png" descr="Capture d’écran 2024-02-29 à 10.43.20.png"/>
          <p:cNvPicPr>
            <a:picLocks noChangeAspect="1"/>
          </p:cNvPicPr>
          <p:nvPr/>
        </p:nvPicPr>
        <p:blipFill>
          <a:blip r:embed="rId3"/>
          <a:stretch>
            <a:fillRect/>
          </a:stretch>
        </p:blipFill>
        <p:spPr>
          <a:xfrm>
            <a:off x="1382910" y="1456673"/>
            <a:ext cx="4403844" cy="6840254"/>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 Une étude récente montre qu’un enfant nord-américain entre 4 et 10 ans est capable de reconnaître et distinguer en un clin d’œil expert plus de mille logos de marques, mais n’est pas en mesure d’identifier les feuilles de dix plantes de sa région. La capacité de discrimination des formes et des styles d’existence des autres vivants est massivement redirigée vers les produits manufacturés, et cela se double d’une sensibilité très faible aux êtres qui peuplent avec nous la Terre. Réagir à l’extinction de l’expérience, c’est enrichir la gamme de ce que, envers la multiplicité des vivants, on peut sentir, comprendre, et tisser comme relations. »…"/>
          <p:cNvSpPr txBox="1"/>
          <p:nvPr/>
        </p:nvSpPr>
        <p:spPr>
          <a:xfrm>
            <a:off x="971428" y="1879598"/>
            <a:ext cx="11061944" cy="599440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defTabSz="457200">
              <a:lnSpc>
                <a:spcPct val="120000"/>
              </a:lnSpc>
              <a:defRPr sz="2900">
                <a:solidFill>
                  <a:srgbClr val="000000"/>
                </a:solidFill>
                <a:latin typeface="Cochin"/>
                <a:ea typeface="Cochin"/>
                <a:cs typeface="Cochin"/>
                <a:sym typeface="Cochin"/>
              </a:defRPr>
            </a:pPr>
            <a:r>
              <a:t>« Une étude récente montre qu’un enfant nord-américain entre 4 et 10 ans est capable de reconnaître et distinguer en un clin d’œil expert plus de mille logos de marques, mais n’est pas en mesure d’identifier les feuilles de dix plantes de sa région. La capacité de discrimination des formes et des styles d’existence des autres vivants est massivement redirigée vers les produits manufacturés, et cela se double d’une sensibilité très faible aux êtres qui peuplent avec nous la Terre. Réagir à l’extinction de l’expérience, c’est enrichir la gamme de ce que, envers la multiplicité des vivants, on peut sentir, comprendre, et tisser comme relations. »</a:t>
            </a:r>
          </a:p>
          <a:p>
            <a:pPr algn="just" defTabSz="457200">
              <a:lnSpc>
                <a:spcPct val="120000"/>
              </a:lnSpc>
              <a:defRPr sz="2900">
                <a:solidFill>
                  <a:srgbClr val="000000"/>
                </a:solidFill>
                <a:latin typeface="Cochin"/>
                <a:ea typeface="Cochin"/>
                <a:cs typeface="Cochin"/>
                <a:sym typeface="Cochin"/>
              </a:defRPr>
            </a:pPr>
            <a:endParaRPr/>
          </a:p>
          <a:p>
            <a:pPr algn="r" defTabSz="457200">
              <a:lnSpc>
                <a:spcPts val="4800"/>
              </a:lnSpc>
              <a:defRPr sz="2500" i="1">
                <a:solidFill>
                  <a:srgbClr val="000000"/>
                </a:solidFill>
                <a:latin typeface="Cochin"/>
                <a:ea typeface="Cochin"/>
                <a:cs typeface="Cochin"/>
                <a:sym typeface="Cochin"/>
              </a:defRPr>
            </a:pPr>
            <a:r>
              <a:rPr i="0"/>
              <a:t>Baptiste Morizot, </a:t>
            </a:r>
            <a:r>
              <a:t>Manières d’être vivant</a:t>
            </a:r>
            <a:r>
              <a:rPr i="0"/>
              <a:t>, Actes Sud,</a:t>
            </a:r>
            <a:r>
              <a:t> </a:t>
            </a:r>
            <a:r>
              <a:rPr i="0"/>
              <a:t>2020, p. 18.</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 c’est un privilège de naturaliste que de pouvoir se désirer animiste, et de bénéficier des conditions matérielles et symboliques pour se convertir tout de go, pour son confort psychologique, à une autre   ontologie. »…"/>
          <p:cNvSpPr txBox="1"/>
          <p:nvPr/>
        </p:nvSpPr>
        <p:spPr>
          <a:xfrm>
            <a:off x="417512" y="3241800"/>
            <a:ext cx="11687176" cy="3739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lnSpc>
                <a:spcPct val="120000"/>
              </a:lnSpc>
              <a:defRPr sz="3000">
                <a:solidFill>
                  <a:srgbClr val="000000"/>
                </a:solidFill>
                <a:latin typeface="Cochin"/>
                <a:ea typeface="Cochin"/>
                <a:cs typeface="Cochin"/>
                <a:sym typeface="Cochin"/>
              </a:defRPr>
            </a:pPr>
            <a:r>
              <a:t>« c’est un privilège de naturaliste que de pouvoir se désirer animiste, et de bénéficier des conditions matérielles et symboliques pour se convertir tout de go, pour son confort psychologique, à une autre   ontologie. » </a:t>
            </a:r>
          </a:p>
          <a:p>
            <a:pPr marL="449580" algn="just" defTabSz="449580">
              <a:lnSpc>
                <a:spcPct val="120000"/>
              </a:lnSpc>
              <a:defRPr sz="3000">
                <a:solidFill>
                  <a:srgbClr val="000000"/>
                </a:solidFill>
                <a:latin typeface="Cochin"/>
                <a:ea typeface="Cochin"/>
                <a:cs typeface="Cochin"/>
                <a:sym typeface="Cochin"/>
              </a:defRPr>
            </a:pPr>
            <a:endParaRPr/>
          </a:p>
          <a:p>
            <a:pPr marL="449580" algn="just" defTabSz="449580">
              <a:lnSpc>
                <a:spcPct val="120000"/>
              </a:lnSpc>
              <a:defRPr sz="1000">
                <a:solidFill>
                  <a:srgbClr val="000000"/>
                </a:solidFill>
                <a:latin typeface="Cochin"/>
                <a:ea typeface="Cochin"/>
                <a:cs typeface="Cochin"/>
                <a:sym typeface="Cochin"/>
              </a:defRPr>
            </a:pPr>
            <a:endParaRPr/>
          </a:p>
          <a:p>
            <a:pPr marL="449580" algn="r" defTabSz="449580">
              <a:lnSpc>
                <a:spcPct val="120000"/>
              </a:lnSpc>
              <a:defRPr sz="2500">
                <a:solidFill>
                  <a:srgbClr val="000000"/>
                </a:solidFill>
                <a:latin typeface="Cochin"/>
                <a:ea typeface="Cochin"/>
                <a:cs typeface="Cochin"/>
                <a:sym typeface="Cochin"/>
              </a:defRPr>
            </a:pPr>
            <a:r>
              <a:t>Baptiste Morizot</a:t>
            </a:r>
            <a:r>
              <a:rPr i="1"/>
              <a:t>, L’Inexploré</a:t>
            </a:r>
            <a:r>
              <a:t>,</a:t>
            </a:r>
            <a:r>
              <a:rPr i="1"/>
              <a:t> </a:t>
            </a:r>
            <a:r>
              <a:t>Wildproject, 2023, p. 176.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stretch>
            <a:fillRect/>
          </a:stretch>
        </p:blipFill>
        <p:spPr>
          <a:xfrm>
            <a:off x="1308526" y="1265259"/>
            <a:ext cx="4633895" cy="7223082"/>
          </a:xfrm>
          <a:prstGeom prst="rect">
            <a:avLst/>
          </a:prstGeom>
          <a:ln w="12700">
            <a:miter lim="400000"/>
          </a:ln>
        </p:spPr>
      </p:pic>
      <p:pic>
        <p:nvPicPr>
          <p:cNvPr id="229" name="Image" descr="Image"/>
          <p:cNvPicPr>
            <a:picLocks noChangeAspect="1"/>
          </p:cNvPicPr>
          <p:nvPr/>
        </p:nvPicPr>
        <p:blipFill>
          <a:blip r:embed="rId3"/>
          <a:stretch>
            <a:fillRect/>
          </a:stretch>
        </p:blipFill>
        <p:spPr>
          <a:xfrm>
            <a:off x="7047165" y="1348116"/>
            <a:ext cx="4633895" cy="7217905"/>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 on assiste à la montée de l’éthologie cognitive et des biologies non réductionnistes, qui font proliférer depuis quelques décennies les formes de vie intelligentes à la surface de la Terre (animales, végétales, bactériennes, voire écosystémiques) ».…"/>
          <p:cNvSpPr txBox="1"/>
          <p:nvPr/>
        </p:nvSpPr>
        <p:spPr>
          <a:xfrm>
            <a:off x="364207" y="3276090"/>
            <a:ext cx="11819186" cy="35570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9580" algn="just" defTabSz="449580">
              <a:lnSpc>
                <a:spcPct val="120000"/>
              </a:lnSpc>
              <a:defRPr sz="1000">
                <a:solidFill>
                  <a:srgbClr val="000000"/>
                </a:solidFill>
                <a:latin typeface="Cochin"/>
                <a:ea typeface="Cochin"/>
                <a:cs typeface="Cochin"/>
                <a:sym typeface="Cochin"/>
              </a:defRPr>
            </a:pPr>
            <a:r>
              <a:rPr sz="3000"/>
              <a:t>« on assiste à la montée de l’éthologie cognitive et des biologies non réductionnistes, qui font proliférer depuis quelques décennies les formes de vie intelligentes à la surface de la Terre (animales, végétales, bactériennes, voire écosystémiques) ».</a:t>
            </a:r>
          </a:p>
          <a:p>
            <a:pPr marL="449580" algn="just" defTabSz="449580">
              <a:lnSpc>
                <a:spcPct val="120000"/>
              </a:lnSpc>
              <a:defRPr sz="1000">
                <a:solidFill>
                  <a:srgbClr val="000000"/>
                </a:solidFill>
                <a:latin typeface="Cochin"/>
                <a:ea typeface="Cochin"/>
                <a:cs typeface="Cochin"/>
                <a:sym typeface="Cochin"/>
              </a:defRPr>
            </a:pPr>
            <a:endParaRPr sz="3000"/>
          </a:p>
          <a:p>
            <a:pPr marL="449580" algn="r" defTabSz="449580">
              <a:lnSpc>
                <a:spcPct val="120000"/>
              </a:lnSpc>
              <a:defRPr sz="2500">
                <a:solidFill>
                  <a:srgbClr val="000000"/>
                </a:solidFill>
                <a:latin typeface="Cochin"/>
                <a:ea typeface="Cochin"/>
                <a:cs typeface="Cochin"/>
                <a:sym typeface="Cochin"/>
              </a:defRPr>
            </a:pPr>
            <a:r>
              <a:t>Baptiste Morizot</a:t>
            </a:r>
            <a:r>
              <a:rPr i="1"/>
              <a:t>, L’Inexploré</a:t>
            </a:r>
            <a:r>
              <a:t>,</a:t>
            </a:r>
            <a:r>
              <a:rPr i="1"/>
              <a:t> </a:t>
            </a:r>
            <a:r>
              <a:t>Wildproject, 2023,</a:t>
            </a:r>
            <a:r>
              <a:rPr i="1"/>
              <a:t> </a:t>
            </a:r>
            <a:r>
              <a:t>p. 101.</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 son effet d’intelligibilité est plus grand : elle ne masque pas sa combinaison dans une fusion indistincte qui permet de maintenir la pluralité des cartes cousues ensemble et de ne pas faire passer une version pour la réalité – elle force, ce faisant, à maintenir la lévitation ontologique (c’est-à-dire à ne pas trancher sur la nature dernière du monde). »…"/>
          <p:cNvSpPr txBox="1"/>
          <p:nvPr/>
        </p:nvSpPr>
        <p:spPr>
          <a:xfrm>
            <a:off x="177800" y="2975100"/>
            <a:ext cx="11988800" cy="4806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685800" algn="just" defTabSz="449580">
              <a:lnSpc>
                <a:spcPct val="120000"/>
              </a:lnSpc>
              <a:defRPr sz="3000">
                <a:solidFill>
                  <a:srgbClr val="000000"/>
                </a:solidFill>
                <a:latin typeface="Cochin"/>
                <a:ea typeface="Cochin"/>
                <a:cs typeface="Cochin"/>
                <a:sym typeface="Cochin"/>
              </a:defRPr>
            </a:pPr>
            <a:r>
              <a:t>« son </a:t>
            </a:r>
            <a:r>
              <a:rPr b="1"/>
              <a:t>effet d’intelligibilité </a:t>
            </a:r>
            <a:r>
              <a:t>est plus grand : elle ne masque pas sa combinaison dans une fusion indistincte qui permet de maintenir la pluralité des cartes cousues ensemble et de ne pas faire passer une version pour la réalité – elle force, ce faisant, à maintenir la lévitation ontologique (</a:t>
            </a:r>
            <a:r>
              <a:rPr b="1"/>
              <a:t>c’est-à-dire à ne pas trancher sur la nature dernière du monde</a:t>
            </a:r>
            <a:r>
              <a:t>). »</a:t>
            </a:r>
          </a:p>
          <a:p>
            <a:pPr marL="685800" algn="just" defTabSz="449580">
              <a:lnSpc>
                <a:spcPct val="120000"/>
              </a:lnSpc>
              <a:defRPr sz="3000">
                <a:solidFill>
                  <a:srgbClr val="000000"/>
                </a:solidFill>
                <a:latin typeface="Cochin"/>
                <a:ea typeface="Cochin"/>
                <a:cs typeface="Cochin"/>
                <a:sym typeface="Cochin"/>
              </a:defRPr>
            </a:pPr>
            <a:r>
              <a:t> </a:t>
            </a:r>
          </a:p>
          <a:p>
            <a:pPr marL="685800" algn="just" defTabSz="449580">
              <a:lnSpc>
                <a:spcPct val="120000"/>
              </a:lnSpc>
              <a:defRPr sz="1000">
                <a:solidFill>
                  <a:srgbClr val="000000"/>
                </a:solidFill>
                <a:latin typeface="Cochin"/>
                <a:ea typeface="Cochin"/>
                <a:cs typeface="Cochin"/>
                <a:sym typeface="Cochin"/>
              </a:defRPr>
            </a:pPr>
            <a:endParaRPr/>
          </a:p>
          <a:p>
            <a:pPr marL="685800" algn="r" defTabSz="449580">
              <a:lnSpc>
                <a:spcPct val="120000"/>
              </a:lnSpc>
              <a:defRPr sz="2500">
                <a:solidFill>
                  <a:srgbClr val="000000"/>
                </a:solidFill>
                <a:latin typeface="Cochin"/>
                <a:ea typeface="Cochin"/>
                <a:cs typeface="Cochin"/>
                <a:sym typeface="Cochin"/>
              </a:defRPr>
            </a:pPr>
            <a:r>
              <a:t>Baptiste Morizot</a:t>
            </a:r>
            <a:r>
              <a:rPr i="1"/>
              <a:t>, L’Inexploré</a:t>
            </a:r>
            <a:r>
              <a:t>,</a:t>
            </a:r>
            <a:r>
              <a:rPr i="1"/>
              <a:t> </a:t>
            </a:r>
            <a:r>
              <a:t>Wildproject, 2023,</a:t>
            </a:r>
            <a:r>
              <a:rPr i="1"/>
              <a:t> </a:t>
            </a:r>
            <a:r>
              <a:t>p. 185.</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e"/>
          <p:cNvSpPr txBox="1"/>
          <p:nvPr/>
        </p:nvSpPr>
        <p:spPr>
          <a:xfrm>
            <a:off x="712746" y="4301172"/>
            <a:ext cx="127001" cy="80835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345141" indent="-345141" algn="just" defTabSz="457200">
              <a:lnSpc>
                <a:spcPts val="5900"/>
              </a:lnSpc>
              <a:spcBef>
                <a:spcPts val="1000"/>
              </a:spcBef>
              <a:buClr>
                <a:srgbClr val="BEBEBE"/>
              </a:buClr>
              <a:buSzPct val="125000"/>
              <a:buChar char="-"/>
              <a:defRPr sz="2800">
                <a:solidFill>
                  <a:srgbClr val="000000"/>
                </a:solidFill>
                <a:uFill>
                  <a:solidFill>
                    <a:srgbClr val="000000"/>
                  </a:solidFill>
                </a:uFill>
                <a:latin typeface="Cochin"/>
                <a:ea typeface="Cochin"/>
                <a:cs typeface="Cochin"/>
                <a:sym typeface="Cochin"/>
              </a:defRPr>
            </a:pPr>
            <a:endParaRPr sz="1600">
              <a:latin typeface="Helvetica"/>
              <a:ea typeface="Helvetica"/>
              <a:cs typeface="Helvetica"/>
              <a:sym typeface="Helvetica"/>
            </a:endParaRPr>
          </a:p>
        </p:txBody>
      </p:sp>
      <p:sp>
        <p:nvSpPr>
          <p:cNvPr id="138" name="&gt;&gt; « Littérature orale (Paul Sébillot), « patrimoine immatériel » (Unesco)"/>
          <p:cNvSpPr txBox="1"/>
          <p:nvPr/>
        </p:nvSpPr>
        <p:spPr>
          <a:xfrm>
            <a:off x="1038427" y="3185794"/>
            <a:ext cx="10927946" cy="15913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defTabSz="457200">
              <a:lnSpc>
                <a:spcPts val="5900"/>
              </a:lnSpc>
              <a:spcBef>
                <a:spcPts val="1000"/>
              </a:spcBef>
              <a:defRPr sz="2800">
                <a:solidFill>
                  <a:srgbClr val="000000"/>
                </a:solidFill>
                <a:uFill>
                  <a:solidFill>
                    <a:srgbClr val="000000"/>
                  </a:solidFill>
                </a:uFill>
                <a:latin typeface="Cochin"/>
                <a:ea typeface="Cochin"/>
                <a:cs typeface="Cochin"/>
                <a:sym typeface="Cochin"/>
              </a:defRPr>
            </a:pPr>
            <a:endParaRPr/>
          </a:p>
          <a:p>
            <a:pPr algn="just" defTabSz="457200">
              <a:lnSpc>
                <a:spcPts val="5900"/>
              </a:lnSpc>
              <a:spcBef>
                <a:spcPts val="1000"/>
              </a:spcBef>
              <a:defRPr sz="2800">
                <a:solidFill>
                  <a:srgbClr val="000000"/>
                </a:solidFill>
                <a:uFill>
                  <a:solidFill>
                    <a:srgbClr val="000000"/>
                  </a:solidFill>
                </a:uFill>
                <a:latin typeface="Cochin"/>
                <a:ea typeface="Cochin"/>
                <a:cs typeface="Cochin"/>
                <a:sym typeface="Cochin"/>
              </a:defRPr>
            </a:pPr>
            <a:r>
              <a:t>&gt;&gt; « Littérature orale (Paul Sébillot), « patrimoine immatériel » (Unesco)</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 Le “patrimoine culturel immatériel” (…) se manifeste notamment dans les domaines suivants :…"/>
          <p:cNvSpPr txBox="1"/>
          <p:nvPr/>
        </p:nvSpPr>
        <p:spPr>
          <a:xfrm>
            <a:off x="996065" y="1929764"/>
            <a:ext cx="11012669" cy="58940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indent="600075" algn="just" defTabSz="457200">
              <a:lnSpc>
                <a:spcPct val="120000"/>
              </a:lnSpc>
              <a:defRPr sz="2500">
                <a:solidFill>
                  <a:srgbClr val="000000"/>
                </a:solidFill>
                <a:latin typeface="Cochin"/>
                <a:ea typeface="Cochin"/>
                <a:cs typeface="Cochin"/>
                <a:sym typeface="Cochin"/>
              </a:defRPr>
            </a:pPr>
            <a:r>
              <a:rPr lang="fr-FR" dirty="0"/>
              <a:t>« Le “</a:t>
            </a:r>
            <a:r>
              <a:rPr lang="fr-FR" dirty="0" err="1"/>
              <a:t>patrimoine</a:t>
            </a:r>
            <a:r>
              <a:rPr lang="fr-FR" dirty="0"/>
              <a:t> </a:t>
            </a:r>
            <a:r>
              <a:rPr lang="fr-FR" dirty="0" err="1"/>
              <a:t>culturel</a:t>
            </a:r>
            <a:r>
              <a:rPr lang="fr-FR" dirty="0"/>
              <a:t> </a:t>
            </a:r>
            <a:r>
              <a:rPr lang="fr-FR" dirty="0" err="1"/>
              <a:t>immatériel</a:t>
            </a:r>
            <a:r>
              <a:rPr lang="fr-FR" dirty="0"/>
              <a:t>” (…) se </a:t>
            </a:r>
            <a:r>
              <a:rPr lang="fr-FR" dirty="0" err="1"/>
              <a:t>manifeste</a:t>
            </a:r>
            <a:r>
              <a:rPr lang="fr-FR" dirty="0"/>
              <a:t> </a:t>
            </a:r>
            <a:r>
              <a:rPr lang="fr-FR" dirty="0" err="1"/>
              <a:t>notamment</a:t>
            </a:r>
            <a:r>
              <a:rPr lang="fr-FR" dirty="0"/>
              <a:t> dans les </a:t>
            </a:r>
            <a:r>
              <a:rPr lang="fr-FR" dirty="0" err="1"/>
              <a:t>domaines</a:t>
            </a:r>
            <a:r>
              <a:rPr lang="fr-FR" dirty="0"/>
              <a:t> </a:t>
            </a:r>
            <a:r>
              <a:rPr lang="fr-FR" dirty="0" err="1"/>
              <a:t>suivants</a:t>
            </a:r>
            <a:r>
              <a:rPr lang="fr-FR" dirty="0"/>
              <a:t> :</a:t>
            </a:r>
          </a:p>
          <a:p>
            <a:pPr indent="600075" algn="just" defTabSz="457200">
              <a:lnSpc>
                <a:spcPct val="120000"/>
              </a:lnSpc>
              <a:defRPr sz="2500">
                <a:solidFill>
                  <a:srgbClr val="000000"/>
                </a:solidFill>
                <a:latin typeface="Cochin"/>
                <a:ea typeface="Cochin"/>
                <a:cs typeface="Cochin"/>
                <a:sym typeface="Cochin"/>
              </a:defRPr>
            </a:pPr>
            <a:r>
              <a:rPr lang="fr-FR" dirty="0"/>
              <a:t>(a) </a:t>
            </a:r>
            <a:r>
              <a:rPr lang="fr-FR" b="1" dirty="0"/>
              <a:t>les traditions et expressions </a:t>
            </a:r>
            <a:r>
              <a:rPr lang="fr-FR" b="1" dirty="0" err="1"/>
              <a:t>orales</a:t>
            </a:r>
            <a:r>
              <a:rPr lang="fr-FR" dirty="0"/>
              <a:t>, y </a:t>
            </a:r>
            <a:r>
              <a:rPr lang="fr-FR" dirty="0" err="1"/>
              <a:t>compris</a:t>
            </a:r>
            <a:r>
              <a:rPr lang="fr-FR" dirty="0"/>
              <a:t> </a:t>
            </a:r>
            <a:r>
              <a:rPr lang="fr-FR" b="1" dirty="0"/>
              <a:t>la langue</a:t>
            </a:r>
            <a:r>
              <a:rPr lang="fr-FR" dirty="0"/>
              <a:t> </a:t>
            </a:r>
            <a:r>
              <a:rPr lang="fr-FR" dirty="0" err="1"/>
              <a:t>comme</a:t>
            </a:r>
            <a:r>
              <a:rPr lang="fr-FR" dirty="0"/>
              <a:t> </a:t>
            </a:r>
            <a:r>
              <a:rPr lang="fr-FR" dirty="0" err="1"/>
              <a:t>vecteur</a:t>
            </a:r>
            <a:r>
              <a:rPr lang="fr-FR" dirty="0"/>
              <a:t> du </a:t>
            </a:r>
            <a:r>
              <a:rPr lang="fr-FR" dirty="0" err="1"/>
              <a:t>patrimoine</a:t>
            </a:r>
            <a:r>
              <a:rPr lang="fr-FR" dirty="0"/>
              <a:t> </a:t>
            </a:r>
            <a:r>
              <a:rPr lang="fr-FR" dirty="0" err="1"/>
              <a:t>culturel</a:t>
            </a:r>
            <a:r>
              <a:rPr lang="fr-FR" dirty="0"/>
              <a:t> </a:t>
            </a:r>
            <a:r>
              <a:rPr lang="fr-FR" dirty="0" err="1"/>
              <a:t>immatériel</a:t>
            </a:r>
            <a:r>
              <a:rPr lang="fr-FR" dirty="0"/>
              <a:t> ;</a:t>
            </a:r>
          </a:p>
          <a:p>
            <a:pPr indent="600075" algn="just" defTabSz="457200">
              <a:lnSpc>
                <a:spcPct val="120000"/>
              </a:lnSpc>
              <a:defRPr sz="2500">
                <a:solidFill>
                  <a:srgbClr val="000000"/>
                </a:solidFill>
                <a:latin typeface="Cochin"/>
                <a:ea typeface="Cochin"/>
                <a:cs typeface="Cochin"/>
                <a:sym typeface="Cochin"/>
              </a:defRPr>
            </a:pPr>
            <a:r>
              <a:rPr lang="fr-FR" dirty="0"/>
              <a:t>(b) les arts du spectacle ;</a:t>
            </a:r>
          </a:p>
          <a:p>
            <a:pPr indent="600075" algn="just" defTabSz="457200">
              <a:lnSpc>
                <a:spcPct val="120000"/>
              </a:lnSpc>
              <a:defRPr sz="2500" b="1">
                <a:solidFill>
                  <a:srgbClr val="000000"/>
                </a:solidFill>
                <a:latin typeface="Cochin"/>
                <a:ea typeface="Cochin"/>
                <a:cs typeface="Cochin"/>
                <a:sym typeface="Cochin"/>
              </a:defRPr>
            </a:pPr>
            <a:r>
              <a:rPr lang="fr-FR" b="0" dirty="0"/>
              <a:t>(c) </a:t>
            </a:r>
            <a:r>
              <a:rPr lang="fr-FR" dirty="0"/>
              <a:t>les pratiques </a:t>
            </a:r>
            <a:r>
              <a:rPr lang="fr-FR" dirty="0" err="1"/>
              <a:t>sociales</a:t>
            </a:r>
            <a:r>
              <a:rPr lang="fr-FR" dirty="0"/>
              <a:t>, </a:t>
            </a:r>
            <a:r>
              <a:rPr lang="fr-FR" dirty="0" err="1"/>
              <a:t>rituels</a:t>
            </a:r>
            <a:r>
              <a:rPr lang="fr-FR" dirty="0"/>
              <a:t> et </a:t>
            </a:r>
            <a:r>
              <a:rPr lang="fr-FR" dirty="0" err="1"/>
              <a:t>événements</a:t>
            </a:r>
            <a:r>
              <a:rPr lang="fr-FR" dirty="0"/>
              <a:t> </a:t>
            </a:r>
            <a:r>
              <a:rPr lang="fr-FR" dirty="0" err="1"/>
              <a:t>festifs</a:t>
            </a:r>
            <a:r>
              <a:rPr lang="fr-FR" b="0" dirty="0"/>
              <a:t> ;</a:t>
            </a:r>
          </a:p>
          <a:p>
            <a:pPr indent="600075" algn="just" defTabSz="457200">
              <a:lnSpc>
                <a:spcPct val="120000"/>
              </a:lnSpc>
              <a:defRPr sz="2500" b="1">
                <a:solidFill>
                  <a:srgbClr val="000000"/>
                </a:solidFill>
                <a:latin typeface="Cochin"/>
                <a:ea typeface="Cochin"/>
                <a:cs typeface="Cochin"/>
                <a:sym typeface="Cochin"/>
              </a:defRPr>
            </a:pPr>
            <a:r>
              <a:rPr lang="fr-FR" b="0" dirty="0"/>
              <a:t>(d) </a:t>
            </a:r>
            <a:r>
              <a:rPr lang="fr-FR" dirty="0"/>
              <a:t>les </a:t>
            </a:r>
            <a:r>
              <a:rPr lang="fr-FR" dirty="0" err="1"/>
              <a:t>connaissances</a:t>
            </a:r>
            <a:r>
              <a:rPr lang="fr-FR" dirty="0"/>
              <a:t> et pratiques </a:t>
            </a:r>
            <a:r>
              <a:rPr lang="fr-FR" dirty="0" err="1"/>
              <a:t>concernant</a:t>
            </a:r>
            <a:r>
              <a:rPr lang="fr-FR" dirty="0"/>
              <a:t> la nature et </a:t>
            </a:r>
            <a:r>
              <a:rPr lang="fr-FR" dirty="0" err="1"/>
              <a:t>l’univers</a:t>
            </a:r>
            <a:r>
              <a:rPr lang="fr-FR" b="0" dirty="0"/>
              <a:t> ;</a:t>
            </a:r>
          </a:p>
          <a:p>
            <a:pPr indent="600075" algn="just" defTabSz="457200">
              <a:lnSpc>
                <a:spcPct val="120000"/>
              </a:lnSpc>
              <a:defRPr sz="2500">
                <a:solidFill>
                  <a:srgbClr val="000000"/>
                </a:solidFill>
                <a:latin typeface="Cochin"/>
                <a:ea typeface="Cochin"/>
                <a:cs typeface="Cochin"/>
                <a:sym typeface="Cochin"/>
              </a:defRPr>
            </a:pPr>
            <a:r>
              <a:rPr lang="fr-FR" dirty="0"/>
              <a:t>(e) les savoir-faire </a:t>
            </a:r>
            <a:r>
              <a:rPr lang="fr-FR" dirty="0" err="1"/>
              <a:t>liés</a:t>
            </a:r>
            <a:r>
              <a:rPr lang="fr-FR" dirty="0"/>
              <a:t> à </a:t>
            </a:r>
            <a:r>
              <a:rPr lang="fr-FR" dirty="0" err="1"/>
              <a:t>l’artisanat</a:t>
            </a:r>
            <a:r>
              <a:rPr lang="fr-FR" dirty="0"/>
              <a:t> </a:t>
            </a:r>
            <a:r>
              <a:rPr lang="fr-FR" dirty="0" err="1"/>
              <a:t>traditionnel</a:t>
            </a:r>
            <a:r>
              <a:rPr lang="fr-FR" dirty="0"/>
              <a:t>. »</a:t>
            </a:r>
          </a:p>
          <a:p>
            <a:pPr algn="just" defTabSz="457200">
              <a:lnSpc>
                <a:spcPct val="120000"/>
              </a:lnSpc>
              <a:spcBef>
                <a:spcPts val="1000"/>
              </a:spcBef>
              <a:defRPr sz="2500">
                <a:solidFill>
                  <a:srgbClr val="000000"/>
                </a:solidFill>
                <a:latin typeface="Cochin"/>
                <a:ea typeface="Cochin"/>
                <a:cs typeface="Cochin"/>
                <a:sym typeface="Cochin"/>
              </a:defRPr>
            </a:pPr>
            <a:r>
              <a:rPr lang="fr-FR" dirty="0"/>
              <a:t> </a:t>
            </a:r>
          </a:p>
          <a:p>
            <a:pPr indent="600075" algn="r" defTabSz="457200">
              <a:lnSpc>
                <a:spcPct val="120000"/>
              </a:lnSpc>
              <a:defRPr sz="2500">
                <a:solidFill>
                  <a:srgbClr val="000000"/>
                </a:solidFill>
                <a:latin typeface="Cochin"/>
                <a:ea typeface="Cochin"/>
                <a:cs typeface="Cochin"/>
                <a:sym typeface="Cochin"/>
              </a:defRPr>
            </a:pPr>
            <a:r>
              <a:rPr lang="fr-FR" dirty="0" err="1"/>
              <a:t>Paragraphe</a:t>
            </a:r>
            <a:r>
              <a:rPr lang="fr-FR" dirty="0"/>
              <a:t> 2, article 2 du « Texte de la Convention pour la </a:t>
            </a:r>
            <a:r>
              <a:rPr lang="fr-FR" dirty="0" err="1"/>
              <a:t>sauvegarde</a:t>
            </a:r>
            <a:r>
              <a:rPr lang="fr-FR" dirty="0"/>
              <a:t> du</a:t>
            </a:r>
          </a:p>
          <a:p>
            <a:pPr indent="600075" algn="r" defTabSz="457200">
              <a:lnSpc>
                <a:spcPct val="120000"/>
              </a:lnSpc>
              <a:defRPr sz="2500">
                <a:solidFill>
                  <a:srgbClr val="000000"/>
                </a:solidFill>
                <a:latin typeface="Cochin"/>
                <a:ea typeface="Cochin"/>
                <a:cs typeface="Cochin"/>
                <a:sym typeface="Cochin"/>
              </a:defRPr>
            </a:pPr>
            <a:r>
              <a:rPr lang="fr-FR" dirty="0" err="1"/>
              <a:t>patrimoine</a:t>
            </a:r>
            <a:r>
              <a:rPr lang="fr-FR" dirty="0"/>
              <a:t> </a:t>
            </a:r>
            <a:r>
              <a:rPr lang="fr-FR" dirty="0" err="1"/>
              <a:t>culturel</a:t>
            </a:r>
            <a:r>
              <a:rPr lang="fr-FR" dirty="0"/>
              <a:t> </a:t>
            </a:r>
            <a:r>
              <a:rPr lang="fr-FR" dirty="0" err="1"/>
              <a:t>immatériel</a:t>
            </a:r>
            <a:r>
              <a:rPr lang="fr-FR" dirty="0"/>
              <a:t> » </a:t>
            </a:r>
            <a:r>
              <a:rPr lang="fr-FR" dirty="0" err="1"/>
              <a:t>adopté</a:t>
            </a:r>
            <a:r>
              <a:rPr lang="fr-FR" dirty="0"/>
              <a:t> par </a:t>
            </a:r>
            <a:r>
              <a:rPr lang="fr-FR" dirty="0" err="1"/>
              <a:t>l’Unesco</a:t>
            </a:r>
            <a:r>
              <a:rPr lang="fr-FR" dirty="0"/>
              <a:t> le 17 </a:t>
            </a:r>
            <a:r>
              <a:rPr lang="fr-FR" dirty="0" err="1"/>
              <a:t>octobre</a:t>
            </a:r>
            <a:r>
              <a:rPr lang="fr-FR" dirty="0"/>
              <a:t> 2003.</a:t>
            </a:r>
          </a:p>
          <a:p>
            <a:pPr indent="599440" algn="just" defTabSz="457200">
              <a:lnSpc>
                <a:spcPct val="120000"/>
              </a:lnSpc>
              <a:spcBef>
                <a:spcPts val="1000"/>
              </a:spcBef>
              <a:defRPr sz="2500">
                <a:solidFill>
                  <a:srgbClr val="000000"/>
                </a:solidFill>
                <a:latin typeface="Cochin"/>
                <a:ea typeface="Cochin"/>
                <a:cs typeface="Cochin"/>
                <a:sym typeface="Cochin"/>
              </a:defRPr>
            </a:pPr>
            <a:r>
              <a:rPr lang="fr-FR" dirty="0"/>
              <a: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t;&gt;&gt; La circulation des biens culturels immatériels : une histoire marquée…"/>
          <p:cNvSpPr txBox="1"/>
          <p:nvPr/>
        </p:nvSpPr>
        <p:spPr>
          <a:xfrm>
            <a:off x="1092581" y="3096894"/>
            <a:ext cx="10819639" cy="159131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just" defTabSz="457200">
              <a:lnSpc>
                <a:spcPts val="5900"/>
              </a:lnSpc>
              <a:spcBef>
                <a:spcPts val="1000"/>
              </a:spcBef>
              <a:defRPr sz="2800">
                <a:solidFill>
                  <a:srgbClr val="000000"/>
                </a:solidFill>
                <a:uFill>
                  <a:solidFill>
                    <a:srgbClr val="000000"/>
                  </a:solidFill>
                </a:uFill>
                <a:latin typeface="Cochin"/>
                <a:ea typeface="Cochin"/>
                <a:cs typeface="Cochin"/>
                <a:sym typeface="Cochin"/>
              </a:defRPr>
            </a:pPr>
            <a:r>
              <a:t>&gt;&gt;&gt; La circulation des biens culturels immatériels : une histoire marquée </a:t>
            </a:r>
          </a:p>
          <a:p>
            <a:pPr algn="just" defTabSz="457200">
              <a:lnSpc>
                <a:spcPts val="5900"/>
              </a:lnSpc>
              <a:spcBef>
                <a:spcPts val="1000"/>
              </a:spcBef>
              <a:defRPr sz="2800">
                <a:solidFill>
                  <a:srgbClr val="000000"/>
                </a:solidFill>
                <a:uFill>
                  <a:solidFill>
                    <a:srgbClr val="000000"/>
                  </a:solidFill>
                </a:uFill>
                <a:latin typeface="Cochin"/>
                <a:ea typeface="Cochin"/>
                <a:cs typeface="Cochin"/>
                <a:sym typeface="Cochin"/>
              </a:defRPr>
            </a:pPr>
            <a:r>
              <a:t>par les spoliations coloniales et postcoloniales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stretch>
            <a:fillRect/>
          </a:stretch>
        </p:blipFill>
        <p:spPr>
          <a:xfrm>
            <a:off x="1273311" y="920970"/>
            <a:ext cx="6541653" cy="7911659"/>
          </a:xfrm>
          <a:prstGeom prst="rect">
            <a:avLst/>
          </a:prstGeom>
          <a:ln w="12700">
            <a:miter lim="400000"/>
          </a:ln>
        </p:spPr>
      </p:pic>
      <p:sp>
        <p:nvSpPr>
          <p:cNvPr id="145" name="Numéro coordonné par Irene Albers et Éléonore Devevey, novembre 2024."/>
          <p:cNvSpPr txBox="1"/>
          <p:nvPr/>
        </p:nvSpPr>
        <p:spPr>
          <a:xfrm>
            <a:off x="8460663" y="3054349"/>
            <a:ext cx="3759734" cy="13970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just" defTabSz="457200">
              <a:lnSpc>
                <a:spcPct val="120000"/>
              </a:lnSpc>
              <a:spcBef>
                <a:spcPts val="1000"/>
              </a:spcBef>
              <a:defRPr sz="2600">
                <a:solidFill>
                  <a:srgbClr val="000000"/>
                </a:solidFill>
                <a:uFill>
                  <a:solidFill>
                    <a:srgbClr val="000000"/>
                  </a:solidFill>
                </a:uFill>
                <a:latin typeface="Cochin"/>
                <a:ea typeface="Cochin"/>
                <a:cs typeface="Cochin"/>
                <a:sym typeface="Cochin"/>
              </a:defRPr>
            </a:lvl1pPr>
          </a:lstStyle>
          <a:p>
            <a:r>
              <a:t>Numéro coordonné par Irene Albers et Éléonore Devevey, novembre 2024.</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t;&gt;&gt;&gt; La littérature orale est fondamentalement mouvante"/>
          <p:cNvSpPr txBox="1"/>
          <p:nvPr/>
        </p:nvSpPr>
        <p:spPr>
          <a:xfrm>
            <a:off x="2334720" y="2981006"/>
            <a:ext cx="8535976" cy="9658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just" defTabSz="457200">
              <a:lnSpc>
                <a:spcPct val="120000"/>
              </a:lnSpc>
              <a:spcBef>
                <a:spcPts val="1000"/>
              </a:spcBef>
              <a:defRPr sz="2800">
                <a:solidFill>
                  <a:srgbClr val="000000"/>
                </a:solidFill>
                <a:uFill>
                  <a:solidFill>
                    <a:srgbClr val="000000"/>
                  </a:solidFill>
                </a:uFill>
                <a:latin typeface="Cochin"/>
                <a:ea typeface="Cochin"/>
                <a:cs typeface="Cochin"/>
                <a:sym typeface="Cochin"/>
              </a:defRPr>
            </a:lvl1pPr>
          </a:lstStyle>
          <a:p>
            <a:r>
              <a:t>&gt;&gt;&gt;&gt; La littérature orale est fondamentalement mouvante</a:t>
            </a:r>
            <a:endParaRPr sz="1600">
              <a:latin typeface="Helvetica"/>
              <a:ea typeface="Helvetica"/>
              <a:cs typeface="Helvetica"/>
              <a:sym typeface="Helvetica"/>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 Ce patrimoine culturel immatériel, transmis de génération en génération, est recréé en permanence par les communautés et groupes en fonction de leur milieu, de leur interaction avec la nature et de leur histoire, et leur procure un sentiment d’identité et de continuité, contribuant ainsi à promouvoir le respect de la diversité culturelle et la créativité humaine. »…"/>
          <p:cNvSpPr txBox="1"/>
          <p:nvPr/>
        </p:nvSpPr>
        <p:spPr>
          <a:xfrm>
            <a:off x="1278237" y="2781611"/>
            <a:ext cx="10448326" cy="41903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indent="600075" algn="just" defTabSz="457200">
              <a:lnSpc>
                <a:spcPct val="120000"/>
              </a:lnSpc>
              <a:defRPr sz="2500" b="1">
                <a:solidFill>
                  <a:srgbClr val="000000"/>
                </a:solidFill>
                <a:latin typeface="Cochin"/>
                <a:ea typeface="Cochin"/>
                <a:cs typeface="Cochin"/>
                <a:sym typeface="Cochin"/>
              </a:defRPr>
            </a:pPr>
            <a:r>
              <a:rPr dirty="0"/>
              <a:t>« Ce </a:t>
            </a:r>
            <a:r>
              <a:rPr dirty="0" err="1"/>
              <a:t>patrimoine</a:t>
            </a:r>
            <a:r>
              <a:rPr dirty="0"/>
              <a:t> </a:t>
            </a:r>
            <a:r>
              <a:rPr dirty="0" err="1"/>
              <a:t>culturel</a:t>
            </a:r>
            <a:r>
              <a:rPr dirty="0"/>
              <a:t> </a:t>
            </a:r>
            <a:r>
              <a:rPr dirty="0" err="1"/>
              <a:t>immatériel</a:t>
            </a:r>
            <a:r>
              <a:rPr dirty="0"/>
              <a:t>, </a:t>
            </a:r>
            <a:r>
              <a:rPr dirty="0" err="1"/>
              <a:t>transmis</a:t>
            </a:r>
            <a:r>
              <a:rPr dirty="0"/>
              <a:t> de </a:t>
            </a:r>
            <a:r>
              <a:rPr dirty="0" err="1"/>
              <a:t>génération</a:t>
            </a:r>
            <a:r>
              <a:rPr dirty="0"/>
              <a:t> </a:t>
            </a:r>
            <a:r>
              <a:rPr dirty="0" err="1"/>
              <a:t>en</a:t>
            </a:r>
            <a:r>
              <a:rPr dirty="0"/>
              <a:t> </a:t>
            </a:r>
            <a:r>
              <a:rPr dirty="0" err="1"/>
              <a:t>génération</a:t>
            </a:r>
            <a:r>
              <a:rPr dirty="0"/>
              <a:t>, est </a:t>
            </a:r>
            <a:r>
              <a:rPr dirty="0" err="1"/>
              <a:t>recréé</a:t>
            </a:r>
            <a:r>
              <a:rPr dirty="0"/>
              <a:t> </a:t>
            </a:r>
            <a:r>
              <a:rPr dirty="0" err="1"/>
              <a:t>en</a:t>
            </a:r>
            <a:r>
              <a:rPr dirty="0"/>
              <a:t> permanence par les </a:t>
            </a:r>
            <a:r>
              <a:rPr dirty="0" err="1"/>
              <a:t>communautés</a:t>
            </a:r>
            <a:r>
              <a:rPr dirty="0"/>
              <a:t> et </a:t>
            </a:r>
            <a:r>
              <a:rPr dirty="0" err="1"/>
              <a:t>groupes</a:t>
            </a:r>
            <a:r>
              <a:rPr dirty="0"/>
              <a:t> </a:t>
            </a:r>
            <a:r>
              <a:rPr dirty="0" err="1"/>
              <a:t>en</a:t>
            </a:r>
            <a:r>
              <a:rPr dirty="0"/>
              <a:t> </a:t>
            </a:r>
            <a:r>
              <a:rPr dirty="0" err="1"/>
              <a:t>fonction</a:t>
            </a:r>
            <a:r>
              <a:rPr dirty="0"/>
              <a:t> de </a:t>
            </a:r>
            <a:r>
              <a:rPr dirty="0" err="1"/>
              <a:t>leur</a:t>
            </a:r>
            <a:r>
              <a:rPr dirty="0"/>
              <a:t> milieu, de </a:t>
            </a:r>
            <a:r>
              <a:rPr dirty="0" err="1"/>
              <a:t>leur</a:t>
            </a:r>
            <a:r>
              <a:rPr dirty="0"/>
              <a:t> interaction avec la nature et de </a:t>
            </a:r>
            <a:r>
              <a:rPr dirty="0" err="1"/>
              <a:t>leur</a:t>
            </a:r>
            <a:r>
              <a:rPr dirty="0"/>
              <a:t> histoire</a:t>
            </a:r>
            <a:r>
              <a:rPr b="0" dirty="0"/>
              <a:t>, et </a:t>
            </a:r>
            <a:r>
              <a:rPr b="0" dirty="0" err="1"/>
              <a:t>leur</a:t>
            </a:r>
            <a:r>
              <a:rPr b="0" dirty="0"/>
              <a:t> procure un sentiment </a:t>
            </a:r>
            <a:r>
              <a:rPr b="0" dirty="0" err="1"/>
              <a:t>d’identité</a:t>
            </a:r>
            <a:r>
              <a:rPr b="0" dirty="0"/>
              <a:t> et de </a:t>
            </a:r>
            <a:r>
              <a:rPr b="0" dirty="0" err="1"/>
              <a:t>continuité</a:t>
            </a:r>
            <a:r>
              <a:rPr b="0" dirty="0"/>
              <a:t>, </a:t>
            </a:r>
            <a:r>
              <a:rPr b="0" dirty="0" err="1"/>
              <a:t>contribuant</a:t>
            </a:r>
            <a:r>
              <a:rPr b="0" dirty="0"/>
              <a:t> </a:t>
            </a:r>
            <a:r>
              <a:rPr b="0" dirty="0" err="1"/>
              <a:t>ainsi</a:t>
            </a:r>
            <a:r>
              <a:rPr b="0" dirty="0"/>
              <a:t> à </a:t>
            </a:r>
            <a:r>
              <a:rPr b="0" dirty="0" err="1"/>
              <a:t>promouvoir</a:t>
            </a:r>
            <a:r>
              <a:rPr b="0" dirty="0"/>
              <a:t> le respect de la </a:t>
            </a:r>
            <a:r>
              <a:rPr b="0" dirty="0" err="1"/>
              <a:t>diversité</a:t>
            </a:r>
            <a:r>
              <a:rPr b="0" dirty="0"/>
              <a:t> </a:t>
            </a:r>
            <a:r>
              <a:rPr b="0" dirty="0" err="1"/>
              <a:t>culturelle</a:t>
            </a:r>
            <a:r>
              <a:rPr b="0" dirty="0"/>
              <a:t> et la </a:t>
            </a:r>
            <a:r>
              <a:rPr b="0" dirty="0" err="1"/>
              <a:t>créativité</a:t>
            </a:r>
            <a:r>
              <a:rPr b="0" dirty="0"/>
              <a:t> humaine. »</a:t>
            </a:r>
          </a:p>
          <a:p>
            <a:pPr indent="600075" algn="just" defTabSz="457200">
              <a:lnSpc>
                <a:spcPct val="120000"/>
              </a:lnSpc>
              <a:defRPr sz="2500">
                <a:solidFill>
                  <a:srgbClr val="000000"/>
                </a:solidFill>
                <a:latin typeface="Cochin"/>
                <a:ea typeface="Cochin"/>
                <a:cs typeface="Cochin"/>
                <a:sym typeface="Cochin"/>
              </a:defRPr>
            </a:pPr>
            <a:r>
              <a:rPr dirty="0"/>
              <a:t> </a:t>
            </a:r>
          </a:p>
          <a:p>
            <a:pPr indent="600075" algn="r" defTabSz="457200">
              <a:lnSpc>
                <a:spcPct val="120000"/>
              </a:lnSpc>
              <a:defRPr sz="2500">
                <a:solidFill>
                  <a:srgbClr val="000000"/>
                </a:solidFill>
                <a:latin typeface="Cochin"/>
                <a:ea typeface="Cochin"/>
                <a:cs typeface="Cochin"/>
                <a:sym typeface="Cochin"/>
              </a:defRPr>
            </a:pPr>
            <a:r>
              <a:rPr sz="2400" dirty="0" err="1"/>
              <a:t>Paragraphe</a:t>
            </a:r>
            <a:r>
              <a:rPr sz="2400" dirty="0"/>
              <a:t> 1, article 2 du « Texte de la Convention pour la </a:t>
            </a:r>
            <a:r>
              <a:rPr sz="2400" dirty="0" err="1"/>
              <a:t>sauvegarde</a:t>
            </a:r>
            <a:r>
              <a:rPr sz="2400" dirty="0"/>
              <a:t> du </a:t>
            </a:r>
          </a:p>
          <a:p>
            <a:pPr indent="600075" algn="r" defTabSz="457200">
              <a:lnSpc>
                <a:spcPct val="120000"/>
              </a:lnSpc>
              <a:defRPr sz="2500">
                <a:solidFill>
                  <a:srgbClr val="000000"/>
                </a:solidFill>
                <a:latin typeface="Cochin"/>
                <a:ea typeface="Cochin"/>
                <a:cs typeface="Cochin"/>
                <a:sym typeface="Cochin"/>
              </a:defRPr>
            </a:pPr>
            <a:r>
              <a:rPr sz="2400" dirty="0" err="1"/>
              <a:t>patrimoine</a:t>
            </a:r>
            <a:r>
              <a:rPr sz="2400" dirty="0"/>
              <a:t> </a:t>
            </a:r>
            <a:r>
              <a:rPr sz="2400" dirty="0" err="1"/>
              <a:t>culturel</a:t>
            </a:r>
            <a:r>
              <a:rPr sz="2400" dirty="0"/>
              <a:t> </a:t>
            </a:r>
            <a:r>
              <a:rPr sz="2400" dirty="0" err="1"/>
              <a:t>immatériel</a:t>
            </a:r>
            <a:r>
              <a:rPr sz="2400" dirty="0"/>
              <a:t> » </a:t>
            </a:r>
            <a:r>
              <a:rPr sz="2400" dirty="0" err="1"/>
              <a:t>adopté</a:t>
            </a:r>
            <a:r>
              <a:rPr sz="2400" dirty="0"/>
              <a:t> par </a:t>
            </a:r>
            <a:r>
              <a:rPr sz="2400" dirty="0" err="1"/>
              <a:t>l’Unesco</a:t>
            </a:r>
            <a:r>
              <a:rPr sz="2400" dirty="0"/>
              <a:t> le 17 </a:t>
            </a:r>
            <a:r>
              <a:rPr sz="2400" dirty="0" err="1"/>
              <a:t>octobre</a:t>
            </a:r>
            <a:r>
              <a:rPr sz="2400" dirty="0"/>
              <a:t> 2003.</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0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Light"/>
        <a:ea typeface="Gill Sans Light"/>
        <a:cs typeface="Gill Sans Light"/>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Light"/>
        <a:ea typeface="Gill Sans Light"/>
        <a:cs typeface="Gill Sans Light"/>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1811</Words>
  <Application>Microsoft Macintosh PowerPoint</Application>
  <PresentationFormat>Personnalisé</PresentationFormat>
  <Paragraphs>122</Paragraphs>
  <Slides>38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38</vt:i4>
      </vt:variant>
    </vt:vector>
  </HeadingPairs>
  <TitlesOfParts>
    <vt:vector size="44" baseType="lpstr">
      <vt:lpstr>Gill Sans</vt:lpstr>
      <vt:lpstr>Gill Sans Light</vt:lpstr>
      <vt:lpstr>Helvetica</vt:lpstr>
      <vt:lpstr>Lucida Grande</vt:lpstr>
      <vt:lpstr>Times</vt:lpstr>
      <vt:lpstr>New_Template3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Inès Cazalas</cp:lastModifiedBy>
  <cp:revision>6</cp:revision>
  <dcterms:modified xsi:type="dcterms:W3CDTF">2025-11-24T12:20:15Z</dcterms:modified>
</cp:coreProperties>
</file>