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  <p:sldMasterId id="2147483893" r:id="rId5"/>
  </p:sldMasterIdLst>
  <p:notesMasterIdLst>
    <p:notesMasterId r:id="rId14"/>
  </p:notesMasterIdLst>
  <p:sldIdLst>
    <p:sldId id="331" r:id="rId6"/>
    <p:sldId id="332" r:id="rId7"/>
    <p:sldId id="334" r:id="rId8"/>
    <p:sldId id="333" r:id="rId9"/>
    <p:sldId id="335" r:id="rId10"/>
    <p:sldId id="336" r:id="rId11"/>
    <p:sldId id="337" r:id="rId12"/>
    <p:sldId id="338" r:id="rId13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adémie" id="{0B896E98-F45E-4768-8620-EDDF394BE181}">
          <p14:sldIdLst>
            <p14:sldId id="331"/>
            <p14:sldId id="332"/>
            <p14:sldId id="334"/>
            <p14:sldId id="333"/>
            <p14:sldId id="335"/>
            <p14:sldId id="336"/>
            <p14:sldId id="337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couvin" initials="c" lastIdx="1" clrIdx="0">
    <p:extLst>
      <p:ext uri="{19B8F6BF-5375-455C-9EA6-DF929625EA0E}">
        <p15:presenceInfo xmlns:p15="http://schemas.microsoft.com/office/powerpoint/2012/main" userId="ccouvin" providerId="None"/>
      </p:ext>
    </p:extLst>
  </p:cmAuthor>
  <p:cmAuthor id="2" name="bbeldame" initials="b" lastIdx="2" clrIdx="1">
    <p:extLst>
      <p:ext uri="{19B8F6BF-5375-455C-9EA6-DF929625EA0E}">
        <p15:presenceInfo xmlns:p15="http://schemas.microsoft.com/office/powerpoint/2012/main" userId="bbeldame" providerId="None"/>
      </p:ext>
    </p:extLst>
  </p:cmAuthor>
  <p:cmAuthor id="3" name="cherifa benamer" initials="cb" lastIdx="3" clrIdx="2">
    <p:extLst>
      <p:ext uri="{19B8F6BF-5375-455C-9EA6-DF929625EA0E}">
        <p15:presenceInfo xmlns:p15="http://schemas.microsoft.com/office/powerpoint/2012/main" userId="ON12GdPKLt2bGPQbOyALheEKcZCz866K+v9DK4iR9tU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1"/>
    <a:srgbClr val="BA8616"/>
    <a:srgbClr val="E8B320"/>
    <a:srgbClr val="F2B407"/>
    <a:srgbClr val="FFCC00"/>
    <a:srgbClr val="1A418A"/>
    <a:srgbClr val="8F8FFF"/>
    <a:srgbClr val="D9D9FF"/>
    <a:srgbClr val="FF6600"/>
    <a:srgbClr val="E5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24" autoAdjust="0"/>
    <p:restoredTop sz="91241" autoAdjust="0"/>
  </p:normalViewPr>
  <p:slideViewPr>
    <p:cSldViewPr showGuides="1">
      <p:cViewPr varScale="1">
        <p:scale>
          <a:sx n="101" d="100"/>
          <a:sy n="101" d="100"/>
        </p:scale>
        <p:origin x="792" y="72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14/10/2025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235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726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jj/MM/AAAA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  <a:prstGeom prst="rect">
            <a:avLst/>
          </a:prstGeom>
        </p:spPr>
        <p:txBody>
          <a:bodyPr anchor="b" anchorCtr="0"/>
          <a:lstStyle>
            <a:lvl1pPr>
              <a:defRPr sz="1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Intitulé de la division/délégation académique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74DC2EF-4B2D-374B-8735-E2E0EBAD3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0514"/>
            <a:ext cx="4262004" cy="350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6291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1097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25596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501285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0651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61340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395027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14758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70771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8627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EC04E4D8-81BF-1E49-863C-5693067E17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0260"/>
            <a:ext cx="2152829" cy="17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7764566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75452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968357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56354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39339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47729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EC04E4D8-81BF-1E49-863C-5693067E17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0260"/>
            <a:ext cx="2152829" cy="17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7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251520" y="627614"/>
            <a:ext cx="8640000" cy="35996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1520" y="1131590"/>
            <a:ext cx="270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221520" y="1133222"/>
            <a:ext cx="270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191520" y="1133222"/>
            <a:ext cx="270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52456" y="631361"/>
            <a:ext cx="8424000" cy="356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idx="1"/>
          </p:nvPr>
        </p:nvSpPr>
        <p:spPr bwMode="gray">
          <a:xfrm>
            <a:off x="251520" y="1151147"/>
            <a:ext cx="8640960" cy="3580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05410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52456" y="631361"/>
            <a:ext cx="8424000" cy="356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95693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58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738000"/>
            <a:ext cx="9144000" cy="4405500"/>
          </a:xfrm>
          <a:solidFill>
            <a:srgbClr val="000091">
              <a:alpha val="7843"/>
            </a:srgbClr>
          </a:solidFill>
          <a:ln>
            <a:noFill/>
          </a:ln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1977766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251520" y="627534"/>
            <a:ext cx="8640960" cy="30359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FR" cap="all"/>
              <a:t>jj/MM/AAAA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Intitulé de la </a:t>
            </a:r>
            <a:r>
              <a:rPr lang="fr-FR" baseline="0" dirty="0"/>
              <a:t>division/délégation académique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1520" y="1563534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03521" y="1563534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155521" y="1563534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89351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0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85C7C26-3777-6343-8C6F-2F6E4C4CE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05" b="28003"/>
          <a:stretch/>
        </p:blipFill>
        <p:spPr>
          <a:xfrm>
            <a:off x="179512" y="123478"/>
            <a:ext cx="504056" cy="447435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51520" y="631361"/>
            <a:ext cx="8640960" cy="356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251520" y="1151147"/>
            <a:ext cx="8640960" cy="3580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6" r:id="rId4"/>
    <p:sldLayoutId id="2147483814" r:id="rId5"/>
    <p:sldLayoutId id="2147483815" r:id="rId6"/>
    <p:sldLayoutId id="2147483811" r:id="rId7"/>
    <p:sldLayoutId id="214748380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0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5C7C26-3777-6343-8C6F-2F6E4C4CE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05" b="28003"/>
          <a:stretch/>
        </p:blipFill>
        <p:spPr>
          <a:xfrm>
            <a:off x="179512" y="123478"/>
            <a:ext cx="504056" cy="4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2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57200" y="4463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69776" y="4155926"/>
            <a:ext cx="2421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Elise Da Costa </a:t>
            </a:r>
          </a:p>
          <a:p>
            <a:r>
              <a:rPr lang="fr-FR" sz="1400" dirty="0" smtClean="0"/>
              <a:t>CMI Lettres Anglais </a:t>
            </a:r>
            <a:endParaRPr lang="fr-FR" sz="1400" dirty="0"/>
          </a:p>
        </p:txBody>
      </p:sp>
      <p:sp>
        <p:nvSpPr>
          <p:cNvPr id="4" name="ZoneTexte 3"/>
          <p:cNvSpPr txBox="1"/>
          <p:nvPr/>
        </p:nvSpPr>
        <p:spPr>
          <a:xfrm>
            <a:off x="1480767" y="2009127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journée du moelleux</a:t>
            </a:r>
          </a:p>
          <a:p>
            <a:r>
              <a:rPr lang="fr-FR" sz="2400" dirty="0" smtClean="0"/>
              <a:t>Léo </a:t>
            </a:r>
            <a:r>
              <a:rPr lang="fr-FR" sz="2400" dirty="0" err="1" smtClean="0"/>
              <a:t>Dekowski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565345" y="306328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Editions </a:t>
            </a:r>
          </a:p>
          <a:p>
            <a:r>
              <a:rPr lang="fr-FR" dirty="0" smtClean="0"/>
              <a:t>Sans Crispation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99933"/>
            <a:ext cx="3407726" cy="251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27534"/>
            <a:ext cx="2250242" cy="16356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1893" y="222102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Léo </a:t>
            </a:r>
            <a:r>
              <a:rPr lang="fr-FR" dirty="0" err="1"/>
              <a:t>Dekowski</a:t>
            </a:r>
            <a:r>
              <a:rPr lang="fr-FR" dirty="0"/>
              <a:t>, né en 1996, signe avec son premier livre de poésie un objet obsessionnel, vingt-quatre heures de la vie d’un homme à la recherche du moelleux, depuis son réveil à 7h23 jusqu’au lendemain matin à 5h47. </a:t>
            </a:r>
            <a:endParaRPr lang="fr-FR" dirty="0" smtClean="0"/>
          </a:p>
          <a:p>
            <a:r>
              <a:rPr lang="fr-FR" dirty="0" smtClean="0"/>
              <a:t>(G </a:t>
            </a:r>
            <a:r>
              <a:rPr lang="fr-FR" dirty="0" err="1" smtClean="0"/>
              <a:t>Lecaplain</a:t>
            </a:r>
            <a:r>
              <a:rPr lang="fr-FR" dirty="0" smtClean="0"/>
              <a:t>, </a:t>
            </a:r>
            <a:r>
              <a:rPr lang="fr-FR" dirty="0" err="1" smtClean="0"/>
              <a:t>Liberation</a:t>
            </a:r>
            <a:r>
              <a:rPr lang="fr-FR" dirty="0" smtClean="0"/>
              <a:t>, 7/10/24)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148064" y="2643758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Premières impressions: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Formes des poèmes hétérogènes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Pas de formes classiques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Poésie du quotidien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3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843808" y="180000"/>
            <a:ext cx="619268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Pistes pédagogiques: Lire, Dire, Ecrire</a:t>
            </a:r>
          </a:p>
          <a:p>
            <a:endParaRPr lang="fr-FR" dirty="0"/>
          </a:p>
          <a:p>
            <a:r>
              <a:rPr lang="fr-FR" dirty="0" smtClean="0"/>
              <a:t>Ces trois verbes sont à envisager comme pistes de travail autour de plusieurs aspects du recueil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La recette d’un poème </a:t>
            </a:r>
            <a:r>
              <a:rPr lang="fr-FR" dirty="0" smtClean="0"/>
              <a:t>réussi.</a:t>
            </a:r>
            <a:endParaRPr lang="fr-FR" dirty="0" smtClean="0"/>
          </a:p>
          <a:p>
            <a:r>
              <a:rPr lang="fr-FR" dirty="0" smtClean="0"/>
              <a:t>Le recueil peut être lu comme le mode d’emploi de la journée d’un poète </a:t>
            </a:r>
          </a:p>
          <a:p>
            <a:endParaRPr lang="fr-FR" dirty="0" smtClean="0"/>
          </a:p>
          <a:p>
            <a:r>
              <a:rPr lang="fr-FR" dirty="0" smtClean="0"/>
              <a:t>« Hâtez-vous </a:t>
            </a:r>
            <a:r>
              <a:rPr lang="fr-FR" dirty="0"/>
              <a:t>lentement ; et, sans perdre courage, </a:t>
            </a:r>
            <a:endParaRPr lang="fr-FR" dirty="0" smtClean="0"/>
          </a:p>
          <a:p>
            <a:r>
              <a:rPr lang="fr-FR" dirty="0" smtClean="0"/>
              <a:t>Vingt </a:t>
            </a:r>
            <a:r>
              <a:rPr lang="fr-FR" dirty="0"/>
              <a:t>fois sur le métier remettez votre ouvrage </a:t>
            </a:r>
            <a:r>
              <a:rPr lang="fr-FR" dirty="0" smtClean="0"/>
              <a:t> </a:t>
            </a:r>
          </a:p>
          <a:p>
            <a:r>
              <a:rPr lang="fr-FR" dirty="0" smtClean="0"/>
              <a:t>Polissez-le </a:t>
            </a:r>
            <a:r>
              <a:rPr lang="fr-FR" dirty="0"/>
              <a:t>sans cesse et le repolissez ; </a:t>
            </a:r>
            <a:endParaRPr lang="fr-FR" dirty="0" smtClean="0"/>
          </a:p>
          <a:p>
            <a:r>
              <a:rPr lang="fr-FR" dirty="0" smtClean="0"/>
              <a:t>Ajoutez </a:t>
            </a:r>
            <a:r>
              <a:rPr lang="fr-FR" dirty="0"/>
              <a:t>quelquefois, et souvent effacez</a:t>
            </a:r>
            <a:r>
              <a:rPr lang="fr-FR" dirty="0" smtClean="0"/>
              <a:t>. »</a:t>
            </a:r>
          </a:p>
          <a:p>
            <a:r>
              <a:rPr lang="fr-FR" dirty="0" smtClean="0"/>
              <a:t>N Boileau; l’art poétique. 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Interroger le lien entre écriture et cuisine 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43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483768" y="411510"/>
            <a:ext cx="6912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Définition </a:t>
            </a:r>
          </a:p>
          <a:p>
            <a:r>
              <a:rPr lang="fr-FR" dirty="0" smtClean="0"/>
              <a:t>« le moelleux se définit mal sa définition n’est pas claire et distincte »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Le moelleux dans la culture populaire/ la douceur des souvenirs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242979"/>
            <a:ext cx="1015553" cy="15261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t="13189" r="-1114" b="10609"/>
          <a:stretch/>
        </p:blipFill>
        <p:spPr>
          <a:xfrm>
            <a:off x="5966115" y="3619934"/>
            <a:ext cx="1656184" cy="93610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1779662"/>
            <a:ext cx="1300056" cy="15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303240" y="483518"/>
            <a:ext cx="6840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Le cas particulier du </a:t>
            </a:r>
            <a:r>
              <a:rPr lang="fr-FR" dirty="0" err="1" smtClean="0"/>
              <a:t>chamallow</a:t>
            </a:r>
            <a:endParaRPr lang="fr-FR" dirty="0"/>
          </a:p>
          <a:p>
            <a:endParaRPr lang="fr-FR" dirty="0" smtClean="0"/>
          </a:p>
          <a:p>
            <a:r>
              <a:rPr lang="fr-FR" sz="1600" dirty="0" smtClean="0"/>
              <a:t>« 11H36</a:t>
            </a:r>
            <a:r>
              <a:rPr lang="fr-FR" dirty="0" smtClean="0"/>
              <a:t> </a:t>
            </a:r>
            <a:endParaRPr lang="fr-FR" dirty="0"/>
          </a:p>
          <a:p>
            <a:pPr algn="ctr"/>
            <a:r>
              <a:rPr lang="fr-FR" sz="1600" dirty="0" smtClean="0"/>
              <a:t>mais heureusement </a:t>
            </a:r>
            <a:r>
              <a:rPr lang="fr-FR" sz="1600" dirty="0" err="1" smtClean="0"/>
              <a:t>haribo</a:t>
            </a:r>
            <a:r>
              <a:rPr lang="fr-FR" sz="1600" dirty="0" smtClean="0"/>
              <a:t> l’a bien compris</a:t>
            </a:r>
          </a:p>
          <a:p>
            <a:pPr algn="ctr"/>
            <a:r>
              <a:rPr lang="fr-FR" sz="1600" dirty="0" smtClean="0"/>
              <a:t>et a livré le </a:t>
            </a:r>
            <a:r>
              <a:rPr lang="fr-FR" sz="1600" dirty="0" err="1" smtClean="0"/>
              <a:t>chamallow</a:t>
            </a:r>
            <a:r>
              <a:rPr lang="fr-FR" sz="1600" dirty="0" smtClean="0"/>
              <a:t> au monde entier </a:t>
            </a:r>
            <a:r>
              <a:rPr lang="fr-FR" sz="1600" dirty="0" err="1" smtClean="0"/>
              <a:t>cratyle</a:t>
            </a:r>
            <a:r>
              <a:rPr lang="fr-FR" sz="1600" dirty="0" smtClean="0"/>
              <a:t> est heureux en sa tombe</a:t>
            </a:r>
          </a:p>
          <a:p>
            <a:pPr algn="ctr"/>
            <a:r>
              <a:rPr lang="fr-FR" sz="1600" dirty="0" smtClean="0"/>
              <a:t>voilà le mot parfait du capitalisme l’inéluctable et terrible victoire</a:t>
            </a:r>
          </a:p>
          <a:p>
            <a:pPr algn="ctr"/>
            <a:r>
              <a:rPr lang="fr-FR" sz="1600" dirty="0" smtClean="0"/>
              <a:t>toute l’histoire de notre langue ne peut rien face à la trouvaille commerciale</a:t>
            </a:r>
          </a:p>
          <a:p>
            <a:pPr algn="ctr"/>
            <a:r>
              <a:rPr lang="fr-FR" sz="1600" dirty="0" smtClean="0"/>
              <a:t>et je ne parle pas seulement du mot moelleux</a:t>
            </a:r>
          </a:p>
          <a:p>
            <a:pPr algn="ctr"/>
            <a:r>
              <a:rPr lang="fr-FR" sz="1600" dirty="0" smtClean="0"/>
              <a:t>vaincu mais valeureux</a:t>
            </a:r>
          </a:p>
          <a:p>
            <a:pPr algn="ctr"/>
            <a:r>
              <a:rPr lang="fr-FR" sz="1600" dirty="0" smtClean="0"/>
              <a:t>je dis plutôt qu’aucun de nos mots mûris depuis plus d’un millénaire</a:t>
            </a:r>
          </a:p>
          <a:p>
            <a:pPr algn="ctr"/>
            <a:r>
              <a:rPr lang="fr-FR" sz="1600" dirty="0" smtClean="0"/>
              <a:t>ne rivalise avec la puissance et la justesse de l’accord signifiant-signifié</a:t>
            </a:r>
          </a:p>
          <a:p>
            <a:pPr algn="ctr"/>
            <a:r>
              <a:rPr lang="fr-FR" sz="1600" dirty="0" smtClean="0"/>
              <a:t>que le </a:t>
            </a:r>
            <a:r>
              <a:rPr lang="fr-FR" sz="1600" dirty="0" err="1" smtClean="0"/>
              <a:t>chamallow</a:t>
            </a:r>
            <a:r>
              <a:rPr lang="fr-FR" sz="1600" dirty="0" smtClean="0"/>
              <a:t> scelle »</a:t>
            </a:r>
            <a:endParaRPr lang="fr-FR" sz="1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499742"/>
            <a:ext cx="1634505" cy="1645975"/>
          </a:xfrm>
          <a:prstGeom prst="rect">
            <a:avLst/>
          </a:prstGeom>
          <a:effectLst>
            <a:reflection stA="66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877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411760" y="627534"/>
            <a:ext cx="638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Interroger le statut du poète</a:t>
            </a:r>
          </a:p>
          <a:p>
            <a:r>
              <a:rPr lang="fr-FR" dirty="0" smtClean="0"/>
              <a:t>Le texte est à la première personne il s’adresse parfois à un « tu » dont le statut est aussi à explorer.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411760" y="1550864"/>
            <a:ext cx="6696744" cy="92333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Assonances/ Allitérations/ Paronomases</a:t>
            </a:r>
          </a:p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Forme des poèmes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132" y="2012529"/>
            <a:ext cx="2237426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483768" y="699542"/>
            <a:ext cx="56166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Alliance entre sonorité et éléments naturels, matériaux, aliments.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Mise en concurrence des langues sur leur douceur: français, anglais, portugais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Les sens associés au figures de style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Les ingrédients: </a:t>
            </a:r>
            <a:r>
              <a:rPr lang="fr-FR" dirty="0"/>
              <a:t>B</a:t>
            </a:r>
            <a:r>
              <a:rPr lang="fr-FR" dirty="0" smtClean="0"/>
              <a:t>arthes, Montaigne, Breton, Nietzsche, Virgile, Valery, Eluard…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0937" r="10965"/>
          <a:stretch/>
        </p:blipFill>
        <p:spPr>
          <a:xfrm>
            <a:off x="323528" y="2859782"/>
            <a:ext cx="2304256" cy="18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619672" y="2124034"/>
            <a:ext cx="69127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 monde qui m’entoure est une grosse moufle</a:t>
            </a:r>
          </a:p>
          <a:p>
            <a:endParaRPr lang="fr-FR" dirty="0"/>
          </a:p>
        </p:txBody>
      </p:sp>
      <p:pic>
        <p:nvPicPr>
          <p:cNvPr id="5" name="Lana Del Rey - Summertime Sadness (Official Music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2924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3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INISTÈRIEL">
  <a:themeElements>
    <a:clrScheme name="Personnalisé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00AE50"/>
      </a:hlink>
      <a:folHlink>
        <a:srgbClr val="B26B02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inisteriel_marianne" id="{5F0B8B09-9A99-4083-B883-79F2388C6E1D}" vid="{F8005780-5DEF-4BE0-805B-EA49FB1EABC6}"/>
    </a:ext>
  </a:extLst>
</a:theme>
</file>

<file path=ppt/theme/theme2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2c7ddd52-0a06-43b1-a35c-dcb15ea2e3f4">Gabarit powerpoint MENJ</Description0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AB55E0CC5DA459F57F5A42893F46A005A087D358B12CA4E82A8A8BA9B8A8CF200D3544DBFAD4F664AA25DF68E6D1F0A9E00689F2856DFEDCE40890FDCED81A7DFC9005D57C802836FCB44B44B7372FB2B7972" ma:contentTypeVersion="2" ma:contentTypeDescription="Crée un document." ma:contentTypeScope="" ma:versionID="5a60f89c127121cb1fddd53ae7c254b1">
  <xsd:schema xmlns:xsd="http://www.w3.org/2001/XMLSchema" xmlns:xs="http://www.w3.org/2001/XMLSchema" xmlns:p="http://schemas.microsoft.com/office/2006/metadata/properties" xmlns:ns2="2c7ddd52-0a06-43b1-a35c-dcb15ea2e3f4" targetNamespace="http://schemas.microsoft.com/office/2006/metadata/properties" ma:root="true" ma:fieldsID="d5f738a9b3eb3c0a5db9868b5f12e787" ns2:_="">
    <xsd:import namespace="2c7ddd52-0a06-43b1-a35c-dcb15ea2e3f4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ddd52-0a06-43b1-a35c-dcb15ea2e3f4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Description du document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416C5A-7AEB-4464-B116-D5E8F5627C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B279A5-87A2-445D-95C3-916EB9C5F0E3}">
  <ds:schemaRefs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2c7ddd52-0a06-43b1-a35c-dcb15ea2e3f4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372BEA4-A762-4CC8-ADD6-932E44D609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7ddd52-0a06-43b1-a35c-dcb15ea2e3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MINISTÈRIEL</Template>
  <TotalTime>21923</TotalTime>
  <Words>388</Words>
  <Application>Microsoft Office PowerPoint</Application>
  <PresentationFormat>Affichage à l'écran (16:9)</PresentationFormat>
  <Paragraphs>61</Paragraphs>
  <Slides>8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Arial Narrow</vt:lpstr>
      <vt:lpstr>Tw Cen MT</vt:lpstr>
      <vt:lpstr>Wingdings</vt:lpstr>
      <vt:lpstr>MINISTÈRIEL</vt:lpstr>
      <vt:lpstr>Ronds dans l’eau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Client</dc:subject>
  <dc:creator>Microsoft Office User</dc:creator>
  <cp:lastModifiedBy>Valentin Grimaud</cp:lastModifiedBy>
  <cp:revision>1688</cp:revision>
  <cp:lastPrinted>2021-10-01T10:00:47Z</cp:lastPrinted>
  <dcterms:created xsi:type="dcterms:W3CDTF">2020-03-05T15:21:24Z</dcterms:created>
  <dcterms:modified xsi:type="dcterms:W3CDTF">2025-10-14T16:36:14Z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0x010100873AB55E0CC5DA459F57F5A42893F46A005A087D358B12CA4E82A8A8BA9B8A8CF200D3544DBFAD4F664AA25DF68E6D1F0A9E00689F2856DFEDCE40890FDCED81A7DFC9005D57C802836FCB44B44B7372FB2B7972</vt:lpwstr>
  </property>
</Properties>
</file>