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2"/>
  </p:notesMasterIdLst>
  <p:sldIdLst>
    <p:sldId id="331" r:id="rId5"/>
    <p:sldId id="332" r:id="rId6"/>
    <p:sldId id="334" r:id="rId7"/>
    <p:sldId id="333" r:id="rId8"/>
    <p:sldId id="335" r:id="rId9"/>
    <p:sldId id="336" r:id="rId10"/>
    <p:sldId id="337" r:id="rId1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adémie" id="{0B896E98-F45E-4768-8620-EDDF394BE181}">
          <p14:sldIdLst>
            <p14:sldId id="331"/>
            <p14:sldId id="332"/>
            <p14:sldId id="334"/>
            <p14:sldId id="333"/>
            <p14:sldId id="33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couvin" initials="c" lastIdx="1" clrIdx="0">
    <p:extLst>
      <p:ext uri="{19B8F6BF-5375-455C-9EA6-DF929625EA0E}">
        <p15:presenceInfo xmlns:p15="http://schemas.microsoft.com/office/powerpoint/2012/main" userId="ccouvin" providerId="None"/>
      </p:ext>
    </p:extLst>
  </p:cmAuthor>
  <p:cmAuthor id="2" name="bbeldame" initials="b" lastIdx="2" clrIdx="1">
    <p:extLst>
      <p:ext uri="{19B8F6BF-5375-455C-9EA6-DF929625EA0E}">
        <p15:presenceInfo xmlns:p15="http://schemas.microsoft.com/office/powerpoint/2012/main" userId="bbeldame" providerId="None"/>
      </p:ext>
    </p:extLst>
  </p:cmAuthor>
  <p:cmAuthor id="3" name="cherifa benamer" initials="cb" lastIdx="3" clrIdx="2">
    <p:extLst>
      <p:ext uri="{19B8F6BF-5375-455C-9EA6-DF929625EA0E}">
        <p15:presenceInfo xmlns:p15="http://schemas.microsoft.com/office/powerpoint/2012/main" userId="ON12GdPKLt2bGPQbOyALheEKcZCz866K+v9DK4iR9tU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1"/>
    <a:srgbClr val="BA8616"/>
    <a:srgbClr val="E8B320"/>
    <a:srgbClr val="F2B407"/>
    <a:srgbClr val="FFCC00"/>
    <a:srgbClr val="1A418A"/>
    <a:srgbClr val="8F8FFF"/>
    <a:srgbClr val="D9D9FF"/>
    <a:srgbClr val="FF6600"/>
    <a:srgbClr val="E5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1241" autoAdjust="0"/>
  </p:normalViewPr>
  <p:slideViewPr>
    <p:cSldViewPr showGuides="1">
      <p:cViewPr varScale="1">
        <p:scale>
          <a:sx n="88" d="100"/>
          <a:sy n="88" d="100"/>
        </p:scale>
        <p:origin x="1152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235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726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jj/MM/AAAA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/>
              <a:t>Intitulé de la division/délégation académique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514"/>
            <a:ext cx="4262004" cy="35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260"/>
            <a:ext cx="2152829" cy="1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51520" y="627614"/>
            <a:ext cx="8640000" cy="35996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1520" y="1131590"/>
            <a:ext cx="270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21520" y="1133222"/>
            <a:ext cx="270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91520" y="1133222"/>
            <a:ext cx="270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631361"/>
            <a:ext cx="842400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 bwMode="gray">
          <a:xfrm>
            <a:off x="251520" y="1151147"/>
            <a:ext cx="8640960" cy="3580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5410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2456" y="631361"/>
            <a:ext cx="842400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95693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58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5500"/>
          </a:xfrm>
          <a:solidFill>
            <a:srgbClr val="000091">
              <a:alpha val="7843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19777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51520" y="627534"/>
            <a:ext cx="8640960" cy="3035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jj/MM/AAAA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Intitulé de la </a:t>
            </a:r>
            <a:r>
              <a:rPr lang="fr-FR" baseline="0" dirty="0"/>
              <a:t>division/délégation académique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51520" y="1563534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03521" y="1563534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155521" y="1563534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05" b="28003"/>
          <a:stretch/>
        </p:blipFill>
        <p:spPr>
          <a:xfrm>
            <a:off x="179512" y="123478"/>
            <a:ext cx="504056" cy="44743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251520" y="631361"/>
            <a:ext cx="8640960" cy="3562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251520" y="1151147"/>
            <a:ext cx="8640960" cy="3580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6" r:id="rId4"/>
    <p:sldLayoutId id="2147483814" r:id="rId5"/>
    <p:sldLayoutId id="2147483815" r:id="rId6"/>
    <p:sldLayoutId id="2147483811" r:id="rId7"/>
    <p:sldLayoutId id="214748380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2796"/>
            <a:ext cx="3007378" cy="416883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3528" y="156363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BETTICA BATENICA</a:t>
            </a: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ROMANE GRANGER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  <a:p>
            <a:r>
              <a:rPr lang="fr-FR" dirty="0" smtClean="0">
                <a:latin typeface="Arial Rounded MT Bold" panose="020F0704030504030204" pitchFamily="34" charset="0"/>
              </a:rPr>
              <a:t>Editions REALISTES</a:t>
            </a:r>
          </a:p>
          <a:p>
            <a:endParaRPr lang="fr-FR" dirty="0">
              <a:latin typeface="Arial Rounded MT Bold" panose="020F0704030504030204" pitchFamily="34" charset="0"/>
            </a:endParaRPr>
          </a:p>
          <a:p>
            <a:endParaRPr lang="fr-FR" dirty="0" smtClean="0">
              <a:latin typeface="Arial Rounded MT Bold" panose="020F0704030504030204" pitchFamily="34" charset="0"/>
            </a:endParaRPr>
          </a:p>
          <a:p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9776" y="4155926"/>
            <a:ext cx="24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Elise Da Costa </a:t>
            </a:r>
          </a:p>
          <a:p>
            <a:r>
              <a:rPr lang="fr-FR" sz="1400" dirty="0" smtClean="0"/>
              <a:t>CMI Lettres Anglais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43758"/>
            <a:ext cx="1995686" cy="1995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31478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Romane </a:t>
            </a:r>
            <a:r>
              <a:rPr lang="fr-FR" dirty="0"/>
              <a:t>Granger s’est </a:t>
            </a:r>
            <a:r>
              <a:rPr lang="fr-FR" dirty="0" err="1"/>
              <a:t>formée</a:t>
            </a:r>
            <a:r>
              <a:rPr lang="fr-FR" dirty="0"/>
              <a:t> au graphisme à l’</a:t>
            </a:r>
            <a:r>
              <a:rPr lang="fr-FR" dirty="0" err="1"/>
              <a:t>école</a:t>
            </a:r>
            <a:r>
              <a:rPr lang="fr-FR" dirty="0"/>
              <a:t> Olivier de Serres, puis au </a:t>
            </a:r>
            <a:r>
              <a:rPr lang="fr-FR" dirty="0" err="1"/>
              <a:t>cinéma</a:t>
            </a:r>
            <a:r>
              <a:rPr lang="fr-FR" dirty="0"/>
              <a:t> d’animation à l’ENSAD. Elle travaille dans l’industrie du dessin animé. </a:t>
            </a:r>
            <a:r>
              <a:rPr lang="fr-FR" dirty="0" err="1"/>
              <a:t>Bettica</a:t>
            </a:r>
            <a:r>
              <a:rPr lang="fr-FR" dirty="0"/>
              <a:t> </a:t>
            </a:r>
            <a:r>
              <a:rPr lang="fr-FR" dirty="0" err="1"/>
              <a:t>Batenica</a:t>
            </a:r>
            <a:r>
              <a:rPr lang="fr-FR" dirty="0"/>
              <a:t> est son premier livre.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3928" y="41151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étrange affaire </a:t>
            </a:r>
            <a:r>
              <a:rPr lang="fr-FR" dirty="0" smtClean="0"/>
              <a:t>de disparitions </a:t>
            </a:r>
            <a:r>
              <a:rPr lang="fr-FR" dirty="0"/>
              <a:t>mène l’agent spécial Anna </a:t>
            </a:r>
            <a:r>
              <a:rPr lang="fr-FR" dirty="0" err="1"/>
              <a:t>Devemy</a:t>
            </a:r>
            <a:r>
              <a:rPr lang="fr-FR" dirty="0"/>
              <a:t> et son adjoint Bram sur la piste de l’institut du </a:t>
            </a:r>
            <a:r>
              <a:rPr lang="fr-FR" dirty="0" err="1"/>
              <a:t>Razède</a:t>
            </a:r>
            <a:r>
              <a:rPr lang="fr-FR" dirty="0"/>
              <a:t>. Dirigé par </a:t>
            </a:r>
            <a:r>
              <a:rPr lang="fr-FR" dirty="0" err="1"/>
              <a:t>Bettica</a:t>
            </a:r>
            <a:r>
              <a:rPr lang="fr-FR" dirty="0"/>
              <a:t> </a:t>
            </a:r>
            <a:r>
              <a:rPr lang="fr-FR" dirty="0" err="1"/>
              <a:t>Batenica</a:t>
            </a:r>
            <a:r>
              <a:rPr lang="fr-FR" dirty="0"/>
              <a:t>, cet étrange établissement perdu dans les montagnes promet à ses adeptes de les délester du poids de la mémoire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401" r="56858" b="6601"/>
          <a:stretch/>
        </p:blipFill>
        <p:spPr>
          <a:xfrm>
            <a:off x="1660953" y="267494"/>
            <a:ext cx="1704659" cy="26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907704" y="411510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Premières impressions:</a:t>
            </a:r>
          </a:p>
          <a:p>
            <a:r>
              <a:rPr lang="fr-FR" dirty="0" smtClean="0"/>
              <a:t>Roman </a:t>
            </a:r>
            <a:r>
              <a:rPr lang="fr-FR" dirty="0"/>
              <a:t>graphique </a:t>
            </a:r>
          </a:p>
          <a:p>
            <a:r>
              <a:rPr lang="fr-FR" dirty="0" smtClean="0"/>
              <a:t>Format original: petit mais avec 250 pages.</a:t>
            </a:r>
          </a:p>
          <a:p>
            <a:r>
              <a:rPr lang="fr-FR" dirty="0" smtClean="0"/>
              <a:t>Question du genre: à la fois SF et fantastique</a:t>
            </a:r>
          </a:p>
          <a:p>
            <a:r>
              <a:rPr lang="fr-FR" dirty="0" smtClean="0"/>
              <a:t>Question de la structure: en deux parties distinctes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0000" y="1986723"/>
            <a:ext cx="66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la lecture de l’ouvrage, de nombreuses références viennent à l’esprit, intéressantes à utiliser pour l’exploitation en classe.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1" y="2932561"/>
            <a:ext cx="1673763" cy="16291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3442"/>
            <a:ext cx="1424422" cy="13831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2605425"/>
            <a:ext cx="1236340" cy="18343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16994"/>
            <a:ext cx="1867075" cy="13464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3826" r="15476" b="-2049"/>
          <a:stretch/>
        </p:blipFill>
        <p:spPr>
          <a:xfrm>
            <a:off x="5940152" y="3193538"/>
            <a:ext cx="172819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91680" y="48351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Pistes pédagogiques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1275606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Anticipation à partir de la couverture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Emissions d’hypothèses sur la signification du titre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Ateliers d’écriture possibles à plusieurs moments de la lecture: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Raconter une histoire à partir d’une sélection de </a:t>
            </a:r>
            <a:r>
              <a:rPr lang="fr-FR" dirty="0" smtClean="0"/>
              <a:t>planches </a:t>
            </a:r>
            <a:r>
              <a:rPr lang="fr-FR" dirty="0"/>
              <a:t>sans </a:t>
            </a:r>
            <a:r>
              <a:rPr lang="fr-FR" dirty="0" smtClean="0"/>
              <a:t>texte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8" t="2401" r="2000" b="6601"/>
          <a:stretch/>
        </p:blipFill>
        <p:spPr>
          <a:xfrm>
            <a:off x="6296792" y="3019266"/>
            <a:ext cx="1146320" cy="17740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800" r="56856" b="3800"/>
          <a:stretch/>
        </p:blipFill>
        <p:spPr>
          <a:xfrm>
            <a:off x="7734601" y="3019266"/>
            <a:ext cx="1128952" cy="177406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12201" r="13346" b="12201"/>
          <a:stretch/>
        </p:blipFill>
        <p:spPr>
          <a:xfrm>
            <a:off x="7164288" y="377906"/>
            <a:ext cx="1538399" cy="22563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7" t="6602" r="7044" b="8000"/>
          <a:stretch/>
        </p:blipFill>
        <p:spPr>
          <a:xfrm>
            <a:off x="235508" y="3033362"/>
            <a:ext cx="1240635" cy="17599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5200" r="7043" b="6601"/>
          <a:stretch/>
        </p:blipFill>
        <p:spPr>
          <a:xfrm>
            <a:off x="1903377" y="3033362"/>
            <a:ext cx="1173314" cy="17599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t="8001" r="10780" b="5201"/>
          <a:stretch/>
        </p:blipFill>
        <p:spPr>
          <a:xfrm>
            <a:off x="3316563" y="3019266"/>
            <a:ext cx="1177278" cy="17802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6601" r="7044" b="10801"/>
          <a:stretch/>
        </p:blipFill>
        <p:spPr>
          <a:xfrm>
            <a:off x="4733713" y="3019266"/>
            <a:ext cx="1202757" cy="17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5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59632" y="603415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	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Ecrire </a:t>
            </a:r>
            <a:r>
              <a:rPr lang="fr-FR" dirty="0"/>
              <a:t>une phrase sans réfléchir en réaction à une </a:t>
            </a:r>
            <a:r>
              <a:rPr lang="fr-FR" dirty="0" smtClean="0"/>
              <a:t>image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Imaginer </a:t>
            </a:r>
            <a:r>
              <a:rPr lang="fr-FR" dirty="0"/>
              <a:t>la suite </a:t>
            </a:r>
            <a:r>
              <a:rPr lang="fr-FR" dirty="0" smtClean="0"/>
              <a:t>à </a:t>
            </a:r>
            <a:r>
              <a:rPr lang="fr-FR" dirty="0"/>
              <a:t>la page </a:t>
            </a:r>
            <a:r>
              <a:rPr lang="fr-FR" dirty="0" smtClean="0"/>
              <a:t>106-107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Dialoguer avec l’un des personnages et le questionner sur ses motivations en particulier le personnage de </a:t>
            </a:r>
            <a:r>
              <a:rPr lang="fr-FR" dirty="0" err="1" smtClean="0"/>
              <a:t>Bettica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55726"/>
            <a:ext cx="3459406" cy="24205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75656" y="15608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Pistes pédagogiques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9971" b="1780"/>
          <a:stretch/>
        </p:blipFill>
        <p:spPr>
          <a:xfrm rot="5400000">
            <a:off x="6047342" y="-114924"/>
            <a:ext cx="2005464" cy="2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59732" y="915566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Travail sur le genre: </a:t>
            </a:r>
          </a:p>
          <a:p>
            <a:r>
              <a:rPr lang="fr-FR" dirty="0" smtClean="0"/>
              <a:t>Chercher les indices du thriller et de la SF dans la première partie pour élaborer une définition.</a:t>
            </a:r>
          </a:p>
          <a:p>
            <a:r>
              <a:rPr lang="fr-FR" dirty="0" smtClean="0"/>
              <a:t>Même travail sur le fantastique dans la deuxième partie.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Choisir sa planche préférée et celle que l’on aime le moins et justifier son choix en décrivant la composition et le travail des couleurs ( recherche sur la symbolique des couleurs qui sont ici très particulières et irréalistes</a:t>
            </a:r>
            <a:r>
              <a:rPr lang="fr-FR" dirty="0" smtClean="0"/>
              <a:t>).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Proposer de produire un book </a:t>
            </a:r>
            <a:r>
              <a:rPr lang="fr-FR" dirty="0" err="1" smtClean="0"/>
              <a:t>trailer</a:t>
            </a:r>
            <a:r>
              <a:rPr lang="fr-FR" dirty="0" smtClean="0"/>
              <a:t> ou une capsule vidéo à la manière de </a:t>
            </a:r>
            <a:r>
              <a:rPr lang="fr-FR" dirty="0" err="1" smtClean="0"/>
              <a:t>booktubeurs</a:t>
            </a:r>
            <a:r>
              <a:rPr lang="fr-FR" dirty="0" smtClean="0"/>
              <a:t>/ 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5608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Pistes pédagogiques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923678"/>
            <a:ext cx="1805232" cy="28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4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11760" y="843558"/>
            <a:ext cx="61926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Prolongement autour d’œuvres qui résonnent avec celle-ci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 smtClean="0"/>
              <a:t>Psycho</a:t>
            </a:r>
            <a:r>
              <a:rPr lang="fr-FR" dirty="0" smtClean="0"/>
              <a:t>  de A Hitchcock pour la structure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u="sng" dirty="0" smtClean="0"/>
              <a:t>Alice in </a:t>
            </a:r>
            <a:r>
              <a:rPr lang="fr-FR" u="sng" dirty="0" err="1" smtClean="0"/>
              <a:t>Wonderland</a:t>
            </a:r>
            <a:r>
              <a:rPr lang="fr-FR" u="sng" dirty="0"/>
              <a:t> </a:t>
            </a:r>
            <a:r>
              <a:rPr lang="fr-FR" dirty="0" smtClean="0"/>
              <a:t>de L </a:t>
            </a:r>
            <a:r>
              <a:rPr lang="fr-FR" dirty="0" err="1" smtClean="0"/>
              <a:t>Carrol</a:t>
            </a:r>
            <a:r>
              <a:rPr lang="fr-FR" dirty="0"/>
              <a:t> </a:t>
            </a:r>
            <a:r>
              <a:rPr lang="fr-FR" dirty="0" smtClean="0"/>
              <a:t>pour le voyage dans un monde inconnu avec de très nombreux échos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Les nouvelles de HP Lovecraft pour le monde souterrain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Les peintures surréalistes de </a:t>
            </a:r>
            <a:r>
              <a:rPr lang="fr-FR" dirty="0"/>
              <a:t>M</a:t>
            </a:r>
            <a:r>
              <a:rPr lang="fr-FR" dirty="0" smtClean="0"/>
              <a:t>agritte ou Dali…..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Organiser un débat sur la question de l’</a:t>
            </a:r>
            <a:r>
              <a:rPr lang="fr-FR" dirty="0"/>
              <a:t>e</a:t>
            </a:r>
            <a:r>
              <a:rPr lang="fr-FR" dirty="0" smtClean="0"/>
              <a:t>ffacement du souvenir et sa pertinence. Est-il nécessaire et/ou judicieux de vouloir effacer de sa mémoire les souvenirs traumatiques? </a:t>
            </a:r>
          </a:p>
          <a:p>
            <a:r>
              <a:rPr lang="fr-FR" dirty="0" smtClean="0"/>
              <a:t>     A ce propos, questionner sur la fin de l’ouvrage, très étrange. </a:t>
            </a:r>
          </a:p>
          <a:p>
            <a:r>
              <a:rPr lang="fr-FR" dirty="0" smtClean="0"/>
              <a:t>     Possibilité d’ouverture à l’Histoire.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156081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Pistes pédagogiques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79" y="1491630"/>
            <a:ext cx="2083272" cy="32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389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Personnalisé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AE50"/>
      </a:hlink>
      <a:folHlink>
        <a:srgbClr val="B26B02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c7ddd52-0a06-43b1-a35c-dcb15ea2e3f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21425</TotalTime>
  <Words>413</Words>
  <Application>Microsoft Office PowerPoint</Application>
  <PresentationFormat>Affichage à l'écran (16:9)</PresentationFormat>
  <Paragraphs>54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Arial Rounded MT Bold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elise.dacosta</cp:lastModifiedBy>
  <cp:revision>1671</cp:revision>
  <cp:lastPrinted>2021-10-01T10:00:47Z</cp:lastPrinted>
  <dcterms:created xsi:type="dcterms:W3CDTF">2020-03-05T15:21:24Z</dcterms:created>
  <dcterms:modified xsi:type="dcterms:W3CDTF">2024-11-05T17:25:51Z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