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7" r:id="rId2"/>
    <p:sldId id="256" r:id="rId3"/>
    <p:sldId id="262"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9788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3640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4809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4461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857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7689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11852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1504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2332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t>10/29/2024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87629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8A87A34-81AB-432B-8DAE-1953F412C126}" type="datetimeFigureOut">
              <a:rPr lang="en-US" smtClean="0"/>
              <a:pPr/>
              <a:t>10/29/2024</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9777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10/29/2024</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31461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623" y="365760"/>
            <a:ext cx="4144387" cy="6061166"/>
          </a:xfrm>
          <a:prstGeom prst="rect">
            <a:avLst/>
          </a:prstGeom>
        </p:spPr>
      </p:pic>
      <p:sp>
        <p:nvSpPr>
          <p:cNvPr id="5" name="Rectangle 4"/>
          <p:cNvSpPr/>
          <p:nvPr/>
        </p:nvSpPr>
        <p:spPr>
          <a:xfrm>
            <a:off x="2342607" y="365760"/>
            <a:ext cx="3901439" cy="6186309"/>
          </a:xfrm>
          <a:prstGeom prst="rect">
            <a:avLst/>
          </a:prstGeom>
        </p:spPr>
        <p:txBody>
          <a:bodyPr wrap="square">
            <a:spAutoFit/>
          </a:bodyPr>
          <a:lstStyle/>
          <a:p>
            <a:r>
              <a:rPr lang="fr-FR" dirty="0" smtClean="0"/>
              <a:t>« La </a:t>
            </a:r>
            <a:r>
              <a:rPr lang="fr-FR" dirty="0"/>
              <a:t>cour est vide. La maison est fermée. Claire sait où est la clef, sous une ardoise, derrière l'érable, mais elle n'entre pas dans la maison. Elle n'y entrera plus. Elle serait venue même sous la pluie, même si l'après-midi avait été battue de vent froid et mouillé comme c'est parfois le cas aux approches de la Toussaint, mais elle a de la chance ; elle pense exactement ça, qu'elle a de la chance avec la lumière d'octobre, la cour de la maison, l'érable, la balançoire, et le feulement de la </a:t>
            </a:r>
            <a:r>
              <a:rPr lang="fr-FR" dirty="0" err="1"/>
              <a:t>Santoire</a:t>
            </a:r>
            <a:r>
              <a:rPr lang="fr-FR" dirty="0"/>
              <a:t> qui monte jusqu'à elle dans l'air chaud et bleu</a:t>
            </a:r>
            <a:r>
              <a:rPr lang="fr-FR" dirty="0" smtClean="0"/>
              <a:t>. » </a:t>
            </a:r>
          </a:p>
          <a:p>
            <a:endParaRPr lang="fr-FR" dirty="0"/>
          </a:p>
          <a:p>
            <a:r>
              <a:rPr lang="fr-FR" dirty="0"/>
              <a:t>Années 1960. Isabelle, Claire et Gilles vivent dans la vallée de la </a:t>
            </a:r>
            <a:r>
              <a:rPr lang="fr-FR" dirty="0" err="1"/>
              <a:t>Santoire</a:t>
            </a:r>
            <a:r>
              <a:rPr lang="fr-FR" dirty="0"/>
              <a:t>, avec la mère et le père. La ferme est isolée</a:t>
            </a:r>
            <a:r>
              <a:rPr lang="fr-FR" dirty="0" smtClean="0"/>
              <a:t>.</a:t>
            </a:r>
          </a:p>
          <a:p>
            <a:endParaRPr lang="fr-FR" dirty="0"/>
          </a:p>
          <a:p>
            <a:endParaRPr lang="fr-FR" dirty="0"/>
          </a:p>
        </p:txBody>
      </p:sp>
    </p:spTree>
    <p:extLst>
      <p:ext uri="{BB962C8B-B14F-4D97-AF65-F5344CB8AC3E}">
        <p14:creationId xmlns:p14="http://schemas.microsoft.com/office/powerpoint/2010/main" val="3275683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2996" y="113400"/>
            <a:ext cx="9680623" cy="432511"/>
          </a:xfrm>
        </p:spPr>
        <p:txBody>
          <a:bodyPr>
            <a:noAutofit/>
          </a:bodyPr>
          <a:lstStyle/>
          <a:p>
            <a:pPr algn="ctr"/>
            <a:r>
              <a:rPr lang="fr-FR" sz="2400" dirty="0" smtClean="0">
                <a:effectLst>
                  <a:outerShdw blurRad="38100" dist="38100" dir="2700000" algn="tl">
                    <a:srgbClr val="000000">
                      <a:alpha val="43137"/>
                    </a:srgbClr>
                  </a:outerShdw>
                </a:effectLst>
              </a:rPr>
              <a:t>Marie-Hélène LAFON, Les sources, éditions </a:t>
            </a:r>
            <a:r>
              <a:rPr lang="fr-FR" sz="2400" dirty="0" err="1" smtClean="0">
                <a:effectLst>
                  <a:outerShdw blurRad="38100" dist="38100" dir="2700000" algn="tl">
                    <a:srgbClr val="000000">
                      <a:alpha val="43137"/>
                    </a:srgbClr>
                  </a:outerShdw>
                </a:effectLst>
              </a:rPr>
              <a:t>Buchet</a:t>
            </a:r>
            <a:r>
              <a:rPr lang="fr-FR" sz="2400" dirty="0" smtClean="0">
                <a:effectLst>
                  <a:outerShdw blurRad="38100" dist="38100" dir="2700000" algn="tl">
                    <a:srgbClr val="000000">
                      <a:alpha val="43137"/>
                    </a:srgbClr>
                  </a:outerShdw>
                </a:effectLst>
              </a:rPr>
              <a:t>-Chastel, 2023.</a:t>
            </a:r>
            <a:endParaRPr lang="fr-FR" sz="2400" dirty="0">
              <a:effectLst>
                <a:outerShdw blurRad="38100" dist="38100" dir="2700000" algn="tl">
                  <a:srgbClr val="000000">
                    <a:alpha val="43137"/>
                  </a:srgbClr>
                </a:outerShdw>
              </a:effectLst>
            </a:endParaRPr>
          </a:p>
        </p:txBody>
      </p:sp>
      <p:sp>
        <p:nvSpPr>
          <p:cNvPr id="6" name="ZoneTexte 5"/>
          <p:cNvSpPr txBox="1"/>
          <p:nvPr/>
        </p:nvSpPr>
        <p:spPr>
          <a:xfrm>
            <a:off x="1463429" y="1126355"/>
            <a:ext cx="8751725" cy="3730252"/>
          </a:xfrm>
          <a:prstGeom prst="rect">
            <a:avLst/>
          </a:prstGeom>
          <a:noFill/>
          <a:ln>
            <a:solidFill>
              <a:schemeClr val="accent1"/>
            </a:solidFill>
          </a:ln>
        </p:spPr>
        <p:txBody>
          <a:bodyPr wrap="square" rtlCol="0">
            <a:spAutoFit/>
          </a:bodyPr>
          <a:lstStyle/>
          <a:p>
            <a:pPr lvl="0">
              <a:lnSpc>
                <a:spcPct val="110000"/>
              </a:lnSpc>
              <a:spcBef>
                <a:spcPts val="0"/>
              </a:spcBef>
            </a:pPr>
            <a:r>
              <a:rPr lang="fr-FR" b="1" dirty="0"/>
              <a:t>La structure du roman :</a:t>
            </a:r>
            <a:r>
              <a:rPr lang="fr-FR" dirty="0"/>
              <a:t> </a:t>
            </a:r>
          </a:p>
          <a:p>
            <a:pPr>
              <a:lnSpc>
                <a:spcPct val="110000"/>
              </a:lnSpc>
              <a:spcBef>
                <a:spcPts val="0"/>
              </a:spcBef>
            </a:pPr>
            <a:r>
              <a:rPr lang="fr-FR" dirty="0"/>
              <a:t>3 </a:t>
            </a:r>
            <a:r>
              <a:rPr lang="fr-FR" dirty="0" smtClean="0"/>
              <a:t>parties / 3 actes / 3 points de vue / 3 époques</a:t>
            </a:r>
          </a:p>
          <a:p>
            <a:pPr>
              <a:lnSpc>
                <a:spcPct val="110000"/>
              </a:lnSpc>
              <a:spcBef>
                <a:spcPts val="0"/>
              </a:spcBef>
            </a:pPr>
            <a:r>
              <a:rPr lang="fr-FR" dirty="0" smtClean="0"/>
              <a:t>À mettre en parallèle avec la longueur de chaque partie</a:t>
            </a:r>
            <a:endParaRPr lang="fr-FR" dirty="0"/>
          </a:p>
          <a:p>
            <a:pPr lvl="0">
              <a:lnSpc>
                <a:spcPct val="110000"/>
              </a:lnSpc>
              <a:spcBef>
                <a:spcPts val="0"/>
              </a:spcBef>
            </a:pPr>
            <a:endParaRPr lang="fr-FR" sz="700" b="1" dirty="0"/>
          </a:p>
          <a:p>
            <a:pPr lvl="0">
              <a:lnSpc>
                <a:spcPct val="110000"/>
              </a:lnSpc>
              <a:spcBef>
                <a:spcPts val="0"/>
              </a:spcBef>
            </a:pPr>
            <a:r>
              <a:rPr lang="fr-FR" b="1" dirty="0"/>
              <a:t>Les lieux en </a:t>
            </a:r>
            <a:r>
              <a:rPr lang="fr-FR" b="1" dirty="0" smtClean="0"/>
              <a:t>décor</a:t>
            </a:r>
            <a:r>
              <a:rPr lang="fr-FR" b="1" dirty="0"/>
              <a:t> </a:t>
            </a:r>
            <a:r>
              <a:rPr lang="fr-FR" b="1" dirty="0" smtClean="0"/>
              <a:t>:</a:t>
            </a:r>
          </a:p>
          <a:p>
            <a:pPr lvl="0">
              <a:lnSpc>
                <a:spcPct val="110000"/>
              </a:lnSpc>
              <a:spcBef>
                <a:spcPts val="0"/>
              </a:spcBef>
            </a:pPr>
            <a:r>
              <a:rPr lang="fr-FR" dirty="0" smtClean="0"/>
              <a:t>Le Cantal et plus précisément la vallée de la </a:t>
            </a:r>
            <a:r>
              <a:rPr lang="fr-FR" dirty="0" err="1" smtClean="0"/>
              <a:t>Santoire</a:t>
            </a:r>
            <a:r>
              <a:rPr lang="fr-FR" dirty="0"/>
              <a:t> </a:t>
            </a:r>
            <a:r>
              <a:rPr lang="fr-FR" dirty="0" smtClean="0"/>
              <a:t>dans une ferme isolée.</a:t>
            </a:r>
            <a:endParaRPr lang="fr-FR" dirty="0"/>
          </a:p>
          <a:p>
            <a:pPr lvl="0">
              <a:lnSpc>
                <a:spcPct val="110000"/>
              </a:lnSpc>
              <a:spcBef>
                <a:spcPts val="0"/>
              </a:spcBef>
            </a:pPr>
            <a:endParaRPr lang="fr-FR" sz="700" dirty="0" smtClean="0"/>
          </a:p>
          <a:p>
            <a:pPr lvl="0">
              <a:spcBef>
                <a:spcPts val="0"/>
              </a:spcBef>
            </a:pPr>
            <a:r>
              <a:rPr lang="fr-FR" b="1" dirty="0"/>
              <a:t>Les personnages en </a:t>
            </a:r>
            <a:r>
              <a:rPr lang="fr-FR" b="1" dirty="0" smtClean="0"/>
              <a:t>action</a:t>
            </a:r>
            <a:r>
              <a:rPr lang="fr-FR" b="1" dirty="0"/>
              <a:t> :</a:t>
            </a:r>
            <a:r>
              <a:rPr lang="fr-FR" dirty="0"/>
              <a:t> </a:t>
            </a:r>
            <a:endParaRPr lang="fr-FR" dirty="0" smtClean="0"/>
          </a:p>
          <a:p>
            <a:pPr lvl="0">
              <a:spcBef>
                <a:spcPts val="0"/>
              </a:spcBef>
            </a:pPr>
            <a:r>
              <a:rPr lang="fr-FR" dirty="0" smtClean="0"/>
              <a:t>- La mère</a:t>
            </a:r>
          </a:p>
          <a:p>
            <a:pPr lvl="0">
              <a:spcBef>
                <a:spcPts val="0"/>
              </a:spcBef>
            </a:pPr>
            <a:r>
              <a:rPr lang="fr-FR" dirty="0" smtClean="0"/>
              <a:t>- Le père</a:t>
            </a:r>
          </a:p>
          <a:p>
            <a:pPr lvl="0">
              <a:spcBef>
                <a:spcPts val="0"/>
              </a:spcBef>
            </a:pPr>
            <a:r>
              <a:rPr lang="fr-FR" dirty="0" smtClean="0"/>
              <a:t>- Claire, cadette d’une fratrie de 3.</a:t>
            </a:r>
            <a:endParaRPr lang="fr-FR" dirty="0"/>
          </a:p>
          <a:p>
            <a:pPr lvl="0">
              <a:spcBef>
                <a:spcPts val="0"/>
              </a:spcBef>
            </a:pPr>
            <a:endParaRPr lang="fr-FR" sz="700" dirty="0" smtClean="0"/>
          </a:p>
          <a:p>
            <a:pPr lvl="0">
              <a:spcBef>
                <a:spcPts val="0"/>
              </a:spcBef>
            </a:pPr>
            <a:endParaRPr lang="fr-FR" sz="700" dirty="0" smtClean="0"/>
          </a:p>
          <a:p>
            <a:r>
              <a:rPr lang="fr-FR" b="1" dirty="0"/>
              <a:t>Les thèmes développés </a:t>
            </a:r>
            <a:r>
              <a:rPr lang="fr-FR" b="1" dirty="0" smtClean="0"/>
              <a:t>:</a:t>
            </a:r>
          </a:p>
          <a:p>
            <a:r>
              <a:rPr lang="fr-FR" dirty="0" smtClean="0"/>
              <a:t>l’émancipation, la famille, les non-dits, l’héritage, le silence, le langage des corps.</a:t>
            </a:r>
            <a:endParaRPr lang="fr-FR" dirty="0"/>
          </a:p>
        </p:txBody>
      </p:sp>
    </p:spTree>
    <p:extLst>
      <p:ext uri="{BB962C8B-B14F-4D97-AF65-F5344CB8AC3E}">
        <p14:creationId xmlns:p14="http://schemas.microsoft.com/office/powerpoint/2010/main" val="152629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2"/>
          <p:cNvSpPr txBox="1">
            <a:spLocks/>
          </p:cNvSpPr>
          <p:nvPr/>
        </p:nvSpPr>
        <p:spPr>
          <a:xfrm>
            <a:off x="483326" y="702664"/>
            <a:ext cx="11325498" cy="5998582"/>
          </a:xfrm>
          <a:prstGeom prst="rect">
            <a:avLst/>
          </a:prstGeom>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b="1" dirty="0" smtClean="0"/>
              <a:t>Pistes pédagogiques : </a:t>
            </a:r>
          </a:p>
          <a:p>
            <a:pPr>
              <a:lnSpc>
                <a:spcPct val="100000"/>
              </a:lnSpc>
              <a:spcBef>
                <a:spcPts val="0"/>
              </a:spcBef>
            </a:pPr>
            <a:endParaRPr lang="fr-FR" sz="700" b="1" dirty="0" smtClean="0"/>
          </a:p>
          <a:p>
            <a:pPr>
              <a:lnSpc>
                <a:spcPct val="100000"/>
              </a:lnSpc>
              <a:spcBef>
                <a:spcPts val="0"/>
              </a:spcBef>
            </a:pPr>
            <a:r>
              <a:rPr lang="fr-FR" sz="1600" b="1" dirty="0" smtClean="0"/>
              <a:t>Dégager des hypothèses de lecture : </a:t>
            </a:r>
            <a:endParaRPr lang="fr-FR" sz="1600" dirty="0" smtClean="0"/>
          </a:p>
          <a:p>
            <a:pPr marL="285750" indent="-285750">
              <a:lnSpc>
                <a:spcPct val="100000"/>
              </a:lnSpc>
              <a:spcBef>
                <a:spcPts val="0"/>
              </a:spcBef>
            </a:pPr>
            <a:r>
              <a:rPr lang="fr-FR" sz="1800" dirty="0" smtClean="0"/>
              <a:t>Travail sur le titre seul : à quoi renvoie-t-il ? </a:t>
            </a:r>
          </a:p>
          <a:p>
            <a:pPr>
              <a:lnSpc>
                <a:spcPct val="100000"/>
              </a:lnSpc>
              <a:spcBef>
                <a:spcPts val="0"/>
              </a:spcBef>
            </a:pPr>
            <a:r>
              <a:rPr lang="fr-FR" sz="1800" dirty="0" smtClean="0"/>
              <a:t>Mise en parallèle avec la 1</a:t>
            </a:r>
            <a:r>
              <a:rPr lang="fr-FR" sz="1800" baseline="30000" dirty="0" smtClean="0"/>
              <a:t>ère</a:t>
            </a:r>
            <a:r>
              <a:rPr lang="fr-FR" sz="1800" dirty="0" smtClean="0"/>
              <a:t> de couverture, puis la liste des synonymes de source du CNRTL, puis la 4</a:t>
            </a:r>
            <a:r>
              <a:rPr lang="fr-FR" sz="1800" baseline="30000" dirty="0" smtClean="0"/>
              <a:t>ème</a:t>
            </a:r>
            <a:r>
              <a:rPr lang="fr-FR" sz="1800" dirty="0" smtClean="0"/>
              <a:t> de couverture. </a:t>
            </a:r>
          </a:p>
          <a:p>
            <a:pPr marL="285750" indent="-285750">
              <a:lnSpc>
                <a:spcPct val="100000"/>
              </a:lnSpc>
              <a:spcBef>
                <a:spcPts val="0"/>
              </a:spcBef>
            </a:pPr>
            <a:r>
              <a:rPr lang="fr-FR" sz="1800" dirty="0" smtClean="0"/>
              <a:t>Réflexion sur ces éléments extraits des 3 parties du roman : « samedi 10 et dimanche 11 juin 1967 » prise en charge par la mère – 70 p</a:t>
            </a:r>
          </a:p>
          <a:p>
            <a:pPr>
              <a:lnSpc>
                <a:spcPct val="100000"/>
              </a:lnSpc>
              <a:spcBef>
                <a:spcPts val="0"/>
              </a:spcBef>
            </a:pPr>
            <a:r>
              <a:rPr lang="fr-FR" sz="1800" dirty="0" smtClean="0"/>
              <a:t>     « dimanche 19 mai 1974 » prise en charge par le père – 30 p</a:t>
            </a:r>
          </a:p>
          <a:p>
            <a:pPr>
              <a:lnSpc>
                <a:spcPct val="100000"/>
              </a:lnSpc>
              <a:spcBef>
                <a:spcPts val="0"/>
              </a:spcBef>
            </a:pPr>
            <a:r>
              <a:rPr lang="fr-FR" sz="1800" dirty="0" smtClean="0"/>
              <a:t>     « jeudi 28 octobre 2021 » prise en charge par Claire, la cadette –   4 p </a:t>
            </a:r>
          </a:p>
          <a:p>
            <a:pPr>
              <a:lnSpc>
                <a:spcPct val="100000"/>
              </a:lnSpc>
              <a:spcBef>
                <a:spcPts val="0"/>
              </a:spcBef>
            </a:pPr>
            <a:endParaRPr lang="fr-FR" sz="700" dirty="0" smtClean="0"/>
          </a:p>
          <a:p>
            <a:pPr>
              <a:lnSpc>
                <a:spcPct val="100000"/>
              </a:lnSpc>
              <a:spcBef>
                <a:spcPts val="0"/>
              </a:spcBef>
            </a:pPr>
            <a:r>
              <a:rPr lang="fr-FR" sz="1600" b="1" dirty="0" smtClean="0"/>
              <a:t>Lecture du roman et appropriation du texte :</a:t>
            </a:r>
          </a:p>
          <a:p>
            <a:pPr marL="285750" indent="-285750">
              <a:lnSpc>
                <a:spcPct val="100000"/>
              </a:lnSpc>
              <a:spcBef>
                <a:spcPts val="0"/>
              </a:spcBef>
            </a:pPr>
            <a:r>
              <a:rPr lang="fr-FR" sz="1800" dirty="0" smtClean="0"/>
              <a:t>Lecture collaborative « on commence par la fin » : distribuer la lecture des 3 parties à 3 groupes d’élèves – chaque groupe restitue ce qu’il a lu. </a:t>
            </a:r>
          </a:p>
          <a:p>
            <a:pPr marL="285750" indent="-285750">
              <a:lnSpc>
                <a:spcPct val="100000"/>
              </a:lnSpc>
              <a:spcBef>
                <a:spcPts val="0"/>
              </a:spcBef>
            </a:pPr>
            <a:r>
              <a:rPr lang="fr-FR" sz="1800" dirty="0" smtClean="0"/>
              <a:t>Relever dans chaque partie des passages qui montrent la souffrance de la mère, l’incompréhension du père, les adieux de Claire à la maison des petites années.</a:t>
            </a:r>
          </a:p>
          <a:p>
            <a:pPr marL="0" indent="0">
              <a:lnSpc>
                <a:spcPct val="100000"/>
              </a:lnSpc>
              <a:spcBef>
                <a:spcPts val="0"/>
              </a:spcBef>
              <a:buNone/>
            </a:pPr>
            <a:endParaRPr lang="fr-FR" sz="700" dirty="0" smtClean="0"/>
          </a:p>
          <a:p>
            <a:pPr>
              <a:lnSpc>
                <a:spcPct val="100000"/>
              </a:lnSpc>
              <a:spcBef>
                <a:spcPts val="0"/>
              </a:spcBef>
            </a:pPr>
            <a:r>
              <a:rPr lang="fr-FR" sz="1600" b="1" dirty="0" smtClean="0"/>
              <a:t>ZOOM sur les personnages : </a:t>
            </a:r>
          </a:p>
          <a:p>
            <a:pPr>
              <a:lnSpc>
                <a:spcPct val="100000"/>
              </a:lnSpc>
              <a:spcBef>
                <a:spcPts val="0"/>
              </a:spcBef>
            </a:pPr>
            <a:r>
              <a:rPr lang="fr-FR" sz="1800" dirty="0" smtClean="0"/>
              <a:t>-&gt; La mère et son émancipation </a:t>
            </a:r>
            <a:endParaRPr lang="fr-FR" sz="1800" b="1" dirty="0" smtClean="0"/>
          </a:p>
          <a:p>
            <a:pPr>
              <a:lnSpc>
                <a:spcPct val="100000"/>
              </a:lnSpc>
              <a:spcBef>
                <a:spcPts val="0"/>
              </a:spcBef>
            </a:pPr>
            <a:r>
              <a:rPr lang="fr-FR" sz="1800" dirty="0" smtClean="0"/>
              <a:t>-&gt; Le père et son rapport aux autres et à la terre</a:t>
            </a:r>
          </a:p>
          <a:p>
            <a:pPr>
              <a:lnSpc>
                <a:spcPct val="100000"/>
              </a:lnSpc>
              <a:spcBef>
                <a:spcPts val="0"/>
              </a:spcBef>
            </a:pPr>
            <a:r>
              <a:rPr lang="fr-FR" sz="1800" dirty="0" smtClean="0"/>
              <a:t>-&gt; Claire et la source </a:t>
            </a:r>
          </a:p>
          <a:p>
            <a:pPr>
              <a:lnSpc>
                <a:spcPct val="100000"/>
              </a:lnSpc>
              <a:spcBef>
                <a:spcPts val="0"/>
              </a:spcBef>
            </a:pPr>
            <a:endParaRPr lang="fr-FR" sz="1800" dirty="0" smtClean="0"/>
          </a:p>
          <a:p>
            <a:pPr>
              <a:lnSpc>
                <a:spcPct val="100000"/>
              </a:lnSpc>
              <a:spcBef>
                <a:spcPts val="0"/>
              </a:spcBef>
            </a:pPr>
            <a:endParaRPr lang="fr-FR" sz="1800" dirty="0" smtClean="0"/>
          </a:p>
          <a:p>
            <a:pPr>
              <a:lnSpc>
                <a:spcPct val="100000"/>
              </a:lnSpc>
              <a:spcBef>
                <a:spcPts val="0"/>
              </a:spcBef>
            </a:pPr>
            <a:endParaRPr lang="fr-FR" sz="1800" dirty="0" smtClean="0"/>
          </a:p>
          <a:p>
            <a:pPr>
              <a:lnSpc>
                <a:spcPct val="100000"/>
              </a:lnSpc>
              <a:spcBef>
                <a:spcPts val="0"/>
              </a:spcBef>
            </a:pPr>
            <a:endParaRPr lang="fr-FR" sz="1800" dirty="0" smtClean="0"/>
          </a:p>
          <a:p>
            <a:pPr>
              <a:lnSpc>
                <a:spcPct val="100000"/>
              </a:lnSpc>
              <a:spcBef>
                <a:spcPts val="0"/>
              </a:spcBef>
            </a:pPr>
            <a:r>
              <a:rPr lang="fr-FR" sz="1800" dirty="0" smtClean="0"/>
              <a:t> </a:t>
            </a:r>
          </a:p>
          <a:p>
            <a:pPr marL="285750" indent="-285750">
              <a:lnSpc>
                <a:spcPct val="100000"/>
              </a:lnSpc>
              <a:spcBef>
                <a:spcPts val="0"/>
              </a:spcBef>
            </a:pPr>
            <a:endParaRPr lang="fr-FR" sz="1800" dirty="0" smtClean="0"/>
          </a:p>
          <a:p>
            <a:pPr marL="285750" indent="-285750">
              <a:lnSpc>
                <a:spcPct val="100000"/>
              </a:lnSpc>
              <a:spcBef>
                <a:spcPts val="0"/>
              </a:spcBef>
            </a:pPr>
            <a:endParaRPr lang="fr-FR" sz="1800" dirty="0" smtClean="0"/>
          </a:p>
          <a:p>
            <a:pPr marL="285750" indent="-285750">
              <a:lnSpc>
                <a:spcPct val="100000"/>
              </a:lnSpc>
              <a:spcBef>
                <a:spcPts val="0"/>
              </a:spcBef>
            </a:pPr>
            <a:endParaRPr lang="fr-FR" sz="1800" dirty="0" smtClean="0"/>
          </a:p>
          <a:p>
            <a:pPr>
              <a:lnSpc>
                <a:spcPct val="100000"/>
              </a:lnSpc>
              <a:spcBef>
                <a:spcPts val="0"/>
              </a:spcBef>
            </a:pPr>
            <a:endParaRPr lang="fr-FR" sz="1800" dirty="0" smtClean="0"/>
          </a:p>
          <a:p>
            <a:pPr>
              <a:lnSpc>
                <a:spcPct val="100000"/>
              </a:lnSpc>
              <a:spcBef>
                <a:spcPts val="0"/>
              </a:spcBef>
            </a:pPr>
            <a:endParaRPr lang="fr-FR" sz="1800" dirty="0" smtClean="0"/>
          </a:p>
          <a:p>
            <a:pPr>
              <a:spcBef>
                <a:spcPts val="0"/>
              </a:spcBef>
            </a:pPr>
            <a:endParaRPr lang="fr-FR" sz="1800" dirty="0" smtClean="0"/>
          </a:p>
          <a:p>
            <a:endParaRPr lang="fr-FR" sz="1800" dirty="0"/>
          </a:p>
        </p:txBody>
      </p:sp>
      <p:sp>
        <p:nvSpPr>
          <p:cNvPr id="3" name="Titre 1"/>
          <p:cNvSpPr txBox="1">
            <a:spLocks/>
          </p:cNvSpPr>
          <p:nvPr/>
        </p:nvSpPr>
        <p:spPr>
          <a:xfrm>
            <a:off x="1182996" y="113400"/>
            <a:ext cx="9680623" cy="43251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smtClean="0">
                <a:effectLst>
                  <a:outerShdw blurRad="38100" dist="38100" dir="2700000" algn="tl">
                    <a:srgbClr val="000000">
                      <a:alpha val="43137"/>
                    </a:srgbClr>
                  </a:outerShdw>
                </a:effectLst>
              </a:rPr>
              <a:t>Marie-Hélène LAFON, Les sources, éditions Buchet-Chastel, 2023.</a:t>
            </a:r>
            <a:endParaRPr lang="fr-FR"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26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2"/>
          <a:srcRect l="40596" t="27053" r="40529" b="26518"/>
          <a:stretch/>
        </p:blipFill>
        <p:spPr>
          <a:xfrm>
            <a:off x="7014856" y="418011"/>
            <a:ext cx="4519647" cy="6250577"/>
          </a:xfrm>
          <a:prstGeom prst="rect">
            <a:avLst/>
          </a:prstGeom>
        </p:spPr>
      </p:pic>
      <p:pic>
        <p:nvPicPr>
          <p:cNvPr id="6" name="Image 5"/>
          <p:cNvPicPr>
            <a:picLocks noChangeAspect="1"/>
          </p:cNvPicPr>
          <p:nvPr/>
        </p:nvPicPr>
        <p:blipFill rotWithShape="1">
          <a:blip r:embed="rId3"/>
          <a:srcRect l="32966" t="8839" r="35208" b="13303"/>
          <a:stretch/>
        </p:blipFill>
        <p:spPr>
          <a:xfrm>
            <a:off x="1750423" y="434182"/>
            <a:ext cx="4532812" cy="6234406"/>
          </a:xfrm>
          <a:prstGeom prst="rect">
            <a:avLst/>
          </a:prstGeom>
        </p:spPr>
      </p:pic>
    </p:spTree>
    <p:extLst>
      <p:ext uri="{BB962C8B-B14F-4D97-AF65-F5344CB8AC3E}">
        <p14:creationId xmlns:p14="http://schemas.microsoft.com/office/powerpoint/2010/main" val="1873423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4966" y="113400"/>
            <a:ext cx="10945504" cy="432511"/>
          </a:xfrm>
        </p:spPr>
        <p:txBody>
          <a:bodyPr>
            <a:noAutofit/>
          </a:bodyPr>
          <a:lstStyle/>
          <a:p>
            <a:pPr algn="ctr"/>
            <a:r>
              <a:rPr lang="fr-FR" sz="2400" dirty="0" smtClean="0">
                <a:effectLst>
                  <a:outerShdw blurRad="38100" dist="38100" dir="2700000" algn="tl">
                    <a:srgbClr val="000000">
                      <a:alpha val="43137"/>
                    </a:srgbClr>
                  </a:outerShdw>
                </a:effectLst>
              </a:rPr>
              <a:t>Andréa THOMINOT, On a peur mais ça va, éditions CHEYNE, 2023.</a:t>
            </a:r>
            <a:endParaRPr lang="fr-FR" sz="2400"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5827594" y="810389"/>
            <a:ext cx="6084000" cy="5407531"/>
          </a:xfrm>
          <a:ln>
            <a:solidFill>
              <a:schemeClr val="accent1"/>
            </a:solidFill>
          </a:ln>
        </p:spPr>
        <p:txBody>
          <a:bodyPr>
            <a:noAutofit/>
          </a:bodyPr>
          <a:lstStyle/>
          <a:p>
            <a:pPr lvl="0" algn="l">
              <a:lnSpc>
                <a:spcPct val="100000"/>
              </a:lnSpc>
              <a:spcBef>
                <a:spcPts val="0"/>
              </a:spcBef>
            </a:pPr>
            <a:r>
              <a:rPr lang="fr-FR" b="1" dirty="0" smtClean="0"/>
              <a:t>Pistes </a:t>
            </a:r>
            <a:r>
              <a:rPr lang="fr-FR" b="1" dirty="0"/>
              <a:t>pédagogiques : </a:t>
            </a:r>
            <a:endParaRPr lang="fr-FR" b="1" dirty="0" smtClean="0"/>
          </a:p>
          <a:p>
            <a:pPr marL="342900" lvl="0" indent="-342900" algn="l">
              <a:lnSpc>
                <a:spcPct val="100000"/>
              </a:lnSpc>
              <a:spcBef>
                <a:spcPts val="0"/>
              </a:spcBef>
              <a:buFont typeface="Arial" panose="020B0604020202020204" pitchFamily="34" charset="0"/>
              <a:buChar char="•"/>
            </a:pPr>
            <a:r>
              <a:rPr lang="fr-FR" sz="1800" b="1" dirty="0" smtClean="0"/>
              <a:t>Analyse du titre seul et feuilletage de l’œuvre : qu’en dire ?</a:t>
            </a:r>
          </a:p>
          <a:p>
            <a:pPr marL="342900" indent="-342900" algn="l">
              <a:buFont typeface="Arial" panose="020B0604020202020204" pitchFamily="34" charset="0"/>
              <a:buChar char="•"/>
            </a:pPr>
            <a:r>
              <a:rPr lang="fr-FR" sz="1800" b="1" dirty="0" smtClean="0"/>
              <a:t>Portrait </a:t>
            </a:r>
            <a:r>
              <a:rPr lang="fr-FR" sz="1800" b="1" dirty="0"/>
              <a:t>chinois </a:t>
            </a:r>
            <a:r>
              <a:rPr lang="fr-FR" sz="1800" b="1" dirty="0" smtClean="0"/>
              <a:t>: </a:t>
            </a:r>
            <a:r>
              <a:rPr lang="fr-FR" sz="1800" dirty="0" smtClean="0"/>
              <a:t>précisez</a:t>
            </a:r>
            <a:r>
              <a:rPr lang="fr-FR" sz="1800" dirty="0"/>
              <a:t>, si le livre évoquait pour vous l’élément suivant, lequel il serait </a:t>
            </a:r>
            <a:r>
              <a:rPr lang="fr-FR" sz="1800" dirty="0" smtClean="0"/>
              <a:t>: un paysage, une ou deux couleurs, un objet, un animal, une odeur, une musique, un fruit. </a:t>
            </a:r>
          </a:p>
          <a:p>
            <a:pPr algn="l"/>
            <a:endParaRPr lang="fr-FR" sz="700" dirty="0" smtClean="0"/>
          </a:p>
          <a:p>
            <a:pPr marL="285750" lvl="0" indent="-285750" algn="l">
              <a:lnSpc>
                <a:spcPct val="100000"/>
              </a:lnSpc>
              <a:spcBef>
                <a:spcPts val="0"/>
              </a:spcBef>
              <a:buFont typeface="Arial" panose="020B0604020202020204" pitchFamily="34" charset="0"/>
              <a:buChar char="•"/>
            </a:pPr>
            <a:r>
              <a:rPr lang="fr-FR" sz="1800" b="1" dirty="0" smtClean="0"/>
              <a:t>Poursuivre sur </a:t>
            </a:r>
            <a:r>
              <a:rPr lang="fr-FR" sz="1800" b="1" dirty="0"/>
              <a:t>la représentation des élèves : </a:t>
            </a:r>
          </a:p>
          <a:p>
            <a:pPr lvl="0" algn="l">
              <a:lnSpc>
                <a:spcPct val="100000"/>
              </a:lnSpc>
              <a:spcBef>
                <a:spcPts val="0"/>
              </a:spcBef>
            </a:pPr>
            <a:r>
              <a:rPr lang="fr-FR" sz="1800" dirty="0"/>
              <a:t>Q</a:t>
            </a:r>
            <a:r>
              <a:rPr lang="fr-FR" sz="1800" smtClean="0"/>
              <a:t>u’ont-ils </a:t>
            </a:r>
            <a:r>
              <a:rPr lang="fr-FR" sz="1800" dirty="0"/>
              <a:t>compris du texte ? Qu’ont-ils retenu ? Que ressentent-ils après cette lecture ? Dans quel état d’esprit sont-ils face à ce texte </a:t>
            </a:r>
            <a:r>
              <a:rPr lang="fr-FR" sz="1800" dirty="0" smtClean="0"/>
              <a:t>?</a:t>
            </a:r>
          </a:p>
          <a:p>
            <a:pPr lvl="0" algn="l">
              <a:lnSpc>
                <a:spcPct val="100000"/>
              </a:lnSpc>
              <a:spcBef>
                <a:spcPts val="0"/>
              </a:spcBef>
            </a:pPr>
            <a:endParaRPr lang="fr-FR" sz="700" dirty="0"/>
          </a:p>
          <a:p>
            <a:pPr marL="285750" indent="-285750" algn="l">
              <a:lnSpc>
                <a:spcPct val="100000"/>
              </a:lnSpc>
              <a:spcBef>
                <a:spcPts val="0"/>
              </a:spcBef>
              <a:buFont typeface="Arial" panose="020B0604020202020204" pitchFamily="34" charset="0"/>
              <a:buChar char="•"/>
            </a:pPr>
            <a:r>
              <a:rPr lang="fr-FR" sz="1800" b="1" dirty="0"/>
              <a:t>J’aime/je n’aime pas : pourquoi ?</a:t>
            </a:r>
          </a:p>
          <a:p>
            <a:pPr lvl="0" algn="l">
              <a:lnSpc>
                <a:spcPct val="100000"/>
              </a:lnSpc>
              <a:spcBef>
                <a:spcPts val="0"/>
              </a:spcBef>
            </a:pPr>
            <a:endParaRPr lang="fr-FR" sz="700" dirty="0" smtClean="0"/>
          </a:p>
          <a:p>
            <a:pPr marL="285750" lvl="0" indent="-285750" algn="l">
              <a:lnSpc>
                <a:spcPct val="100000"/>
              </a:lnSpc>
              <a:spcBef>
                <a:spcPts val="0"/>
              </a:spcBef>
              <a:buFont typeface="Arial" panose="020B0604020202020204" pitchFamily="34" charset="0"/>
              <a:buChar char="•"/>
            </a:pPr>
            <a:r>
              <a:rPr lang="fr-FR" sz="1800" b="1" dirty="0" smtClean="0"/>
              <a:t>À propos de la structure du texte :</a:t>
            </a:r>
          </a:p>
          <a:p>
            <a:pPr lvl="0" algn="l">
              <a:lnSpc>
                <a:spcPct val="100000"/>
              </a:lnSpc>
              <a:spcBef>
                <a:spcPts val="0"/>
              </a:spcBef>
            </a:pPr>
            <a:r>
              <a:rPr lang="fr-FR" sz="1800" dirty="0" smtClean="0"/>
              <a:t>Combien de partie ? </a:t>
            </a:r>
          </a:p>
          <a:p>
            <a:pPr lvl="0" algn="l">
              <a:lnSpc>
                <a:spcPct val="100000"/>
              </a:lnSpc>
              <a:spcBef>
                <a:spcPts val="0"/>
              </a:spcBef>
            </a:pPr>
            <a:r>
              <a:rPr lang="fr-FR" sz="1800" dirty="0" smtClean="0"/>
              <a:t>Comment les délimiter ?</a:t>
            </a:r>
          </a:p>
          <a:p>
            <a:pPr lvl="0" algn="l">
              <a:lnSpc>
                <a:spcPct val="100000"/>
              </a:lnSpc>
              <a:spcBef>
                <a:spcPts val="0"/>
              </a:spcBef>
            </a:pPr>
            <a:r>
              <a:rPr lang="fr-FR" sz="1800" dirty="0" smtClean="0"/>
              <a:t>Rôle des répétitions/ anaphores</a:t>
            </a:r>
          </a:p>
          <a:p>
            <a:pPr lvl="0" algn="l">
              <a:lnSpc>
                <a:spcPct val="100000"/>
              </a:lnSpc>
              <a:spcBef>
                <a:spcPts val="0"/>
              </a:spcBef>
            </a:pPr>
            <a:r>
              <a:rPr lang="fr-FR" sz="1800" dirty="0" smtClean="0"/>
              <a:t>Rôle des temps verbaux employés : lesquels ? Dans quel but ?</a:t>
            </a:r>
          </a:p>
          <a:p>
            <a:pPr lvl="0" algn="l">
              <a:lnSpc>
                <a:spcPct val="100000"/>
              </a:lnSpc>
              <a:spcBef>
                <a:spcPts val="0"/>
              </a:spcBef>
            </a:pPr>
            <a:r>
              <a:rPr lang="fr-FR" sz="1800" dirty="0" smtClean="0"/>
              <a:t>Absence de majuscule</a:t>
            </a:r>
          </a:p>
          <a:p>
            <a:pPr lvl="0" algn="l">
              <a:lnSpc>
                <a:spcPct val="100000"/>
              </a:lnSpc>
              <a:spcBef>
                <a:spcPts val="0"/>
              </a:spcBef>
            </a:pPr>
            <a:endParaRPr lang="fr-FR" sz="1800" dirty="0"/>
          </a:p>
          <a:p>
            <a:pPr lvl="0" algn="l">
              <a:lnSpc>
                <a:spcPct val="100000"/>
              </a:lnSpc>
              <a:spcBef>
                <a:spcPts val="0"/>
              </a:spcBef>
            </a:pPr>
            <a:endParaRPr lang="fr-FR" sz="900" dirty="0"/>
          </a:p>
          <a:p>
            <a:pPr marL="285750" lvl="0" indent="-285750" algn="l">
              <a:lnSpc>
                <a:spcPct val="100000"/>
              </a:lnSpc>
              <a:spcBef>
                <a:spcPts val="0"/>
              </a:spcBef>
              <a:buFont typeface="Arial" panose="020B0604020202020204" pitchFamily="34" charset="0"/>
              <a:buChar char="•"/>
            </a:pPr>
            <a:endParaRPr lang="fr-FR" sz="1800" b="1" dirty="0"/>
          </a:p>
          <a:p>
            <a:pPr marL="285750" lvl="0" indent="-285750" algn="l">
              <a:lnSpc>
                <a:spcPct val="100000"/>
              </a:lnSpc>
              <a:spcBef>
                <a:spcPts val="0"/>
              </a:spcBef>
              <a:buFont typeface="Arial" panose="020B0604020202020204" pitchFamily="34" charset="0"/>
              <a:buChar char="•"/>
            </a:pPr>
            <a:endParaRPr lang="fr-FR" sz="1800" b="1" dirty="0" smtClean="0"/>
          </a:p>
        </p:txBody>
      </p:sp>
      <p:sp>
        <p:nvSpPr>
          <p:cNvPr id="6" name="ZoneTexte 5"/>
          <p:cNvSpPr txBox="1"/>
          <p:nvPr/>
        </p:nvSpPr>
        <p:spPr>
          <a:xfrm>
            <a:off x="232011" y="810389"/>
            <a:ext cx="5390866" cy="2966966"/>
          </a:xfrm>
          <a:prstGeom prst="rect">
            <a:avLst/>
          </a:prstGeom>
          <a:noFill/>
          <a:ln>
            <a:solidFill>
              <a:schemeClr val="accent1"/>
            </a:solidFill>
          </a:ln>
        </p:spPr>
        <p:txBody>
          <a:bodyPr wrap="square" rtlCol="0">
            <a:spAutoFit/>
          </a:bodyPr>
          <a:lstStyle/>
          <a:p>
            <a:pPr lvl="0">
              <a:lnSpc>
                <a:spcPct val="110000"/>
              </a:lnSpc>
              <a:spcBef>
                <a:spcPts val="0"/>
              </a:spcBef>
            </a:pPr>
            <a:r>
              <a:rPr lang="fr-FR" b="1" dirty="0"/>
              <a:t>La </a:t>
            </a:r>
            <a:r>
              <a:rPr lang="fr-FR" b="1" dirty="0" smtClean="0"/>
              <a:t>structure et les particularités </a:t>
            </a:r>
            <a:r>
              <a:rPr lang="fr-FR" b="1" dirty="0"/>
              <a:t>du </a:t>
            </a:r>
            <a:r>
              <a:rPr lang="fr-FR" b="1" dirty="0" smtClean="0"/>
              <a:t>recueil</a:t>
            </a:r>
            <a:r>
              <a:rPr lang="fr-FR" b="1" dirty="0"/>
              <a:t> :</a:t>
            </a:r>
            <a:r>
              <a:rPr lang="fr-FR" dirty="0"/>
              <a:t> </a:t>
            </a:r>
            <a:endParaRPr lang="fr-FR" dirty="0" smtClean="0"/>
          </a:p>
          <a:p>
            <a:pPr lvl="0">
              <a:lnSpc>
                <a:spcPct val="110000"/>
              </a:lnSpc>
              <a:spcBef>
                <a:spcPts val="0"/>
              </a:spcBef>
            </a:pPr>
            <a:r>
              <a:rPr lang="fr-FR" dirty="0" smtClean="0"/>
              <a:t>Un seul et même poème</a:t>
            </a:r>
          </a:p>
          <a:p>
            <a:pPr lvl="0">
              <a:lnSpc>
                <a:spcPct val="110000"/>
              </a:lnSpc>
              <a:spcBef>
                <a:spcPts val="0"/>
              </a:spcBef>
            </a:pPr>
            <a:r>
              <a:rPr lang="fr-FR" dirty="0" smtClean="0"/>
              <a:t>Peu de ponctuation – texte aéré, épuré</a:t>
            </a:r>
          </a:p>
          <a:p>
            <a:pPr lvl="0">
              <a:lnSpc>
                <a:spcPct val="110000"/>
              </a:lnSpc>
              <a:spcBef>
                <a:spcPts val="0"/>
              </a:spcBef>
            </a:pPr>
            <a:r>
              <a:rPr lang="fr-FR" dirty="0" smtClean="0"/>
              <a:t>Absence de majuscule</a:t>
            </a:r>
          </a:p>
          <a:p>
            <a:pPr lvl="0">
              <a:lnSpc>
                <a:spcPct val="110000"/>
              </a:lnSpc>
              <a:spcBef>
                <a:spcPts val="0"/>
              </a:spcBef>
            </a:pPr>
            <a:r>
              <a:rPr lang="fr-FR" dirty="0" smtClean="0"/>
              <a:t>Pas de « je », mais un « on »</a:t>
            </a:r>
            <a:endParaRPr lang="fr-FR" sz="700" b="1" dirty="0"/>
          </a:p>
          <a:p>
            <a:pPr lvl="0">
              <a:lnSpc>
                <a:spcPct val="110000"/>
              </a:lnSpc>
              <a:spcBef>
                <a:spcPts val="0"/>
              </a:spcBef>
            </a:pPr>
            <a:r>
              <a:rPr lang="fr-FR" dirty="0"/>
              <a:t>R</a:t>
            </a:r>
            <a:r>
              <a:rPr lang="fr-FR" dirty="0" smtClean="0"/>
              <a:t>épétitions et anaphores</a:t>
            </a:r>
            <a:endParaRPr lang="fr-FR" dirty="0"/>
          </a:p>
          <a:p>
            <a:pPr lvl="0"/>
            <a:endParaRPr lang="fr-FR" sz="700" dirty="0"/>
          </a:p>
          <a:p>
            <a:pPr lvl="0">
              <a:spcBef>
                <a:spcPts val="0"/>
              </a:spcBef>
            </a:pPr>
            <a:endParaRPr lang="fr-FR" sz="700" dirty="0" smtClean="0"/>
          </a:p>
          <a:p>
            <a:r>
              <a:rPr lang="fr-FR" b="1" dirty="0"/>
              <a:t>Les thèmes développés </a:t>
            </a:r>
            <a:r>
              <a:rPr lang="fr-FR" b="1" dirty="0" smtClean="0"/>
              <a:t>: </a:t>
            </a:r>
            <a:endParaRPr lang="fr-FR" dirty="0"/>
          </a:p>
          <a:p>
            <a:r>
              <a:rPr lang="fr-FR" dirty="0" smtClean="0"/>
              <a:t>La nature et son lien avec le corps</a:t>
            </a:r>
          </a:p>
          <a:p>
            <a:r>
              <a:rPr lang="fr-FR" dirty="0" smtClean="0"/>
              <a:t>Le rapport à soi</a:t>
            </a:r>
          </a:p>
        </p:txBody>
      </p:sp>
    </p:spTree>
    <p:extLst>
      <p:ext uri="{BB962C8B-B14F-4D97-AF65-F5344CB8AC3E}">
        <p14:creationId xmlns:p14="http://schemas.microsoft.com/office/powerpoint/2010/main" val="3558416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53</Words>
  <Application>Microsoft Office PowerPoint</Application>
  <PresentationFormat>Grand écran</PresentationFormat>
  <Paragraphs>76</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Présentation PowerPoint</vt:lpstr>
      <vt:lpstr>Marie-Hélène LAFON, Les sources, éditions Buchet-Chastel, 2023.</vt:lpstr>
      <vt:lpstr>Présentation PowerPoint</vt:lpstr>
      <vt:lpstr>Présentation PowerPoint</vt:lpstr>
      <vt:lpstr>Andréa THOMINOT, On a peur mais ça va, éditions CHEYNE, 2023.</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de Coucy</dc:creator>
  <cp:lastModifiedBy>Laurence De-Coucy</cp:lastModifiedBy>
  <cp:revision>38</cp:revision>
  <dcterms:created xsi:type="dcterms:W3CDTF">2020-10-02T11:59:56Z</dcterms:created>
  <dcterms:modified xsi:type="dcterms:W3CDTF">2024-10-29T10:01:17Z</dcterms:modified>
</cp:coreProperties>
</file>