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74" r:id="rId6"/>
    <p:sldId id="260" r:id="rId7"/>
    <p:sldId id="269" r:id="rId8"/>
    <p:sldId id="273" r:id="rId9"/>
    <p:sldId id="279" r:id="rId10"/>
    <p:sldId id="276" r:id="rId11"/>
    <p:sldId id="277" r:id="rId12"/>
    <p:sldId id="281" r:id="rId13"/>
    <p:sldId id="271" r:id="rId14"/>
    <p:sldId id="278" r:id="rId15"/>
    <p:sldId id="265" r:id="rId16"/>
    <p:sldId id="275" r:id="rId17"/>
    <p:sldId id="280" r:id="rId18"/>
    <p:sldId id="282" r:id="rId19"/>
    <p:sldId id="283" r:id="rId20"/>
    <p:sldId id="284" r:id="rId21"/>
    <p:sldId id="270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B4DB-D8BD-4E5B-A3C7-EB53351E9291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55E9-2CF4-47B5-96E1-2E88D0ABD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8805-2C1E-45AE-9B6A-E6F7FBB6DC27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B69D-375E-4A83-A6ED-11E0E680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0D1C-7DE1-41B8-AA59-43194E8CDE42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5DAC-FDF3-4944-AFA4-97B77964F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AEF1-1711-4DFF-833B-8AF7DFA916A2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23FD1-0C62-44A8-B206-69AE51B09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B5D3-1CFD-4FCC-8ED0-0B716EC7E337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2A7A-6027-43F0-B1E0-176977F2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E6E7-8B2A-41CD-824A-7A23C6F6A7A4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FF73D-C4A6-4FEC-B95B-EA5662ADC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D69D-9C6D-43C2-9344-C124A03D5473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7390-E3B1-4EAC-A12C-DB83022C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0F721-ECF9-470B-A0C2-7C61CEF5BB57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3A11-ACB1-4CC1-AF97-021D475D8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4AF9-528E-44A0-9D44-E4296784DDED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2198-2D57-4799-9639-B7AD845AC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CE1D-FA8E-4976-9AE7-81DF11B3294E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C94CC-30B5-4E4E-B76F-FFA344562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2ADF-3EF9-4B52-AACB-071A6AF14244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D326-EE9F-47E7-83CE-519E048AB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48ED9-F3DD-4112-B83F-C23A60D2B1E2}" type="datetimeFigureOut">
              <a:rPr lang="ru-RU"/>
              <a:pPr>
                <a:defRPr/>
              </a:pPr>
              <a:t>28.01.2026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352E-6502-45E3-A627-8125F4E07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" y="1347788"/>
            <a:ext cx="7851648" cy="105726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i="1" dirty="0" smtClean="0"/>
              <a:t>Обобщение опыта </a:t>
            </a:r>
            <a:br>
              <a:rPr lang="ru-RU" i="1" dirty="0" smtClean="0"/>
            </a:br>
            <a:r>
              <a:rPr lang="ru-RU" i="1" dirty="0" smtClean="0"/>
              <a:t>на тему</a:t>
            </a:r>
            <a:endParaRPr lang="ru-RU" i="1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2571750"/>
            <a:ext cx="7854950" cy="4286250"/>
          </a:xfrm>
        </p:spPr>
        <p:txBody>
          <a:bodyPr/>
          <a:lstStyle/>
          <a:p>
            <a:pPr algn="ctr"/>
            <a:r>
              <a:rPr lang="ru-RU" sz="2800" b="1" dirty="0" smtClean="0"/>
              <a:t>«Формирование элементарных  математических представлений у дошкольников с помощью дидактических игр и занимательного материала»</a:t>
            </a:r>
            <a:r>
              <a:rPr lang="ru-RU" sz="2800" dirty="0" smtClean="0"/>
              <a:t> 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2800" i="1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Петухова Евгения Валерьевна,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воспитатель старшей ГКН  № 7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«Говорящие Попугайчики»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МДОАУ «Детский сад № 106»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 Орска</a:t>
            </a:r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20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r>
              <a:rPr lang="ru-RU" sz="1600" dirty="0" smtClean="0"/>
              <a:t>                                                                       </a:t>
            </a:r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16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  <a:p>
            <a:pPr marR="0" eaLnBrk="1" hangingPunct="1">
              <a:lnSpc>
                <a:spcPct val="80000"/>
              </a:lnSpc>
            </a:pPr>
            <a:endParaRPr lang="ru-RU" sz="700" dirty="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14313" y="357188"/>
            <a:ext cx="871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 smtClean="0"/>
              <a:t>Муниципальное дошкольное образовательное автономное учреждение </a:t>
            </a:r>
            <a:endParaRPr lang="ru-RU" sz="1400" dirty="0" smtClean="0"/>
          </a:p>
          <a:p>
            <a:pPr algn="ctr"/>
            <a:r>
              <a:rPr lang="ru-RU" sz="1400" b="1" dirty="0" smtClean="0"/>
              <a:t>«Детский сад №106 «Анютины глазки» комбинированного вида « г.Орска</a:t>
            </a:r>
            <a:endParaRPr lang="ru-RU" sz="1400" dirty="0"/>
          </a:p>
        </p:txBody>
      </p:sp>
      <p:pic>
        <p:nvPicPr>
          <p:cNvPr id="5" name="Picture 2" descr="C:\Users\Макс\Desktop\111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1530">
            <a:off x="733499" y="4559052"/>
            <a:ext cx="1763955" cy="176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кс\Desktop\depositphotos_3809498-stock-illustration-geometrical-fig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3163">
            <a:off x="3283363" y="4849911"/>
            <a:ext cx="2011993" cy="14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620024" cy="4388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с геометрическими фигурами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F:\Петухова Е.В\ФОТО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063986" cy="2285992"/>
          </a:xfrm>
          <a:prstGeom prst="rect">
            <a:avLst/>
          </a:prstGeom>
          <a:noFill/>
        </p:spPr>
      </p:pic>
      <p:pic>
        <p:nvPicPr>
          <p:cNvPr id="4100" name="Picture 4" descr="F:\Петухова Е.В\ФОТО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499" y="1428736"/>
            <a:ext cx="4064029" cy="2286016"/>
          </a:xfrm>
          <a:prstGeom prst="rect">
            <a:avLst/>
          </a:prstGeom>
          <a:noFill/>
        </p:spPr>
      </p:pic>
      <p:pic>
        <p:nvPicPr>
          <p:cNvPr id="4101" name="Picture 5" descr="F:\Петухова Е.В\ФОТО\detsad-325378-1489318409.jpg"/>
          <p:cNvPicPr>
            <a:picLocks noChangeAspect="1" noChangeArrowheads="1"/>
          </p:cNvPicPr>
          <p:nvPr/>
        </p:nvPicPr>
        <p:blipFill>
          <a:blip r:embed="rId4" cstate="print"/>
          <a:srcRect l="18951" r="18781"/>
          <a:stretch>
            <a:fillRect/>
          </a:stretch>
        </p:blipFill>
        <p:spPr bwMode="auto">
          <a:xfrm>
            <a:off x="714348" y="3786190"/>
            <a:ext cx="3071834" cy="2769081"/>
          </a:xfrm>
          <a:prstGeom prst="rect">
            <a:avLst/>
          </a:prstGeom>
          <a:noFill/>
        </p:spPr>
      </p:pic>
      <p:pic>
        <p:nvPicPr>
          <p:cNvPr id="4102" name="Picture 6" descr="F:\Петухова Е.В\ФОТО\b72dc53d789c7cac1f43ca53613d5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14760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Игры на сложение и сравнения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F:\Петухова Е.В\ФОТО\1403887_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168935" cy="2400017"/>
          </a:xfrm>
          <a:prstGeom prst="rect">
            <a:avLst/>
          </a:prstGeom>
          <a:noFill/>
        </p:spPr>
      </p:pic>
      <p:pic>
        <p:nvPicPr>
          <p:cNvPr id="3074" name="Picture 2" descr="F:\Петухова Е.В\ФОТО\92a28cdb71956232c6ca7a530dcbba6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214710" cy="2409584"/>
          </a:xfrm>
          <a:prstGeom prst="rect">
            <a:avLst/>
          </a:prstGeom>
          <a:noFill/>
        </p:spPr>
      </p:pic>
      <p:pic>
        <p:nvPicPr>
          <p:cNvPr id="3075" name="Picture 3" descr="F:\Петухова Е.В\ФОТО\detsad-27891-1454001080.jpg"/>
          <p:cNvPicPr>
            <a:picLocks noChangeAspect="1" noChangeArrowheads="1"/>
          </p:cNvPicPr>
          <p:nvPr/>
        </p:nvPicPr>
        <p:blipFill>
          <a:blip r:embed="rId4" cstate="print"/>
          <a:srcRect t="9116"/>
          <a:stretch>
            <a:fillRect/>
          </a:stretch>
        </p:blipFill>
        <p:spPr bwMode="auto">
          <a:xfrm>
            <a:off x="179512" y="4437112"/>
            <a:ext cx="3214813" cy="2190706"/>
          </a:xfrm>
          <a:prstGeom prst="rect">
            <a:avLst/>
          </a:prstGeom>
          <a:noFill/>
        </p:spPr>
      </p:pic>
      <p:pic>
        <p:nvPicPr>
          <p:cNvPr id="3076" name="Picture 4" descr="F:\Петухова Е.В\ФОТО\8d7df4e9d4bca7632407d651f575c662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3186295" cy="2294823"/>
          </a:xfrm>
          <a:prstGeom prst="rect">
            <a:avLst/>
          </a:prstGeom>
          <a:noFill/>
        </p:spPr>
      </p:pic>
      <p:pic>
        <p:nvPicPr>
          <p:cNvPr id="7" name="Picture 6" descr="C:\Users\Future\Desktop\ФОТО ФЭМП гр 7\photo_2026-01-26_16-38-12.jpg"/>
          <p:cNvPicPr>
            <a:picLocks noChangeAspect="1" noChangeArrowheads="1"/>
          </p:cNvPicPr>
          <p:nvPr/>
        </p:nvPicPr>
        <p:blipFill>
          <a:blip r:embed="rId6" cstate="print"/>
          <a:srcRect l="15000" r="17801" b="55250"/>
          <a:stretch>
            <a:fillRect/>
          </a:stretch>
        </p:blipFill>
        <p:spPr bwMode="auto">
          <a:xfrm>
            <a:off x="3275856" y="2636912"/>
            <a:ext cx="2726500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04088"/>
            <a:ext cx="7191396" cy="5103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Центр «Веселая математика»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netboardme-cf1.s3.amazonaws.com/published/125823/files/s_89fc52f5a2d1e42b6275d5da08e5dfd2.png"/>
          <p:cNvPicPr>
            <a:picLocks noChangeAspect="1" noChangeArrowheads="1"/>
          </p:cNvPicPr>
          <p:nvPr/>
        </p:nvPicPr>
        <p:blipFill>
          <a:blip r:embed="rId2" cstate="print"/>
          <a:srcRect b="66250"/>
          <a:stretch>
            <a:fillRect/>
          </a:stretch>
        </p:blipFill>
        <p:spPr bwMode="auto">
          <a:xfrm>
            <a:off x="285720" y="1643050"/>
            <a:ext cx="4429124" cy="4500594"/>
          </a:xfrm>
          <a:prstGeom prst="rect">
            <a:avLst/>
          </a:prstGeom>
          <a:noFill/>
        </p:spPr>
      </p:pic>
      <p:pic>
        <p:nvPicPr>
          <p:cNvPr id="4" name="Picture 2" descr="https://netboardme-cf1.s3.amazonaws.com/published/125823/files/s_89fc52f5a2d1e42b6275d5da08e5dfd2.png"/>
          <p:cNvPicPr>
            <a:picLocks noChangeAspect="1" noChangeArrowheads="1"/>
          </p:cNvPicPr>
          <p:nvPr/>
        </p:nvPicPr>
        <p:blipFill>
          <a:blip r:embed="rId2" cstate="print"/>
          <a:srcRect t="33750"/>
          <a:stretch>
            <a:fillRect/>
          </a:stretch>
        </p:blipFill>
        <p:spPr bwMode="auto">
          <a:xfrm>
            <a:off x="4929190" y="1714488"/>
            <a:ext cx="375114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9" name="Picture 3" descr="C:\Users\Future\Desktop\ФОТО ФЭМП гр 7\photo_2026-01-26_16-38-29.jpg"/>
          <p:cNvPicPr>
            <a:picLocks noChangeAspect="1" noChangeArrowheads="1"/>
          </p:cNvPicPr>
          <p:nvPr/>
        </p:nvPicPr>
        <p:blipFill>
          <a:blip r:embed="rId2" cstate="print"/>
          <a:srcRect l="3076"/>
          <a:stretch>
            <a:fillRect/>
          </a:stretch>
        </p:blipFill>
        <p:spPr bwMode="auto">
          <a:xfrm rot="5400000">
            <a:off x="864521" y="-352353"/>
            <a:ext cx="2880321" cy="3962307"/>
          </a:xfrm>
          <a:prstGeom prst="rect">
            <a:avLst/>
          </a:prstGeom>
          <a:noFill/>
        </p:spPr>
      </p:pic>
      <p:pic>
        <p:nvPicPr>
          <p:cNvPr id="14340" name="Picture 4" descr="C:\Users\Future\Desktop\ФОТО ФЭМП гр 7\photo_2026-01-26_16-38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51620" y="2240868"/>
            <a:ext cx="3672408" cy="4896544"/>
          </a:xfrm>
          <a:prstGeom prst="rect">
            <a:avLst/>
          </a:prstGeom>
          <a:noFill/>
        </p:spPr>
      </p:pic>
      <p:pic>
        <p:nvPicPr>
          <p:cNvPr id="14341" name="Picture 5" descr="C:\Users\Future\Desktop\ФОТО ФЭМП гр 7\photo_2026-01-26_16-38-24.jpg"/>
          <p:cNvPicPr>
            <a:picLocks noChangeAspect="1" noChangeArrowheads="1"/>
          </p:cNvPicPr>
          <p:nvPr/>
        </p:nvPicPr>
        <p:blipFill>
          <a:blip r:embed="rId4" cstate="print"/>
          <a:srcRect l="58269" b="25194"/>
          <a:stretch>
            <a:fillRect/>
          </a:stretch>
        </p:blipFill>
        <p:spPr bwMode="auto">
          <a:xfrm>
            <a:off x="5796136" y="404664"/>
            <a:ext cx="3048000" cy="608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04088"/>
            <a:ext cx="7691462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на соотнесение числа с предметом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F:\Петухова Е.В\ФОТО\976189_html_69cd3c69ddbf85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41266" cy="4409729"/>
          </a:xfrm>
          <a:prstGeom prst="rect">
            <a:avLst/>
          </a:prstGeom>
          <a:noFill/>
        </p:spPr>
      </p:pic>
      <p:pic>
        <p:nvPicPr>
          <p:cNvPr id="2050" name="Picture 2" descr="F:\Петухова Е.В\ФОТО\detsad-3059503-1687372444.jpg"/>
          <p:cNvPicPr>
            <a:picLocks noChangeAspect="1" noChangeArrowheads="1"/>
          </p:cNvPicPr>
          <p:nvPr/>
        </p:nvPicPr>
        <p:blipFill>
          <a:blip r:embed="rId3" cstate="print"/>
          <a:srcRect b="4850"/>
          <a:stretch>
            <a:fillRect/>
          </a:stretch>
        </p:blipFill>
        <p:spPr bwMode="auto">
          <a:xfrm>
            <a:off x="4429124" y="1714488"/>
            <a:ext cx="4328795" cy="2928958"/>
          </a:xfrm>
          <a:prstGeom prst="rect">
            <a:avLst/>
          </a:prstGeom>
          <a:noFill/>
        </p:spPr>
      </p:pic>
      <p:pic>
        <p:nvPicPr>
          <p:cNvPr id="5" name="Picture 2" descr="F:\Петухова Е.В\ФОТО\e3b808d73ba3499923d9861d7241a8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3133318" cy="1851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ЛЭПБУК «Веселая математика»</a:t>
            </a:r>
          </a:p>
        </p:txBody>
      </p:sp>
      <p:pic>
        <p:nvPicPr>
          <p:cNvPr id="9217" name="Picture 1" descr="C:\Users\Future\Desktop\ФОТО ФЭМП гр 7\photo_2026-01-26_16-35-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902224" cy="5202965"/>
          </a:xfrm>
          <a:prstGeom prst="rect">
            <a:avLst/>
          </a:prstGeom>
          <a:noFill/>
        </p:spPr>
      </p:pic>
      <p:pic>
        <p:nvPicPr>
          <p:cNvPr id="9218" name="Picture 2" descr="C:\Users\Future\Desktop\ФОТО ФЭМП гр 7\photo_2026-01-26_16-35-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6044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305800" cy="9184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6854" y="187569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3" name="Picture 1" descr="C:\Users\Future\Desktop\ФОТО ФЭМП гр 7\photo_2026-01-26_16-36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0589" y="-796413"/>
            <a:ext cx="6342366" cy="845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Future\Desktop\ФОТО ФЭМП гр 7\photo_2026-01-26_16-36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88424" cy="6291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ture\Desktop\ФОТО ФЭМП гр 7\photo_2026-01-26_16-37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173416" cy="6130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uture\Desktop\ФОТО ФЭМП гр 7\photo_2026-01-26_16-37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5686" y="-441430"/>
            <a:ext cx="5940660" cy="7920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224084"/>
          </a:xfrm>
        </p:spPr>
        <p:txBody>
          <a:bodyPr/>
          <a:lstStyle/>
          <a:p>
            <a:pPr eaLnBrk="1" hangingPunct="1"/>
            <a:r>
              <a:rPr lang="ru-RU" sz="2000" i="1" dirty="0" smtClean="0">
                <a:latin typeface="Arial Narrow" pitchFamily="34" charset="0"/>
              </a:rPr>
              <a:t>Без игры нет, и не может быть полноценного умственного развития. Игра-это огромное светлое окно, через которое в духовный мир ребёнка выливается живительный поток представлений, понятий. Игра - это искра, зажигающая огонёк пытливости и любознательности»</a:t>
            </a:r>
            <a:br>
              <a:rPr lang="ru-RU" sz="2000" i="1" dirty="0" smtClean="0">
                <a:latin typeface="Arial Narrow" pitchFamily="34" charset="0"/>
              </a:rPr>
            </a:br>
            <a:endParaRPr lang="ru-RU" sz="2000" dirty="0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2000240"/>
            <a:ext cx="8229600" cy="430372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2800" i="1" dirty="0" smtClean="0">
              <a:latin typeface="Arial Narrow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Arial Narrow" pitchFamily="34" charset="0"/>
              </a:rPr>
              <a:t>                                                                            В.А.Сухомлинский</a:t>
            </a:r>
          </a:p>
        </p:txBody>
      </p:sp>
      <p:pic>
        <p:nvPicPr>
          <p:cNvPr id="1026" name="Picture 2" descr="C:\Users\Future\Desktop\ФОТО ФЭМП гр 7\photo_2026-01-26_16-3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160011" cy="3120008"/>
          </a:xfrm>
          <a:prstGeom prst="rect">
            <a:avLst/>
          </a:prstGeom>
          <a:noFill/>
        </p:spPr>
      </p:pic>
      <p:pic>
        <p:nvPicPr>
          <p:cNvPr id="1027" name="Picture 3" descr="C:\Users\Future\Desktop\ФОТО ФЭМП гр 7\photo_2026-01-26_14-23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924944"/>
            <a:ext cx="2736304" cy="3648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Future\Desktop\ФОТО ФЭМП гр 7\photo_2026-01-26_16-37-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Мой опыт работы показывает,</a:t>
            </a:r>
          </a:p>
        </p:txBody>
      </p:sp>
      <p:sp>
        <p:nvSpPr>
          <p:cNvPr id="27650" name="Содержимое 5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374441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dirty="0" smtClean="0">
                <a:latin typeface="Arial Narrow" pitchFamily="34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знания, данные в занимательной форме, в форме игры, усваиваются детьми быстрее, прочнее и легче, чем те, которые сопряжены с долгими «бездушными» упражнениями. «Учиться можно только весело… Чтобы переваривать знания, надо поглощать их с аппетитом», - эти слова принадлежат не специалисту в области дошкольной дидактики, французскому писателю А. Франсу, но с ними трудно не согласиться.</a:t>
            </a:r>
          </a:p>
        </p:txBody>
      </p:sp>
      <p:pic>
        <p:nvPicPr>
          <p:cNvPr id="6145" name="Picture 1" descr="C:\Users\Future\Desktop\ФОТО ФЭМП гр 7\photo_2026-01-26_16-36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51920" cy="2888940"/>
          </a:xfrm>
          <a:prstGeom prst="rect">
            <a:avLst/>
          </a:prstGeom>
          <a:noFill/>
        </p:spPr>
      </p:pic>
      <p:pic>
        <p:nvPicPr>
          <p:cNvPr id="6147" name="Picture 3" descr="C:\Users\Future\Desktop\ФОТО ФЭМП гр 7\photo_2026-01-26_16-37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43000" y="928688"/>
            <a:ext cx="635793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  <a:endParaRPr lang="ru-RU" sz="8800" b="1" i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8800" b="1" i="1" dirty="0">
                <a:solidFill>
                  <a:srgbClr val="FF0000"/>
                </a:solidFill>
                <a:latin typeface="Monotype Corsiva" pitchFamily="66" charset="0"/>
              </a:rPr>
              <a:t>за внимание!</a:t>
            </a:r>
            <a:endParaRPr lang="ru-RU" sz="8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576064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 мотивацию дошкольников в формировании элементарных математических представлений посредством занимательного материала.</a:t>
            </a:r>
          </a:p>
        </p:txBody>
      </p:sp>
      <p:pic>
        <p:nvPicPr>
          <p:cNvPr id="2051" name="Picture 3" descr="C:\Users\Future\Desktop\ФОТО ФЭМП гр 7\photo_2026-01-26_14-23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3125670" cy="4167560"/>
          </a:xfrm>
          <a:prstGeom prst="rect">
            <a:avLst/>
          </a:prstGeom>
          <a:noFill/>
        </p:spPr>
      </p:pic>
      <p:pic>
        <p:nvPicPr>
          <p:cNvPr id="2052" name="Picture 4" descr="C:\Users\Future\Desktop\ФОТО ФЭМП гр 7\photo_2026-01-26_16-38-24.jpg"/>
          <p:cNvPicPr>
            <a:picLocks noChangeAspect="1" noChangeArrowheads="1"/>
          </p:cNvPicPr>
          <p:nvPr/>
        </p:nvPicPr>
        <p:blipFill>
          <a:blip r:embed="rId3" cstate="print"/>
          <a:srcRect b="10652"/>
          <a:stretch>
            <a:fillRect/>
          </a:stretch>
        </p:blipFill>
        <p:spPr bwMode="auto">
          <a:xfrm>
            <a:off x="827584" y="2780928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5"/>
          <p:cNvSpPr>
            <a:spLocks noGrp="1"/>
          </p:cNvSpPr>
          <p:nvPr>
            <p:ph type="title"/>
          </p:nvPr>
        </p:nvSpPr>
        <p:spPr>
          <a:xfrm>
            <a:off x="1187624" y="704850"/>
            <a:ext cx="7499176" cy="56391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Создание условий для развития у детей дошкольного возраста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элементарных математических представлений посредством развивающих игр. </a:t>
            </a:r>
            <a:endParaRPr lang="ru-RU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Future\Desktop\ФОТО ФЭМП гр 7\photo_2026-01-26_16-36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5024107" cy="3768080"/>
          </a:xfrm>
          <a:prstGeom prst="rect">
            <a:avLst/>
          </a:prstGeom>
          <a:noFill/>
        </p:spPr>
      </p:pic>
      <p:pic>
        <p:nvPicPr>
          <p:cNvPr id="3075" name="Picture 3" descr="C:\Users\Future\Desktop\ФОТО ФЭМП гр 7\photo_2026-01-26_16-38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08920"/>
            <a:ext cx="2795972" cy="3727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5"/>
            <a:ext cx="821537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проанализировать психолого-педагогическую литературу по данной проблеме.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изучить игровые технологии  в обучении математике детей дошкольного возраста;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составить  подборку дидактических  игр, заданий  игрового содержания по развитию  математических представлений у детей дошкольного возраста;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оздать оптимальные условия для развития математических способностей детей;</a:t>
            </a:r>
          </a:p>
          <a:p>
            <a:pPr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у ребенка интерес к математике в дошкольном возрасте.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предмету в игровой и занимательной форме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использовать разработанный материал на занятиях  математики с детьми дошкольного возраста.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выбранной темы: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6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математике детей дошкольного возраста немыслимо без использования занимательных игр, задач, развлечений. С детьми нужно «играть» в математику. Дидактические игры дают возможность решать различные педагогические задачи в игровой форме, наиболее доступной и привлекательной для детей. Когда внимание ребёнка приковано к игре, к выполнению игровых задач, он сам того не замечая преодолевает трудности математического характера, учится оперировать имеющимися знаниями в изменившейся обстановке. 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8640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Дидактическая игра – это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8313" y="980729"/>
            <a:ext cx="8229600" cy="532323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dirty="0" smtClean="0">
                <a:latin typeface="Arial Narrow" pitchFamily="34" charset="0"/>
              </a:rPr>
              <a:t> 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из основных методов воспитательно-образовательной работы, так как в дидактических играх ребёнок наблюдает, сравнивает, сопоставляет, классифицирует предметы по тем или иным признакам, производит доступные ему анализ и синтез, делает обобщения. При  этом у детей развиваются произвольные память и внимание</a:t>
            </a:r>
            <a:r>
              <a:rPr lang="ru-RU" sz="2400" i="1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4098" name="Picture 2" descr="C:\Users\Future\Desktop\ФОТО ФЭМП гр 7\photo_2026-01-26_16-37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96547" y="2972006"/>
            <a:ext cx="3174014" cy="4232019"/>
          </a:xfrm>
          <a:prstGeom prst="rect">
            <a:avLst/>
          </a:prstGeom>
          <a:noFill/>
        </p:spPr>
      </p:pic>
      <p:pic>
        <p:nvPicPr>
          <p:cNvPr id="4099" name="Picture 3" descr="C:\Users\Future\Desktop\ФОТО ФЭМП гр 7\photo_2026-01-26_16-38-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55861" y="3149198"/>
            <a:ext cx="3024336" cy="387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Особенности развивающих игр  предлагаемые детям для усвоения математических представлений.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484784"/>
            <a:ext cx="8784976" cy="49168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является наиболее доступным и ведущим видом деятельности детей дошкольного возраста.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также является эффективным средством формирования личности дошкольника, его морально-волевых качеств.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психологические новообразования берут начало в развивающей игре.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способствует формированию всех сторон личности ребенка, приводит к значительным изменениям в его психике.</a:t>
            </a:r>
          </a:p>
          <a:p>
            <a:pPr marL="273050" marR="0" lvl="0" indent="-273050" algn="just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Развивающая игра – важное средство умственного воспитания ребенка, где умственная активность связана с работой всех психических процессов.</a:t>
            </a:r>
          </a:p>
          <a:p>
            <a:pPr marL="273050" marR="0" lvl="0" indent="-2730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Картотека логических заданий: графические диктанты, загадки, сказки, считалки и т.д.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F:\Петухова Е.В\ФОТО\003aa2fe-ce0f6283-771x7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957639" cy="3957640"/>
          </a:xfrm>
          <a:prstGeom prst="rect">
            <a:avLst/>
          </a:prstGeom>
          <a:noFill/>
        </p:spPr>
      </p:pic>
      <p:sp>
        <p:nvSpPr>
          <p:cNvPr id="12290" name="AutoShape 2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netboardme-cf1.s3.amazonaws.com/published/125823/files/s_c94c0bf2969fc8ad003bb635bec60ae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Future\Desktop\ФОТО ФЭМП гр 7\s_c94c0bf2969fc8ad003bb635bec60aea.png"/>
          <p:cNvPicPr>
            <a:picLocks noChangeAspect="1" noChangeArrowheads="1"/>
          </p:cNvPicPr>
          <p:nvPr/>
        </p:nvPicPr>
        <p:blipFill>
          <a:blip r:embed="rId3" cstate="print"/>
          <a:srcRect l="12201" t="54252" r="12200"/>
          <a:stretch>
            <a:fillRect/>
          </a:stretch>
        </p:blipFill>
        <p:spPr bwMode="auto">
          <a:xfrm>
            <a:off x="4211960" y="4221088"/>
            <a:ext cx="2160240" cy="2323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6" descr="C:\Users\Future\Desktop\ФОТО ФЭМП гр 7\s_c94c0bf2969fc8ad003bb635bec60aea.png"/>
          <p:cNvPicPr>
            <a:picLocks noChangeAspect="1" noChangeArrowheads="1"/>
          </p:cNvPicPr>
          <p:nvPr/>
        </p:nvPicPr>
        <p:blipFill>
          <a:blip r:embed="rId3" cstate="print"/>
          <a:srcRect b="53223"/>
          <a:stretch>
            <a:fillRect/>
          </a:stretch>
        </p:blipFill>
        <p:spPr bwMode="auto">
          <a:xfrm>
            <a:off x="6012160" y="1916832"/>
            <a:ext cx="285750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Макс\Desktop\depositphotos_3809498-stock-illustration-geometrical-figu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81128"/>
            <a:ext cx="1928825" cy="168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390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 Обобщение опыта  на тему</vt:lpstr>
      <vt:lpstr>Без игры нет, и не может быть полноценного умственного развития. Игра-это огромное светлое окно, через которое в духовный мир ребёнка выливается живительный поток представлений, понятий. Игра - это искра, зажигающая огонёк пытливости и любознательности» </vt:lpstr>
      <vt:lpstr>Проблема:</vt:lpstr>
      <vt:lpstr>Цель:</vt:lpstr>
      <vt:lpstr>               Задачи:</vt:lpstr>
      <vt:lpstr>Актуальность выбранной темы:</vt:lpstr>
      <vt:lpstr>Дидактическая игра – это</vt:lpstr>
      <vt:lpstr>         Особенности развивающих игр  предлагаемые детям для усвоения математических представлений.</vt:lpstr>
      <vt:lpstr>Картотека логических заданий: графические диктанты, загадки, сказки, считалки и т.д.</vt:lpstr>
      <vt:lpstr>Игры с геометрическими фигурами</vt:lpstr>
      <vt:lpstr>         Игры на сложение и сравнения </vt:lpstr>
      <vt:lpstr>Центр «Веселая математика»</vt:lpstr>
      <vt:lpstr>Слайд 13</vt:lpstr>
      <vt:lpstr>Игры на соотнесение числа с предметом</vt:lpstr>
      <vt:lpstr>ЛЭПБУК «Веселая математика»</vt:lpstr>
      <vt:lpstr>         </vt:lpstr>
      <vt:lpstr>Слайд 17</vt:lpstr>
      <vt:lpstr>Слайд 18</vt:lpstr>
      <vt:lpstr>Слайд 19</vt:lpstr>
      <vt:lpstr>Слайд 20</vt:lpstr>
      <vt:lpstr>       Мой опыт работы показывает,</vt:lpstr>
      <vt:lpstr>Слайд 22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</dc:title>
  <dc:creator>Макс</dc:creator>
  <cp:lastModifiedBy>Ст воспитатель</cp:lastModifiedBy>
  <cp:revision>38</cp:revision>
  <dcterms:created xsi:type="dcterms:W3CDTF">2018-10-28T04:36:33Z</dcterms:created>
  <dcterms:modified xsi:type="dcterms:W3CDTF">2026-01-28T08:34:03Z</dcterms:modified>
</cp:coreProperties>
</file>