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660066"/>
    <a:srgbClr val="EAEAEA"/>
    <a:srgbClr val="FF0000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8" name="Group 2"/>
          <p:cNvGrpSpPr>
            <a:grpSpLocks/>
          </p:cNvGrpSpPr>
          <p:nvPr/>
        </p:nvGrpSpPr>
        <p:grpSpPr bwMode="auto">
          <a:xfrm>
            <a:off x="4763" y="0"/>
            <a:ext cx="1728787" cy="6865938"/>
            <a:chOff x="3" y="0"/>
            <a:chExt cx="1089" cy="4325"/>
          </a:xfrm>
        </p:grpSpPr>
        <p:sp>
          <p:nvSpPr>
            <p:cNvPr id="106499" name="Arc 3"/>
            <p:cNvSpPr>
              <a:spLocks/>
            </p:cNvSpPr>
            <p:nvPr/>
          </p:nvSpPr>
          <p:spPr bwMode="auto">
            <a:xfrm>
              <a:off x="3" y="293"/>
              <a:ext cx="252" cy="40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21600"/>
                <a:gd name="T1" fmla="*/ 43200 h 43200"/>
                <a:gd name="T2" fmla="*/ 21600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500" name="Arc 4"/>
            <p:cNvSpPr>
              <a:spLocks/>
            </p:cNvSpPr>
            <p:nvPr/>
          </p:nvSpPr>
          <p:spPr bwMode="auto">
            <a:xfrm>
              <a:off x="840" y="293"/>
              <a:ext cx="252" cy="40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501" name="Rectangle 5"/>
            <p:cNvSpPr>
              <a:spLocks noChangeArrowheads="1"/>
            </p:cNvSpPr>
            <p:nvPr/>
          </p:nvSpPr>
          <p:spPr bwMode="auto">
            <a:xfrm>
              <a:off x="204" y="0"/>
              <a:ext cx="672" cy="4319"/>
            </a:xfrm>
            <a:prstGeom prst="rect">
              <a:avLst/>
            </a:prstGeom>
            <a:blipFill dpi="0" rotWithShape="0">
              <a:blip r:embed="rId2" cstate="email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502" name="AutoShape 6"/>
            <p:cNvSpPr>
              <a:spLocks noChangeArrowheads="1"/>
            </p:cNvSpPr>
            <p:nvPr/>
          </p:nvSpPr>
          <p:spPr bwMode="auto">
            <a:xfrm rot="6000000">
              <a:off x="348" y="1644"/>
              <a:ext cx="456" cy="360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65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370013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6504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6505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2004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6507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063AF12-59A3-4AC8-8C02-4BBA1367A2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DB4CB-0E16-4DF9-BF94-9C4930B910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9313" y="247650"/>
            <a:ext cx="1943100" cy="55435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247650"/>
            <a:ext cx="5676900" cy="5543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27AED-8770-4409-AB9C-0E0171EC1F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C0B27-5B20-4C2A-9954-6ADFDA2135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082B6-528B-4D0E-A085-60F4CF6AA8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2413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8BBBE-462B-4115-952F-7E5D9262F1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68558-E4AB-4DA5-98BB-3A013487FD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5BAC6-C150-45FC-ACBD-9EBEFF67BC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054D5-6CDB-4C0C-A00C-38683C0339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F5867-F032-4F3D-BDD1-CF8CC6A690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33FFE-BC48-4C24-A3FD-B7EC85694C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2"/>
          <p:cNvGrpSpPr>
            <a:grpSpLocks/>
          </p:cNvGrpSpPr>
          <p:nvPr/>
        </p:nvGrpSpPr>
        <p:grpSpPr bwMode="auto">
          <a:xfrm>
            <a:off x="4763" y="0"/>
            <a:ext cx="1728787" cy="6865938"/>
            <a:chOff x="3" y="0"/>
            <a:chExt cx="1089" cy="4325"/>
          </a:xfrm>
        </p:grpSpPr>
        <p:sp>
          <p:nvSpPr>
            <p:cNvPr id="105475" name="Arc 3"/>
            <p:cNvSpPr>
              <a:spLocks/>
            </p:cNvSpPr>
            <p:nvPr/>
          </p:nvSpPr>
          <p:spPr bwMode="auto">
            <a:xfrm>
              <a:off x="3" y="293"/>
              <a:ext cx="252" cy="40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21600"/>
                <a:gd name="T1" fmla="*/ 43200 h 43200"/>
                <a:gd name="T2" fmla="*/ 21600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476" name="Arc 4"/>
            <p:cNvSpPr>
              <a:spLocks/>
            </p:cNvSpPr>
            <p:nvPr/>
          </p:nvSpPr>
          <p:spPr bwMode="auto">
            <a:xfrm>
              <a:off x="840" y="293"/>
              <a:ext cx="252" cy="40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477" name="Rectangle 5"/>
            <p:cNvSpPr>
              <a:spLocks noChangeArrowheads="1"/>
            </p:cNvSpPr>
            <p:nvPr/>
          </p:nvSpPr>
          <p:spPr bwMode="auto">
            <a:xfrm>
              <a:off x="204" y="0"/>
              <a:ext cx="672" cy="4319"/>
            </a:xfrm>
            <a:prstGeom prst="rect">
              <a:avLst/>
            </a:prstGeom>
            <a:blipFill dpi="0" rotWithShape="0">
              <a:blip r:embed="rId13" cstate="email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478" name="AutoShape 6"/>
            <p:cNvSpPr>
              <a:spLocks noChangeArrowheads="1"/>
            </p:cNvSpPr>
            <p:nvPr/>
          </p:nvSpPr>
          <p:spPr bwMode="auto">
            <a:xfrm rot="6000000">
              <a:off x="348" y="372"/>
              <a:ext cx="456" cy="360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547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2476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548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548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ru-RU"/>
          </a:p>
        </p:txBody>
      </p:sp>
      <p:sp>
        <p:nvSpPr>
          <p:cNvPr id="10548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7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ru-RU"/>
          </a:p>
        </p:txBody>
      </p:sp>
      <p:sp>
        <p:nvSpPr>
          <p:cNvPr id="10548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7413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44F6FFEC-53E8-4378-90C0-3D6EFD72CB8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179388" y="476672"/>
            <a:ext cx="8640762" cy="934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Развивающая предметно- пространственная среда</a:t>
            </a:r>
          </a:p>
        </p:txBody>
      </p:sp>
      <p:sp>
        <p:nvSpPr>
          <p:cNvPr id="2061" name="WordArt 13"/>
          <p:cNvSpPr>
            <a:spLocks noChangeArrowheads="1" noChangeShapeType="1" noTextEdit="1"/>
          </p:cNvSpPr>
          <p:nvPr/>
        </p:nvSpPr>
        <p:spPr bwMode="auto">
          <a:xfrm>
            <a:off x="2124075" y="1484313"/>
            <a:ext cx="4967288" cy="687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 группе раннего возраста </a:t>
            </a: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611188" y="5349875"/>
            <a:ext cx="50461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 smtClean="0"/>
              <a:t>МДОАУ </a:t>
            </a:r>
            <a:r>
              <a:rPr lang="ru-RU" sz="2000" b="1" dirty="0"/>
              <a:t>«Детский сад № </a:t>
            </a:r>
            <a:r>
              <a:rPr lang="ru-RU" sz="2000" b="1" dirty="0" smtClean="0"/>
              <a:t>18 «Гнездышко»</a:t>
            </a:r>
            <a:endParaRPr lang="ru-RU" sz="2000" b="1" dirty="0"/>
          </a:p>
          <a:p>
            <a:r>
              <a:rPr lang="ru-RU" sz="2000" b="1" dirty="0" smtClean="0"/>
              <a:t>Воспитатель: 1КК Косова Елена</a:t>
            </a:r>
          </a:p>
          <a:p>
            <a:r>
              <a:rPr lang="ru-RU" sz="2000" b="1" dirty="0" smtClean="0"/>
              <a:t>           Михайловна.</a:t>
            </a:r>
            <a:endParaRPr lang="ru-RU" sz="2000" b="1" dirty="0"/>
          </a:p>
        </p:txBody>
      </p:sp>
      <p:pic>
        <p:nvPicPr>
          <p:cNvPr id="5" name="Рисунок 4" descr="C:\Users\Олеся Шарова\Desktop\Логотип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471737"/>
            <a:ext cx="3214709" cy="238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 animBg="1"/>
      <p:bldP spid="20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DNS\Desktop\фото\DSC015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0648"/>
            <a:ext cx="424847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DNS\Desktop\фото\DSC015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29000"/>
            <a:ext cx="424847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DNS\Downloads\DSC02479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9"/>
            <a:ext cx="432047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DNS\Desktop\фото\DSC0247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645024"/>
            <a:ext cx="38164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DNS\Desktop\МАМИН САДИК\cMRmhvQ8BY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60649"/>
            <a:ext cx="3960440" cy="34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DNS\Desktop\МАМИН САДИК\fqiEA8Db8-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417646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DNS\Desktop\МАМИН САДИК\Ea7AFm90PeU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61048"/>
            <a:ext cx="417646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DNS\Desktop\МАМИН САДИК\-SbJs-9JUww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789040"/>
            <a:ext cx="388843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WordArt 4"/>
          <p:cNvSpPr>
            <a:spLocks noChangeArrowheads="1" noChangeShapeType="1" noTextEdit="1"/>
          </p:cNvSpPr>
          <p:nvPr/>
        </p:nvSpPr>
        <p:spPr bwMode="auto">
          <a:xfrm>
            <a:off x="1403350" y="620713"/>
            <a:ext cx="7561263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Зона двигательной активности </a:t>
            </a:r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250825" y="1773238"/>
            <a:ext cx="4626331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ru-RU" sz="2400" b="1" dirty="0">
                <a:solidFill>
                  <a:srgbClr val="FF0000"/>
                </a:solidFill>
              </a:rPr>
              <a:t>Крупный конструктор.</a:t>
            </a:r>
          </a:p>
          <a:p>
            <a:endParaRPr kumimoji="0" lang="ru-RU" sz="2400" b="1" dirty="0">
              <a:solidFill>
                <a:srgbClr val="FF0000"/>
              </a:solidFill>
            </a:endParaRPr>
          </a:p>
          <a:p>
            <a:r>
              <a:rPr kumimoji="0" lang="ru-RU" sz="2400" b="1" dirty="0">
                <a:solidFill>
                  <a:srgbClr val="FF0000"/>
                </a:solidFill>
              </a:rPr>
              <a:t>Большие машины.</a:t>
            </a:r>
          </a:p>
          <a:p>
            <a:endParaRPr kumimoji="0" lang="ru-RU" sz="2400" b="1" dirty="0">
              <a:solidFill>
                <a:srgbClr val="FF0000"/>
              </a:solidFill>
            </a:endParaRPr>
          </a:p>
          <a:p>
            <a:r>
              <a:rPr kumimoji="0" lang="ru-RU" sz="2400" b="1" dirty="0">
                <a:solidFill>
                  <a:srgbClr val="FF0000"/>
                </a:solidFill>
              </a:rPr>
              <a:t>Игрушки – каталки.</a:t>
            </a:r>
          </a:p>
          <a:p>
            <a:endParaRPr kumimoji="0" lang="ru-RU" sz="2400" b="1" dirty="0">
              <a:solidFill>
                <a:srgbClr val="FF0000"/>
              </a:solidFill>
            </a:endParaRPr>
          </a:p>
          <a:p>
            <a:r>
              <a:rPr kumimoji="0" lang="ru-RU" sz="2400" b="1" dirty="0">
                <a:solidFill>
                  <a:srgbClr val="FF0000"/>
                </a:solidFill>
              </a:rPr>
              <a:t>Флажки, ленты.</a:t>
            </a:r>
          </a:p>
          <a:p>
            <a:endParaRPr kumimoji="0" lang="ru-RU" sz="2400" b="1" dirty="0">
              <a:solidFill>
                <a:srgbClr val="FF0000"/>
              </a:solidFill>
            </a:endParaRPr>
          </a:p>
          <a:p>
            <a:r>
              <a:rPr kumimoji="0" lang="ru-RU" sz="2400" b="1" dirty="0">
                <a:solidFill>
                  <a:srgbClr val="FF0000"/>
                </a:solidFill>
              </a:rPr>
              <a:t>Уголок ряженья.</a:t>
            </a:r>
          </a:p>
          <a:p>
            <a:endParaRPr kumimoji="0" lang="ru-RU" sz="2400" b="1" dirty="0">
              <a:solidFill>
                <a:srgbClr val="FF0000"/>
              </a:solidFill>
            </a:endParaRPr>
          </a:p>
          <a:p>
            <a:r>
              <a:rPr kumimoji="0" lang="ru-RU" sz="2400" b="1" dirty="0">
                <a:solidFill>
                  <a:srgbClr val="FF0000"/>
                </a:solidFill>
              </a:rPr>
              <a:t>Мячи, кегли, палки, веревочки.</a:t>
            </a:r>
          </a:p>
          <a:p>
            <a:endParaRPr kumimoji="0" lang="ru-RU" sz="2400" b="1" dirty="0">
              <a:solidFill>
                <a:srgbClr val="FF0000"/>
              </a:solidFill>
            </a:endParaRPr>
          </a:p>
          <a:p>
            <a:endParaRPr kumimoji="0" lang="ru-RU" sz="2400" b="1" dirty="0">
              <a:solidFill>
                <a:srgbClr val="FF0000"/>
              </a:solidFill>
            </a:endParaRPr>
          </a:p>
        </p:txBody>
      </p:sp>
      <p:pic>
        <p:nvPicPr>
          <p:cNvPr id="121862" name="Picture 6" descr="detskiy3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25775" y="2205038"/>
            <a:ext cx="6118225" cy="3627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1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1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1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1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21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18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18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18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18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218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1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1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1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1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21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18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18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18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18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218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8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250825" y="692150"/>
            <a:ext cx="4911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ru-RU" sz="2800" b="1">
                <a:solidFill>
                  <a:srgbClr val="FF0066"/>
                </a:solidFill>
              </a:rPr>
              <a:t>Многие материалы полифункциональны и могут использоваться для других видов деятельности.</a:t>
            </a:r>
            <a:r>
              <a:rPr kumimoji="0" lang="ru-RU" sz="2800" b="1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Рисунок 4" descr="G:\ОБЖ для мамыы\ZFUeJ10liN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068961"/>
            <a:ext cx="4104456" cy="307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еся Шарова\AppData\Local\Microsoft\Windows\Temporary Internet Files\Content.Word\IMG-f407b4e9290910eeeb5e4bf0759414f3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642918"/>
            <a:ext cx="392909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5040313" y="765175"/>
            <a:ext cx="41036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ru-RU" sz="2800" b="1">
                <a:solidFill>
                  <a:srgbClr val="FF0066"/>
                </a:solidFill>
              </a:rPr>
              <a:t>Оборудование и инвентарь выбираются в соответствии с возрастом.</a:t>
            </a:r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755650" y="4076700"/>
            <a:ext cx="4752975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kumimoji="0" lang="ru-RU" sz="2800" b="1">
                <a:solidFill>
                  <a:srgbClr val="FF0066"/>
                </a:solidFill>
              </a:rPr>
              <a:t>Среда должна быть разнообразной, насыщенной, нестандартной, изменчивой.</a:t>
            </a:r>
            <a:r>
              <a:rPr kumimoji="0" lang="ru-RU" b="1"/>
              <a:t> </a:t>
            </a:r>
          </a:p>
          <a:p>
            <a:pPr eaLnBrk="0" hangingPunct="0"/>
            <a:endParaRPr kumimoji="0" lang="ru-RU" b="1">
              <a:latin typeface="Arial" charset="0"/>
            </a:endParaRPr>
          </a:p>
        </p:txBody>
      </p:sp>
      <p:pic>
        <p:nvPicPr>
          <p:cNvPr id="5" name="Рисунок 4" descr="C:\Users\Олеся Шарова\AppData\Local\Microsoft\Windows\Temporary Internet Files\Content.Word\IMG-4dc75cd3abb1e3613aec99fba0e01f6f-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500043"/>
            <a:ext cx="392908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еся Шарова\AppData\Local\Microsoft\Windows\Temporary Internet Files\Content.Word\IMG-39c896b0470653c39759233981afd2f0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500438"/>
            <a:ext cx="3590940" cy="289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23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755650" y="620713"/>
            <a:ext cx="7704138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kumimoji="0" lang="ru-RU" sz="2800" b="1">
                <a:solidFill>
                  <a:srgbClr val="FF0000"/>
                </a:solidFill>
              </a:rPr>
              <a:t>Сегодня развивающая предметно-пространственная среда должна вовлекать детей в образовательный процесс и обеспечивать максимальный психологический комфорт.</a:t>
            </a:r>
          </a:p>
        </p:txBody>
      </p:sp>
      <p:pic>
        <p:nvPicPr>
          <p:cNvPr id="124933" name="Picture 5" descr="image_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413" y="2997200"/>
            <a:ext cx="4679950" cy="353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WordArt 4"/>
          <p:cNvSpPr>
            <a:spLocks noChangeArrowheads="1" noChangeShapeType="1" noTextEdit="1"/>
          </p:cNvSpPr>
          <p:nvPr/>
        </p:nvSpPr>
        <p:spPr bwMode="auto">
          <a:xfrm>
            <a:off x="611188" y="2349500"/>
            <a:ext cx="7993062" cy="14398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Спасибо за внимание!!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6" name="WordArt 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835150" y="620713"/>
            <a:ext cx="5978525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Развивающая среда </a:t>
            </a:r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1331913" y="1773238"/>
            <a:ext cx="7596187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100" b="1">
                <a:solidFill>
                  <a:srgbClr val="006600"/>
                </a:solidFill>
              </a:rPr>
              <a:t>- система условий, обеспечивающая возможность осуществления детской деятельности и предусматривающая ряд базовых компонентов, необходимых для полноценного физического, эстетического, познавательного и социального становления личности ребенка.</a:t>
            </a:r>
          </a:p>
        </p:txBody>
      </p:sp>
      <p:pic>
        <p:nvPicPr>
          <p:cNvPr id="107528" name="Picture 8" descr="H30XFz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613" y="3933825"/>
            <a:ext cx="6192837" cy="2735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7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7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группа «Солнышко»</a:t>
            </a:r>
            <a:endParaRPr lang="ru-RU" dirty="0"/>
          </a:p>
        </p:txBody>
      </p:sp>
      <p:pic>
        <p:nvPicPr>
          <p:cNvPr id="14" name="Содержимое 13" descr="C:\Users\DNS\Desktop\фото\DSC0159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98613" y="1676400"/>
            <a:ext cx="7149851" cy="36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908175" y="549275"/>
            <a:ext cx="62103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Требования к </a:t>
            </a:r>
            <a:r>
              <a:rPr lang="ru-RU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РППС </a:t>
            </a:r>
            <a:endParaRPr lang="ru-RU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3672" name="AutoShape 8"/>
          <p:cNvSpPr>
            <a:spLocks noChangeArrowheads="1"/>
          </p:cNvSpPr>
          <p:nvPr/>
        </p:nvSpPr>
        <p:spPr bwMode="auto">
          <a:xfrm rot="10800000">
            <a:off x="323850" y="1628775"/>
            <a:ext cx="1152525" cy="57626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674" name="AutoShape 10"/>
          <p:cNvSpPr>
            <a:spLocks noChangeArrowheads="1"/>
          </p:cNvSpPr>
          <p:nvPr/>
        </p:nvSpPr>
        <p:spPr bwMode="auto">
          <a:xfrm rot="10800000">
            <a:off x="323850" y="2492375"/>
            <a:ext cx="1152525" cy="57626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675" name="AutoShape 11"/>
          <p:cNvSpPr>
            <a:spLocks noChangeArrowheads="1"/>
          </p:cNvSpPr>
          <p:nvPr/>
        </p:nvSpPr>
        <p:spPr bwMode="auto">
          <a:xfrm rot="10800000">
            <a:off x="323850" y="5084763"/>
            <a:ext cx="1152525" cy="57626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676" name="AutoShape 12"/>
          <p:cNvSpPr>
            <a:spLocks noChangeArrowheads="1"/>
          </p:cNvSpPr>
          <p:nvPr/>
        </p:nvSpPr>
        <p:spPr bwMode="auto">
          <a:xfrm rot="10800000">
            <a:off x="323850" y="3357563"/>
            <a:ext cx="1152525" cy="57626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677" name="AutoShape 13"/>
          <p:cNvSpPr>
            <a:spLocks noChangeArrowheads="1"/>
          </p:cNvSpPr>
          <p:nvPr/>
        </p:nvSpPr>
        <p:spPr bwMode="auto">
          <a:xfrm rot="10800000">
            <a:off x="323850" y="4221163"/>
            <a:ext cx="1152525" cy="57626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678" name="Rectangle 14"/>
          <p:cNvSpPr>
            <a:spLocks noChangeArrowheads="1"/>
          </p:cNvSpPr>
          <p:nvPr/>
        </p:nvSpPr>
        <p:spPr bwMode="auto">
          <a:xfrm>
            <a:off x="1835150" y="1595438"/>
            <a:ext cx="5924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kumimoji="0" lang="ru-RU" sz="3200" b="1">
                <a:solidFill>
                  <a:srgbClr val="FF0000"/>
                </a:solidFill>
              </a:rPr>
              <a:t>Содержательно - насыщенная</a:t>
            </a:r>
            <a:r>
              <a:rPr kumimoji="0" lang="ru-RU" sz="2800" b="1"/>
              <a:t>  </a:t>
            </a:r>
          </a:p>
        </p:txBody>
      </p:sp>
      <p:sp>
        <p:nvSpPr>
          <p:cNvPr id="113679" name="Rectangle 15"/>
          <p:cNvSpPr>
            <a:spLocks noChangeArrowheads="1"/>
          </p:cNvSpPr>
          <p:nvPr/>
        </p:nvSpPr>
        <p:spPr bwMode="auto">
          <a:xfrm>
            <a:off x="1835150" y="2460625"/>
            <a:ext cx="3830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kumimoji="0" lang="ru-RU" sz="3200" b="1">
                <a:solidFill>
                  <a:srgbClr val="FF0000"/>
                </a:solidFill>
              </a:rPr>
              <a:t>Трансформируемая</a:t>
            </a:r>
          </a:p>
        </p:txBody>
      </p:sp>
      <p:sp>
        <p:nvSpPr>
          <p:cNvPr id="113680" name="Rectangle 16"/>
          <p:cNvSpPr>
            <a:spLocks noChangeArrowheads="1"/>
          </p:cNvSpPr>
          <p:nvPr/>
        </p:nvSpPr>
        <p:spPr bwMode="auto">
          <a:xfrm>
            <a:off x="1908175" y="3324225"/>
            <a:ext cx="2736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kumimoji="0" lang="ru-RU" sz="3200" b="1">
                <a:solidFill>
                  <a:srgbClr val="FF0000"/>
                </a:solidFill>
              </a:rPr>
              <a:t>Вариативная </a:t>
            </a:r>
          </a:p>
        </p:txBody>
      </p:sp>
      <p:sp>
        <p:nvSpPr>
          <p:cNvPr id="113681" name="Rectangle 17"/>
          <p:cNvSpPr>
            <a:spLocks noChangeArrowheads="1"/>
          </p:cNvSpPr>
          <p:nvPr/>
        </p:nvSpPr>
        <p:spPr bwMode="auto">
          <a:xfrm>
            <a:off x="1908175" y="4186238"/>
            <a:ext cx="22463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kumimoji="0" lang="ru-RU" sz="3200" b="1">
                <a:solidFill>
                  <a:srgbClr val="FF0000"/>
                </a:solidFill>
              </a:rPr>
              <a:t>Доступная </a:t>
            </a:r>
          </a:p>
        </p:txBody>
      </p:sp>
      <p:sp>
        <p:nvSpPr>
          <p:cNvPr id="113682" name="Rectangle 18"/>
          <p:cNvSpPr>
            <a:spLocks noChangeArrowheads="1"/>
          </p:cNvSpPr>
          <p:nvPr/>
        </p:nvSpPr>
        <p:spPr bwMode="auto">
          <a:xfrm>
            <a:off x="1979613" y="5051425"/>
            <a:ext cx="23796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kumimoji="0" lang="ru-RU" sz="3200" b="1">
                <a:solidFill>
                  <a:srgbClr val="FF0000"/>
                </a:solidFill>
              </a:rPr>
              <a:t>Безопасная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3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3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3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3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3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3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3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3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3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3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3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3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3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3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animBg="1"/>
      <p:bldP spid="113672" grpId="0" animBg="1"/>
      <p:bldP spid="113674" grpId="0" animBg="1"/>
      <p:bldP spid="113675" grpId="0" animBg="1"/>
      <p:bldP spid="113676" grpId="0" animBg="1"/>
      <p:bldP spid="1136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484438" y="476250"/>
            <a:ext cx="5265737" cy="693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Правила создания </a:t>
            </a:r>
          </a:p>
        </p:txBody>
      </p:sp>
      <p:sp>
        <p:nvSpPr>
          <p:cNvPr id="114699" name="AutoShape 11"/>
          <p:cNvSpPr>
            <a:spLocks noChangeArrowheads="1"/>
          </p:cNvSpPr>
          <p:nvPr/>
        </p:nvSpPr>
        <p:spPr bwMode="auto">
          <a:xfrm>
            <a:off x="611188" y="5734050"/>
            <a:ext cx="647700" cy="576263"/>
          </a:xfrm>
          <a:prstGeom prst="star5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EAEAEA"/>
                </a:solidFill>
              </a:rPr>
              <a:t>6</a:t>
            </a:r>
          </a:p>
        </p:txBody>
      </p:sp>
      <p:sp>
        <p:nvSpPr>
          <p:cNvPr id="114700" name="AutoShape 12"/>
          <p:cNvSpPr>
            <a:spLocks noChangeArrowheads="1"/>
          </p:cNvSpPr>
          <p:nvPr/>
        </p:nvSpPr>
        <p:spPr bwMode="auto">
          <a:xfrm>
            <a:off x="611188" y="4076700"/>
            <a:ext cx="647700" cy="576263"/>
          </a:xfrm>
          <a:prstGeom prst="star5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EAEAEA"/>
                </a:solidFill>
              </a:rPr>
              <a:t>4</a:t>
            </a:r>
          </a:p>
        </p:txBody>
      </p:sp>
      <p:sp>
        <p:nvSpPr>
          <p:cNvPr id="114701" name="AutoShape 13"/>
          <p:cNvSpPr>
            <a:spLocks noChangeArrowheads="1"/>
          </p:cNvSpPr>
          <p:nvPr/>
        </p:nvSpPr>
        <p:spPr bwMode="auto">
          <a:xfrm>
            <a:off x="611188" y="2349500"/>
            <a:ext cx="647700" cy="576263"/>
          </a:xfrm>
          <a:prstGeom prst="star5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EAEAEA"/>
                </a:solidFill>
              </a:rPr>
              <a:t>2</a:t>
            </a:r>
          </a:p>
        </p:txBody>
      </p:sp>
      <p:sp>
        <p:nvSpPr>
          <p:cNvPr id="114702" name="AutoShape 14"/>
          <p:cNvSpPr>
            <a:spLocks noChangeArrowheads="1"/>
          </p:cNvSpPr>
          <p:nvPr/>
        </p:nvSpPr>
        <p:spPr bwMode="auto">
          <a:xfrm>
            <a:off x="611188" y="4868863"/>
            <a:ext cx="647700" cy="576262"/>
          </a:xfrm>
          <a:prstGeom prst="star5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EAEAEA"/>
                </a:solidFill>
              </a:rPr>
              <a:t>5</a:t>
            </a:r>
          </a:p>
        </p:txBody>
      </p:sp>
      <p:sp>
        <p:nvSpPr>
          <p:cNvPr id="114703" name="AutoShape 15"/>
          <p:cNvSpPr>
            <a:spLocks noChangeArrowheads="1"/>
          </p:cNvSpPr>
          <p:nvPr/>
        </p:nvSpPr>
        <p:spPr bwMode="auto">
          <a:xfrm>
            <a:off x="611188" y="3284538"/>
            <a:ext cx="647700" cy="576262"/>
          </a:xfrm>
          <a:prstGeom prst="star5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EAEAEA"/>
                </a:solidFill>
              </a:rPr>
              <a:t>3</a:t>
            </a:r>
          </a:p>
        </p:txBody>
      </p:sp>
      <p:sp>
        <p:nvSpPr>
          <p:cNvPr id="114704" name="AutoShape 16"/>
          <p:cNvSpPr>
            <a:spLocks noChangeArrowheads="1"/>
          </p:cNvSpPr>
          <p:nvPr/>
        </p:nvSpPr>
        <p:spPr bwMode="auto">
          <a:xfrm>
            <a:off x="611188" y="1484313"/>
            <a:ext cx="647700" cy="576262"/>
          </a:xfrm>
          <a:prstGeom prst="star5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EAEAEA"/>
                </a:solidFill>
              </a:rPr>
              <a:t>1</a:t>
            </a:r>
          </a:p>
        </p:txBody>
      </p:sp>
      <p:sp>
        <p:nvSpPr>
          <p:cNvPr id="114705" name="Rectangle 17"/>
          <p:cNvSpPr>
            <a:spLocks noChangeArrowheads="1"/>
          </p:cNvSpPr>
          <p:nvPr/>
        </p:nvSpPr>
        <p:spPr bwMode="auto">
          <a:xfrm>
            <a:off x="1403350" y="1374775"/>
            <a:ext cx="77406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kumimoji="0" lang="ru-RU" sz="2400" b="1">
                <a:solidFill>
                  <a:srgbClr val="660066"/>
                </a:solidFill>
              </a:rPr>
              <a:t>Удовлетворение потребности в деятельности, познании.</a:t>
            </a:r>
            <a:r>
              <a:rPr kumimoji="0" lang="ru-RU" sz="2400">
                <a:solidFill>
                  <a:srgbClr val="660066"/>
                </a:solidFill>
              </a:rPr>
              <a:t> </a:t>
            </a:r>
          </a:p>
        </p:txBody>
      </p:sp>
      <p:sp>
        <p:nvSpPr>
          <p:cNvPr id="114706" name="Rectangle 18"/>
          <p:cNvSpPr>
            <a:spLocks noChangeArrowheads="1"/>
          </p:cNvSpPr>
          <p:nvPr/>
        </p:nvSpPr>
        <p:spPr bwMode="auto">
          <a:xfrm>
            <a:off x="1403350" y="2420938"/>
            <a:ext cx="447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kumimoji="0" lang="ru-RU" sz="2400" b="1">
                <a:solidFill>
                  <a:srgbClr val="660066"/>
                </a:solidFill>
              </a:rPr>
              <a:t>Ориентировка в окружающем.</a:t>
            </a:r>
          </a:p>
        </p:txBody>
      </p:sp>
      <p:sp>
        <p:nvSpPr>
          <p:cNvPr id="114707" name="Rectangle 19"/>
          <p:cNvSpPr>
            <a:spLocks noChangeArrowheads="1"/>
          </p:cNvSpPr>
          <p:nvPr/>
        </p:nvSpPr>
        <p:spPr bwMode="auto">
          <a:xfrm>
            <a:off x="1403350" y="3141663"/>
            <a:ext cx="741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kumimoji="0" lang="ru-RU" sz="2400" b="1">
                <a:solidFill>
                  <a:srgbClr val="660066"/>
                </a:solidFill>
              </a:rPr>
              <a:t>Накопление опыта эмоционально-практического взаимодействия  со взрослыми и сверстниками.</a:t>
            </a:r>
          </a:p>
        </p:txBody>
      </p:sp>
      <p:sp>
        <p:nvSpPr>
          <p:cNvPr id="114708" name="Rectangle 20"/>
          <p:cNvSpPr>
            <a:spLocks noChangeArrowheads="1"/>
          </p:cNvSpPr>
          <p:nvPr/>
        </p:nvSpPr>
        <p:spPr bwMode="auto">
          <a:xfrm>
            <a:off x="1403350" y="4149725"/>
            <a:ext cx="7027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kumimoji="0" lang="ru-RU" sz="2400" b="1">
                <a:solidFill>
                  <a:srgbClr val="660066"/>
                </a:solidFill>
              </a:rPr>
              <a:t>Развитие инициативы, воображения, творчества.</a:t>
            </a:r>
          </a:p>
        </p:txBody>
      </p:sp>
      <p:sp>
        <p:nvSpPr>
          <p:cNvPr id="114709" name="Rectangle 21"/>
          <p:cNvSpPr>
            <a:spLocks noChangeArrowheads="1"/>
          </p:cNvSpPr>
          <p:nvPr/>
        </p:nvSpPr>
        <p:spPr bwMode="auto">
          <a:xfrm>
            <a:off x="1331913" y="4797425"/>
            <a:ext cx="78120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kumimoji="0" lang="ru-RU" sz="2400" b="1">
                <a:solidFill>
                  <a:srgbClr val="660066"/>
                </a:solidFill>
              </a:rPr>
              <a:t>Среда для развития всех специфических детских видов деятельности.</a:t>
            </a:r>
          </a:p>
        </p:txBody>
      </p:sp>
      <p:sp>
        <p:nvSpPr>
          <p:cNvPr id="114710" name="Rectangle 22"/>
          <p:cNvSpPr>
            <a:spLocks noChangeArrowheads="1"/>
          </p:cNvSpPr>
          <p:nvPr/>
        </p:nvSpPr>
        <p:spPr bwMode="auto">
          <a:xfrm>
            <a:off x="1403350" y="5734050"/>
            <a:ext cx="77406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kumimoji="0" lang="ru-RU" sz="2400" b="1">
                <a:solidFill>
                  <a:srgbClr val="660066"/>
                </a:solidFill>
              </a:rPr>
              <a:t>Реализация ребенком права на свободу выбора деятельности.</a:t>
            </a:r>
            <a:r>
              <a:rPr kumimoji="0"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4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4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4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4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4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9" grpId="0" animBg="1"/>
      <p:bldP spid="114700" grpId="0" animBg="1"/>
      <p:bldP spid="114701" grpId="0" animBg="1"/>
      <p:bldP spid="114702" grpId="0" animBg="1"/>
      <p:bldP spid="114703" grpId="0" animBg="1"/>
      <p:bldP spid="11470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916238" y="476250"/>
            <a:ext cx="3757612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Зонирование </a:t>
            </a: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1331913" y="1412875"/>
            <a:ext cx="78120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ru-RU" sz="2400" b="1">
                <a:solidFill>
                  <a:srgbClr val="0000FF"/>
                </a:solidFill>
              </a:rPr>
              <a:t>Размещение оборудования по зонам помогает ребёнку найти для себя привлекательное занятие. Позволяет сохранить устойчивый интерес к нему благодаря соответствующим игрушкам, не отвлекаясь на другие виды деятельности </a:t>
            </a:r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1331913" y="3573463"/>
            <a:ext cx="40322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ru-RU" sz="2800" b="1">
                <a:solidFill>
                  <a:srgbClr val="FF0000"/>
                </a:solidFill>
              </a:rPr>
              <a:t>Зона познавательного развития</a:t>
            </a:r>
            <a:r>
              <a:rPr kumimoji="0" lang="ru-RU" sz="2800" b="1">
                <a:solidFill>
                  <a:srgbClr val="660066"/>
                </a:solidFill>
              </a:rPr>
              <a:t>  </a:t>
            </a:r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1331913" y="4652963"/>
            <a:ext cx="3551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ru-RU" sz="2800" b="1">
                <a:solidFill>
                  <a:srgbClr val="FF0000"/>
                </a:solidFill>
              </a:rPr>
              <a:t>Зона спокойных игр</a:t>
            </a:r>
            <a:r>
              <a:rPr kumimoji="0" lang="ru-RU" sz="2800" b="1">
                <a:solidFill>
                  <a:srgbClr val="660066"/>
                </a:solidFill>
              </a:rPr>
              <a:t> </a:t>
            </a:r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1331913" y="5373688"/>
            <a:ext cx="41767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ru-RU" sz="2800" b="1">
                <a:solidFill>
                  <a:srgbClr val="FF0000"/>
                </a:solidFill>
              </a:rPr>
              <a:t>Зона двигательной активности</a:t>
            </a:r>
            <a:r>
              <a:rPr kumimoji="0" lang="ru-RU" sz="2800" b="1">
                <a:solidFill>
                  <a:srgbClr val="660066"/>
                </a:solidFill>
              </a:rPr>
              <a:t> </a:t>
            </a:r>
          </a:p>
        </p:txBody>
      </p:sp>
      <p:sp>
        <p:nvSpPr>
          <p:cNvPr id="115723" name="AutoShape 11"/>
          <p:cNvSpPr>
            <a:spLocks noChangeArrowheads="1"/>
          </p:cNvSpPr>
          <p:nvPr/>
        </p:nvSpPr>
        <p:spPr bwMode="auto">
          <a:xfrm>
            <a:off x="468313" y="3789363"/>
            <a:ext cx="790575" cy="576262"/>
          </a:xfrm>
          <a:prstGeom prst="notchedRightArrow">
            <a:avLst>
              <a:gd name="adj1" fmla="val 50000"/>
              <a:gd name="adj2" fmla="val 3429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724" name="AutoShape 12"/>
          <p:cNvSpPr>
            <a:spLocks noChangeArrowheads="1"/>
          </p:cNvSpPr>
          <p:nvPr/>
        </p:nvSpPr>
        <p:spPr bwMode="auto">
          <a:xfrm>
            <a:off x="468313" y="4652963"/>
            <a:ext cx="790575" cy="576262"/>
          </a:xfrm>
          <a:prstGeom prst="notchedRightArrow">
            <a:avLst>
              <a:gd name="adj1" fmla="val 50000"/>
              <a:gd name="adj2" fmla="val 3429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725" name="AutoShape 13"/>
          <p:cNvSpPr>
            <a:spLocks noChangeArrowheads="1"/>
          </p:cNvSpPr>
          <p:nvPr/>
        </p:nvSpPr>
        <p:spPr bwMode="auto">
          <a:xfrm>
            <a:off x="468313" y="5516563"/>
            <a:ext cx="790575" cy="576262"/>
          </a:xfrm>
          <a:prstGeom prst="notchedRightArrow">
            <a:avLst>
              <a:gd name="adj1" fmla="val 50000"/>
              <a:gd name="adj2" fmla="val 3429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" name="Рисунок 10" descr="C:\Users\DNS\Downloads\DSC0248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068960"/>
            <a:ext cx="396044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5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5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5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5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5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5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5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5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5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5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 animBg="1"/>
      <p:bldP spid="115723" grpId="0" animBg="1"/>
      <p:bldP spid="115724" grpId="0" animBg="1"/>
      <p:bldP spid="1157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WordArt 4"/>
          <p:cNvSpPr>
            <a:spLocks noChangeArrowheads="1" noChangeShapeType="1" noTextEdit="1"/>
          </p:cNvSpPr>
          <p:nvPr/>
        </p:nvSpPr>
        <p:spPr bwMode="auto">
          <a:xfrm>
            <a:off x="1547813" y="404813"/>
            <a:ext cx="6985000" cy="858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Зона познавательного развития </a:t>
            </a: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468313" y="1557338"/>
            <a:ext cx="503979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0" lang="ru-RU" sz="2000" b="1" dirty="0" smtClean="0">
                <a:solidFill>
                  <a:srgbClr val="FF0000"/>
                </a:solidFill>
              </a:rPr>
              <a:t>Панно </a:t>
            </a:r>
            <a:r>
              <a:rPr kumimoji="0" lang="ru-RU" sz="2000" b="1" dirty="0">
                <a:solidFill>
                  <a:srgbClr val="FF0000"/>
                </a:solidFill>
              </a:rPr>
              <a:t>для развития мелкой моторики рук</a:t>
            </a:r>
            <a:r>
              <a:rPr kumimoji="0" lang="ru-RU" sz="2000" b="1" dirty="0" smtClean="0">
                <a:solidFill>
                  <a:srgbClr val="FF0000"/>
                </a:solidFill>
              </a:rPr>
              <a:t>.</a:t>
            </a:r>
            <a:endParaRPr kumimoji="0" lang="ru-RU" sz="2000" b="1" dirty="0">
              <a:solidFill>
                <a:srgbClr val="FF0000"/>
              </a:solidFill>
            </a:endParaRPr>
          </a:p>
          <a:p>
            <a:r>
              <a:rPr kumimoji="0" lang="ru-RU" sz="2000" b="1" dirty="0">
                <a:solidFill>
                  <a:srgbClr val="FF0000"/>
                </a:solidFill>
              </a:rPr>
              <a:t>«Чудесный мешочек». </a:t>
            </a:r>
          </a:p>
          <a:p>
            <a:r>
              <a:rPr kumimoji="0" lang="ru-RU" sz="2000" b="1" dirty="0">
                <a:solidFill>
                  <a:srgbClr val="FF0000"/>
                </a:solidFill>
              </a:rPr>
              <a:t>Дидактические игры по сенсорному развитию</a:t>
            </a:r>
            <a:r>
              <a:rPr kumimoji="0" lang="ru-RU" sz="2000" b="1" dirty="0" smtClean="0">
                <a:solidFill>
                  <a:srgbClr val="FF0000"/>
                </a:solidFill>
              </a:rPr>
              <a:t>.</a:t>
            </a:r>
            <a:endParaRPr kumimoji="0" lang="ru-RU" sz="2000" b="1" dirty="0">
              <a:solidFill>
                <a:srgbClr val="FF0000"/>
              </a:solidFill>
            </a:endParaRPr>
          </a:p>
          <a:p>
            <a:r>
              <a:rPr kumimoji="0" lang="ru-RU" sz="2000" b="1" dirty="0">
                <a:solidFill>
                  <a:srgbClr val="FF0000"/>
                </a:solidFill>
              </a:rPr>
              <a:t>Игрушки неваляшки</a:t>
            </a:r>
            <a:r>
              <a:rPr kumimoji="0" lang="ru-RU" sz="2000" b="1" dirty="0" smtClean="0">
                <a:solidFill>
                  <a:srgbClr val="FF0000"/>
                </a:solidFill>
              </a:rPr>
              <a:t>.</a:t>
            </a:r>
            <a:endParaRPr kumimoji="0" lang="ru-RU" sz="2000" b="1" dirty="0">
              <a:solidFill>
                <a:srgbClr val="FF0000"/>
              </a:solidFill>
            </a:endParaRPr>
          </a:p>
          <a:p>
            <a:r>
              <a:rPr kumimoji="0" lang="ru-RU" sz="2000" b="1" dirty="0">
                <a:solidFill>
                  <a:srgbClr val="FF0000"/>
                </a:solidFill>
              </a:rPr>
              <a:t>Мелкий конструктор</a:t>
            </a:r>
            <a:r>
              <a:rPr kumimoji="0" lang="ru-RU" sz="2000" b="1" dirty="0" smtClean="0">
                <a:solidFill>
                  <a:srgbClr val="FF0000"/>
                </a:solidFill>
              </a:rPr>
              <a:t>.</a:t>
            </a:r>
            <a:endParaRPr kumimoji="0" lang="ru-RU" sz="2000" b="1" dirty="0">
              <a:solidFill>
                <a:srgbClr val="FF0000"/>
              </a:solidFill>
            </a:endParaRPr>
          </a:p>
          <a:p>
            <a:r>
              <a:rPr kumimoji="0" lang="ru-RU" sz="2000" b="1" dirty="0">
                <a:solidFill>
                  <a:srgbClr val="FF0000"/>
                </a:solidFill>
              </a:rPr>
              <a:t>Деревянный конструктор – набор для каждого ребёнка</a:t>
            </a:r>
            <a:r>
              <a:rPr kumimoji="0" lang="ru-RU" sz="2000" b="1" dirty="0" smtClean="0">
                <a:solidFill>
                  <a:srgbClr val="FF0000"/>
                </a:solidFill>
              </a:rPr>
              <a:t>.</a:t>
            </a:r>
            <a:endParaRPr kumimoji="0" lang="ru-RU" sz="2000" b="1" dirty="0">
              <a:solidFill>
                <a:srgbClr val="FF0000"/>
              </a:solidFill>
            </a:endParaRPr>
          </a:p>
          <a:p>
            <a:r>
              <a:rPr kumimoji="0" lang="ru-RU" sz="2000" b="1" dirty="0">
                <a:solidFill>
                  <a:srgbClr val="FF0000"/>
                </a:solidFill>
              </a:rPr>
              <a:t>Игрушки - вкладыши. </a:t>
            </a:r>
          </a:p>
          <a:p>
            <a:r>
              <a:rPr kumimoji="0" lang="ru-RU" sz="2000" b="1" dirty="0">
                <a:solidFill>
                  <a:srgbClr val="FF0000"/>
                </a:solidFill>
              </a:rPr>
              <a:t>Пирамидки.</a:t>
            </a:r>
          </a:p>
          <a:p>
            <a:endParaRPr kumimoji="0" lang="ru-RU" sz="20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C:\Users\DNS\Desktop\фото\DSC015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284984"/>
            <a:ext cx="385762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6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6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6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6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6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6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6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6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6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16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6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6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6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6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16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6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6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6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6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16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67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67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67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67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167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67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67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67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67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167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67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67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67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67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167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2124075" y="1916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kumimoji="0" lang="ru-RU" b="1">
              <a:solidFill>
                <a:srgbClr val="FF0000"/>
              </a:solidFill>
            </a:endParaRPr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468313" y="620713"/>
            <a:ext cx="4067175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ru-RU" sz="2800" b="1">
                <a:solidFill>
                  <a:srgbClr val="FF0066"/>
                </a:solidFill>
              </a:rPr>
              <a:t>В зоне находятся предметы стимулирующие познавательную активность ребёнка</a:t>
            </a:r>
          </a:p>
        </p:txBody>
      </p:sp>
      <p:pic>
        <p:nvPicPr>
          <p:cNvPr id="7" name="Рисунок 6" descr="C:\Users\DNS\Desktop\фото\DSC015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60648"/>
            <a:ext cx="48965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DNS\Desktop\фото\DSC0159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84984"/>
            <a:ext cx="331236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DNS\Desktop\фото\DSC0158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573016"/>
            <a:ext cx="453650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7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WordArt 4"/>
          <p:cNvSpPr>
            <a:spLocks noChangeArrowheads="1" noChangeShapeType="1" noTextEdit="1"/>
          </p:cNvSpPr>
          <p:nvPr/>
        </p:nvSpPr>
        <p:spPr bwMode="auto">
          <a:xfrm>
            <a:off x="1908175" y="260350"/>
            <a:ext cx="5976938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Зона спокойных игр </a:t>
            </a: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323850" y="1484313"/>
            <a:ext cx="35941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ru-RU" sz="2400" b="1">
                <a:solidFill>
                  <a:srgbClr val="FF0000"/>
                </a:solidFill>
              </a:rPr>
              <a:t>Уголок уединения.</a:t>
            </a:r>
          </a:p>
          <a:p>
            <a:endParaRPr kumimoji="0" lang="ru-RU" sz="2400" b="1">
              <a:solidFill>
                <a:srgbClr val="FF0000"/>
              </a:solidFill>
            </a:endParaRPr>
          </a:p>
          <a:p>
            <a:r>
              <a:rPr kumimoji="0" lang="ru-RU" sz="2400" b="1">
                <a:solidFill>
                  <a:srgbClr val="FF0000"/>
                </a:solidFill>
              </a:rPr>
              <a:t>Кукольный уголок.</a:t>
            </a:r>
          </a:p>
          <a:p>
            <a:endParaRPr kumimoji="0" lang="ru-RU" sz="2400" b="1">
              <a:solidFill>
                <a:srgbClr val="FF0000"/>
              </a:solidFill>
            </a:endParaRPr>
          </a:p>
          <a:p>
            <a:r>
              <a:rPr kumimoji="0" lang="ru-RU" sz="2400" b="1">
                <a:solidFill>
                  <a:srgbClr val="FF0000"/>
                </a:solidFill>
              </a:rPr>
              <a:t>Уголок природы.</a:t>
            </a:r>
          </a:p>
          <a:p>
            <a:endParaRPr kumimoji="0" lang="ru-RU" sz="2400" b="1">
              <a:solidFill>
                <a:srgbClr val="FF0000"/>
              </a:solidFill>
            </a:endParaRPr>
          </a:p>
          <a:p>
            <a:r>
              <a:rPr kumimoji="0" lang="ru-RU" sz="2400" b="1">
                <a:solidFill>
                  <a:srgbClr val="FF0000"/>
                </a:solidFill>
              </a:rPr>
              <a:t>Мелкие игрушки.</a:t>
            </a:r>
          </a:p>
          <a:p>
            <a:endParaRPr kumimoji="0" lang="ru-RU" sz="2400" b="1">
              <a:solidFill>
                <a:srgbClr val="FF0000"/>
              </a:solidFill>
            </a:endParaRPr>
          </a:p>
          <a:p>
            <a:r>
              <a:rPr kumimoji="0" lang="ru-RU" sz="2400" b="1">
                <a:solidFill>
                  <a:srgbClr val="FF0000"/>
                </a:solidFill>
              </a:rPr>
              <a:t>Музыкальные игрушки.</a:t>
            </a:r>
          </a:p>
          <a:p>
            <a:endParaRPr kumimoji="0" lang="ru-RU" sz="2400" b="1">
              <a:solidFill>
                <a:srgbClr val="FF0000"/>
              </a:solidFill>
            </a:endParaRPr>
          </a:p>
          <a:p>
            <a:r>
              <a:rPr kumimoji="0" lang="ru-RU" sz="2400" b="1">
                <a:solidFill>
                  <a:srgbClr val="FF0000"/>
                </a:solidFill>
              </a:rPr>
              <a:t>Книжки.</a:t>
            </a:r>
          </a:p>
          <a:p>
            <a:endParaRPr kumimoji="0" lang="ru-RU" sz="2400" b="1">
              <a:solidFill>
                <a:srgbClr val="FF0000"/>
              </a:solidFill>
            </a:endParaRPr>
          </a:p>
          <a:p>
            <a:r>
              <a:rPr kumimoji="0" lang="ru-RU" sz="2400" b="1">
                <a:solidFill>
                  <a:srgbClr val="FF0000"/>
                </a:solidFill>
              </a:rPr>
              <a:t>Кукольный театр.</a:t>
            </a:r>
          </a:p>
        </p:txBody>
      </p:sp>
      <p:pic>
        <p:nvPicPr>
          <p:cNvPr id="6" name="Рисунок 5" descr="C:\Users\DNS\Desktop\фото\DSC015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484784"/>
            <a:ext cx="396044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DNS\Desktop\фото\DSC015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73016"/>
            <a:ext cx="3888432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8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8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8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8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8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87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87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87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87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187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87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87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87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87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187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87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87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87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87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187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87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87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87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87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187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87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87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87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87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187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 animBg="1"/>
    </p:bldLst>
  </p:timing>
</p:sld>
</file>

<file path=ppt/theme/theme1.xml><?xml version="1.0" encoding="utf-8"?>
<a:theme xmlns:a="http://schemas.openxmlformats.org/drawingml/2006/main" name="Marketing Plan">
  <a:themeElements>
    <a:clrScheme name="Marketing Plan 4">
      <a:dk1>
        <a:srgbClr val="336699"/>
      </a:dk1>
      <a:lt1>
        <a:srgbClr val="99FFCC"/>
      </a:lt1>
      <a:dk2>
        <a:srgbClr val="0066FF"/>
      </a:dk2>
      <a:lt2>
        <a:srgbClr val="B9BDC9"/>
      </a:lt2>
      <a:accent1>
        <a:srgbClr val="66CCFF"/>
      </a:accent1>
      <a:accent2>
        <a:srgbClr val="0066FF"/>
      </a:accent2>
      <a:accent3>
        <a:srgbClr val="CAFFE2"/>
      </a:accent3>
      <a:accent4>
        <a:srgbClr val="2A5682"/>
      </a:accent4>
      <a:accent5>
        <a:srgbClr val="B8E2FF"/>
      </a:accent5>
      <a:accent6>
        <a:srgbClr val="005CE7"/>
      </a:accent6>
      <a:hlink>
        <a:srgbClr val="FF6699"/>
      </a:hlink>
      <a:folHlink>
        <a:srgbClr val="CCECFF"/>
      </a:folHlink>
    </a:clrScheme>
    <a:fontScheme name="Marketing Pla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rketing Plan 1">
        <a:dk1>
          <a:srgbClr val="336699"/>
        </a:dk1>
        <a:lt1>
          <a:srgbClr val="FFFFFF"/>
        </a:lt1>
        <a:dk2>
          <a:srgbClr val="0066FF"/>
        </a:dk2>
        <a:lt2>
          <a:srgbClr val="AFB5D2"/>
        </a:lt2>
        <a:accent1>
          <a:srgbClr val="66CCFF"/>
        </a:accent1>
        <a:accent2>
          <a:srgbClr val="99FFCC"/>
        </a:accent2>
        <a:accent3>
          <a:srgbClr val="FFFFFF"/>
        </a:accent3>
        <a:accent4>
          <a:srgbClr val="2A5682"/>
        </a:accent4>
        <a:accent5>
          <a:srgbClr val="B8E2FF"/>
        </a:accent5>
        <a:accent6>
          <a:srgbClr val="8AE7B9"/>
        </a:accent6>
        <a:hlink>
          <a:srgbClr val="FF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2">
        <a:dk1>
          <a:srgbClr val="003366"/>
        </a:dk1>
        <a:lt1>
          <a:srgbClr val="CCECFF"/>
        </a:lt1>
        <a:dk2>
          <a:srgbClr val="4B3384"/>
        </a:dk2>
        <a:lt2>
          <a:srgbClr val="849CBB"/>
        </a:lt2>
        <a:accent1>
          <a:srgbClr val="90DBFF"/>
        </a:accent1>
        <a:accent2>
          <a:srgbClr val="99FFCC"/>
        </a:accent2>
        <a:accent3>
          <a:srgbClr val="E2F4FF"/>
        </a:accent3>
        <a:accent4>
          <a:srgbClr val="002A56"/>
        </a:accent4>
        <a:accent5>
          <a:srgbClr val="C6EAFF"/>
        </a:accent5>
        <a:accent6>
          <a:srgbClr val="8AE7B9"/>
        </a:accent6>
        <a:hlink>
          <a:srgbClr val="DFC0FF"/>
        </a:hlink>
        <a:folHlink>
          <a:srgbClr val="6DC5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4">
        <a:dk1>
          <a:srgbClr val="336699"/>
        </a:dk1>
        <a:lt1>
          <a:srgbClr val="99FFCC"/>
        </a:lt1>
        <a:dk2>
          <a:srgbClr val="0066FF"/>
        </a:dk2>
        <a:lt2>
          <a:srgbClr val="B9BDC9"/>
        </a:lt2>
        <a:accent1>
          <a:srgbClr val="66CCFF"/>
        </a:accent1>
        <a:accent2>
          <a:srgbClr val="0066FF"/>
        </a:accent2>
        <a:accent3>
          <a:srgbClr val="CAFFE2"/>
        </a:accent3>
        <a:accent4>
          <a:srgbClr val="2A5682"/>
        </a:accent4>
        <a:accent5>
          <a:srgbClr val="B8E2FF"/>
        </a:accent5>
        <a:accent6>
          <a:srgbClr val="005CE7"/>
        </a:accent6>
        <a:hlink>
          <a:srgbClr val="FF6699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5">
        <a:dk1>
          <a:srgbClr val="336699"/>
        </a:dk1>
        <a:lt1>
          <a:srgbClr val="CCFFCC"/>
        </a:lt1>
        <a:dk2>
          <a:srgbClr val="0066FF"/>
        </a:dk2>
        <a:lt2>
          <a:srgbClr val="B9BDC9"/>
        </a:lt2>
        <a:accent1>
          <a:srgbClr val="66CCFF"/>
        </a:accent1>
        <a:accent2>
          <a:srgbClr val="0066FF"/>
        </a:accent2>
        <a:accent3>
          <a:srgbClr val="E2FFE2"/>
        </a:accent3>
        <a:accent4>
          <a:srgbClr val="2A5682"/>
        </a:accent4>
        <a:accent5>
          <a:srgbClr val="B8E2FF"/>
        </a:accent5>
        <a:accent6>
          <a:srgbClr val="005CE7"/>
        </a:accent6>
        <a:hlink>
          <a:srgbClr val="FF6699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485</TotalTime>
  <Words>306</Words>
  <Application>Microsoft Office PowerPoint</Application>
  <PresentationFormat>Экран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Marketing Plan</vt:lpstr>
      <vt:lpstr>Слайд 1</vt:lpstr>
      <vt:lpstr>Слайд 2</vt:lpstr>
      <vt:lpstr>Наша группа «Солнышко»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Олеся Шарова</cp:lastModifiedBy>
  <cp:revision>26</cp:revision>
  <dcterms:created xsi:type="dcterms:W3CDTF">2014-10-07T14:14:17Z</dcterms:created>
  <dcterms:modified xsi:type="dcterms:W3CDTF">2020-03-26T09:14:11Z</dcterms:modified>
</cp:coreProperties>
</file>