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44" r:id="rId1"/>
  </p:sldMasterIdLst>
  <p:notesMasterIdLst>
    <p:notesMasterId r:id="rId2"/>
  </p:notesMasterIdLst>
  <p:sldIdLst>
    <p:sldId id="377" r:id="rId3"/>
    <p:sldId id="378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</p:sldIdLst>
  <p:sldSz type="screen4x3" cy="6858000" cx="9144000"/>
  <p:notesSz cx="6858000" cy="9144000"/>
  <p:defaultTextStyle>
    <a:defPPr>
      <a:defRPr lang="ru-RU"/>
    </a:defPPr>
    <a:lvl1pPr algn="l" eaLnBrk="0" fontAlgn="base" hangingPunct="0" rtl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algn="l" eaLnBrk="0" fontAlgn="base" hangingPunct="0" marL="457200" rtl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algn="l" eaLnBrk="0" fontAlgn="base" hangingPunct="0" marL="914400" rtl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algn="l" eaLnBrk="0" fontAlgn="base" hangingPunct="0" marL="1371600" rtl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algn="l" eaLnBrk="0" fontAlgn="base" hangingPunct="0" marL="1828800" rtl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algn="l" defTabSz="914400" eaLnBrk="1" hangingPunct="1" latinLnBrk="0" marL="2286000" rtl="0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algn="l" defTabSz="914400" eaLnBrk="1" hangingPunct="1" latinLnBrk="0" marL="2743200" rtl="0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algn="l" defTabSz="914400" eaLnBrk="1" hangingPunct="1" latinLnBrk="0" marL="3200400" rtl="0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algn="l" defTabSz="914400" eaLnBrk="1" hangingPunct="1" latinLnBrk="0" marL="3657600" rtl="0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0E300"/>
    <a:srgbClr val="FFD100"/>
    <a:srgbClr val="00E200"/>
    <a:srgbClr val="F48F2D"/>
    <a:srgbClr val="E4AECF"/>
    <a:srgbClr val="F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>
            <a:srgbClr val="000000"/>
          </a:fontRef>
        </p:style>
        <p:txBody>
          <a:bodyPr anchor="b"/>
          <a:lstStyle>
            <a:lvl1pPr algn="ctr">
              <a:defRPr b="1" sz="6000">
                <a:solidFill>
                  <a:schemeClr val="bg1"/>
                </a:solidFill>
              </a:defRPr>
            </a:lvl1pPr>
          </a:lstStyle>
          <a:p>
            <a:r>
              <a:rPr dirty="0" lang="ru-RU" smtClean="0"/>
              <a:t>Образец заголовка</a:t>
            </a:r>
            <a:endParaRPr dirty="0" lang="en-US"/>
          </a:p>
        </p:txBody>
      </p:sp>
      <p:sp>
        <p:nvSpPr>
          <p:cNvPr id="1048602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dirty="0" lang="en-US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922098-DF92-4FAC-8935-CA9444165794}" type="datetimeFigureOut">
              <a:rPr lang="ru-RU"/>
              <a:t>03.12.2017</a:t>
            </a:fld>
            <a:endParaRPr lang="ru-RU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10C10CE-5BF9-4B5D-959E-3D8D6ABCDB2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3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F7149C6-816A-416F-9608-A84B72FEC14B}" type="datetimeFigureOut">
              <a:rPr lang="ru-RU"/>
              <a:t>03.12.2017</a:t>
            </a:fld>
            <a:endParaRPr lang="ru-RU"/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6A7B664-3151-4C82-92D7-C908001741C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A84CFFF-91F3-4732-B235-4AFF24EE74AE}" type="datetimeFigureOut">
              <a:rPr lang="ru-RU"/>
              <a:t>03.12.2017</a:t>
            </a:fld>
            <a:endParaRPr lang="ru-RU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E09907-7B36-4BEF-B5AB-E14F5008194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>
            <a:srgbClr val="000000"/>
          </a:fontRef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dirty="0" lang="ru-RU" smtClean="0"/>
              <a:t>Образец заголовка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D0DF3C8-B3A4-407E-A3AF-9663AAB152FB}" type="datetimeFigureOut">
              <a:rPr lang="ru-RU"/>
              <a:t>03.12.2017</a:t>
            </a:fld>
            <a:endParaRPr lang="ru-RU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DC03533-136B-4B82-B177-03F016BFCF3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DF139CC-9344-454B-9AE2-135B85EE6523}" type="datetimeFigureOut">
              <a:rPr lang="ru-RU"/>
              <a:t>03.12.2017</a:t>
            </a:fld>
            <a:endParaRPr lang="ru-RU"/>
          </a:p>
        </p:txBody>
      </p:sp>
      <p:sp>
        <p:nvSpPr>
          <p:cNvPr id="10486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F6952C-B8E6-490D-8070-4873ED7204A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4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4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74E1909-8487-4964-B5AA-DF725E158135}" type="datetimeFigureOut">
              <a:rPr lang="ru-RU"/>
              <a:t>03.12.2017</a:t>
            </a:fld>
            <a:endParaRPr lang="ru-RU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B73E386-C872-4B1C-9760-7A73BD66FA5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4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4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8D2236-4ED2-4A48-85FB-D0EACFD15C60}" type="datetimeFigureOut">
              <a:rPr lang="ru-RU"/>
              <a:t>03.12.2017</a:t>
            </a:fld>
            <a:endParaRPr lang="ru-RU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B130E0C-CC9A-44D9-BB77-E92DD7109B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DE5F9C8-6F0C-4583-AB57-FB0F0B8FCE56}" type="datetimeFigureOut">
              <a:rPr lang="ru-RU"/>
              <a:t>03.12.2017</a:t>
            </a:fld>
            <a:endParaRPr lang="ru-RU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A7EC3B4-1E52-47CB-A4DF-F3E7E2D9364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9BF13DB-82AF-492A-8F91-F2A48BC7B163}" type="datetimeFigureOut">
              <a:rPr lang="ru-RU"/>
              <a:t>03.12.2017</a:t>
            </a:fld>
            <a:endParaRPr lang="ru-RU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E764B4A-AD48-449E-856D-1A989F90E7F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CD05C5-DBE7-4824-AD59-CE1E83D6B651}" type="datetimeFigureOut">
              <a:rPr lang="ru-RU"/>
              <a:t>03.12.2017</a:t>
            </a:fld>
            <a:endParaRPr lang="ru-RU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D0444E-ABE3-40B3-AE1D-3E8E88B8284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2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dirty="0" lang="en-US" noProof="0"/>
          </a:p>
        </p:txBody>
      </p:sp>
      <p:sp>
        <p:nvSpPr>
          <p:cNvPr id="104862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39A7866-690D-40D3-B461-B01F7161A2FF}" type="datetimeFigureOut">
              <a:rPr lang="ru-RU"/>
              <a:t>03.12.2017</a:t>
            </a:fld>
            <a:endParaRPr lang="ru-RU"/>
          </a:p>
        </p:txBody>
      </p:sp>
      <p:sp>
        <p:nvSpPr>
          <p:cNvPr id="1048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62021E-9DED-429C-BFDF-A28FC5A18A6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 dpi="0">
          <a:blip xmlns:r="http://schemas.openxmlformats.org/officeDocument/2006/relationships" r:embed="rId12" cstate="print"/>
          <a:srcRect/>
          <a:stretch>
            <a:fillRect/>
          </a:stretch>
        </a:blip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C1FA701-C389-40AE-A546-FBB545DDF7E1}" type="datetimeFigureOut">
              <a:rPr lang="ru-RU"/>
              <a:t>03.12.2017</a:t>
            </a:fld>
            <a:endParaRPr lang="ru-RU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/>
        </p:spPr>
        <p:txBody>
          <a:bodyPr anchor="ctr" anchorCtr="0" bIns="45720" compatLnSpc="1" lIns="91440" numCol="1" rIns="91440" tIns="45720" vert="horz" wrap="square">
            <a:prstTxWarp prst="textNoShape"/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598EE74-D57F-4E2A-B752-D3E6DDD08743}" type="slidenum">
              <a:rPr lang="ru-RU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eaLnBrk="0" fontAlgn="base" hangingPunct="0" rtl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eaLnBrk="0" fontAlgn="base" hangingPunct="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eaLnBrk="0" fontAlgn="base" hangingPunct="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eaLnBrk="0" fontAlgn="base" hangingPunct="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eaLnBrk="0" fontAlgn="base" hangingPunct="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algn="l" fontAlgn="base" marL="45720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algn="l" fontAlgn="base" marL="91440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algn="l" fontAlgn="base" marL="137160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algn="l" fontAlgn="base" marL="182880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algn="l" eaLnBrk="0" fontAlgn="base" hangingPunct="0" indent="-228600" marL="228600" rtl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28600" marL="685800" rtl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eaLnBrk="0" fontAlgn="base" hangingPunct="0" indent="-228600" marL="1143000" rtl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eaLnBrk="0" fontAlgn="base" hangingPunct="0" indent="-228600" marL="1600200" rtl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algn="l" eaLnBrk="0" fontAlgn="base" hangingPunct="0" indent="-228600" marL="2057400" rtl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6588" y="4560888"/>
            <a:ext cx="4497387" cy="1931457"/>
          </a:xfrm>
          <a:noFill/>
        </p:spPr>
        <p:txBody>
          <a:bodyPr/>
          <a:p>
            <a:pPr eaLnBrk="1" hangingPunct="1">
              <a:lnSpc>
                <a:spcPts val="1300"/>
              </a:lnSpc>
            </a:pP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К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о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с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о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а</a:t>
            </a:r>
            <a:r>
              <a:rPr altLang="en-US" b="1" dirty="0" sz="18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Елена</a:t>
            </a:r>
            <a:r>
              <a:rPr altLang="en-US" b="1" dirty="0" sz="18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Михайловна</a:t>
            </a:r>
            <a:endParaRPr altLang="en-US" lang="zh-CN"/>
          </a:p>
          <a:p>
            <a:pPr eaLnBrk="1" hangingPunct="1">
              <a:lnSpc>
                <a:spcPts val="1300"/>
              </a:lnSpc>
            </a:pP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о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с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и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т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а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т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е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ль</a:t>
            </a:r>
            <a:r>
              <a:rPr altLang="en-US" b="1" dirty="0" sz="18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К</a:t>
            </a:r>
            <a:r>
              <a:rPr altLang="en-US" b="1" dirty="0" sz="1800" lang="ru-RU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К</a:t>
            </a:r>
            <a:endParaRPr altLang="en-US" lang="zh-CN"/>
          </a:p>
          <a:p>
            <a:pPr eaLnBrk="1" hangingPunct="1">
              <a:lnSpc>
                <a:spcPts val="1300"/>
              </a:lnSpc>
            </a:pPr>
            <a:r>
              <a:rPr altLang="en-US" lang="zh-CN"/>
              <a:t>МДОАУ "Дет</a:t>
            </a:r>
            <a:r>
              <a:rPr altLang="en-US" lang="ru-RU"/>
              <a:t>с</a:t>
            </a:r>
            <a:r>
              <a:rPr altLang="en-US" lang="ru-RU"/>
              <a:t>к</a:t>
            </a:r>
            <a:r>
              <a:rPr altLang="en-US" lang="ru-RU"/>
              <a:t>ий</a:t>
            </a:r>
            <a:r>
              <a:rPr altLang="en-US" lang="en-US"/>
              <a:t> </a:t>
            </a:r>
            <a:r>
              <a:rPr altLang="en-US" lang="ru-RU"/>
              <a:t>сад</a:t>
            </a:r>
            <a:r>
              <a:rPr altLang="en-US" lang="en-US"/>
              <a:t> </a:t>
            </a:r>
            <a:r>
              <a:rPr altLang="en-US" lang="ru-RU"/>
              <a:t>№</a:t>
            </a:r>
            <a:r>
              <a:rPr altLang="en-US" lang="en-US"/>
              <a:t>1</a:t>
            </a:r>
            <a:r>
              <a:rPr altLang="en-US" lang="en-US"/>
              <a:t>8</a:t>
            </a:r>
            <a:r>
              <a:rPr altLang="en-US" lang="en-US"/>
              <a:t> </a:t>
            </a:r>
            <a:endParaRPr altLang="en-US" lang="zh-CN"/>
          </a:p>
          <a:p>
            <a:pPr eaLnBrk="1" hangingPunct="1">
              <a:lnSpc>
                <a:spcPts val="1300"/>
              </a:lnSpc>
            </a:pPr>
            <a:r>
              <a:rPr altLang="en-US" lang="en-US"/>
              <a:t>"</a:t>
            </a:r>
            <a:r>
              <a:rPr altLang="en-US" lang="en-US"/>
              <a:t> </a:t>
            </a:r>
            <a:r>
              <a:rPr altLang="en-US" lang="ru-RU"/>
              <a:t>Г</a:t>
            </a:r>
            <a:r>
              <a:rPr altLang="en-US" lang="ru-RU"/>
              <a:t>н</a:t>
            </a:r>
            <a:r>
              <a:rPr altLang="en-US" lang="ru-RU"/>
              <a:t>е</a:t>
            </a:r>
            <a:r>
              <a:rPr altLang="en-US" lang="ru-RU"/>
              <a:t>з</a:t>
            </a:r>
            <a:r>
              <a:rPr altLang="en-US" lang="ru-RU"/>
              <a:t>д</a:t>
            </a:r>
            <a:r>
              <a:rPr altLang="en-US" lang="ru-RU"/>
              <a:t>ы</a:t>
            </a:r>
            <a:r>
              <a:rPr altLang="en-US" lang="ru-RU"/>
              <a:t>шко</a:t>
            </a:r>
            <a:r>
              <a:rPr altLang="en-US" lang="en-US"/>
              <a:t> </a:t>
            </a:r>
            <a:r>
              <a:rPr altLang="en-US" lang="en-US"/>
              <a:t>"</a:t>
            </a:r>
            <a:endParaRPr altLang="en-US" lang="zh-CN"/>
          </a:p>
          <a:p>
            <a:pPr eaLnBrk="1" hangingPunct="1">
              <a:lnSpc>
                <a:spcPts val="1300"/>
              </a:lnSpc>
            </a:pPr>
            <a:r>
              <a:rPr altLang="en-US" lang="ru-RU"/>
              <a:t>к</a:t>
            </a:r>
            <a:r>
              <a:rPr altLang="en-US" lang="ru-RU"/>
              <a:t>о</a:t>
            </a:r>
            <a:r>
              <a:rPr altLang="en-US" lang="ru-RU"/>
              <a:t>м</a:t>
            </a:r>
            <a:r>
              <a:rPr altLang="en-US" lang="ru-RU"/>
              <a:t>б</a:t>
            </a:r>
            <a:r>
              <a:rPr altLang="en-US" lang="ru-RU"/>
              <a:t>и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в</a:t>
            </a:r>
            <a:r>
              <a:rPr altLang="en-US" lang="ru-RU"/>
              <a:t>а</a:t>
            </a:r>
            <a:r>
              <a:rPr altLang="en-US" lang="ru-RU"/>
              <a:t>н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ru-RU"/>
              <a:t>г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ru-RU"/>
              <a:t>и</a:t>
            </a:r>
            <a:r>
              <a:rPr altLang="en-US" lang="ru-RU"/>
              <a:t>д</a:t>
            </a:r>
            <a:r>
              <a:rPr altLang="en-US" lang="ru-RU"/>
              <a:t>а</a:t>
            </a:r>
            <a:r>
              <a:rPr altLang="en-US" lang="en-US"/>
              <a:t> </a:t>
            </a:r>
            <a:endParaRPr altLang="en-US" lang="zh-CN"/>
          </a:p>
          <a:p>
            <a:pPr eaLnBrk="1" hangingPunct="1">
              <a:lnSpc>
                <a:spcPts val="1300"/>
              </a:lnSpc>
            </a:pPr>
            <a:r>
              <a:rPr altLang="en-US" lang="ru-RU"/>
              <a:t>г</a:t>
            </a:r>
            <a:r>
              <a:rPr altLang="en-US" lang="en-US"/>
              <a:t>.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р</a:t>
            </a:r>
            <a:r>
              <a:rPr altLang="en-US" lang="ru-RU"/>
              <a:t>с</a:t>
            </a:r>
            <a:r>
              <a:rPr altLang="en-US" lang="ru-RU"/>
              <a:t>к</a:t>
            </a:r>
            <a:r>
              <a:rPr altLang="en-US" lang="ru-RU"/>
              <a:t>а</a:t>
            </a:r>
            <a:endParaRPr altLang="en-US" lang="zh-CN"/>
          </a:p>
          <a:p>
            <a:pPr eaLnBrk="1" hangingPunct="1">
              <a:lnSpc>
                <a:spcPts val="1300"/>
              </a:lnSpc>
            </a:pPr>
            <a:endParaRPr altLang="en-US" lang="zh-CN"/>
          </a:p>
        </p:txBody>
      </p:sp>
      <p:sp>
        <p:nvSpPr>
          <p:cNvPr id="1048607" name="Прямоугольник 3"/>
          <p:cNvSpPr/>
          <p:nvPr/>
        </p:nvSpPr>
        <p:spPr>
          <a:xfrm>
            <a:off x="1899138" y="800918"/>
            <a:ext cx="6794695" cy="3393440"/>
          </a:xfrm>
          <a:prstGeom prst="rect"/>
          <a:noFill/>
        </p:spPr>
        <p:txBody>
          <a:bodyPr wrap="square">
            <a:spAutoFit/>
          </a:bodyPr>
          <a:p>
            <a:pPr algn="ctr"/>
            <a:r>
              <a:rPr b="1" dirty="0" sz="4400" lang="ru-RU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Мастер – класс</a:t>
            </a:r>
          </a:p>
          <a:p>
            <a:pPr algn="ctr"/>
            <a:r>
              <a:rPr b="1" dirty="0" sz="4400" lang="ru-RU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4400" lang="ru-RU" smtClean="0"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altLang="en-US" dirty="0" sz="4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ники</a:t>
            </a:r>
            <a:r>
              <a:rPr altLang="en-US" dirty="0" sz="4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рисования</a:t>
            </a:r>
            <a:r>
              <a:rPr dirty="0" sz="4400" lang="ru-RU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dirty="0" sz="4400" lang="ru-RU" err="1" smtClean="0">
                <a:latin typeface="Times New Roman" pitchFamily="18" charset="0"/>
                <a:cs typeface="Times New Roman" pitchFamily="18" charset="0"/>
              </a:rPr>
              <a:t>Sand-art</a:t>
            </a:r>
            <a:r>
              <a:rPr dirty="0" sz="4400" lang="ru-RU" smtClean="0">
                <a:latin typeface="Times New Roman" pitchFamily="18" charset="0"/>
                <a:cs typeface="Times New Roman" pitchFamily="18" charset="0"/>
              </a:rPr>
              <a:t>» в</a:t>
            </a:r>
            <a:r>
              <a:rPr dirty="0" sz="4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altLang="en-US" dirty="0" sz="4400" lang="ru-RU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dirty="0" sz="4400" lang="ru-RU" smtClean="0">
                <a:latin typeface="Times New Roman" pitchFamily="18" charset="0"/>
                <a:cs typeface="Times New Roman" pitchFamily="18" charset="0"/>
              </a:rPr>
              <a:t>»</a:t>
            </a:r>
            <a:endParaRPr dirty="0" sz="4400"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ectangle 1"/>
          <p:cNvSpPr>
            <a:spLocks noChangeArrowheads="1"/>
          </p:cNvSpPr>
          <p:nvPr/>
        </p:nvSpPr>
        <p:spPr bwMode="auto">
          <a:xfrm>
            <a:off x="2209800" y="-917585"/>
            <a:ext cx="6934200" cy="313944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600" lang="ru-RU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6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600" lang="ru-RU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6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600" lang="ru-RU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Способы засыпания поверхности стола:</a:t>
            </a:r>
            <a:endParaRPr baseline="0" b="0" cap="none" dirty="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• Просеивание,</a:t>
            </a:r>
            <a:endParaRPr baseline="0" b="0" cap="none" dirty="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• </a:t>
            </a:r>
            <a:r>
              <a:rPr baseline="0" b="0" cap="none" dirty="0" i="0" kumimoji="0" lang="ru-RU" normalizeH="0" err="1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Расхлопывание</a:t>
            </a:r>
            <a:r>
              <a:rPr baseline="0" b="0" cap="none" dirty="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baseline="0" b="0" cap="none" dirty="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• Дождик,</a:t>
            </a:r>
            <a:endParaRPr baseline="0" b="0" cap="none" dirty="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• Торнадо,</a:t>
            </a:r>
            <a:endParaRPr dirty="0" lang="ru-RU" smtClean="0"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• Волна.</a:t>
            </a:r>
            <a:endParaRPr baseline="0" b="0" cap="none" dirty="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1" name="Rectangle 2"/>
          <p:cNvSpPr>
            <a:spLocks noChangeArrowheads="1"/>
          </p:cNvSpPr>
          <p:nvPr/>
        </p:nvSpPr>
        <p:spPr bwMode="auto">
          <a:xfrm>
            <a:off x="0" y="-4954255"/>
            <a:ext cx="5575121" cy="10365739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30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sz="1300" lang="ru-RU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Методики рисования песком: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Рисование кулаком,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Рисование ладонью,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Рисование ребром большого пальца,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Рисование щепотью,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Рисование мизинцами,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Одновременное использование нескольких пальцев,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Рисование симметрично двумя руками,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Отсечение лишнего,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baseline="0" b="0" cap="none" dirty="0" sz="1600" i="0" kumimoji="0" lang="ru-RU" normalizeH="0" err="1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Насыпание</a:t>
            </a: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кулачка,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Рисование пальцем.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2" name="Rectangle 3"/>
          <p:cNvSpPr>
            <a:spLocks noChangeArrowheads="1"/>
          </p:cNvSpPr>
          <p:nvPr/>
        </p:nvSpPr>
        <p:spPr bwMode="auto">
          <a:xfrm>
            <a:off x="5192486" y="1466814"/>
            <a:ext cx="3951514" cy="381254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lang="ru-RU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i="0" kumimoji="0" lang="ru-RU" normalizeH="0" strike="noStrike" u="none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="1" dirty="0" lang="ru-RU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 для рисования: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использование кондитерского шприца,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использование массажного мячика,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использование ситечка,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выдувание рисунка через трубочку для           коктейлей,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использование трафаретов,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использование декоративных украшений.</a:t>
            </a:r>
            <a:endParaRPr baseline="0" b="0" cap="none" dirty="0" sz="1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C:\Users\Сергей\Desktop\Новая папка (5)\2017-12-03 новая папка 5\новая папка 5 16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l="10859" r="10859"/>
          <a:stretch>
            <a:fillRect/>
          </a:stretch>
        </p:blipFill>
        <p:spPr bwMode="auto">
          <a:xfrm>
            <a:off x="4851576" y="148153"/>
            <a:ext cx="4077630" cy="3487676"/>
          </a:xfrm>
          <a:prstGeom prst="rect"/>
          <a:noFill/>
        </p:spPr>
      </p:pic>
      <p:pic>
        <p:nvPicPr>
          <p:cNvPr id="2097162" name="Picture 3" descr="C:\Users\Сергей\Desktop\Новая папка (5)\2017-12-03 новая папка 5\новая папка 5 16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 t="7819" b="7819"/>
          <a:stretch>
            <a:fillRect/>
          </a:stretch>
        </p:blipFill>
        <p:spPr bwMode="auto">
          <a:xfrm>
            <a:off x="544287" y="2732314"/>
            <a:ext cx="4090108" cy="3504670"/>
          </a:xfrm>
          <a:prstGeom prst="rect"/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Объект 4"/>
          <p:cNvSpPr>
            <a:spLocks noGrp="1"/>
          </p:cNvSpPr>
          <p:nvPr/>
        </p:nvSpPr>
        <p:spPr>
          <a:xfrm>
            <a:off x="2236788" y="295275"/>
            <a:ext cx="6631689" cy="4661374"/>
          </a:xfrm>
          <a:prstGeom prst="rect"/>
          <a:solidFill>
            <a:srgbClr val="FFFFFF">
              <a:alpha val="30980"/>
            </a:srgbClr>
          </a:solidFill>
        </p:spPr>
        <p:txBody>
          <a:bodyPr anchor="t" anchorCtr="0" bIns="45720" compatLnSpc="1" lIns="91440" numCol="1" rIns="91440" tIns="45720" vert="horz" wrap="square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dirty="0" lang="ru-RU" smtClean="0">
                <a:latin typeface="Calibri"/>
              </a:rPr>
              <a:t>             </a:t>
            </a:r>
          </a:p>
          <a:p>
            <a:pPr>
              <a:buNone/>
            </a:pPr>
            <a:r>
              <a:rPr b="1" dirty="0" sz="1800" lang="ru-RU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b="1" dirty="0" sz="1800" lang="ru-RU" smtClean="0">
                <a:latin typeface="Times New Roman" pitchFamily="18" charset="0"/>
                <a:cs typeface="Times New Roman" pitchFamily="18" charset="0"/>
              </a:rPr>
              <a:t>результате освоения техники рисования песком:</a:t>
            </a:r>
          </a:p>
          <a:p>
            <a:r>
              <a:rPr dirty="0" sz="1600" lang="ru-RU" smtClean="0">
                <a:latin typeface="Times New Roman" pitchFamily="18" charset="0"/>
                <a:cs typeface="Times New Roman" pitchFamily="18" charset="0"/>
              </a:rPr>
              <a:t>дети смогут использовать световой стол и песок для создания изображений;</a:t>
            </a:r>
          </a:p>
          <a:p>
            <a:r>
              <a:rPr dirty="0" sz="1600" lang="ru-RU" smtClean="0">
                <a:latin typeface="Times New Roman" pitchFamily="18" charset="0"/>
                <a:cs typeface="Times New Roman" pitchFamily="18" charset="0"/>
              </a:rPr>
              <a:t>отличать приёмы создания фона (</a:t>
            </a:r>
            <a:r>
              <a:rPr dirty="0" sz="1600" lang="ru-RU" err="1" smtClean="0">
                <a:latin typeface="Times New Roman" pitchFamily="18" charset="0"/>
                <a:cs typeface="Times New Roman" pitchFamily="18" charset="0"/>
              </a:rPr>
              <a:t>наброс</a:t>
            </a:r>
            <a:r>
              <a:rPr dirty="0" sz="1600" lang="ru-RU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dirty="0" sz="1600" lang="ru-RU" err="1" smtClean="0">
                <a:latin typeface="Times New Roman" pitchFamily="18" charset="0"/>
                <a:cs typeface="Times New Roman" pitchFamily="18" charset="0"/>
              </a:rPr>
              <a:t>насыпание</a:t>
            </a:r>
            <a:r>
              <a:rPr dirty="0" sz="1600" lang="ru-RU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dirty="0" sz="1600" lang="ru-RU" smtClean="0">
                <a:latin typeface="Times New Roman" pitchFamily="18" charset="0"/>
                <a:cs typeface="Times New Roman" pitchFamily="18" charset="0"/>
              </a:rPr>
              <a:t>отличать приёмы рисования (</a:t>
            </a:r>
            <a:r>
              <a:rPr dirty="0" sz="1600" lang="ru-RU" err="1" smtClean="0">
                <a:latin typeface="Times New Roman" pitchFamily="18" charset="0"/>
                <a:cs typeface="Times New Roman" pitchFamily="18" charset="0"/>
              </a:rPr>
              <a:t>расчищение</a:t>
            </a:r>
            <a:r>
              <a:rPr dirty="0" sz="1600" lang="ru-RU" smtClean="0">
                <a:latin typeface="Times New Roman" pitchFamily="18" charset="0"/>
                <a:cs typeface="Times New Roman" pitchFamily="18" charset="0"/>
              </a:rPr>
              <a:t>, вырезание, линейный, щепотка);</a:t>
            </a:r>
          </a:p>
          <a:p>
            <a:r>
              <a:rPr dirty="0" sz="1600" lang="ru-RU" smtClean="0">
                <a:latin typeface="Times New Roman" pitchFamily="18" charset="0"/>
                <a:cs typeface="Times New Roman" pitchFamily="18" charset="0"/>
              </a:rPr>
              <a:t>будут рисовать картины с использованием различных приемов и рассказывать об их сюжете;</a:t>
            </a:r>
          </a:p>
          <a:p>
            <a:r>
              <a:rPr dirty="0" sz="1600" lang="ru-RU" smtClean="0">
                <a:latin typeface="Times New Roman" pitchFamily="18" charset="0"/>
                <a:cs typeface="Times New Roman" pitchFamily="18" charset="0"/>
              </a:rPr>
              <a:t>смогут создавать рисунок, серию рисунков по заданной теме (с обязательным использованием предложенных приёмов);</a:t>
            </a:r>
          </a:p>
          <a:p>
            <a:r>
              <a:rPr dirty="0" sz="1600" lang="ru-RU" smtClean="0">
                <a:latin typeface="Times New Roman" pitchFamily="18" charset="0"/>
                <a:cs typeface="Times New Roman" pitchFamily="18" charset="0"/>
              </a:rPr>
              <a:t>смогут повторить предложенный рисунок (использовать те же приёмы рисования, что использованы на рисунке);</a:t>
            </a:r>
          </a:p>
          <a:p>
            <a:r>
              <a:rPr dirty="0" sz="1600" lang="ru-RU" smtClean="0">
                <a:latin typeface="Times New Roman" pitchFamily="18" charset="0"/>
                <a:cs typeface="Times New Roman" pitchFamily="18" charset="0"/>
              </a:rPr>
              <a:t>смогут участвовать в коллективном просмотре работ и их обсуждении.</a:t>
            </a:r>
          </a:p>
          <a:p>
            <a:pPr algn="just" eaLnBrk="1" hangingPunct="1">
              <a:buFont typeface="Arial" charset="0"/>
              <a:buNone/>
            </a:pPr>
            <a:r>
              <a:rPr dirty="0" sz="1600" lang="ru-RU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"/>
          <p:cNvSpPr txBox="1"/>
          <p:nvPr/>
        </p:nvSpPr>
        <p:spPr>
          <a:xfrm>
            <a:off x="2100763" y="728961"/>
            <a:ext cx="6660906" cy="4701539"/>
          </a:xfrm>
          <a:prstGeom prst="rect"/>
        </p:spPr>
        <p:txBody>
          <a:bodyPr rtlCol="0" wrap="square">
            <a:spAutoFit/>
          </a:bodyPr>
          <a:p>
            <a:r>
              <a:rPr sz="2800" lang="ru-RU">
                <a:solidFill>
                  <a:srgbClr val="000000"/>
                </a:solidFill>
              </a:rPr>
              <a:t>По словам психолога Ольги Новиковой: "Рисунок для ребенка является не искусством, а речью. Рисование дает возможность выразить то, что в силу возрастных ограничений он не может выразить словами. В процессе рисования рациональное уходит на второй план, отступают запреты и ограничения. В этот момент ребенок абсолютно свободен».</a:t>
            </a:r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Прямоугольник 7"/>
          <p:cNvSpPr/>
          <p:nvPr/>
        </p:nvSpPr>
        <p:spPr>
          <a:xfrm>
            <a:off x="182881" y="2433710"/>
            <a:ext cx="8961119" cy="2047240"/>
          </a:xfrm>
          <a:prstGeom prst="rect"/>
          <a:noFill/>
        </p:spPr>
        <p:txBody>
          <a:bodyPr>
            <a:spAutoFit/>
          </a:bodyPr>
          <a:p>
            <a:pPr algn="ctr"/>
            <a:r>
              <a:rPr b="1" dirty="0" sz="6600" lang="ru-RU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algn="tl" blurRad="41275" dir="12000000" dist="12700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внимание!!!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Объект 4"/>
          <p:cNvSpPr>
            <a:spLocks noGrp="1"/>
          </p:cNvSpPr>
          <p:nvPr>
            <p:ph idx="1"/>
          </p:nvPr>
        </p:nvSpPr>
        <p:spPr>
          <a:xfrm>
            <a:off x="1522002" y="165743"/>
            <a:ext cx="6756400" cy="2512009"/>
          </a:xfrm>
          <a:solidFill>
            <a:schemeClr val="bg1">
              <a:alpha val="30980"/>
            </a:schemeClr>
          </a:solidFill>
        </p:spPr>
        <p:txBody>
          <a:bodyPr/>
          <a:p>
            <a:r>
              <a:rPr dirty="0" sz="2000" lang="ru-RU" smtClean="0"/>
              <a:t>	«Истоки способностей и дарований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ребенок».</a:t>
            </a:r>
          </a:p>
          <a:p>
            <a:pPr>
              <a:buNone/>
            </a:pPr>
            <a:r>
              <a:rPr dirty="0" sz="2000" lang="ru-RU" smtClean="0"/>
              <a:t>                                                                В. А</a:t>
            </a:r>
            <a:r>
              <a:rPr dirty="0" sz="2000" lang="en-US" smtClean="0"/>
              <a:t> </a:t>
            </a:r>
            <a:r>
              <a:rPr dirty="0" sz="2000" lang="ru-RU" smtClean="0"/>
              <a:t>Сухомлинский</a:t>
            </a:r>
            <a:endParaRPr altLang="en-US" lang="zh-CN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t="10448" b="10448"/>
          <a:stretch>
            <a:fillRect/>
          </a:stretch>
        </p:blipFill>
        <p:spPr>
          <a:xfrm rot="19584">
            <a:off x="1752776" y="2511972"/>
            <a:ext cx="5265687" cy="4183519"/>
          </a:xfrm>
          <a:prstGeom prst="rect"/>
        </p:spPr>
      </p:pic>
    </p:spTree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"/>
          <p:cNvSpPr txBox="1"/>
          <p:nvPr/>
        </p:nvSpPr>
        <p:spPr>
          <a:xfrm>
            <a:off x="2143393" y="0"/>
            <a:ext cx="7000606" cy="6101079"/>
          </a:xfrm>
          <a:prstGeom prst="rect"/>
        </p:spPr>
        <p:txBody>
          <a:bodyPr rtlCol="0" wrap="square">
            <a:spAutoFit/>
          </a:bodyPr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b="1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Развитие творческого мышления посредством использования метода "</a:t>
            </a:r>
            <a:r>
              <a:rPr b="0" sz="1400" i="0" lang="en-US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and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Art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" технологий  у детей дошкольного возраста.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b="1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Задачи:</a:t>
            </a:r>
            <a:r>
              <a:rPr b="1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b="0" sz="1400" i="0" lang="ru-RU" u="sng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Образовательные</a:t>
            </a:r>
            <a:r>
              <a:rPr b="0" sz="1400" i="0" lang="ru-RU" u="sng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1) Формировать творческий потенциал дошкольников через экспериментирование с песком.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2) Учить создавать статичные песочные картины с учётом ритма, симметрии.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3) Активизировать словарь детей через знакомство со свойствами песка.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4)  Развивать умение передавать форму, строение предмета, правильные пропорции его частей, используя разные оттенки света и тени.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5)  Развивать композиционные умения при изображении групп предметов или сюжетов.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b="0" sz="1400" i="0" lang="ru-RU" u="sng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Развивающие: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1) Развивать умение выражать собственные чувства через творческий потенциал с использованием техники "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Seand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art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".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2) Развивать мелкую моторику и повышать тактильную чувствительность.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3) Развивать воображение и творческие способности детей дошкольного возраста.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b="0" sz="1400" i="0" lang="ru-RU" u="sng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Воспитательные</a:t>
            </a:r>
            <a:r>
              <a:rPr b="0" sz="1400" i="0" lang="ru-RU" u="sng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1) Воспитывать художественно - эстетический вкус через знакомство с технологией "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Sand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Art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".</a:t>
            </a:r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r>
              <a:rPr b="0" sz="1400" i="0"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2) Вызывать положительные эмоции, связанные с новыми впечатлениями от нетрадиционной техники рисования песком.</a:t>
            </a: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Содержимое 2"/>
          <p:cNvSpPr>
            <a:spLocks noGrp="1"/>
          </p:cNvSpPr>
          <p:nvPr>
            <p:ph idx="1"/>
          </p:nvPr>
        </p:nvSpPr>
        <p:spPr>
          <a:xfrm>
            <a:off x="628650" y="1088571"/>
            <a:ext cx="7886700" cy="5088392"/>
          </a:xfrm>
        </p:spPr>
        <p:txBody>
          <a:bodyPr/>
          <a:p>
            <a:pPr>
              <a:buNone/>
            </a:pP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Что представляет собой рисование песком?.. Откуда взялась идея этого метода? Изобретателем метода рисования песком (рисования на песке) в том виде, в котором он существует сейчас, по праву считается режиссер и мультипликатор </a:t>
            </a:r>
            <a:r>
              <a:rPr dirty="0" sz="2000" lang="ru-RU" err="1" smtClean="0">
                <a:latin typeface="Times New Roman" pitchFamily="18" charset="0"/>
                <a:cs typeface="Times New Roman" pitchFamily="18" charset="0"/>
              </a:rPr>
              <a:t>Кэролин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Лиф. Именно она впервые создала мультипликационный песочный фильм под названием «Песок, или Питер и Волк» (“</a:t>
            </a:r>
            <a:r>
              <a:rPr dirty="0" sz="2000" lang="ru-RU" err="1" smtClean="0">
                <a:latin typeface="Times New Roman" pitchFamily="18" charset="0"/>
                <a:cs typeface="Times New Roman" pitchFamily="18" charset="0"/>
              </a:rPr>
              <a:t>Sand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000" lang="ru-RU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000" lang="ru-RU" err="1" smtClean="0">
                <a:latin typeface="Times New Roman" pitchFamily="18" charset="0"/>
                <a:cs typeface="Times New Roman" pitchFamily="18" charset="0"/>
              </a:rPr>
              <a:t>Peter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000" lang="ru-RU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000" lang="ru-RU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000" lang="ru-RU" err="1" smtClean="0">
                <a:latin typeface="Times New Roman" pitchFamily="18" charset="0"/>
                <a:cs typeface="Times New Roman" pitchFamily="18" charset="0"/>
              </a:rPr>
              <a:t>Wolf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”, 1969). Песочная анимация понравилась публике, художникам и мультипликаторам. С 1969 года искусство рисования песком, песочной анимации («</a:t>
            </a:r>
            <a:r>
              <a:rPr dirty="0" sz="2000" lang="ru-RU" err="1" smtClean="0">
                <a:latin typeface="Times New Roman" pitchFamily="18" charset="0"/>
                <a:cs typeface="Times New Roman" pitchFamily="18" charset="0"/>
              </a:rPr>
              <a:t>Sand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000" lang="ru-RU" err="1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») активно развивалось. Появились режиссеры, создающие фильмы на основе песочной анимации, а также художники, которые предпочитают работать на публике вживую, рисуя песком картины прямо на глазах у других людей. </a:t>
            </a:r>
            <a:endParaRPr dirty="0" sz="2000"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2" name="Прямоугольник 4"/>
          <p:cNvSpPr/>
          <p:nvPr/>
        </p:nvSpPr>
        <p:spPr>
          <a:xfrm>
            <a:off x="2373086" y="457198"/>
            <a:ext cx="2977525" cy="584775"/>
          </a:xfrm>
          <a:prstGeom prst="rect"/>
        </p:spPr>
        <p:txBody>
          <a:bodyPr wrap="square">
            <a:spAutoFit/>
          </a:bodyPr>
          <a:p>
            <a:r>
              <a:rPr b="1" dirty="0" sz="3200" lang="ru-RU" smtClean="0">
                <a:latin typeface="Times New Roman" pitchFamily="18" charset="0"/>
                <a:cs typeface="Times New Roman" pitchFamily="18" charset="0"/>
              </a:rPr>
              <a:t>Предыстория:</a:t>
            </a:r>
            <a:endParaRPr b="1" dirty="0" sz="3200"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Прямоугольник 3"/>
          <p:cNvSpPr/>
          <p:nvPr/>
        </p:nvSpPr>
        <p:spPr>
          <a:xfrm>
            <a:off x="4822371" y="609600"/>
            <a:ext cx="4321628" cy="3139440"/>
          </a:xfrm>
          <a:prstGeom prst="rect"/>
        </p:spPr>
        <p:txBody>
          <a:bodyPr wrap="square">
            <a:spAutoFit/>
          </a:bodyPr>
          <a:p>
            <a:r>
              <a:rPr b="1" dirty="0" sz="2000" lang="ru-RU" smtClean="0">
                <a:latin typeface="Times New Roman" pitchFamily="18" charset="0"/>
                <a:cs typeface="Times New Roman" pitchFamily="18" charset="0"/>
              </a:rPr>
              <a:t>Песочная анимация (</a:t>
            </a:r>
            <a:r>
              <a:rPr b="1" dirty="0" sz="2000" lang="ru-RU" err="1" smtClean="0">
                <a:latin typeface="Times New Roman" pitchFamily="18" charset="0"/>
                <a:cs typeface="Times New Roman" pitchFamily="18" charset="0"/>
              </a:rPr>
              <a:t>sand</a:t>
            </a:r>
            <a:r>
              <a:rPr b="1" dirty="0" sz="20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2000" lang="ru-RU" err="1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b="1" dirty="0" sz="2000" lang="ru-RU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– это </a:t>
            </a:r>
          </a:p>
          <a:p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процесс создания изображений в специальной форме. Песок насыпается тонким слоем в ящик с прозрачным дном. Снизу расположена подсветка. Ребенок рисует на песке пальцем, создавая постоянно меняющиеся картины. </a:t>
            </a:r>
            <a:endParaRPr dirty="0" sz="20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r="0"/>
          <a:stretch>
            <a:fillRect/>
          </a:stretch>
        </p:blipFill>
        <p:spPr>
          <a:xfrm rot="21600000">
            <a:off x="950447" y="1823110"/>
            <a:ext cx="3524844" cy="3540173"/>
          </a:xfrm>
          <a:prstGeom prst="rect"/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Содержимое 3"/>
          <p:cNvSpPr>
            <a:spLocks noGrp="1"/>
          </p:cNvSpPr>
          <p:nvPr>
            <p:ph idx="1"/>
          </p:nvPr>
        </p:nvSpPr>
        <p:spPr>
          <a:xfrm>
            <a:off x="2546350" y="714375"/>
            <a:ext cx="5881688" cy="608013"/>
          </a:xfrm>
          <a:solidFill>
            <a:schemeClr val="bg1">
              <a:alpha val="30980"/>
            </a:schemeClr>
          </a:solidFill>
        </p:spPr>
        <p:txBody>
          <a:bodyPr/>
          <a:p>
            <a:pPr algn="ctr">
              <a:buFont typeface="Arial" charset="0"/>
              <a:buNone/>
            </a:pPr>
            <a:r>
              <a:rPr b="1" dirty="0" lang="ru-RU" smtClean="0">
                <a:latin typeface="Cambria" pitchFamily="18" charset="0"/>
              </a:rPr>
              <a:t>Материалы и оборудование:</a:t>
            </a:r>
            <a:r>
              <a:rPr dirty="0" lang="ru-RU" smtClean="0"/>
              <a:t> </a:t>
            </a:r>
          </a:p>
          <a:p>
            <a:pPr algn="ctr">
              <a:buFont typeface="Arial" charset="0"/>
              <a:buNone/>
            </a:pPr>
            <a:endParaRPr dirty="0" lang="ru-RU" smtClean="0"/>
          </a:p>
        </p:txBody>
      </p:sp>
      <p:sp>
        <p:nvSpPr>
          <p:cNvPr id="1048588" name="TextBox 5"/>
          <p:cNvSpPr txBox="1"/>
          <p:nvPr/>
        </p:nvSpPr>
        <p:spPr>
          <a:xfrm>
            <a:off x="717550" y="4697413"/>
            <a:ext cx="3751333" cy="701040"/>
          </a:xfrm>
          <a:prstGeom prst="rect"/>
          <a:noFill/>
        </p:spPr>
        <p:txBody>
          <a:bodyPr wrap="none">
            <a:spAutoFit/>
          </a:bodyPr>
          <a:p>
            <a:pPr algn="ctr"/>
            <a:r>
              <a:rPr b="1" dirty="0" sz="2000" lang="ru-RU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Стол-планшет</a:t>
            </a:r>
          </a:p>
          <a:p>
            <a:pPr algn="ctr"/>
            <a:r>
              <a:rPr b="1" dirty="0" sz="2000" lang="ru-RU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 с подсветкой для рисования</a:t>
            </a:r>
          </a:p>
        </p:txBody>
      </p:sp>
      <p:sp>
        <p:nvSpPr>
          <p:cNvPr id="1048589" name="Прямоугольник 6"/>
          <p:cNvSpPr/>
          <p:nvPr/>
        </p:nvSpPr>
        <p:spPr>
          <a:xfrm>
            <a:off x="6546850" y="3455988"/>
            <a:ext cx="890588" cy="400050"/>
          </a:xfrm>
          <a:prstGeom prst="rect"/>
        </p:spPr>
        <p:txBody>
          <a:bodyPr wrap="none">
            <a:spAutoFit/>
          </a:bodyPr>
          <a:p>
            <a:r>
              <a:rPr b="1" dirty="0" sz="2000" lang="ru-RU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песок</a:t>
            </a:r>
          </a:p>
        </p:txBody>
      </p:sp>
      <p:sp>
        <p:nvSpPr>
          <p:cNvPr id="1048590" name="Прямоугольник 7"/>
          <p:cNvSpPr/>
          <p:nvPr/>
        </p:nvSpPr>
        <p:spPr>
          <a:xfrm>
            <a:off x="6615113" y="4873625"/>
            <a:ext cx="1122362" cy="400050"/>
          </a:xfrm>
          <a:prstGeom prst="rect"/>
        </p:spPr>
        <p:txBody>
          <a:bodyPr wrap="none">
            <a:spAutoFit/>
          </a:bodyPr>
          <a:p>
            <a:r>
              <a:rPr b="1" dirty="0" sz="2000" lang="ru-RU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музыка</a:t>
            </a:r>
          </a:p>
        </p:txBody>
      </p:sp>
      <p:pic>
        <p:nvPicPr>
          <p:cNvPr id="2097153" name="Picture 7" descr="C:\Users\Алена\Desktop\рисование песком\n-V1bS8-KEo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l="7342" r="7342"/>
          <a:stretch>
            <a:fillRect/>
          </a:stretch>
        </p:blipFill>
        <p:spPr bwMode="auto">
          <a:xfrm>
            <a:off x="815975" y="2224088"/>
            <a:ext cx="3475038" cy="2319876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54" name="Picture 8" descr="C:\Users\Алена\Desktop\рисование песком\38033128_w200_h200_pesok_kvartsevyj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406300" y="1429139"/>
            <a:ext cx="3048948" cy="1883973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5" name="Picture 9" descr="C:\Users\Алена\Desktop\рисование песком\110155657_1217 (1)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5546725" y="3341688"/>
            <a:ext cx="3048000" cy="201136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Заголовок 1"/>
          <p:cNvSpPr>
            <a:spLocks noGrp="1"/>
          </p:cNvSpPr>
          <p:nvPr>
            <p:ph type="title"/>
          </p:nvPr>
        </p:nvSpPr>
        <p:spPr>
          <a:xfrm>
            <a:off x="2144486" y="365125"/>
            <a:ext cx="6814457" cy="1325563"/>
          </a:xfrm>
        </p:spPr>
        <p:txBody>
          <a:bodyPr/>
          <a:p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 sz="2400" lang="ru-RU" smtClean="0">
                <a:latin typeface="Times New Roman" pitchFamily="18" charset="0"/>
                <a:cs typeface="Times New Roman" pitchFamily="18" charset="0"/>
              </a:rPr>
            </a:b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 sz="2400" lang="ru-RU" smtClean="0">
                <a:latin typeface="Times New Roman" pitchFamily="18" charset="0"/>
                <a:cs typeface="Times New Roman" pitchFamily="18" charset="0"/>
              </a:rPr>
            </a:b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 sz="2400" lang="ru-RU" smtClean="0">
                <a:latin typeface="Times New Roman" pitchFamily="18" charset="0"/>
                <a:cs typeface="Times New Roman" pitchFamily="18" charset="0"/>
              </a:rPr>
            </a:b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песком – это погружение в сказку, мир фантазий, причудливых образов, извилистых линий. Создание картины песком – увлекательный процесс, он затрагивает все сферы чувств, пробуждает творчество, расслабляет и вдохновляет одновременно.</a:t>
            </a:r>
            <a:endParaRPr dirty="0" sz="24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6" name="Picture 3" descr="C:\Users\Сергей\Desktop\Новая папка (5)\2017-12-03 новая папка 5\новая папка 5 15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t="12662" b="12662"/>
          <a:stretch>
            <a:fillRect/>
          </a:stretch>
        </p:blipFill>
        <p:spPr bwMode="auto">
          <a:xfrm rot="21600000">
            <a:off x="2236326" y="2694117"/>
            <a:ext cx="6265463" cy="3953069"/>
          </a:xfrm>
          <a:prstGeom prst="rect"/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Объект 4"/>
          <p:cNvSpPr>
            <a:spLocks noGrp="1"/>
          </p:cNvSpPr>
          <p:nvPr>
            <p:ph idx="1"/>
          </p:nvPr>
        </p:nvSpPr>
        <p:spPr>
          <a:xfrm>
            <a:off x="2700338" y="305028"/>
            <a:ext cx="6443662" cy="1603375"/>
          </a:xfrm>
          <a:solidFill>
            <a:schemeClr val="bg1">
              <a:alpha val="30980"/>
            </a:schemeClr>
          </a:solidFill>
        </p:spPr>
        <p:txBody>
          <a:bodyPr/>
          <a:p>
            <a:pPr>
              <a:buNone/>
            </a:pPr>
            <a:r>
              <a:rPr dirty="0" sz="2000" lang="ru-RU" smtClean="0"/>
              <a:t>	             </a:t>
            </a:r>
          </a:p>
          <a:p>
            <a:pPr>
              <a:buNone/>
            </a:pPr>
            <a:r>
              <a:rPr dirty="0" sz="2000" lang="ru-RU" smtClean="0"/>
              <a:t>                       </a:t>
            </a:r>
            <a:r>
              <a:rPr dirty="0" sz="1800" lang="ru-RU" smtClean="0"/>
              <a:t> </a:t>
            </a:r>
            <a:r>
              <a:rPr b="1" dirty="0" sz="2000" lang="ru-RU" smtClean="0"/>
              <a:t>Способы рисования песком.</a:t>
            </a:r>
          </a:p>
          <a:p>
            <a:pPr>
              <a:buNone/>
            </a:pPr>
            <a:r>
              <a:rPr dirty="0" sz="1600" lang="ru-RU" smtClean="0">
                <a:latin typeface="Times New Roman" pitchFamily="18" charset="0"/>
                <a:cs typeface="Times New Roman" pitchFamily="18" charset="0"/>
              </a:rPr>
              <a:t>Песок - та же краска, только работает по принципу "света и тени", прекрасно передает человеческие чувства, мысли и стремления. </a:t>
            </a:r>
            <a:endParaRPr b="1" dirty="0" sz="1600"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dirty="0" sz="1600" lang="ru-RU" smtClean="0"/>
              <a:t> </a:t>
            </a:r>
          </a:p>
          <a:p>
            <a:r>
              <a:rPr dirty="0" sz="1800" lang="ru-RU" smtClean="0">
                <a:latin typeface="Times New Roman" pitchFamily="18" charset="0"/>
                <a:cs typeface="Times New Roman" pitchFamily="18" charset="0"/>
              </a:rPr>
              <a:t>Существует несколько способов рисования на песочном столе. Самый простой: </a:t>
            </a:r>
            <a:r>
              <a:rPr dirty="0" sz="1800" i="1" lang="ru-RU" smtClean="0">
                <a:latin typeface="Times New Roman" pitchFamily="18" charset="0"/>
                <a:cs typeface="Times New Roman" pitchFamily="18" charset="0"/>
              </a:rPr>
              <a:t>светлым по тёмному</a:t>
            </a:r>
            <a:r>
              <a:rPr dirty="0" sz="1800" lang="ru-RU" smtClean="0">
                <a:latin typeface="Times New Roman" pitchFamily="18" charset="0"/>
                <a:cs typeface="Times New Roman" pitchFamily="18" charset="0"/>
              </a:rPr>
              <a:t>. Сначала готовим фон: тонкий, равномерный слой песка, наносим путём равномерного рассеивания («солим») песка над поверхностью стола с высотой 20-30 см. Изображения получают, нанося на фон линии, точки и другие фигуры пальцами, боковой стороной ладони, внутренней частью ладони. Тонкий слой раздвигают, разгребают.</a:t>
            </a:r>
          </a:p>
          <a:p>
            <a:r>
              <a:rPr dirty="0" sz="1800" lang="ru-RU" smtClean="0">
                <a:latin typeface="Times New Roman" pitchFamily="18" charset="0"/>
                <a:cs typeface="Times New Roman" pitchFamily="18" charset="0"/>
              </a:rPr>
              <a:t>Способ </a:t>
            </a:r>
            <a:r>
              <a:rPr dirty="0" sz="1800" i="1" lang="ru-RU" smtClean="0">
                <a:latin typeface="Times New Roman" pitchFamily="18" charset="0"/>
                <a:cs typeface="Times New Roman" pitchFamily="18" charset="0"/>
              </a:rPr>
              <a:t>тёмным по светлому (</a:t>
            </a:r>
            <a:r>
              <a:rPr dirty="0" sz="1800" i="1" lang="ru-RU" err="1" smtClean="0">
                <a:latin typeface="Times New Roman" pitchFamily="18" charset="0"/>
                <a:cs typeface="Times New Roman" pitchFamily="18" charset="0"/>
              </a:rPr>
              <a:t>насыпание</a:t>
            </a:r>
            <a:r>
              <a:rPr dirty="0" sz="1800" i="1" lang="ru-RU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dirty="0" sz="1800" lang="ru-RU" smtClean="0">
                <a:latin typeface="Times New Roman" pitchFamily="18" charset="0"/>
                <a:cs typeface="Times New Roman" pitchFamily="18" charset="0"/>
              </a:rPr>
              <a:t>. Он немного сложнее. На чистый «световой» лист можно сыпать песок любым образом: линиями тонкими, толстыми, фигурными (например: чайки над морем).</a:t>
            </a:r>
          </a:p>
          <a:p>
            <a:r>
              <a:rPr dirty="0" sz="1800" lang="ru-RU" smtClean="0">
                <a:latin typeface="Times New Roman" pitchFamily="18" charset="0"/>
                <a:cs typeface="Times New Roman" pitchFamily="18" charset="0"/>
              </a:rPr>
              <a:t>Способ </a:t>
            </a:r>
            <a:r>
              <a:rPr dirty="0" sz="1800" i="1" lang="ru-RU" smtClean="0">
                <a:latin typeface="Times New Roman" pitchFamily="18" charset="0"/>
                <a:cs typeface="Times New Roman" pitchFamily="18" charset="0"/>
              </a:rPr>
              <a:t>отпечатков</a:t>
            </a:r>
            <a:r>
              <a:rPr dirty="0" sz="1800" lang="ru-RU" smtClean="0">
                <a:latin typeface="Times New Roman" pitchFamily="18" charset="0"/>
                <a:cs typeface="Times New Roman" pitchFamily="18" charset="0"/>
              </a:rPr>
              <a:t>. Отпечатки могут наноситься боковой поверхностью ладони, подушечками пальцев, ногтями (например: прыгают зайчики, идёт слон, растёт цветок).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Содержимое 3" descr="Светлым по темному"/>
          <p:cNvPicPr>
            <a:picLocks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 t="5008" b="5008"/>
          <a:stretch>
            <a:fillRect/>
          </a:stretch>
        </p:blipFill>
        <p:spPr bwMode="auto">
          <a:xfrm>
            <a:off x="391886" y="2476035"/>
            <a:ext cx="4059434" cy="284107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08" name="Прямоугольник 4"/>
          <p:cNvSpPr/>
          <p:nvPr/>
        </p:nvSpPr>
        <p:spPr>
          <a:xfrm>
            <a:off x="1349829" y="1360714"/>
            <a:ext cx="4481715" cy="646331"/>
          </a:xfrm>
          <a:prstGeom prst="rect"/>
        </p:spPr>
        <p:txBody>
          <a:bodyPr wrap="square">
            <a:spAutoFit/>
          </a:bodyPr>
          <a:p>
            <a:endParaRPr dirty="0" lang="ru-RU" smtClean="0"/>
          </a:p>
          <a:p>
            <a:r>
              <a:rPr dirty="0" lang="ru-RU" smtClean="0"/>
              <a:t>«светлым по темному»</a:t>
            </a:r>
            <a:endParaRPr dirty="0" lang="ru-RU"/>
          </a:p>
        </p:txBody>
      </p:sp>
      <p:pic>
        <p:nvPicPr>
          <p:cNvPr id="2097159" name="Рисунок 5" descr="Темным по светлому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 t="11193" b="11193"/>
          <a:stretch>
            <a:fillRect/>
          </a:stretch>
        </p:blipFill>
        <p:spPr bwMode="auto">
          <a:xfrm>
            <a:off x="4743031" y="1272124"/>
            <a:ext cx="4041740" cy="2809251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09" name="Прямоугольник 6"/>
          <p:cNvSpPr/>
          <p:nvPr/>
        </p:nvSpPr>
        <p:spPr>
          <a:xfrm>
            <a:off x="5279571" y="751114"/>
            <a:ext cx="3374571" cy="369332"/>
          </a:xfrm>
          <a:prstGeom prst="rect"/>
        </p:spPr>
        <p:txBody>
          <a:bodyPr wrap="square">
            <a:spAutoFit/>
          </a:bodyPr>
          <a:p>
            <a:r>
              <a:rPr dirty="0" lang="ru-RU" smtClean="0"/>
              <a:t>     «темным по светлому» </a:t>
            </a:r>
            <a:endParaRPr dirty="0"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Название презентации</dc:title>
  <dc:creator>Инна</dc:creator>
  <cp:lastModifiedBy>Сергей</cp:lastModifiedBy>
  <dcterms:created xsi:type="dcterms:W3CDTF">2015-02-18T14:52:53Z</dcterms:created>
  <dcterms:modified xsi:type="dcterms:W3CDTF">2024-02-24T19:46:49Z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1003b388036c47a4ab43f4c3a67ca521</vt:lpwstr>
  </property>
</Properties>
</file>