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y="5143500" cx="9144000"/>
  <p:notesSz cx="6858000" cy="9144000"/>
  <p:embeddedFontLst>
    <p:embeddedFont>
      <p:font typeface="Raleway"/>
      <p:regular r:id="rId33"/>
      <p:bold r:id="rId34"/>
      <p:italic r:id="rId35"/>
      <p:boldItalic r:id="rId36"/>
    </p:embeddedFont>
    <p:embeddedFont>
      <p:font typeface="La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Raleway-regular.fntdata"/><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Raleway-italic.fntdata"/><Relationship Id="rId12" Type="http://schemas.openxmlformats.org/officeDocument/2006/relationships/slide" Target="slides/slide7.xml"/><Relationship Id="rId34" Type="http://schemas.openxmlformats.org/officeDocument/2006/relationships/font" Target="fonts/Raleway-bold.fntdata"/><Relationship Id="rId15" Type="http://schemas.openxmlformats.org/officeDocument/2006/relationships/slide" Target="slides/slide10.xml"/><Relationship Id="rId37" Type="http://schemas.openxmlformats.org/officeDocument/2006/relationships/font" Target="fonts/Lato-regular.fntdata"/><Relationship Id="rId14" Type="http://schemas.openxmlformats.org/officeDocument/2006/relationships/slide" Target="slides/slide9.xml"/><Relationship Id="rId36" Type="http://schemas.openxmlformats.org/officeDocument/2006/relationships/font" Target="fonts/Raleway-boldItalic.fntdata"/><Relationship Id="rId17" Type="http://schemas.openxmlformats.org/officeDocument/2006/relationships/slide" Target="slides/slide12.xml"/><Relationship Id="rId39" Type="http://schemas.openxmlformats.org/officeDocument/2006/relationships/font" Target="fonts/Lato-italic.fntdata"/><Relationship Id="rId16" Type="http://schemas.openxmlformats.org/officeDocument/2006/relationships/slide" Target="slides/slide11.xml"/><Relationship Id="rId38" Type="http://schemas.openxmlformats.org/officeDocument/2006/relationships/font" Target="fonts/La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1f88252dc4_0_1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1f88252dc4_0_1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f88252dc4_0_1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f88252dc4_0_1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f88252dc4_0_14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f88252dc4_0_14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f88252dc4_0_1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1f88252dc4_0_1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f88252dc4_0_1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f88252dc4_0_1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11cb23814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11cb23814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11cb23814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111cb23814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11cb23814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111cb23814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111cb23814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111cb23814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11cb23814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111cb23814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f88252dc4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f88252dc4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111cb238143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111cb238143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11cb238143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111cb238143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111cb238143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111cb23814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111cb238143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11cb23814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111cb23814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 name="Google Shape;364;g111cb23814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111cb23814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111cb23814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11cb238143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11cb238143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1f88252dc4_0_15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1f88252dc4_0_15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1f88252dc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1f88252dc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f88252dc4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f88252dc4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f88252dc4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f88252dc4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f88252dc4_0_6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f88252dc4_0_6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f88252dc4_0_10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f88252dc4_0_10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f88252dc4_0_1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f88252dc4_0_1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1f88252dc4_0_1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1f88252dc4_0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9" name="Shape 9"/>
        <p:cNvGrpSpPr/>
        <p:nvPr/>
      </p:nvGrpSpPr>
      <p:grpSpPr>
        <a:xfrm>
          <a:off x="0" y="0"/>
          <a:ext cx="0" cy="0"/>
          <a:chOff x="0" y="0"/>
          <a:chExt cx="0" cy="0"/>
        </a:xfrm>
      </p:grpSpPr>
      <p:pic>
        <p:nvPicPr>
          <p:cNvPr descr="shutterstock_429987889_edited.jpg" id="10" name="Google Shape;10;p2"/>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2"/>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p:txBody>
      </p:sp>
      <p:sp>
        <p:nvSpPr>
          <p:cNvPr id="16" name="Google Shape;16;p2"/>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7" name="Google Shape;17;p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
        <p:nvSpPr>
          <p:cNvPr id="18" name="Google Shape;18;p2"/>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ru" sz="600">
                <a:latin typeface="Raleway"/>
                <a:ea typeface="Raleway"/>
                <a:cs typeface="Raleway"/>
                <a:sym typeface="Raleway"/>
              </a:rPr>
              <a:t>Конфиденциально</a:t>
            </a:r>
            <a:endParaRPr b="1" sz="600">
              <a:latin typeface="Raleway"/>
              <a:ea typeface="Raleway"/>
              <a:cs typeface="Raleway"/>
              <a:sym typeface="Raleway"/>
            </a:endParaRPr>
          </a:p>
        </p:txBody>
      </p:sp>
      <p:sp>
        <p:nvSpPr>
          <p:cNvPr id="19" name="Google Shape;19;p2"/>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ru" sz="600">
                <a:latin typeface="Raleway"/>
                <a:ea typeface="Raleway"/>
                <a:cs typeface="Raleway"/>
                <a:sym typeface="Raleway"/>
              </a:rPr>
              <a:t>Создано для компании</a:t>
            </a:r>
            <a:r>
              <a:rPr lang="ru" sz="600">
                <a:latin typeface="Raleway"/>
                <a:ea typeface="Raleway"/>
                <a:cs typeface="Raleway"/>
                <a:sym typeface="Raleway"/>
              </a:rPr>
              <a:t> </a:t>
            </a:r>
            <a:r>
              <a:rPr b="1" lang="ru" sz="600">
                <a:latin typeface="Raleway"/>
                <a:ea typeface="Raleway"/>
                <a:cs typeface="Raleway"/>
                <a:sym typeface="Raleway"/>
              </a:rPr>
              <a:t>[Название компании]</a:t>
            </a:r>
            <a:endParaRPr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ru" sz="600">
                <a:latin typeface="Raleway"/>
                <a:ea typeface="Raleway"/>
                <a:cs typeface="Raleway"/>
                <a:sym typeface="Raleway"/>
              </a:rPr>
              <a:t>Версия 1.0</a:t>
            </a:r>
            <a:endParaRPr b="1"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9"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3" name="Google Shape;113;p11"/>
          <p:cNvSpPr txBox="1"/>
          <p:nvPr>
            <p:ph type="title"/>
          </p:nvPr>
        </p:nvSpPr>
        <p:spPr>
          <a:xfrm>
            <a:off x="729450" y="864300"/>
            <a:ext cx="7021200" cy="29850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114" name="Google Shape;114;p11"/>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115" name="Google Shape;115;p11">
            <a:hlinkClick/>
          </p:cNvPr>
          <p:cNvSpPr/>
          <p:nvPr/>
        </p:nvSpPr>
        <p:spPr>
          <a:xfrm>
            <a:off x="8280450" y="0"/>
            <a:ext cx="863400" cy="454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6" name="Google Shape;116;p11">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7" name="Google Shape;117;p11">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18" name="Google Shape;118;p11">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9"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 name="Google Shape;124;p12"/>
          <p:cNvSpPr txBox="1"/>
          <p:nvPr>
            <p:ph type="title"/>
          </p:nvPr>
        </p:nvSpPr>
        <p:spPr>
          <a:xfrm>
            <a:off x="730000" y="1318650"/>
            <a:ext cx="3300900" cy="1687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25" name="Google Shape;125;p12"/>
          <p:cNvSpPr txBox="1"/>
          <p:nvPr>
            <p:ph idx="1" type="subTitle"/>
          </p:nvPr>
        </p:nvSpPr>
        <p:spPr>
          <a:xfrm>
            <a:off x="724950" y="3161525"/>
            <a:ext cx="3300900" cy="7590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p:txBody>
      </p:sp>
      <p:sp>
        <p:nvSpPr>
          <p:cNvPr id="126" name="Google Shape;126;p12"/>
          <p:cNvSpPr txBox="1"/>
          <p:nvPr>
            <p:ph idx="2" type="body"/>
          </p:nvPr>
        </p:nvSpPr>
        <p:spPr>
          <a:xfrm>
            <a:off x="5174225" y="1352625"/>
            <a:ext cx="3374400" cy="3025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27" name="Google Shape;127;p12"/>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
        <p:nvSpPr>
          <p:cNvPr id="128" name="Google Shape;128;p12">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9" name="Google Shape;129;p12">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0" name="Google Shape;130;p12">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1" name="Google Shape;131;p12">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32" name="Shape 132"/>
        <p:cNvGrpSpPr/>
        <p:nvPr/>
      </p:nvGrpSpPr>
      <p:grpSpPr>
        <a:xfrm>
          <a:off x="0" y="0"/>
          <a:ext cx="0" cy="0"/>
          <a:chOff x="0" y="0"/>
          <a:chExt cx="0" cy="0"/>
        </a:xfrm>
      </p:grpSpPr>
      <p:sp>
        <p:nvSpPr>
          <p:cNvPr id="133" name="Google Shape;133;p13"/>
          <p:cNvSpPr txBox="1"/>
          <p:nvPr>
            <p:ph idx="1" type="body"/>
          </p:nvPr>
        </p:nvSpPr>
        <p:spPr>
          <a:xfrm>
            <a:off x="724950" y="4372551"/>
            <a:ext cx="7697400" cy="460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300"/>
              <a:buNone/>
              <a:defRPr/>
            </a:lvl1pPr>
          </a:lstStyle>
          <a:p/>
        </p:txBody>
      </p:sp>
      <p:sp>
        <p:nvSpPr>
          <p:cNvPr id="134" name="Google Shape;134;p1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
        <p:nvSpPr>
          <p:cNvPr id="135" name="Google Shape;135;p1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6" name="Google Shape;136;p1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7" name="Google Shape;137;p1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38" name="Google Shape;138;p1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39"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 name="Google Shape;143;p14"/>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p:nvPr>
            <p:ph idx="1" type="body"/>
          </p:nvPr>
        </p:nvSpPr>
        <p:spPr>
          <a:xfrm>
            <a:off x="729450" y="2272888"/>
            <a:ext cx="7688400" cy="15804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Clr>
                <a:schemeClr val="lt1"/>
              </a:buClr>
              <a:buSzPts val="1300"/>
              <a:buChar char="●"/>
              <a:defRPr>
                <a:solidFill>
                  <a:schemeClr val="lt1"/>
                </a:solidFill>
              </a:defRPr>
            </a:lvl1pPr>
            <a:lvl2pPr indent="-298450" lvl="1" marL="914400">
              <a:spcBef>
                <a:spcPts val="1600"/>
              </a:spcBef>
              <a:spcAft>
                <a:spcPts val="0"/>
              </a:spcAft>
              <a:buClr>
                <a:schemeClr val="lt1"/>
              </a:buClr>
              <a:buSzPts val="1100"/>
              <a:buChar char="○"/>
              <a:defRPr>
                <a:solidFill>
                  <a:schemeClr val="lt1"/>
                </a:solidFill>
              </a:defRPr>
            </a:lvl2pPr>
            <a:lvl3pPr indent="-298450" lvl="2" marL="1371600">
              <a:spcBef>
                <a:spcPts val="1600"/>
              </a:spcBef>
              <a:spcAft>
                <a:spcPts val="0"/>
              </a:spcAft>
              <a:buClr>
                <a:schemeClr val="lt1"/>
              </a:buClr>
              <a:buSzPts val="1100"/>
              <a:buChar char="■"/>
              <a:defRPr>
                <a:solidFill>
                  <a:schemeClr val="lt1"/>
                </a:solidFill>
              </a:defRPr>
            </a:lvl3pPr>
            <a:lvl4pPr indent="-298450" lvl="3" marL="1828800">
              <a:spcBef>
                <a:spcPts val="1600"/>
              </a:spcBef>
              <a:spcAft>
                <a:spcPts val="0"/>
              </a:spcAft>
              <a:buClr>
                <a:schemeClr val="lt1"/>
              </a:buClr>
              <a:buSzPts val="1100"/>
              <a:buChar char="●"/>
              <a:defRPr>
                <a:solidFill>
                  <a:schemeClr val="lt1"/>
                </a:solidFill>
              </a:defRPr>
            </a:lvl4pPr>
            <a:lvl5pPr indent="-298450" lvl="4" marL="2286000">
              <a:spcBef>
                <a:spcPts val="1600"/>
              </a:spcBef>
              <a:spcAft>
                <a:spcPts val="0"/>
              </a:spcAft>
              <a:buClr>
                <a:schemeClr val="lt1"/>
              </a:buClr>
              <a:buSzPts val="1100"/>
              <a:buChar char="○"/>
              <a:defRPr>
                <a:solidFill>
                  <a:schemeClr val="lt1"/>
                </a:solidFill>
              </a:defRPr>
            </a:lvl5pPr>
            <a:lvl6pPr indent="-298450" lvl="5" marL="2743200">
              <a:spcBef>
                <a:spcPts val="1600"/>
              </a:spcBef>
              <a:spcAft>
                <a:spcPts val="0"/>
              </a:spcAft>
              <a:buClr>
                <a:schemeClr val="lt1"/>
              </a:buClr>
              <a:buSzPts val="1100"/>
              <a:buChar char="■"/>
              <a:defRPr>
                <a:solidFill>
                  <a:schemeClr val="lt1"/>
                </a:solidFill>
              </a:defRPr>
            </a:lvl6pPr>
            <a:lvl7pPr indent="-298450" lvl="6" marL="3200400">
              <a:spcBef>
                <a:spcPts val="1600"/>
              </a:spcBef>
              <a:spcAft>
                <a:spcPts val="0"/>
              </a:spcAft>
              <a:buClr>
                <a:schemeClr val="lt1"/>
              </a:buClr>
              <a:buSzPts val="1100"/>
              <a:buChar char="●"/>
              <a:defRPr>
                <a:solidFill>
                  <a:schemeClr val="lt1"/>
                </a:solidFill>
              </a:defRPr>
            </a:lvl7pPr>
            <a:lvl8pPr indent="-298450" lvl="7" marL="3657600">
              <a:spcBef>
                <a:spcPts val="1600"/>
              </a:spcBef>
              <a:spcAft>
                <a:spcPts val="0"/>
              </a:spcAft>
              <a:buClr>
                <a:schemeClr val="lt1"/>
              </a:buClr>
              <a:buSzPts val="1100"/>
              <a:buChar char="○"/>
              <a:defRPr>
                <a:solidFill>
                  <a:schemeClr val="lt1"/>
                </a:solidFill>
              </a:defRPr>
            </a:lvl8pPr>
            <a:lvl9pPr indent="-298450" lvl="8" marL="4114800">
              <a:spcBef>
                <a:spcPts val="1600"/>
              </a:spcBef>
              <a:spcAft>
                <a:spcPts val="1600"/>
              </a:spcAft>
              <a:buClr>
                <a:schemeClr val="lt1"/>
              </a:buClr>
              <a:buSzPts val="1100"/>
              <a:buChar char="■"/>
              <a:defRPr>
                <a:solidFill>
                  <a:schemeClr val="lt1"/>
                </a:solidFill>
              </a:defRPr>
            </a:lvl9pPr>
          </a:lstStyle>
          <a:p/>
        </p:txBody>
      </p:sp>
      <p:sp>
        <p:nvSpPr>
          <p:cNvPr id="145" name="Google Shape;145;p1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146" name="Google Shape;146;p1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7" name="Google Shape;147;p1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8" name="Google Shape;148;p1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49" name="Google Shape;149;p1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0" name="Shape 150"/>
        <p:cNvGrpSpPr/>
        <p:nvPr/>
      </p:nvGrpSpPr>
      <p:grpSpPr>
        <a:xfrm>
          <a:off x="0" y="0"/>
          <a:ext cx="0" cy="0"/>
          <a:chOff x="0" y="0"/>
          <a:chExt cx="0" cy="0"/>
        </a:xfrm>
      </p:grpSpPr>
      <p:sp>
        <p:nvSpPr>
          <p:cNvPr id="151" name="Google Shape;151;p1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
        <p:nvSpPr>
          <p:cNvPr id="152" name="Google Shape;152;p15">
            <a:hlinkClick/>
          </p:cNvPr>
          <p:cNvSpPr/>
          <p:nvPr/>
        </p:nvSpPr>
        <p:spPr>
          <a:xfrm>
            <a:off x="8280450" y="0"/>
            <a:ext cx="863400" cy="454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 name="Google Shape;153;p1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4" name="Google Shape;154;p1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55" name="Google Shape;155;p1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C">
  <p:cSld name="SECTION_HEADER_1">
    <p:bg>
      <p:bgPr>
        <a:solidFill>
          <a:schemeClr val="dk1"/>
        </a:solidFill>
      </p:bgPr>
    </p:bg>
    <p:spTree>
      <p:nvGrpSpPr>
        <p:cNvPr id="156" name="Shape 156"/>
        <p:cNvGrpSpPr/>
        <p:nvPr/>
      </p:nvGrpSpPr>
      <p:grpSpPr>
        <a:xfrm>
          <a:off x="0" y="0"/>
          <a:ext cx="0" cy="0"/>
          <a:chOff x="0" y="0"/>
          <a:chExt cx="0" cy="0"/>
        </a:xfrm>
      </p:grpSpPr>
      <p:sp>
        <p:nvSpPr>
          <p:cNvPr id="157" name="Google Shape;157;p16"/>
          <p:cNvSpPr txBox="1"/>
          <p:nvPr>
            <p:ph type="title"/>
          </p:nvPr>
        </p:nvSpPr>
        <p:spPr>
          <a:xfrm>
            <a:off x="1308150" y="1318650"/>
            <a:ext cx="7110000" cy="535200"/>
          </a:xfrm>
          <a:prstGeom prst="rect">
            <a:avLst/>
          </a:prstGeom>
        </p:spPr>
        <p:txBody>
          <a:bodyPr anchorCtr="0" anchor="t" bIns="91425" lIns="91425" spcFirstLastPara="1" rIns="91425" wrap="square" tIns="91425">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p:txBody>
      </p:sp>
      <p:sp>
        <p:nvSpPr>
          <p:cNvPr id="158" name="Google Shape;158;p1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159" name="Google Shape;159;p16"/>
          <p:cNvSpPr txBox="1"/>
          <p:nvPr/>
        </p:nvSpPr>
        <p:spPr>
          <a:xfrm>
            <a:off x="226550" y="78500"/>
            <a:ext cx="9981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ru" sz="600">
                <a:solidFill>
                  <a:srgbClr val="FFFFFF"/>
                </a:solidFill>
                <a:latin typeface="Raleway"/>
                <a:ea typeface="Raleway"/>
                <a:cs typeface="Raleway"/>
                <a:sym typeface="Raleway"/>
              </a:rPr>
              <a:t>Конфиденциально</a:t>
            </a:r>
            <a:endParaRPr b="1" sz="600">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ru" sz="600">
                <a:solidFill>
                  <a:srgbClr val="FFFFFF"/>
                </a:solidFill>
                <a:latin typeface="Raleway"/>
                <a:ea typeface="Raleway"/>
                <a:cs typeface="Raleway"/>
                <a:sym typeface="Raleway"/>
              </a:rPr>
              <a:t>Создано для компании</a:t>
            </a:r>
            <a:r>
              <a:rPr lang="ru" sz="600">
                <a:solidFill>
                  <a:srgbClr val="FFFFFF"/>
                </a:solidFill>
                <a:latin typeface="Raleway"/>
                <a:ea typeface="Raleway"/>
                <a:cs typeface="Raleway"/>
                <a:sym typeface="Raleway"/>
              </a:rPr>
              <a:t> </a:t>
            </a:r>
            <a:r>
              <a:rPr b="1" lang="ru" sz="600">
                <a:solidFill>
                  <a:srgbClr val="FFFFFF"/>
                </a:solidFill>
                <a:latin typeface="Raleway"/>
                <a:ea typeface="Raleway"/>
                <a:cs typeface="Raleway"/>
                <a:sym typeface="Raleway"/>
              </a:rPr>
              <a:t>[Название компании]</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ru" sz="600">
                <a:solidFill>
                  <a:srgbClr val="FFFFFF"/>
                </a:solidFill>
                <a:latin typeface="Raleway"/>
                <a:ea typeface="Raleway"/>
                <a:cs typeface="Raleway"/>
                <a:sym typeface="Raleway"/>
              </a:rPr>
              <a:t>Версия 1.0</a:t>
            </a:r>
            <a:endParaRPr b="1" sz="600">
              <a:solidFill>
                <a:srgbClr val="FFFFFF"/>
              </a:solidFill>
              <a:latin typeface="Raleway"/>
              <a:ea typeface="Raleway"/>
              <a:cs typeface="Raleway"/>
              <a:sym typeface="Raleway"/>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1">
  <p:cSld name="SECTION_HEADER_2">
    <p:bg>
      <p:bgPr>
        <a:solidFill>
          <a:srgbClr val="434343"/>
        </a:solidFill>
      </p:bgPr>
    </p:bg>
    <p:spTree>
      <p:nvGrpSpPr>
        <p:cNvPr id="162"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 name="Google Shape;166;p17"/>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67" name="Google Shape;167;p1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168" name="Google Shape;168;p17">
            <a:hlinkClick/>
          </p:cNvPr>
          <p:cNvSpPr/>
          <p:nvPr/>
        </p:nvSpPr>
        <p:spPr>
          <a:xfrm>
            <a:off x="8280450" y="0"/>
            <a:ext cx="863400" cy="4542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9" name="Google Shape;169;p17">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0" name="Google Shape;170;p17">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171" name="Google Shape;171;p17">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_alt1">
  <p:cSld name="TITLE_1">
    <p:bg>
      <p:bgPr>
        <a:solidFill>
          <a:schemeClr val="lt2"/>
        </a:solidFill>
      </p:bgPr>
    </p:bg>
    <p:spTree>
      <p:nvGrpSpPr>
        <p:cNvPr id="21" name="Shape 21"/>
        <p:cNvGrpSpPr/>
        <p:nvPr/>
      </p:nvGrpSpPr>
      <p:grpSpPr>
        <a:xfrm>
          <a:off x="0" y="0"/>
          <a:ext cx="0" cy="0"/>
          <a:chOff x="0" y="0"/>
          <a:chExt cx="0" cy="0"/>
        </a:xfrm>
      </p:grpSpPr>
      <p:pic>
        <p:nvPicPr>
          <p:cNvPr descr="shutterstock_429987889_edited.jpg" id="22" name="Google Shape;22;p3"/>
          <p:cNvPicPr preferRelativeResize="0"/>
          <p:nvPr/>
        </p:nvPicPr>
        <p:blipFill rotWithShape="1">
          <a:blip r:embed="rId2">
            <a:alphaModFix/>
          </a:blip>
          <a:srcRect b="23591" l="0" r="0" t="21799"/>
          <a:stretch/>
        </p:blipFill>
        <p:spPr>
          <a:xfrm>
            <a:off x="0" y="487825"/>
            <a:ext cx="9144000" cy="4655676"/>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 name="Google Shape;27;p3"/>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p:txBody>
      </p:sp>
      <p:sp>
        <p:nvSpPr>
          <p:cNvPr id="28" name="Google Shape;28;p3"/>
          <p:cNvSpPr txBox="1"/>
          <p:nvPr>
            <p:ph idx="1" type="subTitle"/>
          </p:nvPr>
        </p:nvSpPr>
        <p:spPr>
          <a:xfrm>
            <a:off x="729627" y="3172900"/>
            <a:ext cx="7688100" cy="541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29" name="Google Shape;29;p3"/>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
        <p:nvSpPr>
          <p:cNvPr id="30" name="Google Shape;30;p3">
            <a:hlinkClick/>
          </p:cNvPr>
          <p:cNvSpPr/>
          <p:nvPr/>
        </p:nvSpPr>
        <p:spPr>
          <a:xfrm>
            <a:off x="8280450" y="0"/>
            <a:ext cx="863400" cy="45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 name="Google Shape;31;p3">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2" name="Google Shape;32;p3">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33" name="Google Shape;33;p3">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34"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 name="Google Shape;38;p4"/>
          <p:cNvSpPr txBox="1"/>
          <p:nvPr>
            <p:ph type="title"/>
          </p:nvPr>
        </p:nvSpPr>
        <p:spPr>
          <a:xfrm>
            <a:off x="729450" y="1322450"/>
            <a:ext cx="7688400" cy="1518600"/>
          </a:xfrm>
          <a:prstGeom prst="rect">
            <a:avLst/>
          </a:prstGeom>
        </p:spPr>
        <p:txBody>
          <a:bodyPr anchorCtr="0" anchor="t" bIns="91425" lIns="91425" spcFirstLastPara="1" rIns="91425" wrap="square" tIns="91425">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p:txBody>
      </p:sp>
      <p:sp>
        <p:nvSpPr>
          <p:cNvPr id="39" name="Google Shape;39;p4"/>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ru"/>
              <a:t>‹#›</a:t>
            </a:fld>
            <a:endParaRPr/>
          </a:p>
        </p:txBody>
      </p:sp>
      <p:sp>
        <p:nvSpPr>
          <p:cNvPr id="40" name="Google Shape;40;p4">
            <a:hlinkClick/>
          </p:cNvPr>
          <p:cNvSpPr/>
          <p:nvPr/>
        </p:nvSpPr>
        <p:spPr>
          <a:xfrm>
            <a:off x="8280450" y="0"/>
            <a:ext cx="863400" cy="4542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4">
            <a:hlinkClick/>
          </p:cNvPr>
          <p:cNvCxnSpPr/>
          <p:nvPr/>
        </p:nvCxnSpPr>
        <p:spPr>
          <a:xfrm>
            <a:off x="8598817" y="216350"/>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2" name="Google Shape;42;p4">
            <a:hlinkClick/>
          </p:cNvPr>
          <p:cNvCxnSpPr/>
          <p:nvPr/>
        </p:nvCxnSpPr>
        <p:spPr>
          <a:xfrm>
            <a:off x="8598817" y="250138"/>
            <a:ext cx="216300" cy="0"/>
          </a:xfrm>
          <a:prstGeom prst="straightConnector1">
            <a:avLst/>
          </a:prstGeom>
          <a:noFill/>
          <a:ln cap="flat" cmpd="sng" w="9525">
            <a:solidFill>
              <a:schemeClr val="lt2"/>
            </a:solidFill>
            <a:prstDash val="solid"/>
            <a:round/>
            <a:headEnd len="med" w="med" type="none"/>
            <a:tailEnd len="med" w="med" type="none"/>
          </a:ln>
        </p:spPr>
      </p:cxnSp>
      <p:cxnSp>
        <p:nvCxnSpPr>
          <p:cNvPr id="43" name="Google Shape;43;p4">
            <a:hlinkClick/>
          </p:cNvPr>
          <p:cNvCxnSpPr/>
          <p:nvPr/>
        </p:nvCxnSpPr>
        <p:spPr>
          <a:xfrm>
            <a:off x="8598817" y="283925"/>
            <a:ext cx="216300" cy="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4"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 name="Google Shape;49;p5"/>
          <p:cNvSpPr txBox="1"/>
          <p:nvPr>
            <p:ph type="title"/>
          </p:nvPr>
        </p:nvSpPr>
        <p:spPr>
          <a:xfrm>
            <a:off x="729450" y="1318650"/>
            <a:ext cx="76887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50" name="Google Shape;50;p5"/>
          <p:cNvSpPr txBox="1"/>
          <p:nvPr>
            <p:ph idx="1" type="body"/>
          </p:nvPr>
        </p:nvSpPr>
        <p:spPr>
          <a:xfrm>
            <a:off x="729450" y="2078875"/>
            <a:ext cx="76887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51" name="Google Shape;51;p5"/>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
        <p:nvSpPr>
          <p:cNvPr id="52" name="Google Shape;52;p5">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3" name="Google Shape;53;p5">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4" name="Google Shape;54;p5">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55" name="Google Shape;55;p5">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only">
  <p:cSld name="TITLE_AND_BODY_1">
    <p:spTree>
      <p:nvGrpSpPr>
        <p:cNvPr id="56" name="Shape 56"/>
        <p:cNvGrpSpPr/>
        <p:nvPr/>
      </p:nvGrpSpPr>
      <p:grpSpPr>
        <a:xfrm>
          <a:off x="0" y="0"/>
          <a:ext cx="0" cy="0"/>
          <a:chOff x="0" y="0"/>
          <a:chExt cx="0" cy="0"/>
        </a:xfrm>
      </p:grpSpPr>
      <p:sp>
        <p:nvSpPr>
          <p:cNvPr id="57" name="Google Shape;57;p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6"/>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ru"/>
              <a:t>‹#›</a:t>
            </a:fld>
            <a:endParaRPr/>
          </a:p>
        </p:txBody>
      </p:sp>
      <p:sp>
        <p:nvSpPr>
          <p:cNvPr id="59" name="Google Shape;59;p6">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0" name="Google Shape;60;p6">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1" name="Google Shape;61;p6">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62" name="Google Shape;62;p6">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63" name="Google Shape;63;p6"/>
          <p:cNvSpPr txBox="1"/>
          <p:nvPr>
            <p:ph idx="1" type="body"/>
          </p:nvPr>
        </p:nvSpPr>
        <p:spPr>
          <a:xfrm>
            <a:off x="729450" y="1068650"/>
            <a:ext cx="7688700" cy="10344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_alt2">
  <p:cSld name="TITLE_AND_BODY_1_1">
    <p:spTree>
      <p:nvGrpSpPr>
        <p:cNvPr id="64" name="Shape 64"/>
        <p:cNvGrpSpPr/>
        <p:nvPr/>
      </p:nvGrpSpPr>
      <p:grpSpPr>
        <a:xfrm>
          <a:off x="0" y="0"/>
          <a:ext cx="0" cy="0"/>
          <a:chOff x="0" y="0"/>
          <a:chExt cx="0" cy="0"/>
        </a:xfrm>
      </p:grpSpPr>
      <p:pic>
        <p:nvPicPr>
          <p:cNvPr descr="shutterstock_31891705.jpg" id="65" name="Google Shape;65;p7"/>
          <p:cNvPicPr preferRelativeResize="0"/>
          <p:nvPr/>
        </p:nvPicPr>
        <p:blipFill rotWithShape="1">
          <a:blip r:embed="rId2">
            <a:alphaModFix/>
          </a:blip>
          <a:srcRect b="11971" l="0" r="0" t="11971"/>
          <a:stretch/>
        </p:blipFill>
        <p:spPr>
          <a:xfrm>
            <a:off x="0" y="487825"/>
            <a:ext cx="9143999" cy="4655673"/>
          </a:xfrm>
          <a:prstGeom prst="rect">
            <a:avLst/>
          </a:prstGeom>
          <a:noFill/>
          <a:ln>
            <a:noFill/>
          </a:ln>
        </p:spPr>
      </p:pic>
      <p:sp>
        <p:nvSpPr>
          <p:cNvPr id="66" name="Google Shape;66;p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7"/>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indent="0" lvl="0" marL="0" rtl="0" algn="r">
              <a:spcBef>
                <a:spcPts val="0"/>
              </a:spcBef>
              <a:spcAft>
                <a:spcPts val="0"/>
              </a:spcAft>
              <a:buNone/>
            </a:pPr>
            <a:fld id="{00000000-1234-1234-1234-123412341234}" type="slidenum">
              <a:rPr lang="ru"/>
              <a:t>‹#›</a:t>
            </a:fld>
            <a:endParaRPr/>
          </a:p>
        </p:txBody>
      </p:sp>
      <p:sp>
        <p:nvSpPr>
          <p:cNvPr id="68" name="Google Shape;68;p7">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9" name="Google Shape;69;p7">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0" name="Google Shape;70;p7">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71" name="Google Shape;71;p7">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
        <p:nvSpPr>
          <p:cNvPr id="72" name="Google Shape;72;p7"/>
          <p:cNvSpPr txBox="1"/>
          <p:nvPr>
            <p:ph type="title"/>
          </p:nvPr>
        </p:nvSpPr>
        <p:spPr>
          <a:xfrm>
            <a:off x="729450" y="2056375"/>
            <a:ext cx="5887500" cy="1518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3"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8" name="Google Shape;78;p8"/>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79" name="Google Shape;79;p8"/>
          <p:cNvSpPr txBox="1"/>
          <p:nvPr>
            <p:ph idx="1" type="body"/>
          </p:nvPr>
        </p:nvSpPr>
        <p:spPr>
          <a:xfrm>
            <a:off x="729325"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0" name="Google Shape;80;p8"/>
          <p:cNvSpPr txBox="1"/>
          <p:nvPr>
            <p:ph idx="2" type="body"/>
          </p:nvPr>
        </p:nvSpPr>
        <p:spPr>
          <a:xfrm>
            <a:off x="4643604" y="2078875"/>
            <a:ext cx="3774300" cy="22611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81" name="Google Shape;81;p8"/>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
        <p:nvSpPr>
          <p:cNvPr id="82" name="Google Shape;82;p8">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3" name="Google Shape;83;p8">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8">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8">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6"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1" name="Google Shape;91;p9"/>
          <p:cNvSpPr txBox="1"/>
          <p:nvPr>
            <p:ph type="title"/>
          </p:nvPr>
        </p:nvSpPr>
        <p:spPr>
          <a:xfrm>
            <a:off x="729450" y="1318650"/>
            <a:ext cx="7688400" cy="5352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92" name="Google Shape;92;p9"/>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
        <p:nvSpPr>
          <p:cNvPr id="93" name="Google Shape;93;p9">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4" name="Google Shape;94;p9">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5" name="Google Shape;95;p9">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96" name="Google Shape;96;p9">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7"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 name="Google Shape;102;p10"/>
          <p:cNvSpPr txBox="1"/>
          <p:nvPr>
            <p:ph type="title"/>
          </p:nvPr>
        </p:nvSpPr>
        <p:spPr>
          <a:xfrm>
            <a:off x="730000" y="1318650"/>
            <a:ext cx="3300900" cy="13815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p:txBody>
      </p:sp>
      <p:sp>
        <p:nvSpPr>
          <p:cNvPr id="103" name="Google Shape;103;p10"/>
          <p:cNvSpPr txBox="1"/>
          <p:nvPr>
            <p:ph idx="1" type="body"/>
          </p:nvPr>
        </p:nvSpPr>
        <p:spPr>
          <a:xfrm>
            <a:off x="721225" y="2781725"/>
            <a:ext cx="3300900" cy="1597500"/>
          </a:xfrm>
          <a:prstGeom prst="rect">
            <a:avLst/>
          </a:prstGeom>
        </p:spPr>
        <p:txBody>
          <a:bodyPr anchorCtr="0" anchor="t" bIns="91425" lIns="91425" spcFirstLastPara="1" rIns="91425" wrap="square" tIns="91425">
            <a:noAutofit/>
          </a:bodyPr>
          <a:lstStyle>
            <a:lvl1pPr indent="-311150" lvl="0" marL="457200">
              <a:spcBef>
                <a:spcPts val="0"/>
              </a:spcBef>
              <a:spcAft>
                <a:spcPts val="0"/>
              </a:spcAft>
              <a:buSzPts val="1300"/>
              <a:buChar char="●"/>
              <a:defRPr/>
            </a:lvl1pPr>
            <a:lvl2pPr indent="-298450" lvl="1" marL="914400">
              <a:spcBef>
                <a:spcPts val="1600"/>
              </a:spcBef>
              <a:spcAft>
                <a:spcPts val="0"/>
              </a:spcAft>
              <a:buSzPts val="1100"/>
              <a:buChar char="○"/>
              <a:defRPr/>
            </a:lvl2pPr>
            <a:lvl3pPr indent="-298450" lvl="2" marL="1371600">
              <a:spcBef>
                <a:spcPts val="1600"/>
              </a:spcBef>
              <a:spcAft>
                <a:spcPts val="0"/>
              </a:spcAft>
              <a:buSzPts val="1100"/>
              <a:buChar char="■"/>
              <a:defRPr/>
            </a:lvl3pPr>
            <a:lvl4pPr indent="-298450" lvl="3" marL="1828800">
              <a:spcBef>
                <a:spcPts val="1600"/>
              </a:spcBef>
              <a:spcAft>
                <a:spcPts val="0"/>
              </a:spcAft>
              <a:buSzPts val="1100"/>
              <a:buChar char="●"/>
              <a:defRPr/>
            </a:lvl4pPr>
            <a:lvl5pPr indent="-298450" lvl="4" marL="2286000">
              <a:spcBef>
                <a:spcPts val="1600"/>
              </a:spcBef>
              <a:spcAft>
                <a:spcPts val="0"/>
              </a:spcAft>
              <a:buSzPts val="1100"/>
              <a:buChar char="○"/>
              <a:defRPr/>
            </a:lvl5pPr>
            <a:lvl6pPr indent="-298450" lvl="5" marL="2743200">
              <a:spcBef>
                <a:spcPts val="1600"/>
              </a:spcBef>
              <a:spcAft>
                <a:spcPts val="0"/>
              </a:spcAft>
              <a:buSzPts val="1100"/>
              <a:buChar char="■"/>
              <a:defRPr/>
            </a:lvl6pPr>
            <a:lvl7pPr indent="-298450" lvl="6" marL="3200400">
              <a:spcBef>
                <a:spcPts val="1600"/>
              </a:spcBef>
              <a:spcAft>
                <a:spcPts val="0"/>
              </a:spcAft>
              <a:buSzPts val="1100"/>
              <a:buChar char="●"/>
              <a:defRPr/>
            </a:lvl7pPr>
            <a:lvl8pPr indent="-298450" lvl="7" marL="3657600">
              <a:spcBef>
                <a:spcPts val="1600"/>
              </a:spcBef>
              <a:spcAft>
                <a:spcPts val="0"/>
              </a:spcAft>
              <a:buSzPts val="1100"/>
              <a:buChar char="○"/>
              <a:defRPr/>
            </a:lvl8pPr>
            <a:lvl9pPr indent="-298450" lvl="8" marL="4114800">
              <a:spcBef>
                <a:spcPts val="1600"/>
              </a:spcBef>
              <a:spcAft>
                <a:spcPts val="1600"/>
              </a:spcAft>
              <a:buSzPts val="1100"/>
              <a:buChar char="■"/>
              <a:defRPr/>
            </a:lvl9pPr>
          </a:lstStyle>
          <a:p/>
        </p:txBody>
      </p:sp>
      <p:sp>
        <p:nvSpPr>
          <p:cNvPr id="104" name="Google Shape;104;p10"/>
          <p:cNvSpPr txBox="1"/>
          <p:nvPr>
            <p:ph idx="12" type="sldNum"/>
          </p:nvPr>
        </p:nvSpPr>
        <p:spPr>
          <a:xfrm>
            <a:off x="8536302" y="4749851"/>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u"/>
              <a:t>‹#›</a:t>
            </a:fld>
            <a:endParaRPr/>
          </a:p>
        </p:txBody>
      </p:sp>
      <p:sp>
        <p:nvSpPr>
          <p:cNvPr id="105" name="Google Shape;105;p10">
            <a:hlinkClick/>
          </p:cNvPr>
          <p:cNvSpPr/>
          <p:nvPr/>
        </p:nvSpPr>
        <p:spPr>
          <a:xfrm>
            <a:off x="8280450" y="0"/>
            <a:ext cx="863400" cy="4542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6" name="Google Shape;106;p10">
            <a:hlinkClick/>
          </p:cNvPr>
          <p:cNvCxnSpPr/>
          <p:nvPr/>
        </p:nvCxnSpPr>
        <p:spPr>
          <a:xfrm>
            <a:off x="8598817" y="216350"/>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7" name="Google Shape;107;p10">
            <a:hlinkClick/>
          </p:cNvPr>
          <p:cNvCxnSpPr/>
          <p:nvPr/>
        </p:nvCxnSpPr>
        <p:spPr>
          <a:xfrm>
            <a:off x="8598817" y="250138"/>
            <a:ext cx="216300" cy="0"/>
          </a:xfrm>
          <a:prstGeom prst="straightConnector1">
            <a:avLst/>
          </a:prstGeom>
          <a:noFill/>
          <a:ln cap="flat" cmpd="sng" w="9525">
            <a:solidFill>
              <a:srgbClr val="B7B7B7"/>
            </a:solidFill>
            <a:prstDash val="solid"/>
            <a:round/>
            <a:headEnd len="med" w="med" type="none"/>
            <a:tailEnd len="med" w="med" type="none"/>
          </a:ln>
        </p:spPr>
      </p:cxnSp>
      <p:cxnSp>
        <p:nvCxnSpPr>
          <p:cNvPr id="108" name="Google Shape;108;p10">
            <a:hlinkClick/>
          </p:cNvPr>
          <p:cNvCxnSpPr/>
          <p:nvPr/>
        </p:nvCxnSpPr>
        <p:spPr>
          <a:xfrm>
            <a:off x="8598817" y="283925"/>
            <a:ext cx="216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SzPts val="2800"/>
              <a:buFont typeface="Raleway"/>
              <a:buNone/>
              <a:defRPr b="1" sz="2800">
                <a:latin typeface="Raleway"/>
                <a:ea typeface="Raleway"/>
                <a:cs typeface="Raleway"/>
                <a:sym typeface="Raleway"/>
              </a:defRPr>
            </a:lvl1pPr>
            <a:lvl2pPr lvl="1">
              <a:spcBef>
                <a:spcPts val="0"/>
              </a:spcBef>
              <a:spcAft>
                <a:spcPts val="0"/>
              </a:spcAft>
              <a:buSzPts val="2800"/>
              <a:buFont typeface="Raleway"/>
              <a:buNone/>
              <a:defRPr b="1" sz="2800">
                <a:latin typeface="Raleway"/>
                <a:ea typeface="Raleway"/>
                <a:cs typeface="Raleway"/>
                <a:sym typeface="Raleway"/>
              </a:defRPr>
            </a:lvl2pPr>
            <a:lvl3pPr lvl="2">
              <a:spcBef>
                <a:spcPts val="0"/>
              </a:spcBef>
              <a:spcAft>
                <a:spcPts val="0"/>
              </a:spcAft>
              <a:buSzPts val="2800"/>
              <a:buFont typeface="Raleway"/>
              <a:buNone/>
              <a:defRPr b="1" sz="2800">
                <a:latin typeface="Raleway"/>
                <a:ea typeface="Raleway"/>
                <a:cs typeface="Raleway"/>
                <a:sym typeface="Raleway"/>
              </a:defRPr>
            </a:lvl3pPr>
            <a:lvl4pPr lvl="3">
              <a:spcBef>
                <a:spcPts val="0"/>
              </a:spcBef>
              <a:spcAft>
                <a:spcPts val="0"/>
              </a:spcAft>
              <a:buSzPts val="2800"/>
              <a:buFont typeface="Raleway"/>
              <a:buNone/>
              <a:defRPr b="1" sz="2800">
                <a:latin typeface="Raleway"/>
                <a:ea typeface="Raleway"/>
                <a:cs typeface="Raleway"/>
                <a:sym typeface="Raleway"/>
              </a:defRPr>
            </a:lvl4pPr>
            <a:lvl5pPr lvl="4">
              <a:spcBef>
                <a:spcPts val="0"/>
              </a:spcBef>
              <a:spcAft>
                <a:spcPts val="0"/>
              </a:spcAft>
              <a:buSzPts val="2800"/>
              <a:buFont typeface="Raleway"/>
              <a:buNone/>
              <a:defRPr b="1" sz="2800">
                <a:latin typeface="Raleway"/>
                <a:ea typeface="Raleway"/>
                <a:cs typeface="Raleway"/>
                <a:sym typeface="Raleway"/>
              </a:defRPr>
            </a:lvl5pPr>
            <a:lvl6pPr lvl="5">
              <a:spcBef>
                <a:spcPts val="0"/>
              </a:spcBef>
              <a:spcAft>
                <a:spcPts val="0"/>
              </a:spcAft>
              <a:buSzPts val="2800"/>
              <a:buFont typeface="Raleway"/>
              <a:buNone/>
              <a:defRPr b="1" sz="2800">
                <a:latin typeface="Raleway"/>
                <a:ea typeface="Raleway"/>
                <a:cs typeface="Raleway"/>
                <a:sym typeface="Raleway"/>
              </a:defRPr>
            </a:lvl6pPr>
            <a:lvl7pPr lvl="6">
              <a:spcBef>
                <a:spcPts val="0"/>
              </a:spcBef>
              <a:spcAft>
                <a:spcPts val="0"/>
              </a:spcAft>
              <a:buSzPts val="2800"/>
              <a:buFont typeface="Raleway"/>
              <a:buNone/>
              <a:defRPr b="1" sz="2800">
                <a:latin typeface="Raleway"/>
                <a:ea typeface="Raleway"/>
                <a:cs typeface="Raleway"/>
                <a:sym typeface="Raleway"/>
              </a:defRPr>
            </a:lvl7pPr>
            <a:lvl8pPr lvl="7">
              <a:spcBef>
                <a:spcPts val="0"/>
              </a:spcBef>
              <a:spcAft>
                <a:spcPts val="0"/>
              </a:spcAft>
              <a:buSzPts val="2800"/>
              <a:buFont typeface="Raleway"/>
              <a:buNone/>
              <a:defRPr b="1" sz="2800">
                <a:latin typeface="Raleway"/>
                <a:ea typeface="Raleway"/>
                <a:cs typeface="Raleway"/>
                <a:sym typeface="Raleway"/>
              </a:defRPr>
            </a:lvl8pPr>
            <a:lvl9pPr lvl="8">
              <a:spcBef>
                <a:spcPts val="0"/>
              </a:spcBef>
              <a:spcAft>
                <a:spcPts val="0"/>
              </a:spcAft>
              <a:buSzPts val="2800"/>
              <a:buFont typeface="Raleway"/>
              <a:buNone/>
              <a:defRPr b="1" sz="2800">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8" name="Google Shape;8;p1"/>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ru"/>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5.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32.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33.png"/><Relationship Id="rId5"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5" name="Shape 175"/>
        <p:cNvGrpSpPr/>
        <p:nvPr/>
      </p:nvGrpSpPr>
      <p:grpSpPr>
        <a:xfrm>
          <a:off x="0" y="0"/>
          <a:ext cx="0" cy="0"/>
          <a:chOff x="0" y="0"/>
          <a:chExt cx="0" cy="0"/>
        </a:xfrm>
      </p:grpSpPr>
      <p:sp>
        <p:nvSpPr>
          <p:cNvPr id="176" name="Google Shape;176;p18"/>
          <p:cNvSpPr txBox="1"/>
          <p:nvPr>
            <p:ph type="ctrTitle"/>
          </p:nvPr>
        </p:nvSpPr>
        <p:spPr>
          <a:xfrm>
            <a:off x="703200" y="1313700"/>
            <a:ext cx="3749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4800">
                <a:solidFill>
                  <a:srgbClr val="000000"/>
                </a:solidFill>
              </a:rPr>
              <a:t>Уральские мастера </a:t>
            </a:r>
            <a:endParaRPr/>
          </a:p>
        </p:txBody>
      </p:sp>
      <p:sp>
        <p:nvSpPr>
          <p:cNvPr id="177" name="Google Shape;177;p18"/>
          <p:cNvSpPr/>
          <p:nvPr/>
        </p:nvSpPr>
        <p:spPr>
          <a:xfrm>
            <a:off x="4732375" y="857250"/>
            <a:ext cx="3411300" cy="28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ru" sz="1800">
                <a:solidFill>
                  <a:schemeClr val="accent1"/>
                </a:solidFill>
                <a:latin typeface="Lato"/>
                <a:ea typeface="Lato"/>
                <a:cs typeface="Lato"/>
                <a:sym typeface="Lato"/>
              </a:rPr>
              <a:t>Автор : Массова О.Г.,  воспитатель   первой квалификационной категории МДОАУ  N 18 «Гнёздышко» г.Орска, 2022г</a:t>
            </a:r>
            <a:endParaRPr sz="1800">
              <a:solidFill>
                <a:schemeClr val="accent1"/>
              </a:solidFill>
              <a:latin typeface="Lato"/>
              <a:ea typeface="Lato"/>
              <a:cs typeface="Lato"/>
              <a:sym typeface="La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27"/>
          <p:cNvSpPr txBox="1"/>
          <p:nvPr>
            <p:ph type="title"/>
          </p:nvPr>
        </p:nvSpPr>
        <p:spPr>
          <a:xfrm>
            <a:off x="712500" y="1283675"/>
            <a:ext cx="27999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600">
                <a:solidFill>
                  <a:srgbClr val="000000"/>
                </a:solidFill>
              </a:rPr>
              <a:t>Бажов Павел Петров</a:t>
            </a:r>
            <a:endParaRPr sz="1600">
              <a:solidFill>
                <a:srgbClr val="000000"/>
              </a:solidFill>
            </a:endParaRPr>
          </a:p>
          <a:p>
            <a:pPr indent="0" lvl="0" marL="0" rtl="0" algn="l">
              <a:spcBef>
                <a:spcPts val="0"/>
              </a:spcBef>
              <a:spcAft>
                <a:spcPts val="0"/>
              </a:spcAft>
              <a:buNone/>
            </a:pPr>
            <a:r>
              <a:rPr lang="ru" sz="1600">
                <a:solidFill>
                  <a:srgbClr val="000000"/>
                </a:solidFill>
              </a:rPr>
              <a:t>(1879-1950)</a:t>
            </a:r>
            <a:endParaRPr sz="1600">
              <a:solidFill>
                <a:srgbClr val="000000"/>
              </a:solidFill>
            </a:endParaRPr>
          </a:p>
        </p:txBody>
      </p:sp>
      <p:sp>
        <p:nvSpPr>
          <p:cNvPr id="257" name="Google Shape;257;p27"/>
          <p:cNvSpPr txBox="1"/>
          <p:nvPr>
            <p:ph idx="1" type="body"/>
          </p:nvPr>
        </p:nvSpPr>
        <p:spPr>
          <a:xfrm>
            <a:off x="3622775" y="1068650"/>
            <a:ext cx="4798200" cy="2062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400">
                <a:latin typeface="Raleway"/>
                <a:ea typeface="Raleway"/>
                <a:cs typeface="Raleway"/>
                <a:sym typeface="Raleway"/>
              </a:rPr>
              <a:t>Камнерезному искусству посвящены сказки известного писателя П.П. Бажова: </a:t>
            </a:r>
            <a:endParaRPr sz="1400">
              <a:latin typeface="Raleway"/>
              <a:ea typeface="Raleway"/>
              <a:cs typeface="Raleway"/>
              <a:sym typeface="Raleway"/>
            </a:endParaRPr>
          </a:p>
          <a:p>
            <a:pPr indent="0" lvl="0" marL="0" rtl="0" algn="l">
              <a:spcBef>
                <a:spcPts val="1600"/>
              </a:spcBef>
              <a:spcAft>
                <a:spcPts val="0"/>
              </a:spcAft>
              <a:buNone/>
            </a:pPr>
            <a:r>
              <a:rPr lang="ru" sz="1400">
                <a:latin typeface="Raleway"/>
                <a:ea typeface="Raleway"/>
                <a:cs typeface="Raleway"/>
                <a:sym typeface="Raleway"/>
              </a:rPr>
              <a:t>« Малахитовая шкатулка», «Горный мастер», «Каменный цветок» и многие другие, в которых он  прославлял талант и профессиональное мастерство уральских камнерезов и гранильщиков .</a:t>
            </a:r>
            <a:endParaRPr sz="1400">
              <a:latin typeface="Raleway"/>
              <a:ea typeface="Raleway"/>
              <a:cs typeface="Raleway"/>
              <a:sym typeface="Raleway"/>
            </a:endParaRPr>
          </a:p>
          <a:p>
            <a:pPr indent="0" lvl="0" marL="0" rtl="0" algn="l">
              <a:spcBef>
                <a:spcPts val="1600"/>
              </a:spcBef>
              <a:spcAft>
                <a:spcPts val="1600"/>
              </a:spcAft>
              <a:buNone/>
            </a:pPr>
            <a:r>
              <a:t/>
            </a:r>
            <a:endParaRPr sz="1100"/>
          </a:p>
        </p:txBody>
      </p:sp>
      <p:pic>
        <p:nvPicPr>
          <p:cNvPr id="258" name="Google Shape;258;p27"/>
          <p:cNvPicPr preferRelativeResize="0"/>
          <p:nvPr/>
        </p:nvPicPr>
        <p:blipFill rotWithShape="1">
          <a:blip r:embed="rId3">
            <a:alphaModFix/>
          </a:blip>
          <a:srcRect b="13324" l="2724" r="43010" t="7222"/>
          <a:stretch/>
        </p:blipFill>
        <p:spPr>
          <a:xfrm>
            <a:off x="831025" y="2178100"/>
            <a:ext cx="1924425" cy="2116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28"/>
          <p:cNvSpPr txBox="1"/>
          <p:nvPr>
            <p:ph idx="1" type="body"/>
          </p:nvPr>
        </p:nvSpPr>
        <p:spPr>
          <a:xfrm>
            <a:off x="712500" y="1221625"/>
            <a:ext cx="2795100" cy="220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100">
                <a:latin typeface="Raleway"/>
                <a:ea typeface="Raleway"/>
                <a:cs typeface="Raleway"/>
                <a:sym typeface="Raleway"/>
              </a:rPr>
              <a:t>Уральских камнерезов всегда отличала особая любовь к камню, понимание его природной красоты. Основным их принципом было не нарушить данную природой красоту камня, а лишь как можно лучше выявить её и подчеркнуть.</a:t>
            </a:r>
            <a:endParaRPr sz="1100">
              <a:latin typeface="Raleway"/>
              <a:ea typeface="Raleway"/>
              <a:cs typeface="Raleway"/>
              <a:sym typeface="Raleway"/>
            </a:endParaRPr>
          </a:p>
          <a:p>
            <a:pPr indent="0" lvl="0" marL="0" rtl="0" algn="l">
              <a:spcBef>
                <a:spcPts val="1600"/>
              </a:spcBef>
              <a:spcAft>
                <a:spcPts val="0"/>
              </a:spcAft>
              <a:buNone/>
            </a:pPr>
            <a:r>
              <a:rPr lang="ru" sz="1100">
                <a:latin typeface="Raleway"/>
                <a:ea typeface="Raleway"/>
                <a:cs typeface="Raleway"/>
                <a:sym typeface="Raleway"/>
              </a:rPr>
              <a:t>Лучшие работы уральских камнерезов хранятся в сокровищнице искусств – Государственном Эрмитаже. Не будет преувеличением сказать, что Эрмитаж – это сокровищница изделий из цветных камней, не имеющая себе равных во всем мире.</a:t>
            </a:r>
            <a:endParaRPr sz="1100">
              <a:latin typeface="Raleway"/>
              <a:ea typeface="Raleway"/>
              <a:cs typeface="Raleway"/>
              <a:sym typeface="Raleway"/>
            </a:endParaRPr>
          </a:p>
          <a:p>
            <a:pPr indent="0" lvl="0" marL="0" rtl="0" algn="l">
              <a:spcBef>
                <a:spcPts val="1600"/>
              </a:spcBef>
              <a:spcAft>
                <a:spcPts val="1600"/>
              </a:spcAft>
              <a:buNone/>
            </a:pPr>
            <a:r>
              <a:t/>
            </a:r>
            <a:endParaRPr sz="1100"/>
          </a:p>
        </p:txBody>
      </p:sp>
      <p:sp>
        <p:nvSpPr>
          <p:cNvPr id="264" name="Google Shape;264;p28"/>
          <p:cNvSpPr txBox="1"/>
          <p:nvPr/>
        </p:nvSpPr>
        <p:spPr>
          <a:xfrm>
            <a:off x="3202795" y="3781738"/>
            <a:ext cx="1521000" cy="1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ru" sz="600">
                <a:solidFill>
                  <a:srgbClr val="FFFFFF"/>
                </a:solidFill>
              </a:rPr>
              <a:t>Генеральный директор</a:t>
            </a:r>
            <a:endParaRPr b="1" sz="600">
              <a:solidFill>
                <a:srgbClr val="FFFFFF"/>
              </a:solidFill>
            </a:endParaRPr>
          </a:p>
        </p:txBody>
      </p:sp>
      <p:sp>
        <p:nvSpPr>
          <p:cNvPr id="265" name="Google Shape;265;p28"/>
          <p:cNvSpPr txBox="1"/>
          <p:nvPr/>
        </p:nvSpPr>
        <p:spPr>
          <a:xfrm>
            <a:off x="3202795" y="3960772"/>
            <a:ext cx="1521000" cy="4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ru">
                <a:solidFill>
                  <a:srgbClr val="FFFFFF"/>
                </a:solidFill>
                <a:latin typeface="Lato"/>
                <a:ea typeface="Lato"/>
                <a:cs typeface="Lato"/>
                <a:sym typeface="Lato"/>
              </a:rPr>
              <a:t>Человек 1</a:t>
            </a:r>
            <a:endParaRPr>
              <a:solidFill>
                <a:srgbClr val="FFFFFF"/>
              </a:solidFill>
            </a:endParaRPr>
          </a:p>
        </p:txBody>
      </p:sp>
      <p:sp>
        <p:nvSpPr>
          <p:cNvPr id="266" name="Google Shape;266;p28"/>
          <p:cNvSpPr txBox="1"/>
          <p:nvPr/>
        </p:nvSpPr>
        <p:spPr>
          <a:xfrm>
            <a:off x="5230277" y="3781738"/>
            <a:ext cx="1521000" cy="1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ru" sz="600">
                <a:solidFill>
                  <a:srgbClr val="FFFFFF"/>
                </a:solidFill>
              </a:rPr>
              <a:t>Финансовый директор</a:t>
            </a:r>
            <a:endParaRPr b="1" sz="600">
              <a:solidFill>
                <a:srgbClr val="FFFFFF"/>
              </a:solidFill>
            </a:endParaRPr>
          </a:p>
        </p:txBody>
      </p:sp>
      <p:sp>
        <p:nvSpPr>
          <p:cNvPr id="267" name="Google Shape;267;p28"/>
          <p:cNvSpPr txBox="1"/>
          <p:nvPr/>
        </p:nvSpPr>
        <p:spPr>
          <a:xfrm>
            <a:off x="5230277" y="3960772"/>
            <a:ext cx="1521000" cy="4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ru">
                <a:solidFill>
                  <a:srgbClr val="FFFFFF"/>
                </a:solidFill>
                <a:latin typeface="Lato"/>
                <a:ea typeface="Lato"/>
                <a:cs typeface="Lato"/>
                <a:sym typeface="Lato"/>
              </a:rPr>
              <a:t>Человек 2</a:t>
            </a:r>
            <a:endParaRPr>
              <a:solidFill>
                <a:srgbClr val="FFFFFF"/>
              </a:solidFill>
            </a:endParaRPr>
          </a:p>
        </p:txBody>
      </p:sp>
      <p:sp>
        <p:nvSpPr>
          <p:cNvPr id="268" name="Google Shape;268;p28"/>
          <p:cNvSpPr txBox="1"/>
          <p:nvPr/>
        </p:nvSpPr>
        <p:spPr>
          <a:xfrm>
            <a:off x="7252904" y="3781738"/>
            <a:ext cx="1521000" cy="1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ru" sz="600">
                <a:solidFill>
                  <a:srgbClr val="FFFFFF"/>
                </a:solidFill>
              </a:rPr>
              <a:t>Коммерческий директор</a:t>
            </a:r>
            <a:endParaRPr b="1" sz="600">
              <a:solidFill>
                <a:srgbClr val="FFFFFF"/>
              </a:solidFill>
            </a:endParaRPr>
          </a:p>
        </p:txBody>
      </p:sp>
      <p:sp>
        <p:nvSpPr>
          <p:cNvPr id="269" name="Google Shape;269;p28"/>
          <p:cNvSpPr txBox="1"/>
          <p:nvPr/>
        </p:nvSpPr>
        <p:spPr>
          <a:xfrm>
            <a:off x="7252929" y="3960772"/>
            <a:ext cx="1521000" cy="40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ru">
                <a:solidFill>
                  <a:srgbClr val="FFFFFF"/>
                </a:solidFill>
                <a:latin typeface="Lato"/>
                <a:ea typeface="Lato"/>
                <a:cs typeface="Lato"/>
                <a:sym typeface="Lato"/>
              </a:rPr>
              <a:t>Человек 3</a:t>
            </a:r>
            <a:endParaRPr>
              <a:solidFill>
                <a:srgbClr val="FFFFFF"/>
              </a:solidFill>
            </a:endParaRPr>
          </a:p>
        </p:txBody>
      </p:sp>
      <p:pic>
        <p:nvPicPr>
          <p:cNvPr id="270" name="Google Shape;270;p28"/>
          <p:cNvPicPr preferRelativeResize="0"/>
          <p:nvPr/>
        </p:nvPicPr>
        <p:blipFill>
          <a:blip r:embed="rId3">
            <a:alphaModFix/>
          </a:blip>
          <a:stretch>
            <a:fillRect/>
          </a:stretch>
        </p:blipFill>
        <p:spPr>
          <a:xfrm>
            <a:off x="4385350" y="963250"/>
            <a:ext cx="3714750" cy="3705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9"/>
          <p:cNvSpPr txBox="1"/>
          <p:nvPr>
            <p:ph idx="1" type="body"/>
          </p:nvPr>
        </p:nvSpPr>
        <p:spPr>
          <a:xfrm>
            <a:off x="384900" y="1273675"/>
            <a:ext cx="3796500" cy="146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100">
                <a:latin typeface="Raleway"/>
                <a:ea typeface="Raleway"/>
                <a:cs typeface="Raleway"/>
                <a:sym typeface="Raleway"/>
              </a:rPr>
              <a:t>Триумфом Екатеринбургской гранильной фабрики стала Всемирная выставка 1900 года в Париже. Представленная на выставке мозаичная карта Франции из уральских камней получила высшую награду. На мраморной плите площадью 1 кв.м – все 86 департаментов Франции, набранные яшмой в сочетании с агатом, сердоликом, нефритом. 106 французских городов обозначены уральскими самоцветами, их названия выполнены золотом, реки и озера из платины. Эта карта подарена Николаем II правительству Франции. Карта сразу стала достопримечательностью Лувра.</a:t>
            </a:r>
            <a:endParaRPr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a:p>
            <a:pPr indent="0" lvl="0" marL="0" rtl="0" algn="l">
              <a:spcBef>
                <a:spcPts val="0"/>
              </a:spcBef>
              <a:spcAft>
                <a:spcPts val="0"/>
              </a:spcAft>
              <a:buNone/>
            </a:pPr>
            <a:r>
              <a:rPr lang="ru" sz="1100">
                <a:latin typeface="Raleway"/>
                <a:ea typeface="Raleway"/>
                <a:cs typeface="Raleway"/>
                <a:sym typeface="Raleway"/>
              </a:rPr>
              <a:t>В 1937 году уральские мастера создали ещё один шедевр мозаичного камнерезного искусства России – это карта Советского Союза колоссальных размеров, созданная из цветных камней и самоцветов</a:t>
            </a:r>
            <a:endParaRPr sz="1100">
              <a:latin typeface="Raleway"/>
              <a:ea typeface="Raleway"/>
              <a:cs typeface="Raleway"/>
              <a:sym typeface="Raleway"/>
            </a:endParaRPr>
          </a:p>
          <a:p>
            <a:pPr indent="0" lvl="0" marL="0" rtl="0" algn="l">
              <a:spcBef>
                <a:spcPts val="0"/>
              </a:spcBef>
              <a:spcAft>
                <a:spcPts val="0"/>
              </a:spcAft>
              <a:buNone/>
            </a:pPr>
            <a:r>
              <a:t/>
            </a:r>
            <a:endParaRPr sz="1100">
              <a:latin typeface="Raleway"/>
              <a:ea typeface="Raleway"/>
              <a:cs typeface="Raleway"/>
              <a:sym typeface="Raleway"/>
            </a:endParaRPr>
          </a:p>
        </p:txBody>
      </p:sp>
      <p:pic>
        <p:nvPicPr>
          <p:cNvPr id="276" name="Google Shape;276;p29"/>
          <p:cNvPicPr preferRelativeResize="0"/>
          <p:nvPr/>
        </p:nvPicPr>
        <p:blipFill>
          <a:blip r:embed="rId3">
            <a:alphaModFix/>
          </a:blip>
          <a:stretch>
            <a:fillRect/>
          </a:stretch>
        </p:blipFill>
        <p:spPr>
          <a:xfrm>
            <a:off x="4572000" y="677250"/>
            <a:ext cx="4200525" cy="42100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id="281" name="Google Shape;281;p30"/>
          <p:cNvPicPr preferRelativeResize="0"/>
          <p:nvPr/>
        </p:nvPicPr>
        <p:blipFill>
          <a:blip r:embed="rId3">
            <a:alphaModFix/>
          </a:blip>
          <a:stretch>
            <a:fillRect/>
          </a:stretch>
        </p:blipFill>
        <p:spPr>
          <a:xfrm>
            <a:off x="353600" y="589175"/>
            <a:ext cx="2970450" cy="2233275"/>
          </a:xfrm>
          <a:prstGeom prst="rect">
            <a:avLst/>
          </a:prstGeom>
          <a:noFill/>
          <a:ln>
            <a:noFill/>
          </a:ln>
        </p:spPr>
      </p:pic>
      <p:pic>
        <p:nvPicPr>
          <p:cNvPr id="282" name="Google Shape;282;p30"/>
          <p:cNvPicPr preferRelativeResize="0"/>
          <p:nvPr/>
        </p:nvPicPr>
        <p:blipFill>
          <a:blip r:embed="rId4">
            <a:alphaModFix/>
          </a:blip>
          <a:stretch>
            <a:fillRect/>
          </a:stretch>
        </p:blipFill>
        <p:spPr>
          <a:xfrm>
            <a:off x="4083662" y="589175"/>
            <a:ext cx="2970450" cy="1982584"/>
          </a:xfrm>
          <a:prstGeom prst="rect">
            <a:avLst/>
          </a:prstGeom>
          <a:noFill/>
          <a:ln>
            <a:noFill/>
          </a:ln>
        </p:spPr>
      </p:pic>
      <p:pic>
        <p:nvPicPr>
          <p:cNvPr id="283" name="Google Shape;283;p30"/>
          <p:cNvPicPr preferRelativeResize="0"/>
          <p:nvPr/>
        </p:nvPicPr>
        <p:blipFill>
          <a:blip r:embed="rId5">
            <a:alphaModFix/>
          </a:blip>
          <a:stretch>
            <a:fillRect/>
          </a:stretch>
        </p:blipFill>
        <p:spPr>
          <a:xfrm>
            <a:off x="4994824" y="2721888"/>
            <a:ext cx="2740225" cy="2312925"/>
          </a:xfrm>
          <a:prstGeom prst="rect">
            <a:avLst/>
          </a:prstGeom>
          <a:noFill/>
          <a:ln>
            <a:noFill/>
          </a:ln>
        </p:spPr>
      </p:pic>
      <p:pic>
        <p:nvPicPr>
          <p:cNvPr id="284" name="Google Shape;284;p30"/>
          <p:cNvPicPr preferRelativeResize="0"/>
          <p:nvPr/>
        </p:nvPicPr>
        <p:blipFill>
          <a:blip r:embed="rId6">
            <a:alphaModFix/>
          </a:blip>
          <a:stretch>
            <a:fillRect/>
          </a:stretch>
        </p:blipFill>
        <p:spPr>
          <a:xfrm>
            <a:off x="1350800" y="2890179"/>
            <a:ext cx="3040425" cy="214464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31"/>
          <p:cNvSpPr txBox="1"/>
          <p:nvPr>
            <p:ph idx="1" type="body"/>
          </p:nvPr>
        </p:nvSpPr>
        <p:spPr>
          <a:xfrm>
            <a:off x="323650" y="1464126"/>
            <a:ext cx="3593400" cy="3149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600">
                <a:latin typeface="Raleway"/>
                <a:ea typeface="Raleway"/>
                <a:cs typeface="Raleway"/>
                <a:sym typeface="Raleway"/>
              </a:rPr>
              <a:t>В 2016 году в Лихтенштейне был представлен выставочный проект «Герои. История в шедеврах уральских камнерезов», демонстрирующий лучшие произведения современного камнерезного искусства Урала</a:t>
            </a:r>
            <a:endParaRPr sz="1600">
              <a:latin typeface="Raleway"/>
              <a:ea typeface="Raleway"/>
              <a:cs typeface="Raleway"/>
              <a:sym typeface="Raleway"/>
            </a:endParaRPr>
          </a:p>
          <a:p>
            <a:pPr indent="0" lvl="0" marL="0" rtl="0" algn="l">
              <a:spcBef>
                <a:spcPts val="0"/>
              </a:spcBef>
              <a:spcAft>
                <a:spcPts val="0"/>
              </a:spcAft>
              <a:buNone/>
            </a:pPr>
            <a:r>
              <a:t/>
            </a:r>
            <a:endParaRPr sz="1600">
              <a:latin typeface="Raleway"/>
              <a:ea typeface="Raleway"/>
              <a:cs typeface="Raleway"/>
              <a:sym typeface="Raleway"/>
            </a:endParaRPr>
          </a:p>
          <a:p>
            <a:pPr indent="0" lvl="0" marL="0" rtl="0" algn="l">
              <a:spcBef>
                <a:spcPts val="0"/>
              </a:spcBef>
              <a:spcAft>
                <a:spcPts val="0"/>
              </a:spcAft>
              <a:buNone/>
            </a:pPr>
            <a:r>
              <a:rPr lang="ru" sz="1600">
                <a:latin typeface="Raleway"/>
                <a:ea typeface="Raleway"/>
                <a:cs typeface="Raleway"/>
                <a:sym typeface="Raleway"/>
              </a:rPr>
              <a:t>Шедевры наших камнерезов вызывают восхищение у мировых экспертов – нигде такое пока повторить не могут!</a:t>
            </a:r>
            <a:endParaRPr sz="1600">
              <a:latin typeface="Raleway"/>
              <a:ea typeface="Raleway"/>
              <a:cs typeface="Raleway"/>
              <a:sym typeface="Raleway"/>
            </a:endParaRPr>
          </a:p>
          <a:p>
            <a:pPr indent="0" lvl="0" marL="0" rtl="0" algn="l">
              <a:spcBef>
                <a:spcPts val="0"/>
              </a:spcBef>
              <a:spcAft>
                <a:spcPts val="0"/>
              </a:spcAft>
              <a:buNone/>
            </a:pPr>
            <a:r>
              <a:t/>
            </a:r>
            <a:endParaRPr sz="1600"/>
          </a:p>
        </p:txBody>
      </p:sp>
      <p:pic>
        <p:nvPicPr>
          <p:cNvPr id="290" name="Google Shape;290;p31"/>
          <p:cNvPicPr preferRelativeResize="0"/>
          <p:nvPr/>
        </p:nvPicPr>
        <p:blipFill>
          <a:blip r:embed="rId3">
            <a:alphaModFix/>
          </a:blip>
          <a:stretch>
            <a:fillRect/>
          </a:stretch>
        </p:blipFill>
        <p:spPr>
          <a:xfrm>
            <a:off x="4524038" y="2497450"/>
            <a:ext cx="1587829" cy="2115775"/>
          </a:xfrm>
          <a:prstGeom prst="rect">
            <a:avLst/>
          </a:prstGeom>
          <a:noFill/>
          <a:ln>
            <a:noFill/>
          </a:ln>
        </p:spPr>
      </p:pic>
      <p:pic>
        <p:nvPicPr>
          <p:cNvPr id="291" name="Google Shape;291;p31"/>
          <p:cNvPicPr preferRelativeResize="0"/>
          <p:nvPr/>
        </p:nvPicPr>
        <p:blipFill>
          <a:blip r:embed="rId4">
            <a:alphaModFix/>
          </a:blip>
          <a:stretch>
            <a:fillRect/>
          </a:stretch>
        </p:blipFill>
        <p:spPr>
          <a:xfrm>
            <a:off x="4022137" y="691875"/>
            <a:ext cx="2089750" cy="1697525"/>
          </a:xfrm>
          <a:prstGeom prst="rect">
            <a:avLst/>
          </a:prstGeom>
          <a:noFill/>
          <a:ln>
            <a:noFill/>
          </a:ln>
        </p:spPr>
      </p:pic>
      <p:pic>
        <p:nvPicPr>
          <p:cNvPr id="292" name="Google Shape;292;p31"/>
          <p:cNvPicPr preferRelativeResize="0"/>
          <p:nvPr/>
        </p:nvPicPr>
        <p:blipFill>
          <a:blip r:embed="rId5">
            <a:alphaModFix/>
          </a:blip>
          <a:stretch>
            <a:fillRect/>
          </a:stretch>
        </p:blipFill>
        <p:spPr>
          <a:xfrm>
            <a:off x="6288650" y="679537"/>
            <a:ext cx="2522950" cy="3784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2"/>
          <p:cNvSpPr/>
          <p:nvPr/>
        </p:nvSpPr>
        <p:spPr>
          <a:xfrm>
            <a:off x="752300" y="1179150"/>
            <a:ext cx="918600" cy="61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298" name="Google Shape;298;p32"/>
          <p:cNvSpPr txBox="1"/>
          <p:nvPr>
            <p:ph idx="1" type="body"/>
          </p:nvPr>
        </p:nvSpPr>
        <p:spPr>
          <a:xfrm>
            <a:off x="139725" y="656500"/>
            <a:ext cx="3803700" cy="159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latin typeface="Raleway"/>
                <a:ea typeface="Raleway"/>
                <a:cs typeface="Raleway"/>
                <a:sym typeface="Raleway"/>
              </a:rPr>
              <a:t>Пуховязальный промысел зародился Оренбургском крае примерно 250  лет назад, ещё в 18 в. </a:t>
            </a:r>
            <a:endParaRPr>
              <a:latin typeface="Raleway"/>
              <a:ea typeface="Raleway"/>
              <a:cs typeface="Raleway"/>
              <a:sym typeface="Raleway"/>
            </a:endParaRPr>
          </a:p>
          <a:p>
            <a:pPr indent="0" lvl="0" marL="0" rtl="0" algn="l">
              <a:spcBef>
                <a:spcPts val="1600"/>
              </a:spcBef>
              <a:spcAft>
                <a:spcPts val="0"/>
              </a:spcAft>
              <a:buNone/>
            </a:pPr>
            <a:r>
              <a:rPr lang="ru">
                <a:latin typeface="Raleway"/>
                <a:ea typeface="Raleway"/>
                <a:cs typeface="Raleway"/>
                <a:sym typeface="Raleway"/>
              </a:rPr>
              <a:t>Первым обратил внимание на оренбургские пуховые платки </a:t>
            </a:r>
            <a:r>
              <a:rPr b="1" lang="ru">
                <a:latin typeface="Raleway"/>
                <a:ea typeface="Raleway"/>
                <a:cs typeface="Raleway"/>
                <a:sym typeface="Raleway"/>
              </a:rPr>
              <a:t>Пётр Иванович Рычков</a:t>
            </a:r>
            <a:r>
              <a:rPr lang="ru">
                <a:latin typeface="Raleway"/>
                <a:ea typeface="Raleway"/>
                <a:cs typeface="Raleway"/>
                <a:sym typeface="Raleway"/>
              </a:rPr>
              <a:t>.</a:t>
            </a:r>
            <a:endParaRPr>
              <a:latin typeface="Raleway"/>
              <a:ea typeface="Raleway"/>
              <a:cs typeface="Raleway"/>
              <a:sym typeface="Raleway"/>
            </a:endParaRPr>
          </a:p>
          <a:p>
            <a:pPr indent="0" lvl="0" marL="0" rtl="0" algn="l">
              <a:spcBef>
                <a:spcPts val="1600"/>
              </a:spcBef>
              <a:spcAft>
                <a:spcPts val="0"/>
              </a:spcAft>
              <a:buNone/>
            </a:pPr>
            <a:r>
              <a:rPr b="1" lang="ru">
                <a:latin typeface="Raleway"/>
                <a:ea typeface="Raleway"/>
                <a:cs typeface="Raleway"/>
                <a:sym typeface="Raleway"/>
              </a:rPr>
              <a:t>В 1766 году</a:t>
            </a:r>
            <a:r>
              <a:rPr lang="ru">
                <a:latin typeface="Raleway"/>
                <a:ea typeface="Raleway"/>
                <a:cs typeface="Raleway"/>
                <a:sym typeface="Raleway"/>
              </a:rPr>
              <a:t> он опубликовал исследование «Опыт о козьей шерсти», предлагая организовать пуховязальный промысел в крае.</a:t>
            </a:r>
            <a:endParaRPr>
              <a:latin typeface="Raleway"/>
              <a:ea typeface="Raleway"/>
              <a:cs typeface="Raleway"/>
              <a:sym typeface="Raleway"/>
            </a:endParaRPr>
          </a:p>
          <a:p>
            <a:pPr indent="0" lvl="0" marL="0" rtl="0" algn="l">
              <a:spcBef>
                <a:spcPts val="1600"/>
              </a:spcBef>
              <a:spcAft>
                <a:spcPts val="0"/>
              </a:spcAft>
              <a:buNone/>
            </a:pPr>
            <a:r>
              <a:rPr lang="ru">
                <a:latin typeface="Raleway"/>
                <a:ea typeface="Raleway"/>
                <a:cs typeface="Raleway"/>
                <a:sym typeface="Raleway"/>
              </a:rPr>
              <a:t>Оренбургские пуховые платки за рубежом впервые представлены на Парижской международной выставке 1857 года.</a:t>
            </a:r>
            <a:endParaRPr>
              <a:latin typeface="Raleway"/>
              <a:ea typeface="Raleway"/>
              <a:cs typeface="Raleway"/>
              <a:sym typeface="Raleway"/>
            </a:endParaRPr>
          </a:p>
          <a:p>
            <a:pPr indent="0" lvl="0" marL="0" rtl="0" algn="l">
              <a:spcBef>
                <a:spcPts val="1600"/>
              </a:spcBef>
              <a:spcAft>
                <a:spcPts val="0"/>
              </a:spcAft>
              <a:buNone/>
            </a:pPr>
            <a:r>
              <a:rPr lang="ru">
                <a:latin typeface="Raleway"/>
                <a:ea typeface="Raleway"/>
                <a:cs typeface="Raleway"/>
                <a:sym typeface="Raleway"/>
              </a:rPr>
              <a:t>В 1862 году на Лондонской выставке оренбургская казачка Ускова М. Н. получила медаль</a:t>
            </a:r>
            <a:endParaRPr>
              <a:latin typeface="Raleway"/>
              <a:ea typeface="Raleway"/>
              <a:cs typeface="Raleway"/>
              <a:sym typeface="Raleway"/>
            </a:endParaRPr>
          </a:p>
          <a:p>
            <a:pPr indent="0" lvl="0" marL="0" rtl="0" algn="l">
              <a:spcBef>
                <a:spcPts val="1600"/>
              </a:spcBef>
              <a:spcAft>
                <a:spcPts val="1600"/>
              </a:spcAft>
              <a:buNone/>
            </a:pPr>
            <a:r>
              <a:t/>
            </a:r>
            <a:endParaRPr/>
          </a:p>
        </p:txBody>
      </p:sp>
      <p:pic>
        <p:nvPicPr>
          <p:cNvPr id="299" name="Google Shape;299;p32"/>
          <p:cNvPicPr preferRelativeResize="0"/>
          <p:nvPr/>
        </p:nvPicPr>
        <p:blipFill rotWithShape="1">
          <a:blip r:embed="rId3">
            <a:alphaModFix/>
          </a:blip>
          <a:srcRect b="0" l="0" r="0" t="2714"/>
          <a:stretch/>
        </p:blipFill>
        <p:spPr>
          <a:xfrm>
            <a:off x="6962975" y="2388875"/>
            <a:ext cx="2133125" cy="2606000"/>
          </a:xfrm>
          <a:prstGeom prst="rect">
            <a:avLst/>
          </a:prstGeom>
          <a:noFill/>
          <a:ln>
            <a:noFill/>
          </a:ln>
        </p:spPr>
      </p:pic>
      <p:pic>
        <p:nvPicPr>
          <p:cNvPr id="300" name="Google Shape;300;p32"/>
          <p:cNvPicPr preferRelativeResize="0"/>
          <p:nvPr/>
        </p:nvPicPr>
        <p:blipFill rotWithShape="1">
          <a:blip r:embed="rId4">
            <a:alphaModFix/>
          </a:blip>
          <a:srcRect b="0" l="0" r="9354" t="0"/>
          <a:stretch/>
        </p:blipFill>
        <p:spPr>
          <a:xfrm>
            <a:off x="4074625" y="656500"/>
            <a:ext cx="2824000" cy="23421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3"/>
          <p:cNvSpPr txBox="1"/>
          <p:nvPr>
            <p:ph type="title"/>
          </p:nvPr>
        </p:nvSpPr>
        <p:spPr>
          <a:xfrm>
            <a:off x="559850" y="636350"/>
            <a:ext cx="3595200" cy="42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2100"/>
              <a:t>Секрет оренбургских коз</a:t>
            </a:r>
            <a:endParaRPr sz="2100"/>
          </a:p>
        </p:txBody>
      </p:sp>
      <p:sp>
        <p:nvSpPr>
          <p:cNvPr id="306" name="Google Shape;306;p33"/>
          <p:cNvSpPr txBox="1"/>
          <p:nvPr>
            <p:ph idx="1" type="body"/>
          </p:nvPr>
        </p:nvSpPr>
        <p:spPr>
          <a:xfrm>
            <a:off x="209950" y="1274400"/>
            <a:ext cx="4697400" cy="259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200">
                <a:latin typeface="Raleway"/>
                <a:ea typeface="Raleway"/>
                <a:cs typeface="Raleway"/>
                <a:sym typeface="Raleway"/>
              </a:rPr>
              <a:t>Утверждается, что пух оренбургских коз — самый тонкий в мире: толщина пуха оренбургских коз — 16-18 мкм, ангорских коз (мохер) — 22-24 мкм. Поэтому изделия из оренбургского пуха — шали и паутинки — особенно нежные и мягкие. Суровые морозные зимы со снегом и оренбургскими метелями — буранами, а также особенности питания оренбургских коз — растительность горных степей Урала — вот основные причины, почему порода оренбургских коз имеет такой тонкий пух. Вместе с тем, этот пух очень прочный — прочнее шерсти. Самое удивительное, что оренбургские козы разводятся только в Оренбургской области. Оренбургские козы во Франции выродились, превратившись в обычных коз с грубым толстым пухом. В XVIII—XIX веках Франция импортировала десятки тысяч пудов оренбургского пуха, который ценился выше кашмирского. Западная Европа и сейчас много покупает оренбургского пуха.</a:t>
            </a:r>
            <a:endParaRPr sz="1200">
              <a:latin typeface="Raleway"/>
              <a:ea typeface="Raleway"/>
              <a:cs typeface="Raleway"/>
              <a:sym typeface="Raleway"/>
            </a:endParaRPr>
          </a:p>
          <a:p>
            <a:pPr indent="0" lvl="0" marL="0" rtl="0" algn="l">
              <a:spcBef>
                <a:spcPts val="1600"/>
              </a:spcBef>
              <a:spcAft>
                <a:spcPts val="1600"/>
              </a:spcAft>
              <a:buNone/>
            </a:pPr>
            <a:r>
              <a:t/>
            </a:r>
            <a:endParaRPr/>
          </a:p>
        </p:txBody>
      </p:sp>
      <p:pic>
        <p:nvPicPr>
          <p:cNvPr id="307" name="Google Shape;307;p33"/>
          <p:cNvPicPr preferRelativeResize="0"/>
          <p:nvPr/>
        </p:nvPicPr>
        <p:blipFill>
          <a:blip r:embed="rId3">
            <a:alphaModFix/>
          </a:blip>
          <a:stretch>
            <a:fillRect/>
          </a:stretch>
        </p:blipFill>
        <p:spPr>
          <a:xfrm>
            <a:off x="5129700" y="699800"/>
            <a:ext cx="3022800" cy="2157555"/>
          </a:xfrm>
          <a:prstGeom prst="rect">
            <a:avLst/>
          </a:prstGeom>
          <a:noFill/>
          <a:ln>
            <a:noFill/>
          </a:ln>
        </p:spPr>
      </p:pic>
      <p:pic>
        <p:nvPicPr>
          <p:cNvPr id="308" name="Google Shape;308;p33"/>
          <p:cNvPicPr preferRelativeResize="0"/>
          <p:nvPr/>
        </p:nvPicPr>
        <p:blipFill>
          <a:blip r:embed="rId4">
            <a:alphaModFix/>
          </a:blip>
          <a:stretch>
            <a:fillRect/>
          </a:stretch>
        </p:blipFill>
        <p:spPr>
          <a:xfrm>
            <a:off x="5190975" y="3032478"/>
            <a:ext cx="2814251" cy="18798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4"/>
          <p:cNvSpPr/>
          <p:nvPr/>
        </p:nvSpPr>
        <p:spPr>
          <a:xfrm>
            <a:off x="734775" y="1138925"/>
            <a:ext cx="962100" cy="139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14" name="Google Shape;314;p34"/>
          <p:cNvSpPr txBox="1"/>
          <p:nvPr>
            <p:ph type="title"/>
          </p:nvPr>
        </p:nvSpPr>
        <p:spPr>
          <a:xfrm>
            <a:off x="327600" y="542325"/>
            <a:ext cx="3300900" cy="47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Виды платков </a:t>
            </a:r>
            <a:endParaRPr/>
          </a:p>
        </p:txBody>
      </p:sp>
      <p:sp>
        <p:nvSpPr>
          <p:cNvPr id="315" name="Google Shape;315;p34"/>
          <p:cNvSpPr txBox="1"/>
          <p:nvPr>
            <p:ph idx="1" type="body"/>
          </p:nvPr>
        </p:nvSpPr>
        <p:spPr>
          <a:xfrm>
            <a:off x="327600" y="1089950"/>
            <a:ext cx="5262000" cy="328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a:latin typeface="Raleway"/>
                <a:ea typeface="Raleway"/>
                <a:cs typeface="Raleway"/>
                <a:sym typeface="Raleway"/>
              </a:rPr>
              <a:t>Оренбургские платки бывают нескольких видов:</a:t>
            </a:r>
            <a:endParaRPr b="1">
              <a:latin typeface="Raleway"/>
              <a:ea typeface="Raleway"/>
              <a:cs typeface="Raleway"/>
              <a:sym typeface="Raleway"/>
            </a:endParaRPr>
          </a:p>
          <a:p>
            <a:pPr indent="0" lvl="0" marL="0" rtl="0" algn="l">
              <a:spcBef>
                <a:spcPts val="1600"/>
              </a:spcBef>
              <a:spcAft>
                <a:spcPts val="0"/>
              </a:spcAft>
              <a:buNone/>
            </a:pPr>
            <a:r>
              <a:rPr b="1" lang="ru">
                <a:latin typeface="Raleway"/>
                <a:ea typeface="Raleway"/>
                <a:cs typeface="Raleway"/>
                <a:sym typeface="Raleway"/>
              </a:rPr>
              <a:t>простой пуховый платок  (шаль)</a:t>
            </a:r>
            <a:r>
              <a:rPr lang="ru">
                <a:latin typeface="Raleway"/>
                <a:ea typeface="Raleway"/>
                <a:cs typeface="Raleway"/>
                <a:sym typeface="Raleway"/>
              </a:rPr>
              <a:t> — серые (редко белые) толстые теплые пуховые платки. Именно с изготовления шалей и начался оренбургский пуховязальный промысел. Наиболее теплый вид платка. Такие платки используются для </a:t>
            </a:r>
            <a:r>
              <a:rPr lang="ru">
                <a:latin typeface="Raleway"/>
                <a:ea typeface="Raleway"/>
                <a:cs typeface="Raleway"/>
                <a:sym typeface="Raleway"/>
              </a:rPr>
              <a:t>повседневной носки.</a:t>
            </a:r>
            <a:endParaRPr>
              <a:latin typeface="Raleway"/>
              <a:ea typeface="Raleway"/>
              <a:cs typeface="Raleway"/>
              <a:sym typeface="Raleway"/>
            </a:endParaRPr>
          </a:p>
          <a:p>
            <a:pPr indent="0" lvl="0" marL="0" rtl="0" algn="l">
              <a:spcBef>
                <a:spcPts val="1600"/>
              </a:spcBef>
              <a:spcAft>
                <a:spcPts val="0"/>
              </a:spcAft>
              <a:buNone/>
            </a:pPr>
            <a:r>
              <a:rPr b="1" lang="ru">
                <a:latin typeface="Raleway"/>
                <a:ea typeface="Raleway"/>
                <a:cs typeface="Raleway"/>
                <a:sym typeface="Raleway"/>
              </a:rPr>
              <a:t>паутинка</a:t>
            </a:r>
            <a:r>
              <a:rPr lang="ru">
                <a:latin typeface="Raleway"/>
                <a:ea typeface="Raleway"/>
                <a:cs typeface="Raleway"/>
                <a:sym typeface="Raleway"/>
              </a:rPr>
              <a:t>  — ажурное изделие из козьего пуха тонкого прядения и шёлка. Не используются для повседневной носки. Используется в торжественных, праздничных случаях, так как схемы и приемы вязания намного сложнее, чем простого пухового платка. Обычно используется более чистая и мягкая шерсть, что удорожает изделие</a:t>
            </a:r>
            <a:endParaRPr>
              <a:latin typeface="Raleway"/>
              <a:ea typeface="Raleway"/>
              <a:cs typeface="Raleway"/>
              <a:sym typeface="Raleway"/>
            </a:endParaRPr>
          </a:p>
          <a:p>
            <a:pPr indent="0" lvl="0" marL="0" rtl="0" algn="l">
              <a:spcBef>
                <a:spcPts val="1600"/>
              </a:spcBef>
              <a:spcAft>
                <a:spcPts val="0"/>
              </a:spcAft>
              <a:buNone/>
            </a:pPr>
            <a:r>
              <a:rPr b="1" lang="ru">
                <a:latin typeface="Raleway"/>
                <a:ea typeface="Raleway"/>
                <a:cs typeface="Raleway"/>
                <a:sym typeface="Raleway"/>
              </a:rPr>
              <a:t>палантин </a:t>
            </a:r>
            <a:r>
              <a:rPr lang="ru">
                <a:latin typeface="Raleway"/>
                <a:ea typeface="Raleway"/>
                <a:cs typeface="Raleway"/>
                <a:sym typeface="Raleway"/>
              </a:rPr>
              <a:t> — тонкий шарф/накидка, по способу вязанию и применению аналогичен паутинке.</a:t>
            </a:r>
            <a:endParaRPr>
              <a:latin typeface="Raleway"/>
              <a:ea typeface="Raleway"/>
              <a:cs typeface="Raleway"/>
              <a:sym typeface="Raleway"/>
            </a:endParaRPr>
          </a:p>
          <a:p>
            <a:pPr indent="0" lvl="0" marL="0" rtl="0" algn="l">
              <a:spcBef>
                <a:spcPts val="1600"/>
              </a:spcBef>
              <a:spcAft>
                <a:spcPts val="16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p35"/>
          <p:cNvPicPr preferRelativeResize="0"/>
          <p:nvPr/>
        </p:nvPicPr>
        <p:blipFill>
          <a:blip r:embed="rId3">
            <a:alphaModFix/>
          </a:blip>
          <a:stretch>
            <a:fillRect/>
          </a:stretch>
        </p:blipFill>
        <p:spPr>
          <a:xfrm>
            <a:off x="4025875" y="922175"/>
            <a:ext cx="4808301" cy="3617254"/>
          </a:xfrm>
          <a:prstGeom prst="rect">
            <a:avLst/>
          </a:prstGeom>
          <a:noFill/>
          <a:ln>
            <a:noFill/>
          </a:ln>
        </p:spPr>
      </p:pic>
      <p:sp>
        <p:nvSpPr>
          <p:cNvPr id="321" name="Google Shape;321;p35"/>
          <p:cNvSpPr/>
          <p:nvPr/>
        </p:nvSpPr>
        <p:spPr>
          <a:xfrm>
            <a:off x="638550" y="1128425"/>
            <a:ext cx="1968300" cy="437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sp>
        <p:nvSpPr>
          <p:cNvPr id="322" name="Google Shape;322;p35"/>
          <p:cNvSpPr txBox="1"/>
          <p:nvPr>
            <p:ph idx="1" type="body"/>
          </p:nvPr>
        </p:nvSpPr>
        <p:spPr>
          <a:xfrm>
            <a:off x="288675" y="1399600"/>
            <a:ext cx="3498900" cy="297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1500">
                <a:latin typeface="Raleway"/>
                <a:ea typeface="Raleway"/>
                <a:cs typeface="Raleway"/>
                <a:sym typeface="Raleway"/>
              </a:rPr>
              <a:t>Паутинка и палантин — это очень тонкие, как паутина, платки. Тонкие паутинки имеют, как правило, сложный узор и используются как украшение.  Тонкость изделия нередко определяют по 2 параметрам: проходит ли изделие через обручальное кольцо и помещается ли в гусином яйце.</a:t>
            </a:r>
            <a:endParaRPr sz="1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6"/>
          <p:cNvSpPr txBox="1"/>
          <p:nvPr>
            <p:ph type="title"/>
          </p:nvPr>
        </p:nvSpPr>
        <p:spPr>
          <a:xfrm>
            <a:off x="441325" y="575125"/>
            <a:ext cx="2375400" cy="54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Виды работ:</a:t>
            </a:r>
            <a:endParaRPr/>
          </a:p>
        </p:txBody>
      </p:sp>
      <p:sp>
        <p:nvSpPr>
          <p:cNvPr id="328" name="Google Shape;328;p36"/>
          <p:cNvSpPr txBox="1"/>
          <p:nvPr>
            <p:ph idx="1" type="body"/>
          </p:nvPr>
        </p:nvSpPr>
        <p:spPr>
          <a:xfrm>
            <a:off x="123600" y="1425925"/>
            <a:ext cx="3217800" cy="3061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1400">
                <a:latin typeface="Raleway"/>
                <a:ea typeface="Raleway"/>
                <a:cs typeface="Raleway"/>
                <a:sym typeface="Raleway"/>
              </a:rPr>
              <a:t>Работа пуховязальщиц очень трудоемка и кропотлива. Чтобы изготовить платок ручным способом, необходимо проделать ряд последовательных операций: очистить пух от волос, три раза прочесать его на гребнях, выпрясть на веретене нитку, стростить пуховую нитку с ниткой натурального шелка для ажурного платка, смотать в клубки, связать и, наконец, очистить готовый платок.</a:t>
            </a:r>
            <a:r>
              <a:rPr lang="ru">
                <a:latin typeface="Raleway"/>
                <a:ea typeface="Raleway"/>
                <a:cs typeface="Raleway"/>
                <a:sym typeface="Raleway"/>
              </a:rPr>
              <a:t>  </a:t>
            </a:r>
            <a:endParaRPr>
              <a:latin typeface="Raleway"/>
              <a:ea typeface="Raleway"/>
              <a:cs typeface="Raleway"/>
              <a:sym typeface="Raleway"/>
            </a:endParaRPr>
          </a:p>
        </p:txBody>
      </p:sp>
      <p:pic>
        <p:nvPicPr>
          <p:cNvPr id="329" name="Google Shape;329;p36"/>
          <p:cNvPicPr preferRelativeResize="0"/>
          <p:nvPr/>
        </p:nvPicPr>
        <p:blipFill>
          <a:blip r:embed="rId3">
            <a:alphaModFix/>
          </a:blip>
          <a:stretch>
            <a:fillRect/>
          </a:stretch>
        </p:blipFill>
        <p:spPr>
          <a:xfrm>
            <a:off x="3478750" y="664825"/>
            <a:ext cx="5489874" cy="4111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19"/>
          <p:cNvPicPr preferRelativeResize="0"/>
          <p:nvPr/>
        </p:nvPicPr>
        <p:blipFill>
          <a:blip r:embed="rId3">
            <a:alphaModFix/>
          </a:blip>
          <a:stretch>
            <a:fillRect/>
          </a:stretch>
        </p:blipFill>
        <p:spPr>
          <a:xfrm>
            <a:off x="5764546" y="848396"/>
            <a:ext cx="3165600" cy="2325850"/>
          </a:xfrm>
          <a:prstGeom prst="rect">
            <a:avLst/>
          </a:prstGeom>
          <a:noFill/>
          <a:ln>
            <a:noFill/>
          </a:ln>
        </p:spPr>
      </p:pic>
      <p:sp>
        <p:nvSpPr>
          <p:cNvPr id="183" name="Google Shape;183;p19"/>
          <p:cNvSpPr/>
          <p:nvPr/>
        </p:nvSpPr>
        <p:spPr>
          <a:xfrm>
            <a:off x="717300" y="1049700"/>
            <a:ext cx="953400" cy="218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9"/>
          <p:cNvSpPr txBox="1"/>
          <p:nvPr>
            <p:ph idx="1" type="body"/>
          </p:nvPr>
        </p:nvSpPr>
        <p:spPr>
          <a:xfrm>
            <a:off x="446150" y="848400"/>
            <a:ext cx="5126100" cy="22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500"/>
              <a:t> </a:t>
            </a:r>
            <a:r>
              <a:rPr lang="ru" sz="1500">
                <a:latin typeface="Raleway"/>
                <a:ea typeface="Raleway"/>
                <a:cs typeface="Raleway"/>
                <a:sym typeface="Raleway"/>
              </a:rPr>
              <a:t>Мы живём на Урале, а значит мы должны знакомить детей с искусством уральских  мастеров, с художественной литературой ,приобщать детей к миру прекрасного.Этим самым  развивать  познавательную активность детей.Воспитывать  любовь  к народному  творчеству, уважение  к работе народных мастеров, эстетические и этические  чувства.Обогащать  духовный мир ребёнка, делая его жизнь  яркой, полной впечатлениями, интересными событиями. </a:t>
            </a:r>
            <a:endParaRPr sz="1500">
              <a:latin typeface="Raleway"/>
              <a:ea typeface="Raleway"/>
              <a:cs typeface="Raleway"/>
              <a:sym typeface="Raleway"/>
            </a:endParaRPr>
          </a:p>
          <a:p>
            <a:pPr indent="0" lvl="0" marL="0" rtl="0" algn="l">
              <a:spcBef>
                <a:spcPts val="1600"/>
              </a:spcBef>
              <a:spcAft>
                <a:spcPts val="0"/>
              </a:spcAft>
              <a:buNone/>
            </a:pPr>
            <a:r>
              <a:rPr lang="ru" sz="1500">
                <a:latin typeface="Raleway"/>
                <a:ea typeface="Raleway"/>
                <a:cs typeface="Raleway"/>
                <a:sym typeface="Raleway"/>
              </a:rPr>
              <a:t>Сегодня , сохраняя  традиции, поднимая    и восстанавливая  из руин  угасающие ремёсла, уральские мастера несут  всему миру славу славу о нашем крае, радуют  и удивляют своим  и искусством</a:t>
            </a:r>
            <a:endParaRPr sz="1500">
              <a:latin typeface="Raleway"/>
              <a:ea typeface="Raleway"/>
              <a:cs typeface="Raleway"/>
              <a:sym typeface="Raleway"/>
            </a:endParaRPr>
          </a:p>
          <a:p>
            <a:pPr indent="0" lvl="0" marL="0" rtl="0" algn="l">
              <a:spcBef>
                <a:spcPts val="1600"/>
              </a:spcBef>
              <a:spcAft>
                <a:spcPts val="0"/>
              </a:spcAft>
              <a:buNone/>
            </a:pPr>
            <a:r>
              <a:t/>
            </a:r>
            <a:endParaRPr sz="1100"/>
          </a:p>
          <a:p>
            <a:pPr indent="0" lvl="0" marL="0" rtl="0" algn="l">
              <a:spcBef>
                <a:spcPts val="1600"/>
              </a:spcBef>
              <a:spcAft>
                <a:spcPts val="1600"/>
              </a:spcAft>
              <a:buNone/>
            </a:pPr>
            <a:r>
              <a:t/>
            </a:r>
            <a:endParaRPr sz="11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7"/>
          <p:cNvSpPr txBox="1"/>
          <p:nvPr>
            <p:ph type="title"/>
          </p:nvPr>
        </p:nvSpPr>
        <p:spPr>
          <a:xfrm>
            <a:off x="598775" y="1134950"/>
            <a:ext cx="3300900" cy="94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Лечебные свойства пуха</a:t>
            </a:r>
            <a:endParaRPr/>
          </a:p>
        </p:txBody>
      </p:sp>
      <p:sp>
        <p:nvSpPr>
          <p:cNvPr id="335" name="Google Shape;335;p37"/>
          <p:cNvSpPr txBox="1"/>
          <p:nvPr>
            <p:ph idx="1" type="body"/>
          </p:nvPr>
        </p:nvSpPr>
        <p:spPr>
          <a:xfrm>
            <a:off x="498600" y="2011975"/>
            <a:ext cx="4073400" cy="159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a:latin typeface="Raleway"/>
                <a:ea typeface="Raleway"/>
                <a:cs typeface="Raleway"/>
                <a:sym typeface="Raleway"/>
              </a:rPr>
              <a:t>Пух содержит большое количество ланолина, который способствует заживлению ран и переломов.  Козий пух прекрасно испаряет влагу, оставаясь при этом сухим. Прогревание сухим теплом прекрасно лечит лимфаденит, успокаивает ревматические боли в суставах. При простуде или пневмонии врачи рекомендуют прогреть ребенка, завернув его в пуховый платок. Пух дает сухое тепло, препятствует перегреву и действует как экологический фильтр. Пух массирует нервные окончания кожи и способствует улучшению микроциркуляции крови в </a:t>
            </a:r>
            <a:endParaRPr>
              <a:latin typeface="Raleway"/>
              <a:ea typeface="Raleway"/>
              <a:cs typeface="Raleway"/>
              <a:sym typeface="Raleway"/>
            </a:endParaRPr>
          </a:p>
        </p:txBody>
      </p:sp>
      <p:pic>
        <p:nvPicPr>
          <p:cNvPr id="336" name="Google Shape;336;p37"/>
          <p:cNvPicPr preferRelativeResize="0"/>
          <p:nvPr/>
        </p:nvPicPr>
        <p:blipFill>
          <a:blip r:embed="rId3">
            <a:alphaModFix/>
          </a:blip>
          <a:stretch>
            <a:fillRect/>
          </a:stretch>
        </p:blipFill>
        <p:spPr>
          <a:xfrm>
            <a:off x="4776100" y="758800"/>
            <a:ext cx="4045574" cy="2701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8"/>
          <p:cNvSpPr txBox="1"/>
          <p:nvPr>
            <p:ph type="title"/>
          </p:nvPr>
        </p:nvSpPr>
        <p:spPr>
          <a:xfrm>
            <a:off x="201200" y="548875"/>
            <a:ext cx="4329900" cy="61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2200"/>
              <a:t>Декоративная роспись Урала</a:t>
            </a:r>
            <a:endParaRPr sz="2200"/>
          </a:p>
        </p:txBody>
      </p:sp>
      <p:sp>
        <p:nvSpPr>
          <p:cNvPr id="342" name="Google Shape;342;p38"/>
          <p:cNvSpPr txBox="1"/>
          <p:nvPr>
            <p:ph idx="1" type="body"/>
          </p:nvPr>
        </p:nvSpPr>
        <p:spPr>
          <a:xfrm>
            <a:off x="201200" y="1395075"/>
            <a:ext cx="3857700" cy="159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a:latin typeface="Raleway"/>
                <a:ea typeface="Raleway"/>
                <a:cs typeface="Raleway"/>
                <a:sym typeface="Raleway"/>
              </a:rPr>
              <a:t>- одно из самобытнейших явлений русского народного искусства. Она включает в себя гармоничную и поразительную по своей цельности роспись бытовых вещей: берестяной посуды, деревянной утвари, металлических изделий и распространённый среди крестьянства обычай расписывать свои дома.Особое значение   уделялось потолку в доме- верхний ярус.Потолок_ это небо.На  нём изображали  круг с цветами  и плодами- символ солнца. Солнце  имело  большое значение  для человека.Будет хорошая погода.Будет урожай.</a:t>
            </a:r>
            <a:endParaRPr>
              <a:latin typeface="Raleway"/>
              <a:ea typeface="Raleway"/>
              <a:cs typeface="Raleway"/>
              <a:sym typeface="Raleway"/>
            </a:endParaRPr>
          </a:p>
        </p:txBody>
      </p:sp>
      <p:pic>
        <p:nvPicPr>
          <p:cNvPr id="343" name="Google Shape;343;p38"/>
          <p:cNvPicPr preferRelativeResize="0"/>
          <p:nvPr/>
        </p:nvPicPr>
        <p:blipFill>
          <a:blip r:embed="rId3">
            <a:alphaModFix/>
          </a:blip>
          <a:stretch>
            <a:fillRect/>
          </a:stretch>
        </p:blipFill>
        <p:spPr>
          <a:xfrm>
            <a:off x="4846075" y="598500"/>
            <a:ext cx="3690650" cy="2469100"/>
          </a:xfrm>
          <a:prstGeom prst="rect">
            <a:avLst/>
          </a:prstGeom>
          <a:noFill/>
          <a:ln>
            <a:noFill/>
          </a:ln>
        </p:spPr>
      </p:pic>
      <p:pic>
        <p:nvPicPr>
          <p:cNvPr id="344" name="Google Shape;344;p38"/>
          <p:cNvPicPr preferRelativeResize="0"/>
          <p:nvPr/>
        </p:nvPicPr>
        <p:blipFill>
          <a:blip r:embed="rId4">
            <a:alphaModFix/>
          </a:blip>
          <a:stretch>
            <a:fillRect/>
          </a:stretch>
        </p:blipFill>
        <p:spPr>
          <a:xfrm>
            <a:off x="5024800" y="3220000"/>
            <a:ext cx="1619250" cy="1562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39"/>
          <p:cNvSpPr txBox="1"/>
          <p:nvPr>
            <p:ph idx="1" type="body"/>
          </p:nvPr>
        </p:nvSpPr>
        <p:spPr>
          <a:xfrm>
            <a:off x="520025" y="1364625"/>
            <a:ext cx="3300900" cy="159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a:latin typeface="Raleway"/>
                <a:ea typeface="Raleway"/>
                <a:cs typeface="Raleway"/>
                <a:sym typeface="Raleway"/>
              </a:rPr>
              <a:t>Каждый элемент в росписи прочитывался и имел своё смысловое значение.Птица являлась посредницей между небом и землёй. Связывала человека , была вестницей солнца и облаками дающими дождь.</a:t>
            </a:r>
            <a:endParaRPr>
              <a:latin typeface="Raleway"/>
              <a:ea typeface="Raleway"/>
              <a:cs typeface="Raleway"/>
              <a:sym typeface="Raleway"/>
            </a:endParaRPr>
          </a:p>
        </p:txBody>
      </p:sp>
      <p:sp>
        <p:nvSpPr>
          <p:cNvPr id="350" name="Google Shape;350;p39"/>
          <p:cNvSpPr/>
          <p:nvPr/>
        </p:nvSpPr>
        <p:spPr>
          <a:xfrm>
            <a:off x="677475" y="2755450"/>
            <a:ext cx="3300900" cy="165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ru">
                <a:solidFill>
                  <a:schemeClr val="accent1"/>
                </a:solidFill>
                <a:latin typeface="Raleway"/>
                <a:ea typeface="Raleway"/>
                <a:cs typeface="Raleway"/>
                <a:sym typeface="Raleway"/>
              </a:rPr>
              <a:t>Цвет стен имел тёплые оттенки, любовь к красному цвету шла издревле Красный цвет-цвет огня как символ очага, жизни.</a:t>
            </a:r>
            <a:endParaRPr>
              <a:solidFill>
                <a:schemeClr val="accent1"/>
              </a:solidFill>
              <a:latin typeface="Raleway"/>
              <a:ea typeface="Raleway"/>
              <a:cs typeface="Raleway"/>
              <a:sym typeface="Raleway"/>
            </a:endParaRPr>
          </a:p>
        </p:txBody>
      </p:sp>
      <p:pic>
        <p:nvPicPr>
          <p:cNvPr id="351" name="Google Shape;351;p39"/>
          <p:cNvPicPr preferRelativeResize="0"/>
          <p:nvPr/>
        </p:nvPicPr>
        <p:blipFill>
          <a:blip r:embed="rId3">
            <a:alphaModFix/>
          </a:blip>
          <a:stretch>
            <a:fillRect/>
          </a:stretch>
        </p:blipFill>
        <p:spPr>
          <a:xfrm>
            <a:off x="4200570" y="677250"/>
            <a:ext cx="3367355" cy="2375600"/>
          </a:xfrm>
          <a:prstGeom prst="rect">
            <a:avLst/>
          </a:prstGeom>
          <a:noFill/>
          <a:ln>
            <a:noFill/>
          </a:ln>
        </p:spPr>
      </p:pic>
      <p:pic>
        <p:nvPicPr>
          <p:cNvPr id="352" name="Google Shape;352;p39"/>
          <p:cNvPicPr preferRelativeResize="0"/>
          <p:nvPr/>
        </p:nvPicPr>
        <p:blipFill>
          <a:blip r:embed="rId4">
            <a:alphaModFix/>
          </a:blip>
          <a:stretch>
            <a:fillRect/>
          </a:stretch>
        </p:blipFill>
        <p:spPr>
          <a:xfrm>
            <a:off x="4296975" y="3125575"/>
            <a:ext cx="2604419" cy="17430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0"/>
          <p:cNvSpPr txBox="1"/>
          <p:nvPr>
            <p:ph type="title"/>
          </p:nvPr>
        </p:nvSpPr>
        <p:spPr>
          <a:xfrm>
            <a:off x="730000" y="1318650"/>
            <a:ext cx="3300900" cy="94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700"/>
              <a:t>Изображая птицу люди желали  счастья супругам, добро семье.</a:t>
            </a:r>
            <a:endParaRPr sz="1700"/>
          </a:p>
        </p:txBody>
      </p:sp>
      <p:sp>
        <p:nvSpPr>
          <p:cNvPr id="358" name="Google Shape;358;p40"/>
          <p:cNvSpPr txBox="1"/>
          <p:nvPr>
            <p:ph idx="1" type="body"/>
          </p:nvPr>
        </p:nvSpPr>
        <p:spPr>
          <a:xfrm>
            <a:off x="318825" y="2484325"/>
            <a:ext cx="3010500" cy="159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a:t>Цветы на дереве –родители, бутоны и ягодки-дети.У подножия дерева изображались львы, они имели охранительную функцию.Они оберегали от злого человека, от несчастий..</a:t>
            </a:r>
            <a:endParaRPr/>
          </a:p>
        </p:txBody>
      </p:sp>
      <p:pic>
        <p:nvPicPr>
          <p:cNvPr id="359" name="Google Shape;359;p40"/>
          <p:cNvPicPr preferRelativeResize="0"/>
          <p:nvPr/>
        </p:nvPicPr>
        <p:blipFill>
          <a:blip r:embed="rId3">
            <a:alphaModFix/>
          </a:blip>
          <a:stretch>
            <a:fillRect/>
          </a:stretch>
        </p:blipFill>
        <p:spPr>
          <a:xfrm>
            <a:off x="4207525" y="698075"/>
            <a:ext cx="3393225" cy="1911775"/>
          </a:xfrm>
          <a:prstGeom prst="rect">
            <a:avLst/>
          </a:prstGeom>
          <a:noFill/>
          <a:ln>
            <a:noFill/>
          </a:ln>
        </p:spPr>
      </p:pic>
      <p:pic>
        <p:nvPicPr>
          <p:cNvPr id="360" name="Google Shape;360;p40"/>
          <p:cNvPicPr preferRelativeResize="0"/>
          <p:nvPr/>
        </p:nvPicPr>
        <p:blipFill>
          <a:blip r:embed="rId4">
            <a:alphaModFix/>
          </a:blip>
          <a:stretch>
            <a:fillRect/>
          </a:stretch>
        </p:blipFill>
        <p:spPr>
          <a:xfrm>
            <a:off x="6028950" y="2824593"/>
            <a:ext cx="2699705" cy="2026532"/>
          </a:xfrm>
          <a:prstGeom prst="rect">
            <a:avLst/>
          </a:prstGeom>
          <a:noFill/>
          <a:ln>
            <a:noFill/>
          </a:ln>
        </p:spPr>
      </p:pic>
      <p:pic>
        <p:nvPicPr>
          <p:cNvPr id="361" name="Google Shape;361;p40"/>
          <p:cNvPicPr preferRelativeResize="0"/>
          <p:nvPr/>
        </p:nvPicPr>
        <p:blipFill>
          <a:blip r:embed="rId5">
            <a:alphaModFix/>
          </a:blip>
          <a:stretch>
            <a:fillRect/>
          </a:stretch>
        </p:blipFill>
        <p:spPr>
          <a:xfrm>
            <a:off x="3329250" y="2828225"/>
            <a:ext cx="2699700" cy="201928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41"/>
          <p:cNvPicPr preferRelativeResize="0"/>
          <p:nvPr/>
        </p:nvPicPr>
        <p:blipFill>
          <a:blip r:embed="rId3">
            <a:alphaModFix/>
          </a:blip>
          <a:stretch>
            <a:fillRect/>
          </a:stretch>
        </p:blipFill>
        <p:spPr>
          <a:xfrm>
            <a:off x="222350" y="537275"/>
            <a:ext cx="6495675" cy="45012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2"/>
          <p:cNvSpPr txBox="1"/>
          <p:nvPr>
            <p:ph type="title"/>
          </p:nvPr>
        </p:nvSpPr>
        <p:spPr>
          <a:xfrm>
            <a:off x="730000" y="1318650"/>
            <a:ext cx="4728300" cy="1381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800"/>
              <a:t>В росписи встречаются петушки и курочки, Павлины и павы  Совушку и филина изображали у ног кровати, как вы думаете что они охраняли? Они охраняли сон супругов. </a:t>
            </a:r>
            <a:endParaRPr sz="1800"/>
          </a:p>
        </p:txBody>
      </p:sp>
      <p:sp>
        <p:nvSpPr>
          <p:cNvPr id="372" name="Google Shape;372;p42"/>
          <p:cNvSpPr txBox="1"/>
          <p:nvPr>
            <p:ph idx="1" type="body"/>
          </p:nvPr>
        </p:nvSpPr>
        <p:spPr>
          <a:xfrm>
            <a:off x="694975" y="2930425"/>
            <a:ext cx="5174700" cy="2073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a:t>Технология.Последовательность Технология.Роспись выполнялась  на окрашенной  древесине масляной краской.Деревянную  основу  подготавливали  ошкуриванием  и грунтовали прозрачными лаками , клеем или крахмалом, забивая поры древесины.Затем пальцами отпечатывали пятнами основных цветов положение бутонов и листьев.Затем плоской  кистью брали  на один её край белую краску,  а на вторую цветную.Приложив  к поверхности, вращали кисть вокруг  её оси.Благодаря этому приёму , создавались мягкие переходы от цвета к цвету.</a:t>
            </a:r>
            <a:endParaRPr/>
          </a:p>
        </p:txBody>
      </p:sp>
      <p:pic>
        <p:nvPicPr>
          <p:cNvPr id="373" name="Google Shape;373;p42"/>
          <p:cNvPicPr preferRelativeResize="0"/>
          <p:nvPr/>
        </p:nvPicPr>
        <p:blipFill>
          <a:blip r:embed="rId3">
            <a:alphaModFix/>
          </a:blip>
          <a:stretch>
            <a:fillRect/>
          </a:stretch>
        </p:blipFill>
        <p:spPr>
          <a:xfrm>
            <a:off x="6022075" y="573400"/>
            <a:ext cx="2969525" cy="2231698"/>
          </a:xfrm>
          <a:prstGeom prst="rect">
            <a:avLst/>
          </a:prstGeom>
          <a:noFill/>
          <a:ln>
            <a:noFill/>
          </a:ln>
        </p:spPr>
      </p:pic>
      <p:pic>
        <p:nvPicPr>
          <p:cNvPr id="374" name="Google Shape;374;p42"/>
          <p:cNvPicPr preferRelativeResize="0"/>
          <p:nvPr/>
        </p:nvPicPr>
        <p:blipFill>
          <a:blip r:embed="rId4">
            <a:alphaModFix/>
          </a:blip>
          <a:stretch>
            <a:fillRect/>
          </a:stretch>
        </p:blipFill>
        <p:spPr>
          <a:xfrm>
            <a:off x="6022075" y="2930423"/>
            <a:ext cx="2969525" cy="186352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43"/>
          <p:cNvSpPr txBox="1"/>
          <p:nvPr>
            <p:ph idx="1" type="body"/>
          </p:nvPr>
        </p:nvSpPr>
        <p:spPr>
          <a:xfrm>
            <a:off x="721225" y="1504550"/>
            <a:ext cx="7588800" cy="2874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2100"/>
              <a:t>Разнообразны и уникальны народные промыслы Урала. Изделия, выполненные народными мастерами из различных материалов, служат непременной частью повседневной жизни человека.  Основные виды промыслов на Урале связаны с наличием месторождений руд черных и цветных металлов, а также с наличием «самоцветной полосы»</a:t>
            </a:r>
            <a:endParaRPr sz="2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4"/>
          <p:cNvSpPr txBox="1"/>
          <p:nvPr>
            <p:ph type="ctrTitle"/>
          </p:nvPr>
        </p:nvSpPr>
        <p:spPr>
          <a:xfrm>
            <a:off x="729450" y="1322450"/>
            <a:ext cx="7688100" cy="166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4800">
                <a:solidFill>
                  <a:srgbClr val="000000"/>
                </a:solidFill>
              </a:rPr>
              <a:t>Спасибо!</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0"/>
          <p:cNvSpPr txBox="1"/>
          <p:nvPr>
            <p:ph type="title"/>
          </p:nvPr>
        </p:nvSpPr>
        <p:spPr>
          <a:xfrm>
            <a:off x="727650" y="1277750"/>
            <a:ext cx="7688700" cy="5352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ru"/>
              <a:t>Народное искусство поражает двумя особенностями : всеохватностью и единством. </a:t>
            </a:r>
            <a:endParaRPr/>
          </a:p>
        </p:txBody>
      </p:sp>
      <p:sp>
        <p:nvSpPr>
          <p:cNvPr id="190" name="Google Shape;190;p20"/>
          <p:cNvSpPr/>
          <p:nvPr/>
        </p:nvSpPr>
        <p:spPr>
          <a:xfrm>
            <a:off x="398840" y="2616100"/>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ru" sz="800">
                <a:solidFill>
                  <a:srgbClr val="FFFFFF"/>
                </a:solidFill>
              </a:rPr>
              <a:t>1</a:t>
            </a:r>
            <a:endParaRPr b="1" sz="800">
              <a:solidFill>
                <a:srgbClr val="FFFFFF"/>
              </a:solidFill>
            </a:endParaRPr>
          </a:p>
        </p:txBody>
      </p:sp>
      <p:sp>
        <p:nvSpPr>
          <p:cNvPr id="191" name="Google Shape;191;p20"/>
          <p:cNvSpPr txBox="1"/>
          <p:nvPr>
            <p:ph idx="1" type="body"/>
          </p:nvPr>
        </p:nvSpPr>
        <p:spPr>
          <a:xfrm>
            <a:off x="894225" y="2571750"/>
            <a:ext cx="3147000" cy="2107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a:latin typeface="Raleway"/>
                <a:ea typeface="Raleway"/>
                <a:cs typeface="Raleway"/>
                <a:sym typeface="Raleway"/>
              </a:rPr>
              <a:t>«Всеохватность» — это пронизанность всего, что выходит из рук и уст человека, художественным началом. Единство — это, прежде всего единство стиля, народного вкуса» (Д.С. Лихачёв). </a:t>
            </a:r>
            <a:endParaRPr>
              <a:latin typeface="Raleway"/>
              <a:ea typeface="Raleway"/>
              <a:cs typeface="Raleway"/>
              <a:sym typeface="Raleway"/>
            </a:endParaRPr>
          </a:p>
        </p:txBody>
      </p:sp>
      <p:sp>
        <p:nvSpPr>
          <p:cNvPr id="192" name="Google Shape;192;p20"/>
          <p:cNvSpPr/>
          <p:nvPr/>
        </p:nvSpPr>
        <p:spPr>
          <a:xfrm>
            <a:off x="4407590" y="2571738"/>
            <a:ext cx="328800" cy="328800"/>
          </a:xfrm>
          <a:prstGeom prst="ellipse">
            <a:avLst/>
          </a:prstGeom>
          <a:solidFill>
            <a:srgbClr val="00BFA5"/>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ru" sz="800">
                <a:solidFill>
                  <a:srgbClr val="FFFFFF"/>
                </a:solidFill>
              </a:rPr>
              <a:t>2</a:t>
            </a:r>
            <a:endParaRPr b="1" sz="800">
              <a:solidFill>
                <a:srgbClr val="FFFFFF"/>
              </a:solidFill>
            </a:endParaRPr>
          </a:p>
        </p:txBody>
      </p:sp>
      <p:sp>
        <p:nvSpPr>
          <p:cNvPr id="193" name="Google Shape;193;p20"/>
          <p:cNvSpPr txBox="1"/>
          <p:nvPr>
            <p:ph idx="1" type="body"/>
          </p:nvPr>
        </p:nvSpPr>
        <p:spPr>
          <a:xfrm>
            <a:off x="4861200" y="2571750"/>
            <a:ext cx="3632400" cy="206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200">
                <a:latin typeface="Raleway"/>
                <a:ea typeface="Raleway"/>
                <a:cs typeface="Raleway"/>
                <a:sym typeface="Raleway"/>
              </a:rPr>
              <a:t>Народные декоративно-прикладные промыслы — одна из проверенных временем форм выражения эстетического восприятия человеком мира. Неповторимые художественные изделия народных промыслов Южного Урала любимы и широко известны не только в нашей стране, их знают и высоко ценят за рубежом, они стали символами отечественной культуры, вкладом России во всемирное культурное наследие.</a:t>
            </a:r>
            <a:endParaRPr sz="1200">
              <a:latin typeface="Raleway"/>
              <a:ea typeface="Raleway"/>
              <a:cs typeface="Raleway"/>
              <a:sym typeface="Raleway"/>
            </a:endParaRPr>
          </a:p>
          <a:p>
            <a:pPr indent="0" lvl="0" marL="0" rtl="0" algn="l">
              <a:spcBef>
                <a:spcPts val="1600"/>
              </a:spcBef>
              <a:spcAft>
                <a:spcPts val="1600"/>
              </a:spcAft>
              <a:buNone/>
            </a:pPr>
            <a:r>
              <a:t/>
            </a:r>
            <a:endParaRPr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330425" y="1301150"/>
            <a:ext cx="38934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Уральские народные промыслы</a:t>
            </a:r>
            <a:endParaRPr/>
          </a:p>
        </p:txBody>
      </p:sp>
      <p:sp>
        <p:nvSpPr>
          <p:cNvPr id="199" name="Google Shape;199;p21"/>
          <p:cNvSpPr txBox="1"/>
          <p:nvPr>
            <p:ph idx="1" type="body"/>
          </p:nvPr>
        </p:nvSpPr>
        <p:spPr>
          <a:xfrm>
            <a:off x="330425" y="2022975"/>
            <a:ext cx="3893400" cy="208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100"/>
          </a:p>
          <a:p>
            <a:pPr indent="0" lvl="0" marL="0" rtl="0" algn="l">
              <a:spcBef>
                <a:spcPts val="1600"/>
              </a:spcBef>
              <a:spcAft>
                <a:spcPts val="0"/>
              </a:spcAft>
              <a:buNone/>
            </a:pPr>
            <a:r>
              <a:rPr lang="ru" sz="1700">
                <a:latin typeface="Raleway"/>
                <a:ea typeface="Raleway"/>
                <a:cs typeface="Raleway"/>
                <a:sym typeface="Raleway"/>
              </a:rPr>
              <a:t>1.Художественное литьё ( каслинское)</a:t>
            </a:r>
            <a:endParaRPr sz="1700">
              <a:latin typeface="Raleway"/>
              <a:ea typeface="Raleway"/>
              <a:cs typeface="Raleway"/>
              <a:sym typeface="Raleway"/>
            </a:endParaRPr>
          </a:p>
          <a:p>
            <a:pPr indent="0" lvl="0" marL="0" rtl="0" algn="l">
              <a:spcBef>
                <a:spcPts val="1600"/>
              </a:spcBef>
              <a:spcAft>
                <a:spcPts val="0"/>
              </a:spcAft>
              <a:buNone/>
            </a:pPr>
            <a:r>
              <a:rPr lang="ru" sz="1700">
                <a:latin typeface="Raleway"/>
                <a:ea typeface="Raleway"/>
                <a:cs typeface="Raleway"/>
                <a:sym typeface="Raleway"/>
              </a:rPr>
              <a:t>2.Резьба по камню</a:t>
            </a:r>
            <a:endParaRPr sz="1700">
              <a:latin typeface="Raleway"/>
              <a:ea typeface="Raleway"/>
              <a:cs typeface="Raleway"/>
              <a:sym typeface="Raleway"/>
            </a:endParaRPr>
          </a:p>
          <a:p>
            <a:pPr indent="0" lvl="0" marL="0" rtl="0" algn="l">
              <a:spcBef>
                <a:spcPts val="1600"/>
              </a:spcBef>
              <a:spcAft>
                <a:spcPts val="0"/>
              </a:spcAft>
              <a:buNone/>
            </a:pPr>
            <a:r>
              <a:rPr lang="ru" sz="1700">
                <a:latin typeface="Raleway"/>
                <a:ea typeface="Raleway"/>
                <a:cs typeface="Raleway"/>
                <a:sym typeface="Raleway"/>
              </a:rPr>
              <a:t>3.Оренбургский пуховый платок</a:t>
            </a:r>
            <a:endParaRPr sz="1700">
              <a:latin typeface="Raleway"/>
              <a:ea typeface="Raleway"/>
              <a:cs typeface="Raleway"/>
              <a:sym typeface="Raleway"/>
            </a:endParaRPr>
          </a:p>
          <a:p>
            <a:pPr indent="0" lvl="0" marL="0" rtl="0" algn="l">
              <a:spcBef>
                <a:spcPts val="1600"/>
              </a:spcBef>
              <a:spcAft>
                <a:spcPts val="0"/>
              </a:spcAft>
              <a:buNone/>
            </a:pPr>
            <a:r>
              <a:rPr lang="ru" sz="1700">
                <a:latin typeface="Raleway"/>
                <a:ea typeface="Raleway"/>
                <a:cs typeface="Raleway"/>
                <a:sym typeface="Raleway"/>
              </a:rPr>
              <a:t>4. Уральская роспись</a:t>
            </a:r>
            <a:endParaRPr sz="1700">
              <a:latin typeface="Raleway"/>
              <a:ea typeface="Raleway"/>
              <a:cs typeface="Raleway"/>
              <a:sym typeface="Raleway"/>
            </a:endParaRPr>
          </a:p>
          <a:p>
            <a:pPr indent="0" lvl="0" marL="0" rtl="0" algn="l">
              <a:spcBef>
                <a:spcPts val="1600"/>
              </a:spcBef>
              <a:spcAft>
                <a:spcPts val="1600"/>
              </a:spcAft>
              <a:buNone/>
            </a:pPr>
            <a:r>
              <a:t/>
            </a:r>
            <a:endParaRPr sz="1100"/>
          </a:p>
        </p:txBody>
      </p:sp>
      <p:pic>
        <p:nvPicPr>
          <p:cNvPr id="200" name="Google Shape;200;p21"/>
          <p:cNvPicPr preferRelativeResize="0"/>
          <p:nvPr/>
        </p:nvPicPr>
        <p:blipFill>
          <a:blip r:embed="rId3">
            <a:alphaModFix/>
          </a:blip>
          <a:stretch>
            <a:fillRect/>
          </a:stretch>
        </p:blipFill>
        <p:spPr>
          <a:xfrm>
            <a:off x="4419500" y="1010625"/>
            <a:ext cx="1973876" cy="1850500"/>
          </a:xfrm>
          <a:prstGeom prst="rect">
            <a:avLst/>
          </a:prstGeom>
          <a:noFill/>
          <a:ln>
            <a:noFill/>
          </a:ln>
        </p:spPr>
      </p:pic>
      <p:pic>
        <p:nvPicPr>
          <p:cNvPr id="201" name="Google Shape;201;p21"/>
          <p:cNvPicPr preferRelativeResize="0"/>
          <p:nvPr/>
        </p:nvPicPr>
        <p:blipFill>
          <a:blip r:embed="rId4">
            <a:alphaModFix/>
          </a:blip>
          <a:stretch>
            <a:fillRect/>
          </a:stretch>
        </p:blipFill>
        <p:spPr>
          <a:xfrm>
            <a:off x="4223813" y="2951875"/>
            <a:ext cx="2169550" cy="1850500"/>
          </a:xfrm>
          <a:prstGeom prst="rect">
            <a:avLst/>
          </a:prstGeom>
          <a:noFill/>
          <a:ln>
            <a:noFill/>
          </a:ln>
        </p:spPr>
      </p:pic>
      <p:pic>
        <p:nvPicPr>
          <p:cNvPr id="202" name="Google Shape;202;p21"/>
          <p:cNvPicPr preferRelativeResize="0"/>
          <p:nvPr/>
        </p:nvPicPr>
        <p:blipFill>
          <a:blip r:embed="rId5">
            <a:alphaModFix/>
          </a:blip>
          <a:stretch>
            <a:fillRect/>
          </a:stretch>
        </p:blipFill>
        <p:spPr>
          <a:xfrm>
            <a:off x="6451601" y="1073825"/>
            <a:ext cx="2604925" cy="3476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434343"/>
        </a:solidFill>
      </p:bgPr>
    </p:bg>
    <p:spTree>
      <p:nvGrpSpPr>
        <p:cNvPr id="206" name="Shape 206"/>
        <p:cNvGrpSpPr/>
        <p:nvPr/>
      </p:nvGrpSpPr>
      <p:grpSpPr>
        <a:xfrm>
          <a:off x="0" y="0"/>
          <a:ext cx="0" cy="0"/>
          <a:chOff x="0" y="0"/>
          <a:chExt cx="0" cy="0"/>
        </a:xfrm>
      </p:grpSpPr>
      <p:sp>
        <p:nvSpPr>
          <p:cNvPr id="207" name="Google Shape;207;p22"/>
          <p:cNvSpPr/>
          <p:nvPr/>
        </p:nvSpPr>
        <p:spPr>
          <a:xfrm>
            <a:off x="804750" y="1178550"/>
            <a:ext cx="839700" cy="963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endParaRPr>
          </a:p>
        </p:txBody>
      </p:sp>
      <p:sp>
        <p:nvSpPr>
          <p:cNvPr id="208" name="Google Shape;208;p22"/>
          <p:cNvSpPr txBox="1"/>
          <p:nvPr>
            <p:ph type="title"/>
          </p:nvPr>
        </p:nvSpPr>
        <p:spPr>
          <a:xfrm>
            <a:off x="4675100" y="164000"/>
            <a:ext cx="3300900" cy="1146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600">
                <a:solidFill>
                  <a:schemeClr val="lt1"/>
                </a:solidFill>
              </a:rPr>
              <a:t>Каслинское чугунное литьё</a:t>
            </a:r>
            <a:endParaRPr sz="1600">
              <a:solidFill>
                <a:schemeClr val="lt1"/>
              </a:solidFill>
            </a:endParaRPr>
          </a:p>
          <a:p>
            <a:pPr indent="0" lvl="0" marL="0" rtl="0" algn="l">
              <a:spcBef>
                <a:spcPts val="0"/>
              </a:spcBef>
              <a:spcAft>
                <a:spcPts val="0"/>
              </a:spcAft>
              <a:buNone/>
            </a:pPr>
            <a:r>
              <a:t/>
            </a:r>
            <a:endParaRPr sz="1600">
              <a:solidFill>
                <a:schemeClr val="lt1"/>
              </a:solidFill>
            </a:endParaRPr>
          </a:p>
          <a:p>
            <a:pPr indent="0" lvl="0" marL="0" rtl="0" algn="l">
              <a:lnSpc>
                <a:spcPct val="115000"/>
              </a:lnSpc>
              <a:spcBef>
                <a:spcPts val="0"/>
              </a:spcBef>
              <a:spcAft>
                <a:spcPts val="1600"/>
              </a:spcAft>
              <a:buNone/>
            </a:pPr>
            <a:r>
              <a:rPr lang="ru" sz="1600">
                <a:solidFill>
                  <a:schemeClr val="lt1"/>
                </a:solidFill>
              </a:rPr>
              <a:t>Красота, рождённая огнём</a:t>
            </a:r>
            <a:endParaRPr sz="2400">
              <a:solidFill>
                <a:schemeClr val="lt1"/>
              </a:solidFill>
            </a:endParaRPr>
          </a:p>
        </p:txBody>
      </p:sp>
      <p:sp>
        <p:nvSpPr>
          <p:cNvPr id="209" name="Google Shape;209;p22"/>
          <p:cNvSpPr txBox="1"/>
          <p:nvPr>
            <p:ph idx="2" type="body"/>
          </p:nvPr>
        </p:nvSpPr>
        <p:spPr>
          <a:xfrm>
            <a:off x="59600" y="0"/>
            <a:ext cx="4615500" cy="4926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100">
                <a:latin typeface="Raleway"/>
                <a:ea typeface="Raleway"/>
                <a:cs typeface="Raleway"/>
                <a:sym typeface="Raleway"/>
              </a:rPr>
              <a:t>Касли- один из старейших городов Южного Урала расположен у острогов Уральского хребта, недалеко от города Снежинск, где много живописных озёр. Поэтому Касли ещё называют «уральской Венецией». Этот небольшой городок знаменит во всем мире благодаря своим изделиям, созданным по технологии чугунного литья.</a:t>
            </a:r>
            <a:endParaRPr sz="1100">
              <a:latin typeface="Raleway"/>
              <a:ea typeface="Raleway"/>
              <a:cs typeface="Raleway"/>
              <a:sym typeface="Raleway"/>
            </a:endParaRPr>
          </a:p>
          <a:p>
            <a:pPr indent="0" lvl="0" marL="0" rtl="0" algn="l">
              <a:spcBef>
                <a:spcPts val="1600"/>
              </a:spcBef>
              <a:spcAft>
                <a:spcPts val="0"/>
              </a:spcAft>
              <a:buNone/>
            </a:pPr>
            <a:r>
              <a:rPr b="1" lang="ru" sz="1100">
                <a:latin typeface="Raleway"/>
                <a:ea typeface="Raleway"/>
                <a:cs typeface="Raleway"/>
                <a:sym typeface="Raleway"/>
              </a:rPr>
              <a:t>1747</a:t>
            </a:r>
            <a:r>
              <a:rPr lang="ru" sz="1100">
                <a:latin typeface="Raleway"/>
                <a:ea typeface="Raleway"/>
                <a:cs typeface="Raleway"/>
                <a:sym typeface="Raleway"/>
              </a:rPr>
              <a:t>г -тульский купец </a:t>
            </a:r>
            <a:r>
              <a:rPr b="1" lang="ru" sz="1100">
                <a:latin typeface="Raleway"/>
                <a:ea typeface="Raleway"/>
                <a:cs typeface="Raleway"/>
                <a:sym typeface="Raleway"/>
              </a:rPr>
              <a:t>Яков Коробков</a:t>
            </a:r>
            <a:r>
              <a:rPr lang="ru" sz="1100">
                <a:latin typeface="Raleway"/>
                <a:ea typeface="Raleway"/>
                <a:cs typeface="Raleway"/>
                <a:sym typeface="Raleway"/>
              </a:rPr>
              <a:t>, скупивший у башкир почти за бесценок обширные земли в округе, поставил на Южном Урале Каслинский железоделательный и чугуноплавильный завод.</a:t>
            </a:r>
            <a:endParaRPr sz="1100">
              <a:latin typeface="Raleway"/>
              <a:ea typeface="Raleway"/>
              <a:cs typeface="Raleway"/>
              <a:sym typeface="Raleway"/>
            </a:endParaRPr>
          </a:p>
          <a:p>
            <a:pPr indent="0" lvl="0" marL="0" rtl="0" algn="l">
              <a:spcBef>
                <a:spcPts val="1600"/>
              </a:spcBef>
              <a:spcAft>
                <a:spcPts val="0"/>
              </a:spcAft>
              <a:buNone/>
            </a:pPr>
            <a:r>
              <a:rPr lang="ru" sz="1100">
                <a:latin typeface="Raleway"/>
                <a:ea typeface="Raleway"/>
                <a:cs typeface="Raleway"/>
                <a:sym typeface="Raleway"/>
              </a:rPr>
              <a:t> </a:t>
            </a:r>
            <a:r>
              <a:rPr b="1" lang="ru" sz="1100">
                <a:latin typeface="Raleway"/>
                <a:ea typeface="Raleway"/>
                <a:cs typeface="Raleway"/>
                <a:sym typeface="Raleway"/>
              </a:rPr>
              <a:t>1752</a:t>
            </a:r>
            <a:r>
              <a:rPr lang="ru" sz="1100">
                <a:latin typeface="Raleway"/>
                <a:ea typeface="Raleway"/>
                <a:cs typeface="Raleway"/>
                <a:sym typeface="Raleway"/>
              </a:rPr>
              <a:t>г- Каслинский завод купил </a:t>
            </a:r>
            <a:r>
              <a:rPr b="1" lang="ru" sz="1100">
                <a:latin typeface="Raleway"/>
                <a:ea typeface="Raleway"/>
                <a:cs typeface="Raleway"/>
                <a:sym typeface="Raleway"/>
              </a:rPr>
              <a:t>Никита Демидов </a:t>
            </a:r>
            <a:r>
              <a:rPr lang="ru" sz="1100">
                <a:latin typeface="Raleway"/>
                <a:ea typeface="Raleway"/>
                <a:cs typeface="Raleway"/>
                <a:sym typeface="Raleway"/>
              </a:rPr>
              <a:t>- владелец многих заводов на Урале и в Сибири. На заводе выплавляли чугун, который переделывался в   кусковое железо и отправлялся в Центр России для производства пушек и ядер. Художественному чугунному литью он посвятил всю свою жизнь. </a:t>
            </a:r>
            <a:endParaRPr sz="1100">
              <a:latin typeface="Raleway"/>
              <a:ea typeface="Raleway"/>
              <a:cs typeface="Raleway"/>
              <a:sym typeface="Raleway"/>
            </a:endParaRPr>
          </a:p>
          <a:p>
            <a:pPr indent="0" lvl="0" marL="0" rtl="0" algn="l">
              <a:spcBef>
                <a:spcPts val="1600"/>
              </a:spcBef>
              <a:spcAft>
                <a:spcPts val="0"/>
              </a:spcAft>
              <a:buNone/>
            </a:pPr>
            <a:r>
              <a:rPr lang="ru" sz="1100">
                <a:latin typeface="Raleway"/>
                <a:ea typeface="Raleway"/>
                <a:cs typeface="Raleway"/>
                <a:sym typeface="Raleway"/>
              </a:rPr>
              <a:t>Купец I гильдии </a:t>
            </a:r>
            <a:r>
              <a:rPr b="1" lang="ru" sz="1100">
                <a:latin typeface="Raleway"/>
                <a:ea typeface="Raleway"/>
                <a:cs typeface="Raleway"/>
                <a:sym typeface="Raleway"/>
              </a:rPr>
              <a:t>Лев Расторгуев</a:t>
            </a:r>
            <a:r>
              <a:rPr lang="ru" sz="1100">
                <a:latin typeface="Raleway"/>
                <a:ea typeface="Raleway"/>
                <a:cs typeface="Raleway"/>
                <a:sym typeface="Raleway"/>
              </a:rPr>
              <a:t>, следующий владелец завода, ещё более прославил самобытные изделия. Он привлёк к художественному литью талантливых скульпторов, чеканщиков, художников, формовщиков. </a:t>
            </a:r>
            <a:endParaRPr sz="1100">
              <a:latin typeface="Raleway"/>
              <a:ea typeface="Raleway"/>
              <a:cs typeface="Raleway"/>
              <a:sym typeface="Raleway"/>
            </a:endParaRPr>
          </a:p>
          <a:p>
            <a:pPr indent="0" lvl="0" marL="0" rtl="0" algn="l">
              <a:spcBef>
                <a:spcPts val="1600"/>
              </a:spcBef>
              <a:spcAft>
                <a:spcPts val="0"/>
              </a:spcAft>
              <a:buNone/>
            </a:pPr>
            <a:r>
              <a:rPr lang="ru" sz="1100">
                <a:latin typeface="Raleway"/>
                <a:ea typeface="Raleway"/>
                <a:cs typeface="Raleway"/>
                <a:sym typeface="Raleway"/>
              </a:rPr>
              <a:t>В 1830 – 1840 г. фигурное чугунное литьё  появляется на Каслинском заводе </a:t>
            </a:r>
            <a:endParaRPr sz="1100">
              <a:latin typeface="Raleway"/>
              <a:ea typeface="Raleway"/>
              <a:cs typeface="Raleway"/>
              <a:sym typeface="Raleway"/>
            </a:endParaRPr>
          </a:p>
          <a:p>
            <a:pPr indent="0" lvl="0" marL="0" rtl="0" algn="l">
              <a:spcBef>
                <a:spcPts val="1600"/>
              </a:spcBef>
              <a:spcAft>
                <a:spcPts val="0"/>
              </a:spcAft>
              <a:buNone/>
            </a:pPr>
            <a:r>
              <a:t/>
            </a:r>
            <a:endParaRPr sz="1000">
              <a:solidFill>
                <a:srgbClr val="FFFFFF"/>
              </a:solidFill>
            </a:endParaRPr>
          </a:p>
          <a:p>
            <a:pPr indent="0" lvl="0" marL="0" rtl="0" algn="l">
              <a:spcBef>
                <a:spcPts val="1600"/>
              </a:spcBef>
              <a:spcAft>
                <a:spcPts val="0"/>
              </a:spcAft>
              <a:buNone/>
            </a:pPr>
            <a:r>
              <a:t/>
            </a:r>
            <a:endParaRPr sz="1000">
              <a:solidFill>
                <a:srgbClr val="FFFFFF"/>
              </a:solidFill>
            </a:endParaRPr>
          </a:p>
          <a:p>
            <a:pPr indent="0" lvl="0" marL="0" rtl="0" algn="l">
              <a:spcBef>
                <a:spcPts val="1600"/>
              </a:spcBef>
              <a:spcAft>
                <a:spcPts val="0"/>
              </a:spcAft>
              <a:buNone/>
            </a:pPr>
            <a:r>
              <a:t/>
            </a:r>
            <a:endParaRPr sz="400">
              <a:solidFill>
                <a:srgbClr val="FFFFFF"/>
              </a:solidFill>
            </a:endParaRPr>
          </a:p>
          <a:p>
            <a:pPr indent="0" lvl="0" marL="0" rtl="0" algn="l">
              <a:spcBef>
                <a:spcPts val="1600"/>
              </a:spcBef>
              <a:spcAft>
                <a:spcPts val="0"/>
              </a:spcAft>
              <a:buNone/>
            </a:pPr>
            <a:r>
              <a:t/>
            </a:r>
            <a:endParaRPr sz="3000">
              <a:solidFill>
                <a:srgbClr val="FFFFFF"/>
              </a:solidFill>
            </a:endParaRPr>
          </a:p>
          <a:p>
            <a:pPr indent="0" lvl="0" marL="0" rtl="0" algn="l">
              <a:spcBef>
                <a:spcPts val="1600"/>
              </a:spcBef>
              <a:spcAft>
                <a:spcPts val="1600"/>
              </a:spcAft>
              <a:buNone/>
            </a:pPr>
            <a:r>
              <a:t/>
            </a:r>
            <a:endParaRPr sz="3000">
              <a:solidFill>
                <a:srgbClr val="FFFFFF"/>
              </a:solidFill>
            </a:endParaRPr>
          </a:p>
        </p:txBody>
      </p:sp>
      <p:pic>
        <p:nvPicPr>
          <p:cNvPr id="210" name="Google Shape;210;p22"/>
          <p:cNvPicPr preferRelativeResize="0"/>
          <p:nvPr/>
        </p:nvPicPr>
        <p:blipFill>
          <a:blip r:embed="rId3">
            <a:alphaModFix/>
          </a:blip>
          <a:stretch>
            <a:fillRect/>
          </a:stretch>
        </p:blipFill>
        <p:spPr>
          <a:xfrm>
            <a:off x="4935961" y="1309848"/>
            <a:ext cx="3426525" cy="31685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23"/>
          <p:cNvPicPr preferRelativeResize="0"/>
          <p:nvPr/>
        </p:nvPicPr>
        <p:blipFill>
          <a:blip r:embed="rId3">
            <a:alphaModFix/>
          </a:blip>
          <a:stretch>
            <a:fillRect/>
          </a:stretch>
        </p:blipFill>
        <p:spPr>
          <a:xfrm>
            <a:off x="779525" y="682300"/>
            <a:ext cx="7508500" cy="42944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4"/>
          <p:cNvSpPr txBox="1"/>
          <p:nvPr>
            <p:ph type="title"/>
          </p:nvPr>
        </p:nvSpPr>
        <p:spPr>
          <a:xfrm>
            <a:off x="730000" y="1318650"/>
            <a:ext cx="3636600" cy="57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a:t>Резьба по камню </a:t>
            </a:r>
            <a:endParaRPr/>
          </a:p>
        </p:txBody>
      </p:sp>
      <p:sp>
        <p:nvSpPr>
          <p:cNvPr id="221" name="Google Shape;221;p24"/>
          <p:cNvSpPr txBox="1"/>
          <p:nvPr>
            <p:ph idx="1" type="body"/>
          </p:nvPr>
        </p:nvSpPr>
        <p:spPr>
          <a:xfrm>
            <a:off x="721225" y="1965150"/>
            <a:ext cx="3636600" cy="2679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ru" sz="1700">
                <a:latin typeface="Raleway"/>
                <a:ea typeface="Raleway"/>
                <a:cs typeface="Raleway"/>
                <a:sym typeface="Raleway"/>
              </a:rPr>
              <a:t> </a:t>
            </a:r>
            <a:r>
              <a:rPr b="1" lang="ru" sz="1400">
                <a:latin typeface="Raleway"/>
                <a:ea typeface="Raleway"/>
                <a:cs typeface="Raleway"/>
                <a:sym typeface="Raleway"/>
              </a:rPr>
              <a:t>Камнерезное искусство</a:t>
            </a:r>
            <a:r>
              <a:rPr lang="ru" sz="1400">
                <a:latin typeface="Raleway"/>
                <a:ea typeface="Raleway"/>
                <a:cs typeface="Raleway"/>
                <a:sym typeface="Raleway"/>
              </a:rPr>
              <a:t> - это одно из древнейших направлений культуры. Наскальная живопись, первые орудия труда, первые усыпальницы – всё это появилось благодаря обработке камня. Камнерезное дело – это декоративная обработка камня, и  создание уникальных по красоте и сложности декоративных изделий из камня .   Судьба уральского ювелирного </a:t>
            </a:r>
            <a:r>
              <a:rPr lang="ru" sz="1400">
                <a:latin typeface="Raleway"/>
                <a:ea typeface="Raleway"/>
                <a:cs typeface="Raleway"/>
                <a:sym typeface="Raleway"/>
              </a:rPr>
              <a:t>искусства необычна.</a:t>
            </a:r>
            <a:endParaRPr sz="1400">
              <a:latin typeface="Raleway"/>
              <a:ea typeface="Raleway"/>
              <a:cs typeface="Raleway"/>
              <a:sym typeface="Raleway"/>
            </a:endParaRPr>
          </a:p>
        </p:txBody>
      </p:sp>
      <p:pic>
        <p:nvPicPr>
          <p:cNvPr id="222" name="Google Shape;222;p24"/>
          <p:cNvPicPr preferRelativeResize="0"/>
          <p:nvPr/>
        </p:nvPicPr>
        <p:blipFill>
          <a:blip r:embed="rId3">
            <a:alphaModFix/>
          </a:blip>
          <a:stretch>
            <a:fillRect/>
          </a:stretch>
        </p:blipFill>
        <p:spPr>
          <a:xfrm>
            <a:off x="4860150" y="1088375"/>
            <a:ext cx="3543300" cy="3295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25"/>
          <p:cNvSpPr txBox="1"/>
          <p:nvPr>
            <p:ph idx="1" type="body"/>
          </p:nvPr>
        </p:nvSpPr>
        <p:spPr>
          <a:xfrm>
            <a:off x="650575" y="1511175"/>
            <a:ext cx="3774300" cy="27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sz="1500">
                <a:latin typeface="Raleway"/>
                <a:ea typeface="Raleway"/>
                <a:cs typeface="Raleway"/>
                <a:sym typeface="Raleway"/>
              </a:rPr>
              <a:t>В 1668 году Михайло Тумашев</a:t>
            </a:r>
            <a:r>
              <a:rPr lang="ru" sz="1500">
                <a:latin typeface="Raleway"/>
                <a:ea typeface="Raleway"/>
                <a:cs typeface="Raleway"/>
                <a:sym typeface="Raleway"/>
              </a:rPr>
              <a:t> открыл самоцветные камни в знаменитом районе Мурзинки на Урале. </a:t>
            </a:r>
            <a:endParaRPr sz="1500">
              <a:latin typeface="Raleway"/>
              <a:ea typeface="Raleway"/>
              <a:cs typeface="Raleway"/>
              <a:sym typeface="Raleway"/>
            </a:endParaRPr>
          </a:p>
          <a:p>
            <a:pPr indent="0" lvl="0" marL="0" rtl="0" algn="l">
              <a:spcBef>
                <a:spcPts val="1600"/>
              </a:spcBef>
              <a:spcAft>
                <a:spcPts val="0"/>
              </a:spcAft>
              <a:buNone/>
            </a:pPr>
            <a:r>
              <a:t/>
            </a:r>
            <a:endParaRPr sz="1500">
              <a:latin typeface="Raleway"/>
              <a:ea typeface="Raleway"/>
              <a:cs typeface="Raleway"/>
              <a:sym typeface="Raleway"/>
            </a:endParaRPr>
          </a:p>
          <a:p>
            <a:pPr indent="0" lvl="0" marL="0" rtl="0" algn="l">
              <a:spcBef>
                <a:spcPts val="1600"/>
              </a:spcBef>
              <a:spcAft>
                <a:spcPts val="0"/>
              </a:spcAft>
              <a:buNone/>
            </a:pPr>
            <a:r>
              <a:rPr b="1" lang="ru" sz="1500">
                <a:latin typeface="Raleway"/>
                <a:ea typeface="Raleway"/>
                <a:cs typeface="Raleway"/>
                <a:sym typeface="Raleway"/>
              </a:rPr>
              <a:t>Эпоха Петра I </a:t>
            </a:r>
            <a:r>
              <a:rPr lang="ru" sz="1500">
                <a:latin typeface="Raleway"/>
                <a:ea typeface="Raleway"/>
                <a:cs typeface="Raleway"/>
                <a:sym typeface="Raleway"/>
              </a:rPr>
              <a:t>стала переломной для всего камнерезного и ювелирного искусства России и Урала. </a:t>
            </a:r>
            <a:endParaRPr sz="1500">
              <a:latin typeface="Raleway"/>
              <a:ea typeface="Raleway"/>
              <a:cs typeface="Raleway"/>
              <a:sym typeface="Raleway"/>
            </a:endParaRPr>
          </a:p>
          <a:p>
            <a:pPr indent="0" lvl="0" marL="0" rtl="0" algn="l">
              <a:spcBef>
                <a:spcPts val="1600"/>
              </a:spcBef>
              <a:spcAft>
                <a:spcPts val="1600"/>
              </a:spcAft>
              <a:buNone/>
            </a:pPr>
            <a:r>
              <a:t/>
            </a:r>
            <a:endParaRPr/>
          </a:p>
        </p:txBody>
      </p:sp>
      <p:sp>
        <p:nvSpPr>
          <p:cNvPr id="228" name="Google Shape;228;p25"/>
          <p:cNvSpPr txBox="1"/>
          <p:nvPr>
            <p:ph idx="2" type="body"/>
          </p:nvPr>
        </p:nvSpPr>
        <p:spPr>
          <a:xfrm>
            <a:off x="4503629" y="679275"/>
            <a:ext cx="3774300" cy="226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ru">
                <a:latin typeface="Raleway"/>
                <a:ea typeface="Raleway"/>
                <a:cs typeface="Raleway"/>
                <a:sym typeface="Raleway"/>
              </a:rPr>
              <a:t>В 1720 </a:t>
            </a:r>
            <a:r>
              <a:rPr lang="ru">
                <a:latin typeface="Raleway"/>
                <a:ea typeface="Raleway"/>
                <a:cs typeface="Raleway"/>
                <a:sym typeface="Raleway"/>
              </a:rPr>
              <a:t>году царь Пётр I назначил Татищева В.Н. первым горным начальником уральских и сибирских казённых заводов. Среди разных ремёсел было камнерезное и гранильное дело. Именно в это время как никогда стали востребованы богатства Урала. Основой для камнерезных изделий служили местные камни. Вторая половина 18 – начало 19 века известны усиленным дворцовым строительством, когда камень стал нужен как никогда раньше .</a:t>
            </a:r>
            <a:endParaRPr>
              <a:latin typeface="Raleway"/>
              <a:ea typeface="Raleway"/>
              <a:cs typeface="Raleway"/>
              <a:sym typeface="Raleway"/>
            </a:endParaRPr>
          </a:p>
          <a:p>
            <a:pPr indent="0" lvl="0" marL="0" rtl="0" algn="l">
              <a:spcBef>
                <a:spcPts val="1600"/>
              </a:spcBef>
              <a:spcAft>
                <a:spcPts val="0"/>
              </a:spcAft>
              <a:buNone/>
            </a:pPr>
            <a:r>
              <a:rPr lang="ru">
                <a:latin typeface="Raleway"/>
                <a:ea typeface="Raleway"/>
                <a:cs typeface="Raleway"/>
                <a:sym typeface="Raleway"/>
              </a:rPr>
              <a:t>Мастера Екатеринбургской гранильной фабрики, основанной в 1726 году, выполняют по государственному заказу из малахита, яшмы, лазурита и других пород твердого камня самые разнообразные изделия для украшения фасадов и внутренних помещений дворцов. </a:t>
            </a:r>
            <a:endParaRPr>
              <a:latin typeface="Raleway"/>
              <a:ea typeface="Raleway"/>
              <a:cs typeface="Raleway"/>
              <a:sym typeface="Raleway"/>
            </a:endParaRPr>
          </a:p>
          <a:p>
            <a:pPr indent="0" lvl="0" marL="0" rtl="0" algn="l">
              <a:spcBef>
                <a:spcPts val="1600"/>
              </a:spcBef>
              <a:spcAft>
                <a:spcPts val="160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6"/>
          <p:cNvSpPr txBox="1"/>
          <p:nvPr>
            <p:ph type="title"/>
          </p:nvPr>
        </p:nvSpPr>
        <p:spPr>
          <a:xfrm>
            <a:off x="183075" y="612324"/>
            <a:ext cx="7688400" cy="470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ru"/>
              <a:t>А как красивы самоцветы!</a:t>
            </a:r>
            <a:endParaRPr sz="1000"/>
          </a:p>
        </p:txBody>
      </p:sp>
      <p:grpSp>
        <p:nvGrpSpPr>
          <p:cNvPr id="234" name="Google Shape;234;p26"/>
          <p:cNvGrpSpPr/>
          <p:nvPr/>
        </p:nvGrpSpPr>
        <p:grpSpPr>
          <a:xfrm>
            <a:off x="830400" y="3274596"/>
            <a:ext cx="2501700" cy="1353953"/>
            <a:chOff x="830400" y="3274596"/>
            <a:chExt cx="2501700" cy="1353953"/>
          </a:xfrm>
        </p:grpSpPr>
        <p:sp>
          <p:nvSpPr>
            <p:cNvPr id="235" name="Google Shape;235;p26"/>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6"/>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26"/>
          <p:cNvSpPr txBox="1"/>
          <p:nvPr>
            <p:ph type="title"/>
          </p:nvPr>
        </p:nvSpPr>
        <p:spPr>
          <a:xfrm>
            <a:off x="962103" y="3274603"/>
            <a:ext cx="2238300" cy="430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ru" sz="1000"/>
              <a:t>Малахит </a:t>
            </a:r>
            <a:endParaRPr sz="1000"/>
          </a:p>
        </p:txBody>
      </p:sp>
      <p:sp>
        <p:nvSpPr>
          <p:cNvPr id="238" name="Google Shape;238;p26"/>
          <p:cNvSpPr txBox="1"/>
          <p:nvPr>
            <p:ph idx="4294967295" type="body"/>
          </p:nvPr>
        </p:nvSpPr>
        <p:spPr>
          <a:xfrm>
            <a:off x="962350" y="3626675"/>
            <a:ext cx="2238300" cy="94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000">
                <a:latin typeface="Raleway"/>
                <a:ea typeface="Raleway"/>
                <a:cs typeface="Raleway"/>
                <a:sym typeface="Raleway"/>
              </a:rPr>
              <a:t>с его неповторимым узором, удивительными цветовыми переходами, сочетаниями тёмных и светлых полос зелёного цвета.</a:t>
            </a:r>
            <a:endParaRPr sz="1000">
              <a:latin typeface="Raleway"/>
              <a:ea typeface="Raleway"/>
              <a:cs typeface="Raleway"/>
              <a:sym typeface="Raleway"/>
            </a:endParaRPr>
          </a:p>
          <a:p>
            <a:pPr indent="0" lvl="0" marL="0" rtl="0" algn="l">
              <a:lnSpc>
                <a:spcPct val="115000"/>
              </a:lnSpc>
              <a:spcBef>
                <a:spcPts val="1600"/>
              </a:spcBef>
              <a:spcAft>
                <a:spcPts val="1600"/>
              </a:spcAft>
              <a:buNone/>
            </a:pPr>
            <a:r>
              <a:t/>
            </a:r>
            <a:endParaRPr sz="800"/>
          </a:p>
        </p:txBody>
      </p:sp>
      <p:grpSp>
        <p:nvGrpSpPr>
          <p:cNvPr id="239" name="Google Shape;239;p26"/>
          <p:cNvGrpSpPr/>
          <p:nvPr/>
        </p:nvGrpSpPr>
        <p:grpSpPr>
          <a:xfrm flipH="1" rot="10800000">
            <a:off x="3332867" y="2091171"/>
            <a:ext cx="2501700" cy="1353953"/>
            <a:chOff x="830400" y="3274596"/>
            <a:chExt cx="2501700" cy="1353953"/>
          </a:xfrm>
        </p:grpSpPr>
        <p:sp>
          <p:nvSpPr>
            <p:cNvPr id="240" name="Google Shape;240;p26"/>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6"/>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2" name="Google Shape;242;p26"/>
          <p:cNvSpPr txBox="1"/>
          <p:nvPr>
            <p:ph idx="4294967295" type="body"/>
          </p:nvPr>
        </p:nvSpPr>
        <p:spPr>
          <a:xfrm>
            <a:off x="3464300" y="2221854"/>
            <a:ext cx="22383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ru" sz="1200">
                <a:latin typeface="Raleway"/>
                <a:ea typeface="Raleway"/>
                <a:cs typeface="Raleway"/>
                <a:sym typeface="Raleway"/>
              </a:rPr>
              <a:t>Это - нежно-розовый РОДОНИТ с красивыми чёрными прожилками, напоминающими узоры</a:t>
            </a:r>
            <a:endParaRPr sz="1200">
              <a:latin typeface="Raleway"/>
              <a:ea typeface="Raleway"/>
              <a:cs typeface="Raleway"/>
              <a:sym typeface="Raleway"/>
            </a:endParaRPr>
          </a:p>
          <a:p>
            <a:pPr indent="0" lvl="0" marL="0" rtl="0" algn="l">
              <a:spcBef>
                <a:spcPts val="1600"/>
              </a:spcBef>
              <a:spcAft>
                <a:spcPts val="0"/>
              </a:spcAft>
              <a:buNone/>
            </a:pPr>
            <a:r>
              <a:t/>
            </a:r>
            <a:endParaRPr sz="800"/>
          </a:p>
          <a:p>
            <a:pPr indent="0" lvl="0" marL="0" rtl="0" algn="l">
              <a:lnSpc>
                <a:spcPct val="115000"/>
              </a:lnSpc>
              <a:spcBef>
                <a:spcPts val="1600"/>
              </a:spcBef>
              <a:spcAft>
                <a:spcPts val="1600"/>
              </a:spcAft>
              <a:buNone/>
            </a:pPr>
            <a:r>
              <a:t/>
            </a:r>
            <a:endParaRPr sz="800"/>
          </a:p>
        </p:txBody>
      </p:sp>
      <p:grpSp>
        <p:nvGrpSpPr>
          <p:cNvPr id="243" name="Google Shape;243;p26"/>
          <p:cNvGrpSpPr/>
          <p:nvPr/>
        </p:nvGrpSpPr>
        <p:grpSpPr>
          <a:xfrm>
            <a:off x="5835341" y="3274596"/>
            <a:ext cx="2501700" cy="1353953"/>
            <a:chOff x="830400" y="3274596"/>
            <a:chExt cx="2501700" cy="1353953"/>
          </a:xfrm>
        </p:grpSpPr>
        <p:sp>
          <p:nvSpPr>
            <p:cNvPr id="244" name="Google Shape;244;p26"/>
            <p:cNvSpPr/>
            <p:nvPr/>
          </p:nvSpPr>
          <p:spPr>
            <a:xfrm>
              <a:off x="830400" y="3360750"/>
              <a:ext cx="2501700" cy="126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ru" sz="1200">
                  <a:solidFill>
                    <a:schemeClr val="accent1"/>
                  </a:solidFill>
                  <a:latin typeface="Lato"/>
                  <a:ea typeface="Lato"/>
                  <a:cs typeface="Lato"/>
                  <a:sym typeface="Lato"/>
                </a:rPr>
                <a:t> </a:t>
              </a:r>
              <a:endParaRPr sz="1200">
                <a:solidFill>
                  <a:schemeClr val="accent1"/>
                </a:solidFill>
                <a:latin typeface="Lato"/>
                <a:ea typeface="Lato"/>
                <a:cs typeface="Lato"/>
                <a:sym typeface="Lato"/>
              </a:endParaRPr>
            </a:p>
            <a:p>
              <a:pPr indent="0" lvl="0" marL="0" rtl="0" algn="l">
                <a:spcBef>
                  <a:spcPts val="0"/>
                </a:spcBef>
                <a:spcAft>
                  <a:spcPts val="0"/>
                </a:spcAft>
                <a:buNone/>
              </a:pPr>
              <a:r>
                <a:rPr lang="ru" sz="1200">
                  <a:solidFill>
                    <a:schemeClr val="accent1"/>
                  </a:solidFill>
                  <a:latin typeface="Raleway"/>
                  <a:ea typeface="Raleway"/>
                  <a:cs typeface="Raleway"/>
                  <a:sym typeface="Raleway"/>
                </a:rPr>
                <a:t>А всего на  Урале известно около сорока видов драгоценных и поделочных  камней и  много   их  месторождений. </a:t>
              </a:r>
              <a:endParaRPr sz="1200">
                <a:solidFill>
                  <a:schemeClr val="accent1"/>
                </a:solidFill>
                <a:latin typeface="Raleway"/>
                <a:ea typeface="Raleway"/>
                <a:cs typeface="Raleway"/>
                <a:sym typeface="Raleway"/>
              </a:endParaRPr>
            </a:p>
            <a:p>
              <a:pPr indent="0" lvl="0" marL="0" rtl="0" algn="l">
                <a:spcBef>
                  <a:spcPts val="0"/>
                </a:spcBef>
                <a:spcAft>
                  <a:spcPts val="0"/>
                </a:spcAft>
                <a:buNone/>
              </a:pPr>
              <a:r>
                <a:t/>
              </a:r>
              <a:endParaRPr>
                <a:solidFill>
                  <a:schemeClr val="accent1"/>
                </a:solidFill>
                <a:latin typeface="Lato"/>
                <a:ea typeface="Lato"/>
                <a:cs typeface="Lato"/>
                <a:sym typeface="Lato"/>
              </a:endParaRPr>
            </a:p>
          </p:txBody>
        </p:sp>
        <p:sp>
          <p:nvSpPr>
            <p:cNvPr id="245" name="Google Shape;245;p26"/>
            <p:cNvSpPr/>
            <p:nvPr/>
          </p:nvSpPr>
          <p:spPr>
            <a:xfrm>
              <a:off x="1059092" y="3274596"/>
              <a:ext cx="219600" cy="93600"/>
            </a:xfrm>
            <a:prstGeom prst="triangl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6" name="Google Shape;246;p26"/>
          <p:cNvSpPr txBox="1"/>
          <p:nvPr/>
        </p:nvSpPr>
        <p:spPr>
          <a:xfrm>
            <a:off x="861299" y="2591808"/>
            <a:ext cx="586500" cy="940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1600"/>
              </a:spcAft>
              <a:buNone/>
            </a:pPr>
            <a:r>
              <a:rPr b="1" lang="ru" sz="3000">
                <a:solidFill>
                  <a:srgbClr val="FFFFFF"/>
                </a:solidFill>
                <a:latin typeface="Lato"/>
                <a:ea typeface="Lato"/>
                <a:cs typeface="Lato"/>
                <a:sym typeface="Lato"/>
              </a:rPr>
              <a:t>1 </a:t>
            </a:r>
            <a:endParaRPr b="1" sz="3000">
              <a:solidFill>
                <a:srgbClr val="FFFFFF"/>
              </a:solidFill>
              <a:latin typeface="Raleway"/>
              <a:ea typeface="Raleway"/>
              <a:cs typeface="Raleway"/>
              <a:sym typeface="Raleway"/>
            </a:endParaRPr>
          </a:p>
        </p:txBody>
      </p:sp>
      <p:sp>
        <p:nvSpPr>
          <p:cNvPr id="247" name="Google Shape;247;p26"/>
          <p:cNvSpPr txBox="1"/>
          <p:nvPr/>
        </p:nvSpPr>
        <p:spPr>
          <a:xfrm>
            <a:off x="5856690" y="2591808"/>
            <a:ext cx="586500" cy="9405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1600"/>
              </a:spcAft>
              <a:buNone/>
            </a:pPr>
            <a:r>
              <a:rPr b="1" lang="ru" sz="3000">
                <a:solidFill>
                  <a:srgbClr val="FFFFFF"/>
                </a:solidFill>
                <a:latin typeface="Lato"/>
                <a:ea typeface="Lato"/>
                <a:cs typeface="Lato"/>
                <a:sym typeface="Lato"/>
              </a:rPr>
              <a:t>3</a:t>
            </a:r>
            <a:endParaRPr b="1" sz="3000">
              <a:solidFill>
                <a:srgbClr val="FFFFFF"/>
              </a:solidFill>
              <a:latin typeface="Raleway"/>
              <a:ea typeface="Raleway"/>
              <a:cs typeface="Raleway"/>
              <a:sym typeface="Raleway"/>
            </a:endParaRPr>
          </a:p>
        </p:txBody>
      </p:sp>
      <p:pic>
        <p:nvPicPr>
          <p:cNvPr id="248" name="Google Shape;248;p26"/>
          <p:cNvPicPr preferRelativeResize="0"/>
          <p:nvPr/>
        </p:nvPicPr>
        <p:blipFill>
          <a:blip r:embed="rId3">
            <a:alphaModFix/>
          </a:blip>
          <a:stretch>
            <a:fillRect/>
          </a:stretch>
        </p:blipFill>
        <p:spPr>
          <a:xfrm>
            <a:off x="830900" y="2091175"/>
            <a:ext cx="2501200" cy="1233625"/>
          </a:xfrm>
          <a:prstGeom prst="rect">
            <a:avLst/>
          </a:prstGeom>
          <a:noFill/>
          <a:ln>
            <a:noFill/>
          </a:ln>
        </p:spPr>
      </p:pic>
      <p:pic>
        <p:nvPicPr>
          <p:cNvPr id="249" name="Google Shape;249;p26"/>
          <p:cNvPicPr preferRelativeResize="0"/>
          <p:nvPr/>
        </p:nvPicPr>
        <p:blipFill>
          <a:blip r:embed="rId4">
            <a:alphaModFix/>
          </a:blip>
          <a:stretch>
            <a:fillRect/>
          </a:stretch>
        </p:blipFill>
        <p:spPr>
          <a:xfrm>
            <a:off x="3332100" y="3360700"/>
            <a:ext cx="2524600" cy="1267850"/>
          </a:xfrm>
          <a:prstGeom prst="rect">
            <a:avLst/>
          </a:prstGeom>
          <a:noFill/>
          <a:ln>
            <a:noFill/>
          </a:ln>
        </p:spPr>
      </p:pic>
      <p:pic>
        <p:nvPicPr>
          <p:cNvPr id="250" name="Google Shape;250;p26"/>
          <p:cNvPicPr preferRelativeResize="0"/>
          <p:nvPr/>
        </p:nvPicPr>
        <p:blipFill>
          <a:blip r:embed="rId5">
            <a:alphaModFix/>
          </a:blip>
          <a:stretch>
            <a:fillRect/>
          </a:stretch>
        </p:blipFill>
        <p:spPr>
          <a:xfrm>
            <a:off x="5835350" y="2092350"/>
            <a:ext cx="2501200" cy="1353950"/>
          </a:xfrm>
          <a:prstGeom prst="rect">
            <a:avLst/>
          </a:prstGeom>
          <a:noFill/>
          <a:ln>
            <a:noFill/>
          </a:ln>
        </p:spPr>
      </p:pic>
      <p:sp>
        <p:nvSpPr>
          <p:cNvPr id="251" name="Google Shape;251;p26"/>
          <p:cNvSpPr/>
          <p:nvPr/>
        </p:nvSpPr>
        <p:spPr>
          <a:xfrm>
            <a:off x="318375" y="1319500"/>
            <a:ext cx="7790400" cy="6618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ru" sz="1200">
                <a:solidFill>
                  <a:schemeClr val="accent1"/>
                </a:solidFill>
                <a:latin typeface="Raleway"/>
                <a:ea typeface="Raleway"/>
                <a:cs typeface="Raleway"/>
                <a:sym typeface="Raleway"/>
              </a:rPr>
              <a:t>Только у нас, на Урале можно встретить такое великое множество камней-самоцветов.Это уральские изумруды, мурзинские аметисты, орская яшма, тагильский малахит , седельниковский орлец…. </a:t>
            </a:r>
            <a:endParaRPr sz="1200">
              <a:solidFill>
                <a:schemeClr val="accent1"/>
              </a:solidFill>
              <a:latin typeface="Raleway"/>
              <a:ea typeface="Raleway"/>
              <a:cs typeface="Raleway"/>
              <a:sym typeface="Raleway"/>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