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8" r:id="rId3"/>
    <p:sldId id="261" r:id="rId4"/>
    <p:sldId id="282" r:id="rId5"/>
    <p:sldId id="283" r:id="rId6"/>
    <p:sldId id="284" r:id="rId7"/>
    <p:sldId id="295" r:id="rId8"/>
    <p:sldId id="285" r:id="rId9"/>
    <p:sldId id="290" r:id="rId10"/>
    <p:sldId id="291" r:id="rId11"/>
    <p:sldId id="292" r:id="rId12"/>
    <p:sldId id="274" r:id="rId13"/>
    <p:sldId id="293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AD01-A83D-4AD6-BE37-9477EA2FF16B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39B89-4035-4BC7-ADA9-305C0A159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E448-F8E3-473F-A867-211A0AAF3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45D2-E076-4F06-A7B9-62255C521F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F9DC-6FDC-43B4-88E5-414B4CFEA3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A0BB-629E-4D78-AF6D-D35BA2146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4742-5D20-4BEE-A68A-3ACDB0402D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4904-0173-426E-9035-B9291745E0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AE51-7E12-443A-986B-ADCD9399165E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AB1D-A6C6-4CE0-B2ED-87090AC21657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7B1-99C9-4C6E-9FE5-578F3B95B152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D4-B66E-4006-9508-A7AC8D721370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1E65-B267-428E-B1C1-09801C0BFDAA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52A1-C75B-4E26-A55E-98BDBEA372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2F3D-318B-42D7-991C-2FF5A8F2C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1B80-7B2E-400F-8FDE-2A3DB3776C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86AD-EE61-4768-B825-5A1B31CD25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85C2F-1D59-49AF-8250-C7CBCD10BB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096B-18A0-4C21-8F7F-13D749EB67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B0BB-5703-443A-9D09-7340EEB8AD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740E-D1C2-4D8A-902D-599265616D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9449-6FEB-4B39-87B8-035775A8FA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8576-36D8-4A1F-81AD-A408BAE4BE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4560-CDBA-4108-BD47-2AA4CBEED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B3CF-6569-42C8-93D7-CF3AAFB76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3BF8-F540-484F-BCEE-70083CCBB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452-C1CA-42B0-B40A-B039C39E19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8C0F-7B46-4679-B650-6309C0344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7C9A-4D7A-4181-B200-4206966A53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2F787-10A4-462E-9155-F361F8BA6F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C8231C-38DD-4E55-8D8D-040E62044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958166" cy="288609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ЭМПАТИИ У ДЕТЕЙ СТАРШЕГО ДОШКОЛЬНОГО ВОЗРАСТА СРЕДСТВАМИ ТЕАТРАЛИЗОВАННОЙ ДЕЯТЕЛЬНОСТИ»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352928" cy="164782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 </a:t>
            </a:r>
            <a:b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Акимова Татьяна Петровна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58" y="2643182"/>
            <a:ext cx="8143932" cy="371477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400" b="1" dirty="0" smtClean="0"/>
              <a:t>1. Познавательное направление.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i="1" dirty="0" smtClean="0"/>
              <a:t>Формы работы: </a:t>
            </a:r>
            <a:br>
              <a:rPr lang="ru-RU" sz="2200" i="1" dirty="0" smtClean="0"/>
            </a:br>
            <a:r>
              <a:rPr lang="ru-RU" sz="2200" dirty="0" smtClean="0"/>
              <a:t>- беседа («Как привить дошкольникам интерес к театральному искусству»), </a:t>
            </a:r>
          </a:p>
          <a:p>
            <a:r>
              <a:rPr lang="ru-RU" sz="2200" dirty="0" smtClean="0"/>
              <a:t>- групповые и индивидуальные консультации («Театрализованная игра, как средство развития речи дошкольников», «Игра и театр», «Театр и родители»), </a:t>
            </a:r>
          </a:p>
          <a:p>
            <a:r>
              <a:rPr lang="ru-RU" sz="2200" dirty="0" smtClean="0"/>
              <a:t>- мини-лекции на групповых собраниях («Мир дошкольного театра»),</a:t>
            </a:r>
          </a:p>
          <a:p>
            <a:r>
              <a:rPr lang="ru-RU" sz="2200" dirty="0" smtClean="0"/>
              <a:t>- мастер-классы («Игры-драматизации»).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8686800" cy="1285884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Несколько направлений взаимодействия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 родителями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в рамках театрализованной деятельности: 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85794"/>
            <a:ext cx="72152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2. Информационно-аналитическое направление</a:t>
            </a:r>
          </a:p>
          <a:p>
            <a:pPr algn="ctr"/>
            <a:r>
              <a:rPr lang="ru-RU" sz="2800" b="1" i="1" dirty="0" smtClean="0"/>
              <a:t>          </a:t>
            </a:r>
            <a:r>
              <a:rPr lang="ru-RU" sz="2800" i="1" dirty="0" smtClean="0"/>
              <a:t>Здесь использовались такие формы:</a:t>
            </a:r>
            <a:br>
              <a:rPr lang="ru-RU" sz="2800" i="1" dirty="0" smtClean="0"/>
            </a:br>
            <a:endParaRPr lang="ru-RU" sz="2800" i="1" dirty="0" smtClean="0"/>
          </a:p>
          <a:p>
            <a:endParaRPr lang="ru-RU" sz="2400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215952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анкетирование;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- тестирование;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- индивидуальные беседы.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000100" y="3313424"/>
            <a:ext cx="49292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3. </a:t>
            </a:r>
            <a:r>
              <a:rPr lang="ru-RU" sz="2800" b="1" dirty="0" err="1" smtClean="0"/>
              <a:t>Досуговое</a:t>
            </a:r>
            <a:r>
              <a:rPr lang="ru-RU" sz="2800" b="1" dirty="0" smtClean="0"/>
              <a:t> направление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i="1" dirty="0" smtClean="0"/>
              <a:t>Формы работы:</a:t>
            </a:r>
          </a:p>
          <a:p>
            <a:endParaRPr lang="ru-RU" sz="32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Формы работы: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85720" y="4077301"/>
            <a:ext cx="8858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праздники, которые можно закончить чаепитием,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празднование дней рождения с разыгрыванием сценок для именинника;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выставки театральных костюмов, иллюстраций сказок, декораций;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акции (спектакль для малышей, для детей с ОВЗ и т.п.);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конкурсы к традиционным праздникам.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1292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7" descr="IMG_04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54853"/>
            <a:ext cx="8429684" cy="4902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571612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«Пока ты чувствуешь боль - ты жив, пока ты чувствуешь чужую боль - ты человек».      </a:t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                            Омар Хайям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500174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 Спасибо за внимание!</a:t>
            </a:r>
            <a:endParaRPr lang="ru-RU" sz="4800" b="1" i="1" dirty="0"/>
          </a:p>
        </p:txBody>
      </p:sp>
      <p:pic>
        <p:nvPicPr>
          <p:cNvPr id="1027" name="Picture 3" descr="C:\Users\Таня\Desktop\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86058"/>
            <a:ext cx="5500694" cy="366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5860"/>
            <a:ext cx="8115328" cy="1500198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28934"/>
            <a:ext cx="8395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tabLst>
                <a:tab pos="449263" algn="l"/>
              </a:tabLst>
            </a:pPr>
            <a:r>
              <a:rPr lang="ru-RU" sz="3600" dirty="0" smtClean="0"/>
              <a:t>это эмоциональное понимание человека внутренних переживаний других людей (</a:t>
            </a:r>
            <a:r>
              <a:rPr lang="ru-RU" sz="3600" dirty="0" err="1" smtClean="0"/>
              <a:t>вчувствование</a:t>
            </a:r>
            <a:r>
              <a:rPr lang="ru-RU" sz="3600" dirty="0" smtClean="0"/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29642" cy="11646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компонент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сопереживание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85926"/>
            <a:ext cx="8535322" cy="5072074"/>
          </a:xfrm>
        </p:spPr>
        <p:txBody>
          <a:bodyPr>
            <a:normAutofit fontScale="32500" lnSpcReduction="20000"/>
          </a:bodyPr>
          <a:lstStyle/>
          <a:p>
            <a:pPr fontAlgn="t">
              <a:lnSpc>
                <a:spcPct val="120000"/>
              </a:lnSpc>
              <a:buNone/>
            </a:pPr>
            <a:r>
              <a:rPr lang="ru-RU" dirty="0" smtClean="0"/>
              <a:t>           </a:t>
            </a:r>
            <a:r>
              <a:rPr lang="ru-RU" sz="6400" u="sng" dirty="0" smtClean="0"/>
              <a:t>Формы работы:</a:t>
            </a:r>
          </a:p>
          <a:p>
            <a:pPr fontAlgn="t">
              <a:lnSpc>
                <a:spcPct val="120000"/>
              </a:lnSpc>
              <a:buNone/>
            </a:pPr>
            <a:r>
              <a:rPr lang="ru-RU" sz="6400" dirty="0" smtClean="0"/>
              <a:t>-    выделение зафиксированной  эмоции (пиктограммы, картинки, иллюстрации  в книге, фото проявлений с  содержательным фоном и без  него, «конструирование эмоции»);</a:t>
            </a:r>
          </a:p>
          <a:p>
            <a:pPr fontAlgn="t">
              <a:lnSpc>
                <a:spcPct val="120000"/>
              </a:lnSpc>
              <a:buNone/>
            </a:pPr>
            <a:r>
              <a:rPr lang="ru-RU" sz="6400" dirty="0" smtClean="0"/>
              <a:t>-    распознание интонации  и интонированной речи (звуковые  эмоциональные записи - смех, плач, крик, музыкальные эмоциональные образы);</a:t>
            </a:r>
          </a:p>
          <a:p>
            <a:pPr fontAlgn="t">
              <a:lnSpc>
                <a:spcPct val="120000"/>
              </a:lnSpc>
              <a:buNone/>
            </a:pPr>
            <a:r>
              <a:rPr lang="ru-RU" sz="6400" dirty="0" smtClean="0"/>
              <a:t>-    обучение пантомимике,  жесту, позе, выразительному движению (изображение и угадывание различных эмоционально - выразительных движений, распознание изображенного жеста, </a:t>
            </a:r>
            <a:br>
              <a:rPr lang="ru-RU" sz="6400" dirty="0" smtClean="0"/>
            </a:br>
            <a:r>
              <a:rPr lang="ru-RU" sz="6400" dirty="0" smtClean="0"/>
              <a:t> «ожившие картинки»);</a:t>
            </a:r>
          </a:p>
          <a:p>
            <a:pPr fontAlgn="t">
              <a:lnSpc>
                <a:spcPct val="120000"/>
              </a:lnSpc>
              <a:buNone/>
            </a:pPr>
            <a:r>
              <a:rPr lang="ru-RU" sz="6400" dirty="0" smtClean="0"/>
              <a:t>-    речевую поведенческую  этику на эмоциональной основе (различные формы этикета, вежливые формы, вежливые выражения).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329510" cy="16430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компонент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сочувствие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643998" cy="4714908"/>
          </a:xfrm>
        </p:spPr>
        <p:txBody>
          <a:bodyPr/>
          <a:lstStyle/>
          <a:p>
            <a:pPr fontAlgn="t">
              <a:buNone/>
            </a:pPr>
            <a:r>
              <a:rPr lang="ru-RU" sz="2200" dirty="0" smtClean="0"/>
              <a:t>       </a:t>
            </a:r>
            <a:r>
              <a:rPr lang="ru-RU" sz="2200" u="sng" dirty="0" smtClean="0"/>
              <a:t>Формы работы с детьми:</a:t>
            </a:r>
          </a:p>
          <a:p>
            <a:pPr fontAlgn="t"/>
            <a:r>
              <a:rPr lang="ru-RU" sz="2200" dirty="0" smtClean="0"/>
              <a:t> работа над книгой - сопереживание персонажам сказок;</a:t>
            </a:r>
          </a:p>
          <a:p>
            <a:pPr fontAlgn="t"/>
            <a:r>
              <a:rPr lang="ru-RU" sz="2200" dirty="0" smtClean="0"/>
              <a:t> рассматривание картин, проникновение внутрь, проигрывание  коротких сценок;</a:t>
            </a:r>
          </a:p>
          <a:p>
            <a:pPr fontAlgn="t"/>
            <a:r>
              <a:rPr lang="ru-RU" sz="2200" dirty="0" smtClean="0"/>
              <a:t> беседы по сказкам  (сравнение характера и поступков  героев, проведение аналогии);</a:t>
            </a:r>
          </a:p>
          <a:p>
            <a:pPr fontAlgn="t"/>
            <a:r>
              <a:rPr lang="ru-RU" sz="2200" dirty="0" smtClean="0"/>
              <a:t> игра-беседа с персонажами  (одобрение или пр.);</a:t>
            </a:r>
          </a:p>
          <a:p>
            <a:pPr fontAlgn="t"/>
            <a:r>
              <a:rPr lang="ru-RU" sz="2200" dirty="0" smtClean="0"/>
              <a:t> слушание музыки, а  также ее исполнение;</a:t>
            </a:r>
          </a:p>
          <a:p>
            <a:pPr fontAlgn="t"/>
            <a:r>
              <a:rPr lang="ru-RU" sz="2200" dirty="0" smtClean="0"/>
              <a:t> постановка кукольного  спектакля;</a:t>
            </a:r>
          </a:p>
          <a:p>
            <a:pPr fontAlgn="t"/>
            <a:r>
              <a:rPr lang="ru-RU" sz="2200" dirty="0" smtClean="0"/>
              <a:t> творческая ролевая  игра по сюжету сказки;</a:t>
            </a:r>
          </a:p>
          <a:p>
            <a:pPr fontAlgn="t"/>
            <a:r>
              <a:rPr lang="ru-RU" sz="2200" dirty="0" smtClean="0"/>
              <a:t>игра-драматизация – сопереживание героям и глубокое проникновение в содержание произведения.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9429784" y="3000372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Третий компонент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                    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содействие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fontAlgn="t">
              <a:lnSpc>
                <a:spcPct val="150000"/>
              </a:lnSpc>
              <a:buNone/>
            </a:pPr>
            <a:r>
              <a:rPr lang="ru-RU" sz="2400" dirty="0" smtClean="0"/>
              <a:t>    </a:t>
            </a:r>
            <a:r>
              <a:rPr lang="ru-RU" sz="2400" u="sng" dirty="0" smtClean="0"/>
              <a:t>Формы работы с детьми:</a:t>
            </a:r>
          </a:p>
          <a:p>
            <a:pPr fontAlgn="t">
              <a:lnSpc>
                <a:spcPct val="150000"/>
              </a:lnSpc>
            </a:pPr>
            <a:r>
              <a:rPr lang="ru-RU" sz="2400" dirty="0" smtClean="0"/>
              <a:t> решение нравственных ситуаций;</a:t>
            </a:r>
          </a:p>
          <a:p>
            <a:pPr fontAlgn="t">
              <a:lnSpc>
                <a:spcPct val="150000"/>
              </a:lnSpc>
            </a:pPr>
            <a:r>
              <a:rPr lang="ru-RU" sz="2400" dirty="0" smtClean="0"/>
              <a:t>формирование позитивного  отношения к младшим, к родителям,  пожилым, инвалидам и др.</a:t>
            </a:r>
          </a:p>
          <a:p>
            <a:pPr fontAlgn="t">
              <a:lnSpc>
                <a:spcPct val="150000"/>
              </a:lnSpc>
            </a:pPr>
            <a:r>
              <a:rPr lang="ru-RU" sz="2400" dirty="0" smtClean="0"/>
              <a:t>активное включение  в комплекс различных видов  деятельности (игра, труд, наблюдение, предметная деятельность, изобразительная  деятельность, общение)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270645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Театрализованная деятельность в детском саду организационно может пронизывать все режимные моменты: включаться во все занятия, в совместную деятельность детей и взрослых в свободное время, осуществляться в самостоятельной деятельности детей. Театрализованная деятельность может быть органично включена в работу различных студий и кружков; продукты театрализованной деятельности (инсценировки, драматизации, спектакли, концерты и др.) могут вноситься в содержание праздников, развлечений, сладких пятниц, утро радостных встреч.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3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</a:t>
            </a:r>
            <a:r>
              <a:rPr lang="ru-RU" sz="2800" dirty="0" smtClean="0"/>
              <a:t>Театрализованная игра на занятиях: во время занятий педагог включает театрализованную игру как игровой прием и форму обучения детей.</a:t>
            </a:r>
            <a:endParaRPr lang="en-US" sz="2800" dirty="0" smtClean="0"/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643182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</a:t>
            </a:r>
            <a:r>
              <a:rPr lang="ru-RU" sz="2800" dirty="0" smtClean="0"/>
              <a:t>Свободная совместная деятельность детей и взрослых: это совместная деятельность детей на прогулке, вне занятий. </a:t>
            </a:r>
            <a:endParaRPr lang="en-US" sz="28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14818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</a:t>
            </a:r>
            <a:r>
              <a:rPr lang="ru-RU" sz="2800" dirty="0" smtClean="0"/>
              <a:t>Театрализованная игра в самостоятельной деятельности детей: в самостоятельных детских играх отражаются персонажи и сюжеты, взволновавшие детей.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1245352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Театрализованная деятельность обладает следующими педагогическими возможностями для формирования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эмпатии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ребенка старшего дошкольного возраста: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* развитие социально-коммуникативной сферы (знакомство с окружающим миром во всем его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многообразии);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* развитие интеллектуальной сферы (познавательной способности);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* развитие речевой сферы и эмоциональной сферы (осознание и регуляция чувств).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757242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Развивающая предметно-пространственная среда  по формированию </a:t>
            </a:r>
            <a:r>
              <a:rPr lang="ru-RU" sz="3600" dirty="0" err="1" smtClean="0"/>
              <a:t>эмпатии</a:t>
            </a:r>
            <a:r>
              <a:rPr lang="ru-RU" sz="3600" dirty="0" smtClean="0"/>
              <a:t> у старших дошкольников </a:t>
            </a:r>
            <a:r>
              <a:rPr lang="ru-RU" sz="3600" dirty="0" smtClean="0"/>
              <a:t>включает </a:t>
            </a:r>
            <a:r>
              <a:rPr lang="ru-RU" sz="3600" dirty="0" smtClean="0"/>
              <a:t>следующие центры:</a:t>
            </a:r>
          </a:p>
          <a:p>
            <a:pPr>
              <a:buFontTx/>
              <a:buChar char="-"/>
            </a:pPr>
            <a:r>
              <a:rPr lang="ru-RU" sz="3600" dirty="0" smtClean="0"/>
              <a:t> Центр «Эмоций»</a:t>
            </a:r>
            <a:br>
              <a:rPr lang="ru-RU" sz="3600" dirty="0" smtClean="0"/>
            </a:br>
            <a:r>
              <a:rPr lang="ru-RU" sz="3600" dirty="0" smtClean="0"/>
              <a:t>- Центр «Уроки сопереживания»</a:t>
            </a:r>
          </a:p>
          <a:p>
            <a:pPr>
              <a:buFontTx/>
              <a:buChar char="-"/>
            </a:pPr>
            <a:r>
              <a:rPr lang="ru-RU" sz="3600" dirty="0" smtClean="0"/>
              <a:t> Центр сюжетно-ролевых игр</a:t>
            </a:r>
          </a:p>
          <a:p>
            <a:pPr>
              <a:buFontTx/>
              <a:buChar char="-"/>
            </a:pPr>
            <a:r>
              <a:rPr lang="ru-RU" sz="3600" dirty="0" smtClean="0"/>
              <a:t> Центр социализации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90062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302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«ФОРМИРОВАНИЕ ЭМПАТИИ У ДЕТЕЙ СТАРШЕГО ДОШКОЛЬНОГО ВОЗРАСТА СРЕДСТВАМИ ТЕАТРАЛИЗОВАННОЙ ДЕЯТЕЛЬНОСТИ»</vt:lpstr>
      <vt:lpstr>Эмпатия -</vt:lpstr>
      <vt:lpstr>Первый компонент эмпатии - сопереживание</vt:lpstr>
      <vt:lpstr>Второй компонент эмпатии - сочувствие </vt:lpstr>
      <vt:lpstr>Третий компонент эмпатии -                       содействие</vt:lpstr>
      <vt:lpstr>Слайд 6</vt:lpstr>
      <vt:lpstr>Слайд 7</vt:lpstr>
      <vt:lpstr>Слайд 8</vt:lpstr>
      <vt:lpstr>Слайд 9</vt:lpstr>
      <vt:lpstr>Несколько направлений взаимодействия  с родителями  в рамках театрализованной деятельности: 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ЭМПАТИИ У ДЕТЕЙ СТАРШЕГО ДОШКОЛЬНОГО ВОЗРАСТА СРЕДСТВАМИ ТЕАТРАЛИЗОВАННОЙ ДЕЯТЕЛЬНОСТИ»</dc:title>
  <dc:creator>Таня Акимова</dc:creator>
  <cp:lastModifiedBy>Таня Акимова</cp:lastModifiedBy>
  <cp:revision>75</cp:revision>
  <dcterms:created xsi:type="dcterms:W3CDTF">2017-12-12T08:21:49Z</dcterms:created>
  <dcterms:modified xsi:type="dcterms:W3CDTF">2023-10-31T14:25:40Z</dcterms:modified>
</cp:coreProperties>
</file>