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56" r:id="rId4"/>
    <p:sldId id="264" r:id="rId5"/>
    <p:sldId id="268" r:id="rId6"/>
    <p:sldId id="257" r:id="rId7"/>
    <p:sldId id="266" r:id="rId8"/>
    <p:sldId id="267" r:id="rId9"/>
    <p:sldId id="269" r:id="rId10"/>
    <p:sldId id="271" r:id="rId11"/>
    <p:sldId id="270" r:id="rId12"/>
    <p:sldId id="272" r:id="rId13"/>
    <p:sldId id="274" r:id="rId14"/>
    <p:sldId id="276" r:id="rId15"/>
    <p:sldId id="258" r:id="rId16"/>
    <p:sldId id="282" r:id="rId17"/>
    <p:sldId id="283" r:id="rId18"/>
    <p:sldId id="284" r:id="rId19"/>
    <p:sldId id="285" r:id="rId20"/>
    <p:sldId id="288" r:id="rId21"/>
    <p:sldId id="286" r:id="rId22"/>
    <p:sldId id="287" r:id="rId23"/>
    <p:sldId id="289" r:id="rId24"/>
    <p:sldId id="259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0176-3F94-4084-8151-580EBBF14564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4708-2995-424C-9418-3902E21D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121442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День ежа - весна приближается!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:\Users\USER\Desktop\свадьба.png"/>
          <p:cNvPicPr>
            <a:picLocks noChangeAspect="1" noChangeArrowheads="1"/>
          </p:cNvPicPr>
          <p:nvPr/>
        </p:nvPicPr>
        <p:blipFill>
          <a:blip r:embed="rId3"/>
          <a:srcRect l="59375" t="14063" r="6640"/>
          <a:stretch>
            <a:fillRect/>
          </a:stretch>
        </p:blipFill>
        <p:spPr bwMode="auto">
          <a:xfrm>
            <a:off x="6715140" y="3199912"/>
            <a:ext cx="1928826" cy="36580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2910" y="714356"/>
            <a:ext cx="8001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      Наши предки верили, что ёж легко расправляется с любой нечистью при помощи своих колючек. Для этого и прикармливали колючего: пока он живёт поблизости, нечистая сила не подступится. А для невесты и жениха оберегом в брачную ночь служил калач "Ёж", в который вместо иголок втыкали разноцветные соломинки или веточки. </a:t>
            </a:r>
          </a:p>
        </p:txBody>
      </p:sp>
      <p:grpSp>
        <p:nvGrpSpPr>
          <p:cNvPr id="13" name="Группа 12"/>
          <p:cNvGrpSpPr/>
          <p:nvPr/>
        </p:nvGrpSpPr>
        <p:grpSpPr>
          <a:xfrm rot="477731">
            <a:off x="3195021" y="3639267"/>
            <a:ext cx="3044642" cy="3022430"/>
            <a:chOff x="3143240" y="3643314"/>
            <a:chExt cx="3810000" cy="3005142"/>
          </a:xfrm>
        </p:grpSpPr>
        <p:pic>
          <p:nvPicPr>
            <p:cNvPr id="28676" name="Picture 4" descr="http://www.lotusite.ru/images/news/256204290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40" y="4286256"/>
              <a:ext cx="3810000" cy="23622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6" name="Рисунок 5" descr="C:\Users\USER\Desktop\ветки.png"/>
            <p:cNvPicPr/>
            <p:nvPr/>
          </p:nvPicPr>
          <p:blipFill>
            <a:blip r:embed="rId5"/>
            <a:srcRect l="64211" t="25263" r="17894" b="25263"/>
            <a:stretch>
              <a:fillRect/>
            </a:stretch>
          </p:blipFill>
          <p:spPr bwMode="auto">
            <a:xfrm rot="20016686">
              <a:off x="5456162" y="4815447"/>
              <a:ext cx="407960" cy="1181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C:\Users\USER\Desktop\ветки.png"/>
            <p:cNvPicPr/>
            <p:nvPr/>
          </p:nvPicPr>
          <p:blipFill>
            <a:blip r:embed="rId5"/>
            <a:srcRect l="84211" t="25263" b="25263"/>
            <a:stretch>
              <a:fillRect/>
            </a:stretch>
          </p:blipFill>
          <p:spPr bwMode="auto">
            <a:xfrm>
              <a:off x="4929190" y="4143380"/>
              <a:ext cx="28575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C:\Users\USER\Desktop\ветки.png"/>
            <p:cNvPicPr/>
            <p:nvPr/>
          </p:nvPicPr>
          <p:blipFill>
            <a:blip r:embed="rId5"/>
            <a:srcRect l="31579" t="25263" r="49474" b="25263"/>
            <a:stretch>
              <a:fillRect/>
            </a:stretch>
          </p:blipFill>
          <p:spPr bwMode="auto">
            <a:xfrm>
              <a:off x="5072066" y="3643314"/>
              <a:ext cx="571504" cy="1466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C:\Users\USER\Desktop\ветки.png"/>
            <p:cNvPicPr/>
            <p:nvPr/>
          </p:nvPicPr>
          <p:blipFill>
            <a:blip r:embed="rId5"/>
            <a:srcRect t="25263" r="86316" b="25263"/>
            <a:stretch>
              <a:fillRect/>
            </a:stretch>
          </p:blipFill>
          <p:spPr bwMode="auto">
            <a:xfrm>
              <a:off x="5143504" y="4572008"/>
              <a:ext cx="338140" cy="123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C:\Users\USER\Desktop\ветки.png"/>
            <p:cNvPicPr/>
            <p:nvPr/>
          </p:nvPicPr>
          <p:blipFill>
            <a:blip r:embed="rId5"/>
            <a:srcRect l="16316" t="25263" r="68421" b="25263"/>
            <a:stretch>
              <a:fillRect/>
            </a:stretch>
          </p:blipFill>
          <p:spPr bwMode="auto">
            <a:xfrm rot="1324398">
              <a:off x="5715008" y="3929066"/>
              <a:ext cx="428628" cy="1181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1" descr="C:\Users\USER\Desktop\свадьба.png"/>
          <p:cNvPicPr/>
          <p:nvPr/>
        </p:nvPicPr>
        <p:blipFill>
          <a:blip r:embed="rId3"/>
          <a:srcRect l="6640" t="4792" r="39762" b="2917"/>
          <a:stretch>
            <a:fillRect/>
          </a:stretch>
        </p:blipFill>
        <p:spPr bwMode="auto">
          <a:xfrm>
            <a:off x="214282" y="3429000"/>
            <a:ext cx="2696174" cy="3429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21769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SkazkaForSerge" pitchFamily="18" charset="0"/>
              </a:rPr>
              <a:t>Оберег семьи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     Ёж живет в гордом одиночестве, в отличие от других животных, селящихся «коммунами». Он занимает площадь до двух гектаров в свое единоличное пользование. Появление на участке другого ежа воспринимает как вторжение, и тут же начинает активную борьбу по устранению соперника. Несмотря на маленький рост, ёж воюет до победного конца, пуская в ход не только иголки, но и острые зубки.</a:t>
            </a:r>
          </a:p>
        </p:txBody>
      </p:sp>
      <p:pic>
        <p:nvPicPr>
          <p:cNvPr id="29698" name="Picture 2" descr="https://www.bankreceptov.ru/pic4/245_karmelito.jpg"/>
          <p:cNvPicPr>
            <a:picLocks noChangeAspect="1" noChangeArrowheads="1"/>
          </p:cNvPicPr>
          <p:nvPr/>
        </p:nvPicPr>
        <p:blipFill>
          <a:blip r:embed="rId3"/>
          <a:srcRect l="22500" b="16148"/>
          <a:stretch>
            <a:fillRect/>
          </a:stretch>
        </p:blipFill>
        <p:spPr bwMode="auto">
          <a:xfrm>
            <a:off x="1785918" y="3857628"/>
            <a:ext cx="5857916" cy="30003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21429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SkazkaForSerge" pitchFamily="18" charset="0"/>
              </a:rPr>
              <a:t>Одиночка</a:t>
            </a:r>
            <a:r>
              <a:rPr lang="ru-RU" sz="3200" dirty="0">
                <a:latin typeface="SkazkaForSerg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000108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Ежи изображены на некоторых рыцарских гербах Великобритании, городов Польши и Чехии.</a:t>
            </a:r>
          </a:p>
        </p:txBody>
      </p:sp>
      <p:pic>
        <p:nvPicPr>
          <p:cNvPr id="27651" name="Picture 3" descr="https://upload.wikimedia.org/wikipedia/commons/thumb/c/ce/POL_COA_Je%C5%BC.svg/300px-POL_COA_Je%C5%BC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0"/>
            <a:ext cx="1990325" cy="28660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86644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Польша </a:t>
            </a:r>
          </a:p>
        </p:txBody>
      </p:sp>
      <p:pic>
        <p:nvPicPr>
          <p:cNvPr id="27653" name="Picture 5" descr="https://upload.wikimedia.org/wikipedia/commons/thumb/7/7f/CZE_Kraj_Wysoczyzna_COA.svg/180px-CZE_Kraj_Wysoczyzna_COA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69673">
            <a:off x="3617751" y="4459057"/>
            <a:ext cx="1446024" cy="16388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Чехия </a:t>
            </a:r>
          </a:p>
        </p:txBody>
      </p:sp>
      <p:pic>
        <p:nvPicPr>
          <p:cNvPr id="27655" name="Picture 7" descr="https://upload.wikimedia.org/wikipedia/commons/thumb/f/f6/Coat_of_Arms_of_Coudekerque-Branche.svg/240px-Coat_of_Arms_of_Coudekerque-Branch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928802"/>
            <a:ext cx="303175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7" name="Picture 9" descr="https://cdn-nus-1.pinme.ru/tumb/600/photo/43/45/43453f06c1dbe311f5325571c92141b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38344">
            <a:off x="7000892" y="3857628"/>
            <a:ext cx="169627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286480" y="6211669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Герб Международного общества ежей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214950"/>
            <a:ext cx="3000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Геральдика сегодня. КРЫЛОВ Александр Борисович, Москва (2007)</a:t>
            </a:r>
          </a:p>
        </p:txBody>
      </p:sp>
      <p:pic>
        <p:nvPicPr>
          <p:cNvPr id="27660" name="Picture 12" descr="C:\Users\USER\Desktop\герб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428868"/>
            <a:ext cx="2071670" cy="287731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00100" y="214290"/>
            <a:ext cx="4500594" cy="646331"/>
          </a:xfrm>
          <a:prstGeom prst="rect">
            <a:avLst/>
          </a:prstGeom>
          <a:solidFill>
            <a:srgbClr val="FAD672"/>
          </a:solidFill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SkazkaForSerge" pitchFamily="18" charset="0"/>
              </a:rPr>
              <a:t>Ежи  в  геральдике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928670"/>
            <a:ext cx="81439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dirty="0"/>
              <a:t>     Англичане выразили свое уважение ежикам, поставив в парке </a:t>
            </a:r>
            <a:r>
              <a:rPr lang="ru-RU" sz="2200" dirty="0" err="1"/>
              <a:t>Clapham</a:t>
            </a:r>
            <a:r>
              <a:rPr lang="ru-RU" sz="2200" dirty="0"/>
              <a:t> </a:t>
            </a:r>
            <a:r>
              <a:rPr lang="ru-RU" sz="2200" dirty="0" err="1"/>
              <a:t>Common</a:t>
            </a:r>
            <a:r>
              <a:rPr lang="ru-RU" sz="2200" dirty="0"/>
              <a:t> реалистичную фигуру ежа с очень внушительными габаритами: длина его составляет 5.4, ширина 3.6 и высота 2 метра. Фигура напоминает о резком сокращении ежиков в Британии и призывает людей всячески помогать им. </a:t>
            </a:r>
          </a:p>
        </p:txBody>
      </p:sp>
      <p:pic>
        <p:nvPicPr>
          <p:cNvPr id="4" name="Рисунок 3" descr="https://avatars.mds.yandex.net/get-zen_doc/61319/pub_5c549db058518100ad03a0f6_5c54d3c95b7b5100afb08d2a/scale_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357562"/>
            <a:ext cx="5143536" cy="327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21835" y="28572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SkazkaForSerge" pitchFamily="18" charset="0"/>
              </a:rPr>
              <a:t>Памятник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6248" y="2786058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 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ё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жиках часто упоминается в разных сказках и мультиках.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avatars.mds.yandex.net/get-zen_doc/1136050/pub_5c549db058518100ad03a0f6_5c54d6651d5dae00ae512b7a/scale_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38576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3714752"/>
            <a:ext cx="4572000" cy="2585323"/>
          </a:xfrm>
          <a:prstGeom prst="rect">
            <a:avLst/>
          </a:prstGeom>
          <a:solidFill>
            <a:srgbClr val="FAD672"/>
          </a:solidFill>
        </p:spPr>
        <p:txBody>
          <a:bodyPr>
            <a:spAutoFit/>
          </a:bodyPr>
          <a:lstStyle/>
          <a:p>
            <a:pPr algn="just"/>
            <a:r>
              <a:rPr lang="ru-RU" dirty="0"/>
              <a:t>«Ёжик в тумане» выпущен студией «</a:t>
            </a:r>
            <a:r>
              <a:rPr lang="ru-RU" dirty="0" err="1"/>
              <a:t>Союзмультфильм</a:t>
            </a:r>
            <a:r>
              <a:rPr lang="ru-RU" dirty="0"/>
              <a:t>» в 1975 г., основан на одноименной сказке Сергея Козлова. В 2003 г. Этот фильм был признан лучшим мультфильмом всех времен и народов по результатам опроса 140 кинокритиков и мультипликаторов разных стран.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071546"/>
            <a:ext cx="330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1 Nevrouz M" pitchFamily="34" charset="0"/>
                <a:ea typeface="Arial" pitchFamily="34" charset="0"/>
                <a:cs typeface="Arial" pitchFamily="34" charset="0"/>
              </a:rPr>
              <a:t>«Ежик в тумане»</a:t>
            </a:r>
            <a:endParaRPr lang="ru-RU" sz="2000" dirty="0">
              <a:solidFill>
                <a:srgbClr val="0070C0"/>
              </a:solidFill>
              <a:latin typeface="1 Nevrouz M" pitchFamily="34" charset="0"/>
            </a:endParaRPr>
          </a:p>
        </p:txBody>
      </p:sp>
      <p:pic>
        <p:nvPicPr>
          <p:cNvPr id="34818" name="Picture 2" descr="C:\Users\USER\Desktop\пленка.png"/>
          <p:cNvPicPr>
            <a:picLocks noChangeAspect="1" noChangeArrowheads="1"/>
          </p:cNvPicPr>
          <p:nvPr/>
        </p:nvPicPr>
        <p:blipFill>
          <a:blip r:embed="rId4"/>
          <a:srcRect l="10655" t="6332" r="11475" b="9240"/>
          <a:stretch>
            <a:fillRect/>
          </a:stretch>
        </p:blipFill>
        <p:spPr bwMode="auto">
          <a:xfrm>
            <a:off x="928662" y="0"/>
            <a:ext cx="6786610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68" y="142873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России </a:t>
            </a:r>
          </a:p>
          <a:p>
            <a:pPr algn="ctr"/>
            <a:r>
              <a:rPr lang="ru-RU" sz="2400" dirty="0"/>
              <a:t>даже есть целый</a:t>
            </a:r>
          </a:p>
        </p:txBody>
      </p:sp>
      <p:pic>
        <p:nvPicPr>
          <p:cNvPr id="4" name="Рисунок 3" descr="https://ejik-land.ru/img/logo-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285992"/>
            <a:ext cx="30765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kazkaForSerge" pitchFamily="18" charset="0"/>
              </a:rPr>
              <a:t>Знаете ли вы, что...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9058" y="2928934"/>
            <a:ext cx="3500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 «Семейный Музей Ежа Петровича» в поселке Петровск Ростовского района Ярославской области.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kazkaForSerge" pitchFamily="18" charset="0"/>
              </a:rPr>
              <a:t>Знаете ли вы, что...</a:t>
            </a:r>
          </a:p>
        </p:txBody>
      </p:sp>
      <p:sp>
        <p:nvSpPr>
          <p:cNvPr id="3" name="Овал 2"/>
          <p:cNvSpPr/>
          <p:nvPr/>
        </p:nvSpPr>
        <p:spPr>
          <a:xfrm>
            <a:off x="3571868" y="1142984"/>
            <a:ext cx="4572000" cy="4414480"/>
          </a:xfrm>
          <a:prstGeom prst="ellipse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зимняя спячка ежей длится 128 дней. Пока ёж спит, температура его тела падает до 2 градусов Цельсия. Дыхание у спящих ежей максимум 8 вдохов-выдохов в минуту, хотя обычно они дышат с частотой 40-50 раз.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kazkaForSerge" pitchFamily="18" charset="0"/>
              </a:rPr>
              <a:t>Знаете ли вы, что...</a:t>
            </a:r>
          </a:p>
        </p:txBody>
      </p:sp>
      <p:sp>
        <p:nvSpPr>
          <p:cNvPr id="3" name="Овал 2"/>
          <p:cNvSpPr/>
          <p:nvPr/>
        </p:nvSpPr>
        <p:spPr>
          <a:xfrm>
            <a:off x="3357554" y="1142984"/>
            <a:ext cx="4357718" cy="3592175"/>
          </a:xfrm>
          <a:prstGeom prst="ellipse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у  взрослого ёжика </a:t>
            </a:r>
          </a:p>
          <a:p>
            <a:pPr lvl="0" algn="ctr"/>
            <a:r>
              <a:rPr lang="ru-RU" sz="2000" b="1" dirty="0"/>
              <a:t>около 5-6 тыс. колючек, причем каждая иголочка растет 12-18 месяцев.</a:t>
            </a:r>
            <a:br>
              <a:rPr lang="ru-RU" sz="2000" b="1" dirty="0"/>
            </a:br>
            <a:r>
              <a:rPr lang="ru-RU" sz="2000" b="1" dirty="0"/>
              <a:t>Колючки  бывают ядовитыми!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kazkaForSerge" pitchFamily="18" charset="0"/>
              </a:rPr>
              <a:t>Знаете ли вы, что...</a:t>
            </a:r>
          </a:p>
        </p:txBody>
      </p:sp>
      <p:sp>
        <p:nvSpPr>
          <p:cNvPr id="3" name="Овал 2"/>
          <p:cNvSpPr/>
          <p:nvPr/>
        </p:nvSpPr>
        <p:spPr>
          <a:xfrm>
            <a:off x="3428992" y="1214422"/>
            <a:ext cx="4500594" cy="3592175"/>
          </a:xfrm>
          <a:prstGeom prst="ellipse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ёжики  могут есть гадюк. Экспериментально доказано, что на ежа не действует количество яда, способное убить 40 кроликов (!)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kazkaForSerge" pitchFamily="18" charset="0"/>
              </a:rPr>
              <a:t>Знаете ли вы, что...</a:t>
            </a:r>
          </a:p>
        </p:txBody>
      </p:sp>
      <p:sp>
        <p:nvSpPr>
          <p:cNvPr id="3" name="Овал 2"/>
          <p:cNvSpPr/>
          <p:nvPr/>
        </p:nvSpPr>
        <p:spPr>
          <a:xfrm>
            <a:off x="3286116" y="1000108"/>
            <a:ext cx="4714908" cy="4414480"/>
          </a:xfrm>
          <a:prstGeom prst="ellipse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ежи  иногда носят на колючках только дикие яблочки, которые своим резким запахом отпугивают паразитов на коже зверька. Для этой же цели ёжики насаживают на свои колючки…сигаретные окурки!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mg1.picmix.com/output/stamp/normal/1/9/6/1/1461691_dac2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</p:spPr>
      </p:pic>
      <p:pic>
        <p:nvPicPr>
          <p:cNvPr id="7" name="Рисунок 6" descr="звезд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3810000" cy="3881438"/>
          </a:xfrm>
          <a:prstGeom prst="rect">
            <a:avLst/>
          </a:prstGeom>
        </p:spPr>
      </p:pic>
      <p:pic>
        <p:nvPicPr>
          <p:cNvPr id="1026" name="Picture 2" descr="C:\Users\USER\Desktop\Музей Ежа Петровича\звезды - это ежики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71877" y="0"/>
            <a:ext cx="6000246" cy="29289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78827" y="2887682"/>
            <a:ext cx="47863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Зверей немало есть на свете — </a:t>
            </a:r>
          </a:p>
          <a:p>
            <a:r>
              <a:rPr lang="ru-RU" b="1" dirty="0">
                <a:solidFill>
                  <a:schemeClr val="bg1"/>
                </a:solidFill>
              </a:rPr>
              <a:t>Варанов, ящериц и змей. </a:t>
            </a:r>
          </a:p>
          <a:p>
            <a:r>
              <a:rPr lang="ru-RU" b="1" dirty="0">
                <a:solidFill>
                  <a:schemeClr val="bg1"/>
                </a:solidFill>
              </a:rPr>
              <a:t>Но нет загадочнее этих, </a:t>
            </a:r>
          </a:p>
          <a:p>
            <a:r>
              <a:rPr lang="ru-RU" b="1" dirty="0">
                <a:solidFill>
                  <a:schemeClr val="bg1"/>
                </a:solidFill>
              </a:rPr>
              <a:t>Так называемых ежей. </a:t>
            </a:r>
          </a:p>
          <a:p>
            <a:r>
              <a:rPr lang="ru-RU" b="1" dirty="0">
                <a:solidFill>
                  <a:schemeClr val="bg1"/>
                </a:solidFill>
              </a:rPr>
              <a:t>Во гневе ёж бывает страшен, </a:t>
            </a:r>
          </a:p>
          <a:p>
            <a:r>
              <a:rPr lang="ru-RU" b="1" dirty="0">
                <a:solidFill>
                  <a:schemeClr val="bg1"/>
                </a:solidFill>
              </a:rPr>
              <a:t>Он средь родных полей и пашен </a:t>
            </a:r>
          </a:p>
          <a:p>
            <a:r>
              <a:rPr lang="ru-RU" b="1" dirty="0">
                <a:solidFill>
                  <a:schemeClr val="bg1"/>
                </a:solidFill>
              </a:rPr>
              <a:t>Как тигр рыскает, рыча, </a:t>
            </a:r>
          </a:p>
          <a:p>
            <a:r>
              <a:rPr lang="ru-RU" b="1" dirty="0">
                <a:solidFill>
                  <a:schemeClr val="bg1"/>
                </a:solidFill>
              </a:rPr>
              <a:t>Крича и лапками суча. </a:t>
            </a:r>
          </a:p>
          <a:p>
            <a:r>
              <a:rPr lang="ru-RU" b="1" dirty="0">
                <a:solidFill>
                  <a:schemeClr val="bg1"/>
                </a:solidFill>
              </a:rPr>
              <a:t>И, собираясь в косяки, </a:t>
            </a:r>
          </a:p>
          <a:p>
            <a:r>
              <a:rPr lang="ru-RU" b="1" dirty="0">
                <a:solidFill>
                  <a:schemeClr val="bg1"/>
                </a:solidFill>
              </a:rPr>
              <a:t>Летят ежи и в небе тают, </a:t>
            </a:r>
          </a:p>
          <a:p>
            <a:r>
              <a:rPr lang="ru-RU" b="1" dirty="0">
                <a:solidFill>
                  <a:schemeClr val="bg1"/>
                </a:solidFill>
              </a:rPr>
              <a:t>Подобно журавлиной стае — </a:t>
            </a:r>
          </a:p>
          <a:p>
            <a:r>
              <a:rPr lang="ru-RU" b="1" dirty="0">
                <a:solidFill>
                  <a:schemeClr val="bg1"/>
                </a:solidFill>
              </a:rPr>
              <a:t>Свободны, вечны, высоки. </a:t>
            </a:r>
          </a:p>
          <a:p>
            <a:r>
              <a:rPr lang="ru-RU" b="1" dirty="0">
                <a:solidFill>
                  <a:schemeClr val="bg1"/>
                </a:solidFill>
              </a:rPr>
              <a:t>И нет на целом белом свете </a:t>
            </a:r>
          </a:p>
          <a:p>
            <a:r>
              <a:rPr lang="ru-RU" b="1" dirty="0">
                <a:solidFill>
                  <a:schemeClr val="bg1"/>
                </a:solidFill>
              </a:rPr>
              <a:t>Зверей душевнее, чем эти.</a:t>
            </a:r>
          </a:p>
        </p:txBody>
      </p:sp>
      <p:sp>
        <p:nvSpPr>
          <p:cNvPr id="1028" name="AutoShape 4" descr="https://www.beesona.ru/upload/700/7aa62c2a29c06b41a223fd62fffef6c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g1.picmix.com/output/stamp/normal/1/9/6/1/1461691_dac2e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kazkaForSerge" pitchFamily="18" charset="0"/>
              </a:rPr>
              <a:t>Знаете ли вы, что...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54" y="714356"/>
            <a:ext cx="4643470" cy="5193506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в словарном запасе ежиков около 40 звуков. Фырканьем  ежи выражают недовольство, тихим и мелодичным урчанием - радость, пронзительным криком - агрессию и беспокойство. А ежата свистом зовут свою мать.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kazkaForSerge" pitchFamily="18" charset="0"/>
              </a:rPr>
              <a:t>Знаете ли вы, что...</a:t>
            </a:r>
          </a:p>
        </p:txBody>
      </p:sp>
      <p:sp>
        <p:nvSpPr>
          <p:cNvPr id="3" name="Овал 2"/>
          <p:cNvSpPr/>
          <p:nvPr/>
        </p:nvSpPr>
        <p:spPr>
          <a:xfrm>
            <a:off x="3286116" y="1000108"/>
            <a:ext cx="4714908" cy="4024967"/>
          </a:xfrm>
          <a:prstGeom prst="ellipse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на  самом деле ёжики едят насекомых, гусениц, слизней, дождевых червей, мышек- полёвок, яйца и птенцов птиц, гнездящихся на земле.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kazkaForSerge" pitchFamily="18" charset="0"/>
              </a:rPr>
              <a:t>Знаете ли вы, что...</a:t>
            </a:r>
          </a:p>
        </p:txBody>
      </p:sp>
      <p:sp>
        <p:nvSpPr>
          <p:cNvPr id="3" name="Овал 2"/>
          <p:cNvSpPr/>
          <p:nvPr/>
        </p:nvSpPr>
        <p:spPr>
          <a:xfrm>
            <a:off x="3286116" y="1000108"/>
            <a:ext cx="4714908" cy="3592175"/>
          </a:xfrm>
          <a:prstGeom prst="ellipse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 в Дании развернута борьба за здоровье ежей, созданы организации по защите ежей, в Великобритании объявлена перепись ежового населения.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kazkaForSerge" pitchFamily="18" charset="0"/>
              </a:rPr>
              <a:t>Знаете ли вы, что...</a:t>
            </a:r>
          </a:p>
        </p:txBody>
      </p:sp>
      <p:sp>
        <p:nvSpPr>
          <p:cNvPr id="3" name="Овал 2"/>
          <p:cNvSpPr/>
          <p:nvPr/>
        </p:nvSpPr>
        <p:spPr>
          <a:xfrm>
            <a:off x="3214678" y="1000108"/>
            <a:ext cx="5000660" cy="4457760"/>
          </a:xfrm>
          <a:prstGeom prst="ellipse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учёные утверждают, что ёжики с радостью идут на контакт с человеком, и при добром отношении и терпении они способны даже выучить команды «ко мне», «нельзя», «место» и «кушать».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335262">
            <a:off x="532653" y="826930"/>
            <a:ext cx="150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kazkaForSerge" pitchFamily="18" charset="0"/>
              </a:rPr>
              <a:t>коротко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jday (300x226, 19Kb)"/>
          <p:cNvPicPr/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572000" y="3500438"/>
            <a:ext cx="428627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785794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Идут двенадцать ежиков</a:t>
            </a:r>
            <a:br>
              <a:rPr lang="ru-RU" b="1" dirty="0"/>
            </a:br>
            <a:r>
              <a:rPr lang="ru-RU" b="1" dirty="0"/>
              <a:t>зеленым бережком,</a:t>
            </a:r>
            <a:br>
              <a:rPr lang="ru-RU" b="1" dirty="0"/>
            </a:br>
            <a:r>
              <a:rPr lang="ru-RU" b="1" dirty="0"/>
              <a:t>а впереди ежоночек</a:t>
            </a:r>
            <a:br>
              <a:rPr lang="ru-RU" b="1" dirty="0"/>
            </a:br>
            <a:r>
              <a:rPr lang="ru-RU" b="1" dirty="0"/>
              <a:t>с гармошкой и флажком.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Под колкою попонкою</a:t>
            </a:r>
            <a:br>
              <a:rPr lang="ru-RU" b="1" dirty="0"/>
            </a:br>
            <a:r>
              <a:rPr lang="ru-RU" b="1" dirty="0"/>
              <a:t>у каждого ежа</a:t>
            </a:r>
            <a:br>
              <a:rPr lang="ru-RU" b="1" dirty="0"/>
            </a:br>
            <a:r>
              <a:rPr lang="ru-RU" b="1" dirty="0"/>
              <a:t>жилет, рубашка тонкая</a:t>
            </a:r>
            <a:br>
              <a:rPr lang="ru-RU" b="1" dirty="0"/>
            </a:br>
            <a:r>
              <a:rPr lang="ru-RU" b="1" dirty="0"/>
              <a:t>и кожаный пиджак.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429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Шагают в ногу ежики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под песенку свою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и все зверьки прохожие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как ежики поют:</a:t>
            </a:r>
          </a:p>
          <a:p>
            <a:endParaRPr lang="ru-RU" b="1" dirty="0"/>
          </a:p>
          <a:p>
            <a:r>
              <a:rPr lang="ru-RU" b="1" dirty="0">
                <a:solidFill>
                  <a:prstClr val="black"/>
                </a:solidFill>
              </a:rPr>
              <a:t>«Вверху летают зяблики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и день стоит грибной,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пусть каждый ежик с яблоком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воротится домой.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</a:rPr>
              <a:t>Сегодня после дождика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погода хороша,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сегодня праздник ежика,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сегодня День Ежа!» 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85728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День Ежа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8761" y="28572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SkazkaForSerge" pitchFamily="18" charset="0"/>
              </a:rPr>
              <a:t>День ежа – тоже праздник</a:t>
            </a:r>
            <a:endParaRPr lang="ru-RU" sz="3200" dirty="0">
              <a:solidFill>
                <a:srgbClr val="FF0000"/>
              </a:solidFill>
              <a:latin typeface="SkazkaForSerg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     История праздника удивительна. Оказывается, это древнейший праздник, которому уже более 2000 лет, а берёт он свое начало из Древнего Рима. Жители этого города 2 февраля будили спящих ежей, наблюдали за их поведением и на основании этого делали прогнозы в отношении погоды.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3143248"/>
            <a:ext cx="6000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prstClr val="black"/>
                </a:solidFill>
              </a:rPr>
              <a:t>     После падения Римской империи эта традиция прижилась во многих  европейских государствах, и в США, где ёж был заменён сурком из-за большой численности этих животных. Отмечают День ежа (сурка) во всех странах по-разному, но неизменно весело, с песнями, танцами и фейерверками. </a:t>
            </a: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День ежа-метеоролога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928670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    Эти животные, оказывается, отличные индикаторы погоды, и по их поведению судят о скором приближении весны. Если разбудить ежика в этот период и он будет очень активно двигаться в поисках еды, значит весна совсем скоро придет к нам! Но если он напугается своей тени и солнышка и вернется в норку –  придётся еще потерпеть зиму.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88" y="4214818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Ёжика можно подарить себе и близким потому что они, благодаря иголочкам, прогоняют от жилища злых духов, но не нужно забывать благодарить их за это зелёными листиками и мясом.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81439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Для каждой страны существует своя трактовка примет в День ежа (сурка).</a:t>
            </a:r>
          </a:p>
          <a:p>
            <a:r>
              <a:rPr lang="ru-RU" b="1" dirty="0"/>
              <a:t>Англия</a:t>
            </a:r>
            <a:endParaRPr lang="ru-RU" dirty="0"/>
          </a:p>
          <a:p>
            <a:r>
              <a:rPr lang="ru-RU" dirty="0"/>
              <a:t>Тучи и осадки - к богатому урожаю и теплому лету.</a:t>
            </a:r>
          </a:p>
          <a:p>
            <a:r>
              <a:rPr lang="ru-RU" b="1" dirty="0"/>
              <a:t>Бельгия</a:t>
            </a:r>
            <a:endParaRPr lang="ru-RU" dirty="0"/>
          </a:p>
          <a:p>
            <a:r>
              <a:rPr lang="ru-RU" dirty="0"/>
              <a:t>Ясная солнечная погода говорит о плохой охоте, поскольку в лесах у животных будет плохое потомство.</a:t>
            </a:r>
            <a:br>
              <a:rPr lang="ru-RU" dirty="0"/>
            </a:br>
            <a:r>
              <a:rPr lang="ru-RU" b="1" dirty="0"/>
              <a:t>Германия</a:t>
            </a:r>
            <a:endParaRPr lang="ru-RU" dirty="0"/>
          </a:p>
          <a:p>
            <a:r>
              <a:rPr lang="ru-RU" dirty="0"/>
              <a:t>Обращают внимание на осадки. Снег - к затяжной зиме, небо ясное - к ранней весне.</a:t>
            </a:r>
          </a:p>
          <a:p>
            <a:r>
              <a:rPr lang="ru-RU" b="1" dirty="0"/>
              <a:t>Россия</a:t>
            </a:r>
            <a:endParaRPr lang="ru-RU" dirty="0"/>
          </a:p>
          <a:p>
            <a:r>
              <a:rPr lang="ru-RU" dirty="0"/>
              <a:t>Холодная погода в этот день принесет ранний приход весны, а плюсовая температура на градуснике - к метелям и заморозкам. Людей, рожденных в этот день, ожидает счастливая жизнь в достатке и радостях.</a:t>
            </a:r>
            <a:br>
              <a:rPr lang="ru-RU" dirty="0"/>
            </a:br>
            <a:r>
              <a:rPr lang="ru-RU" b="1" dirty="0"/>
              <a:t>США</a:t>
            </a:r>
            <a:endParaRPr lang="ru-RU" dirty="0"/>
          </a:p>
          <a:p>
            <a:r>
              <a:rPr lang="ru-RU" dirty="0"/>
              <a:t>С этого дня земледельцы начинают отсчет второй половины зимы и проверяют запасы для скота. Если съедено больше 50% из припасов, то до нового урожая дотянуть будет сложно.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1670" y="28572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SkazkaForSerge" pitchFamily="18" charset="0"/>
              </a:rPr>
              <a:t>Не верите? Проверьте!</a:t>
            </a:r>
          </a:p>
        </p:txBody>
      </p:sp>
      <p:pic>
        <p:nvPicPr>
          <p:cNvPr id="24578" name="Picture 2" descr="C:\Users\USER\Desktop\календарные даты\Ы и ежики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8232" cy="12382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0" name="Picture 4" descr="https://image.shutterstock.com/image-vector/cute-hedgehog-wearing-rain-gear-260nw-536778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3862" y="5759834"/>
            <a:ext cx="1200138" cy="10981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857364"/>
            <a:ext cx="56436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 Первые предки ёжиков — гимнуры были голыми, а защитным панцирем с колючками ежи обзавелись после потепления климата в Миоцене, когда им пришлось осваивать новые степные и пустынные пространства и обороняться от новых хищников.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А доведись вам прогуляться по лесу в Миоцене, так вы повстречались бы с гигантским волосатым ежом, размером с крупную собаку (!) Представляете себе такого ежа-сенбернара? Жуть!!!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14290"/>
            <a:ext cx="4929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И ежи по праву заслужили к себе уважительное отношение, поскольку проживают они на нашей планете уже 30 миллионов лет. 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ytimg.com/vi/y0oVcU_dMc8/hqdefault.jpg"/>
          <p:cNvPicPr>
            <a:picLocks noChangeAspect="1" noChangeArrowheads="1"/>
          </p:cNvPicPr>
          <p:nvPr/>
        </p:nvPicPr>
        <p:blipFill>
          <a:blip r:embed="rId3"/>
          <a:srcRect t="10417" b="10416"/>
          <a:stretch>
            <a:fillRect/>
          </a:stretch>
        </p:blipFill>
        <p:spPr bwMode="auto">
          <a:xfrm>
            <a:off x="4000496" y="3571876"/>
            <a:ext cx="4936704" cy="29311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857232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     В Древнем Египте ежей считали покровителями умерших, а великая богиня-праматерь Ежтет, изображалась с головой ежа и была покровительницей всех женщин, материнства и молока.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786058"/>
            <a:ext cx="39290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В виде жертвоприношения ежам каждый год скармливали несколько симпатичных жен фараонов, что гарантировало правильный разлив Нила.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214290"/>
            <a:ext cx="392909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SkazkaForSerge" pitchFamily="18" charset="0"/>
              </a:rPr>
              <a:t>Немного 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SkazkaForSerge" pitchFamily="18" charset="0"/>
              </a:rPr>
              <a:t>мифологии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928670"/>
            <a:ext cx="435768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     Множество народных поверий и обрядов было связано с ежами и у славян. Считалось, что ежи так долго живут на Земле, что они способны отгонять нечистую силу своими колючками, им известен главный секрет омолаживающей травы. И  только ежи знали, где растет «разрыв-трава», открывающая все замки</a:t>
            </a:r>
          </a:p>
          <a:p>
            <a:pPr algn="just"/>
            <a:r>
              <a:rPr lang="ru-RU" sz="2200" b="1" dirty="0"/>
              <a:t>и двери.</a:t>
            </a:r>
            <a:r>
              <a:rPr lang="ru-RU" sz="2400" b="1" dirty="0"/>
              <a:t> </a:t>
            </a:r>
            <a:endParaRPr lang="ru-RU" sz="2200" b="1" dirty="0"/>
          </a:p>
        </p:txBody>
      </p:sp>
      <p:pic>
        <p:nvPicPr>
          <p:cNvPr id="25604" name="Picture 4" descr="https://i.pinimg.com/736x/59/94/89/5994898e416e8418e3951d8908b5c505--awesome-art-art-illustr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4074135" cy="5286412"/>
          </a:xfrm>
          <a:prstGeom prst="rect">
            <a:avLst/>
          </a:prstGeom>
          <a:noFill/>
        </p:spPr>
      </p:pic>
      <p:pic>
        <p:nvPicPr>
          <p:cNvPr id="5" name="Рисунок 4" descr="https://mtdata.ru/u30/photo27E2/20956031526-0/original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71876"/>
            <a:ext cx="1095376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C:\Users\USER\Desktop\ёж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147" y="5929306"/>
            <a:ext cx="1171853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осел.png"/>
          <p:cNvPicPr>
            <a:picLocks noChangeAspect="1" noChangeArrowheads="1"/>
          </p:cNvPicPr>
          <p:nvPr/>
        </p:nvPicPr>
        <p:blipFill>
          <a:blip r:embed="rId3"/>
          <a:srcRect l="4977" t="11667"/>
          <a:stretch>
            <a:fillRect/>
          </a:stretch>
        </p:blipFill>
        <p:spPr bwMode="auto">
          <a:xfrm>
            <a:off x="4929190" y="3274643"/>
            <a:ext cx="4214810" cy="3583357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0" y="214290"/>
            <a:ext cx="9144000" cy="6643710"/>
            <a:chOff x="0" y="214290"/>
            <a:chExt cx="9144000" cy="6643710"/>
          </a:xfrm>
        </p:grpSpPr>
        <p:pic>
          <p:nvPicPr>
            <p:cNvPr id="26632" name="Picture 8" descr="C:\Users\USER\Desktop\солн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3636" y="2857496"/>
              <a:ext cx="2179447" cy="2428892"/>
            </a:xfrm>
            <a:prstGeom prst="rect">
              <a:avLst/>
            </a:prstGeom>
            <a:noFill/>
          </p:spPr>
        </p:pic>
        <p:sp>
          <p:nvSpPr>
            <p:cNvPr id="2" name="Прямоугольник 1"/>
            <p:cNvSpPr/>
            <p:nvPr/>
          </p:nvSpPr>
          <p:spPr>
            <a:xfrm>
              <a:off x="428596" y="214290"/>
              <a:ext cx="828680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dirty="0"/>
                <a:t>      А по македонской легенде ёж спас землю от всемирного пожара. Дело было так. Надумало солнце жениться, село на ослицу и поехало искать себе невесту. Узнал об этом ёж, вышел на дорогу и загородил путь ослице. Ёж объяснил солнцу, что, если оно женится, у него родится много детей и от их пламени сгорит всё живое на земле. Подумало солнце над словами ежа и не женилось… </a:t>
              </a:r>
            </a:p>
          </p:txBody>
        </p:sp>
        <p:pic>
          <p:nvPicPr>
            <p:cNvPr id="26633" name="Picture 9" descr="C:\Users\USER\Desktop\ежи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0100" y="4286256"/>
              <a:ext cx="1788970" cy="2032761"/>
            </a:xfrm>
            <a:prstGeom prst="rect">
              <a:avLst/>
            </a:prstGeom>
            <a:noFill/>
          </p:spPr>
        </p:pic>
        <p:pic>
          <p:nvPicPr>
            <p:cNvPr id="26637" name="Picture 13" descr="https://avatars.mds.yandex.net/get-pdb/1976538/576480d4-c410-4311-8722-df925a9c961a/s1200"/>
            <p:cNvPicPr>
              <a:picLocks noChangeAspect="1" noChangeArrowheads="1"/>
            </p:cNvPicPr>
            <p:nvPr/>
          </p:nvPicPr>
          <p:blipFill>
            <a:blip r:embed="rId6"/>
            <a:srcRect l="3760" t="45455" r="2917"/>
            <a:stretch>
              <a:fillRect/>
            </a:stretch>
          </p:blipFill>
          <p:spPr bwMode="auto">
            <a:xfrm>
              <a:off x="0" y="5572140"/>
              <a:ext cx="9144000" cy="12858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1367</Words>
  <Application>Microsoft Office PowerPoint</Application>
  <PresentationFormat>Экран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1 Nevrouz M</vt:lpstr>
      <vt:lpstr>Arial</vt:lpstr>
      <vt:lpstr>SkazkaForSerge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Испусинова Айгуль Мерхатовна</cp:lastModifiedBy>
  <cp:revision>74</cp:revision>
  <dcterms:created xsi:type="dcterms:W3CDTF">2020-01-29T15:20:31Z</dcterms:created>
  <dcterms:modified xsi:type="dcterms:W3CDTF">2025-03-13T10:03:29Z</dcterms:modified>
</cp:coreProperties>
</file>