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0" r:id="rId6"/>
    <p:sldId id="263" r:id="rId7"/>
    <p:sldId id="264" r:id="rId8"/>
    <p:sldId id="265" r:id="rId9"/>
    <p:sldId id="266" r:id="rId10"/>
    <p:sldId id="267" r:id="rId11"/>
    <p:sldId id="261" r:id="rId12"/>
    <p:sldId id="262"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02E"/>
    <a:srgbClr val="933735"/>
    <a:srgbClr val="9B3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31" autoAdjust="0"/>
  </p:normalViewPr>
  <p:slideViewPr>
    <p:cSldViewPr>
      <p:cViewPr varScale="1">
        <p:scale>
          <a:sx n="95" d="100"/>
          <a:sy n="95" d="100"/>
        </p:scale>
        <p:origin x="160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12.01.2026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12.01.2026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12.01.2026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12.01.2026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hyperlink" Target="http://smi.webblaknot.com/wp-content/uploads/sites/8/2015/09/Izdanie-Galantnyj-Merkurij-.jpg" TargetMode="External"/><Relationship Id="rId13" Type="http://schemas.openxmlformats.org/officeDocument/2006/relationships/hyperlink" Target="http://www.moscowbooks.ru/image/book2/483/big/i483471.jpg" TargetMode="External"/><Relationship Id="rId18" Type="http://schemas.openxmlformats.org/officeDocument/2006/relationships/hyperlink" Target="http://&#1090;&#1086;&#1074;&#1072;&#1088;&#1086;&#1084;&#1072;&#1085;&#1080;&#1103;.&#1088;&#1092;/images/product_images/info_images/832719-1.jpg" TargetMode="External"/><Relationship Id="rId3" Type="http://schemas.openxmlformats.org/officeDocument/2006/relationships/hyperlink" Target="http://svitlo.ucoz.com/load/16-1-0-32" TargetMode="External"/><Relationship Id="rId21" Type="http://schemas.openxmlformats.org/officeDocument/2006/relationships/hyperlink" Target="http://www.liveedu.ru/uploads/posts/2010-12/1292585751_1238023675_01.jpg" TargetMode="External"/><Relationship Id="rId7" Type="http://schemas.openxmlformats.org/officeDocument/2006/relationships/hyperlink" Target="http://s017.radikal.ru/i437/1301/3b/7ce7e6db9fb8.jpg" TargetMode="External"/><Relationship Id="rId12" Type="http://schemas.openxmlformats.org/officeDocument/2006/relationships/hyperlink" Target="http://i50.fastpic.ru/big/2012/1208/3d/5a2b48aeba6510984f05e4900ff7723d.jpg" TargetMode="External"/><Relationship Id="rId17" Type="http://schemas.openxmlformats.org/officeDocument/2006/relationships/hyperlink" Target="http://i112.photobucket.com/albums/n184/kievljanka/Dobrovolskaja_Lebedev/Sinjaaboroda.jpg" TargetMode="External"/><Relationship Id="rId2" Type="http://schemas.openxmlformats.org/officeDocument/2006/relationships/image" Target="../media/image3.jpeg"/><Relationship Id="rId16" Type="http://schemas.openxmlformats.org/officeDocument/2006/relationships/hyperlink" Target="http://img.labirint.ru/images/comments_pic/0920/09lab1vkh1242301165.jpg" TargetMode="External"/><Relationship Id="rId20" Type="http://schemas.openxmlformats.org/officeDocument/2006/relationships/hyperlink" Target="http://static.ozone.ru/multimedia/books_covers/1009375261.jpg" TargetMode="External"/><Relationship Id="rId1" Type="http://schemas.openxmlformats.org/officeDocument/2006/relationships/slideLayout" Target="../slideLayouts/slideLayout7.xml"/><Relationship Id="rId6" Type="http://schemas.openxmlformats.org/officeDocument/2006/relationships/hyperlink" Target="http://pbs.twimg.com/media/B7GTOY4CQAEb_Nw.jpg:large" TargetMode="External"/><Relationship Id="rId11" Type="http://schemas.openxmlformats.org/officeDocument/2006/relationships/hyperlink" Target="http://www.playing-field.ru/img/2015/051919/5641746" TargetMode="External"/><Relationship Id="rId5" Type="http://schemas.openxmlformats.org/officeDocument/2006/relationships/hyperlink" Target="http://www.funlib.ru/cimg/2014/101401/1139398" TargetMode="External"/><Relationship Id="rId15" Type="http://schemas.openxmlformats.org/officeDocument/2006/relationships/hyperlink" Target="https://knigamir.com/upload/iblock/2c2/2c2555b0b96bef7c54815fd15d26f60d.jpg" TargetMode="External"/><Relationship Id="rId10" Type="http://schemas.openxmlformats.org/officeDocument/2006/relationships/hyperlink" Target="http://ruslania.com/pictures/big/9785389013490.jpg" TargetMode="External"/><Relationship Id="rId19" Type="http://schemas.openxmlformats.org/officeDocument/2006/relationships/hyperlink" Target="http://www.ukazka.ru/img/g/uk56325.jpg" TargetMode="External"/><Relationship Id="rId4" Type="http://schemas.openxmlformats.org/officeDocument/2006/relationships/hyperlink" Target="http://narodstory.net/skazki-perro.php?id=4" TargetMode="External"/><Relationship Id="rId9" Type="http://schemas.openxmlformats.org/officeDocument/2006/relationships/hyperlink" Target="http://kuza.fhost.ru/img/books_covers/1006009419.jpg" TargetMode="External"/><Relationship Id="rId14" Type="http://schemas.openxmlformats.org/officeDocument/2006/relationships/hyperlink" Target="http://www.100book.ru/b484027.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2.jpg"/>
          <p:cNvPicPr>
            <a:picLocks noChangeAspect="1" noChangeArrowheads="1"/>
          </p:cNvPicPr>
          <p:nvPr/>
        </p:nvPicPr>
        <p:blipFill>
          <a:blip r:embed="rId2"/>
          <a:srcRect/>
          <a:stretch>
            <a:fillRect/>
          </a:stretch>
        </p:blipFill>
        <p:spPr bwMode="auto">
          <a:xfrm>
            <a:off x="-19050" y="0"/>
            <a:ext cx="9163050" cy="6877050"/>
          </a:xfrm>
          <a:prstGeom prst="rect">
            <a:avLst/>
          </a:prstGeom>
          <a:noFill/>
        </p:spPr>
      </p:pic>
      <p:pic>
        <p:nvPicPr>
          <p:cNvPr id="6" name="Picture 5" descr="ChPerrault.jpg"/>
          <p:cNvPicPr>
            <a:picLocks noChangeAspect="1" noChangeArrowheads="1"/>
          </p:cNvPicPr>
          <p:nvPr/>
        </p:nvPicPr>
        <p:blipFill>
          <a:blip r:embed="rId3"/>
          <a:srcRect/>
          <a:stretch>
            <a:fillRect/>
          </a:stretch>
        </p:blipFill>
        <p:spPr>
          <a:xfrm flipH="1">
            <a:off x="4572000" y="397270"/>
            <a:ext cx="3781433" cy="6032126"/>
          </a:xfrm>
          <a:prstGeom prst="rect">
            <a:avLst/>
          </a:prstGeom>
          <a:noFill/>
          <a:ln>
            <a:solidFill>
              <a:srgbClr val="FFC000"/>
            </a:solidFill>
          </a:ln>
        </p:spPr>
      </p:pic>
      <p:sp>
        <p:nvSpPr>
          <p:cNvPr id="8" name="TextBox 7"/>
          <p:cNvSpPr txBox="1"/>
          <p:nvPr/>
        </p:nvSpPr>
        <p:spPr>
          <a:xfrm>
            <a:off x="214282" y="615245"/>
            <a:ext cx="4071965" cy="1384995"/>
          </a:xfrm>
          <a:prstGeom prst="rect">
            <a:avLst/>
          </a:prstGeom>
          <a:noFill/>
        </p:spPr>
        <p:txBody>
          <a:bodyPr wrap="square" rtlCol="0">
            <a:spAutoFit/>
          </a:bodyPr>
          <a:lstStyle/>
          <a:p>
            <a:pPr algn="ctr"/>
            <a:r>
              <a:rPr lang="ru-RU" sz="2800" dirty="0">
                <a:latin typeface="American Retro" pitchFamily="66" charset="0"/>
                <a:cs typeface="Times New Roman" pitchFamily="18" charset="0"/>
              </a:rPr>
              <a:t>Известный французский писатель – сказочник,  поэт и критик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 (2).jpg"/>
          <p:cNvPicPr>
            <a:picLocks noChangeAspect="1"/>
          </p:cNvPicPr>
          <p:nvPr/>
        </p:nvPicPr>
        <p:blipFill>
          <a:blip r:embed="rId2"/>
          <a:stretch>
            <a:fillRect/>
          </a:stretch>
        </p:blipFill>
        <p:spPr>
          <a:xfrm>
            <a:off x="0" y="0"/>
            <a:ext cx="9144000" cy="6853962"/>
          </a:xfrm>
          <a:prstGeom prst="rect">
            <a:avLst/>
          </a:prstGeom>
        </p:spPr>
      </p:pic>
      <p:pic>
        <p:nvPicPr>
          <p:cNvPr id="5122" name="Picture 2" descr="https://knigamir.com/upload/iblock/2c2/2c2555b0b96bef7c54815fd15d26f60d.jpg"/>
          <p:cNvPicPr>
            <a:picLocks noChangeAspect="1" noChangeArrowheads="1"/>
          </p:cNvPicPr>
          <p:nvPr/>
        </p:nvPicPr>
        <p:blipFill>
          <a:blip r:embed="rId3"/>
          <a:srcRect/>
          <a:stretch>
            <a:fillRect/>
          </a:stretch>
        </p:blipFill>
        <p:spPr bwMode="auto">
          <a:xfrm>
            <a:off x="214282" y="272423"/>
            <a:ext cx="4714908" cy="6228411"/>
          </a:xfrm>
          <a:prstGeom prst="rect">
            <a:avLst/>
          </a:prstGeom>
          <a:noFill/>
        </p:spPr>
      </p:pic>
      <p:pic>
        <p:nvPicPr>
          <p:cNvPr id="5" name="Picture 4" descr="http://i013.radikal.ru/0712/a6/7a6e5ea373e0.png"/>
          <p:cNvPicPr>
            <a:picLocks noChangeAspect="1" noChangeArrowheads="1"/>
          </p:cNvPicPr>
          <p:nvPr/>
        </p:nvPicPr>
        <p:blipFill>
          <a:blip r:embed="rId4" cstate="print"/>
          <a:srcRect/>
          <a:stretch>
            <a:fillRect/>
          </a:stretch>
        </p:blipFill>
        <p:spPr bwMode="auto">
          <a:xfrm>
            <a:off x="5715008" y="5286388"/>
            <a:ext cx="2714644" cy="1271866"/>
          </a:xfrm>
          <a:prstGeom prst="rect">
            <a:avLst/>
          </a:prstGeom>
          <a:noFill/>
        </p:spPr>
      </p:pic>
      <p:sp>
        <p:nvSpPr>
          <p:cNvPr id="6" name="TextBox 5"/>
          <p:cNvSpPr txBox="1"/>
          <p:nvPr/>
        </p:nvSpPr>
        <p:spPr>
          <a:xfrm>
            <a:off x="5214943" y="571480"/>
            <a:ext cx="3643338" cy="4524315"/>
          </a:xfrm>
          <a:prstGeom prst="rect">
            <a:avLst/>
          </a:prstGeom>
          <a:noFill/>
        </p:spPr>
        <p:txBody>
          <a:bodyPr wrap="square" rtlCol="0">
            <a:spAutoFit/>
          </a:bodyPr>
          <a:lstStyle/>
          <a:p>
            <a:pPr algn="just"/>
            <a:r>
              <a:rPr lang="ru-RU" sz="2400" dirty="0">
                <a:solidFill>
                  <a:srgbClr val="FFC000"/>
                </a:solidFill>
                <a:latin typeface="Times New Roman" pitchFamily="18" charset="0"/>
                <a:cs typeface="Times New Roman" pitchFamily="18" charset="0"/>
              </a:rPr>
              <a:t>Жил был однажды дровосек, и было у  них с женой семеро сыновей: два близнеца по десять лет, два близнеца по девять лет, два близнеца по восемь лет и один младший семи лет. Он был очень маленький и молчаливый. Когда он родился, то ростом не больше вашего пальца…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 (2).jpg"/>
          <p:cNvPicPr>
            <a:picLocks noChangeAspect="1"/>
          </p:cNvPicPr>
          <p:nvPr/>
        </p:nvPicPr>
        <p:blipFill>
          <a:blip r:embed="rId2"/>
          <a:stretch>
            <a:fillRect/>
          </a:stretch>
        </p:blipFill>
        <p:spPr>
          <a:xfrm>
            <a:off x="0" y="0"/>
            <a:ext cx="9144000" cy="6853962"/>
          </a:xfrm>
          <a:prstGeom prst="rect">
            <a:avLst/>
          </a:prstGeom>
        </p:spPr>
      </p:pic>
      <p:sp>
        <p:nvSpPr>
          <p:cNvPr id="2" name="Прямоугольник 1"/>
          <p:cNvSpPr/>
          <p:nvPr/>
        </p:nvSpPr>
        <p:spPr>
          <a:xfrm>
            <a:off x="214314" y="214290"/>
            <a:ext cx="4286248" cy="5509200"/>
          </a:xfrm>
          <a:prstGeom prst="rect">
            <a:avLst/>
          </a:prstGeom>
        </p:spPr>
        <p:txBody>
          <a:bodyPr wrap="square">
            <a:spAutoFit/>
          </a:bodyPr>
          <a:lstStyle/>
          <a:p>
            <a:pPr lvl="0" fontAlgn="base">
              <a:spcBef>
                <a:spcPct val="0"/>
              </a:spcBef>
              <a:spcAft>
                <a:spcPct val="0"/>
              </a:spcAft>
            </a:pPr>
            <a:r>
              <a:rPr lang="ru-RU" sz="2200" dirty="0">
                <a:solidFill>
                  <a:srgbClr val="FFC000"/>
                </a:solidFill>
                <a:latin typeface="Times New Roman" pitchFamily="18" charset="0"/>
                <a:ea typeface="Times New Roman" pitchFamily="18" charset="0"/>
                <a:cs typeface="Times New Roman" pitchFamily="18" charset="0"/>
              </a:rPr>
              <a:t>«Сказки матушки Гусыни» очень понравились парижанам, и  ежедневно продавалось по 20-30, а иногда и по 50 книжек в день. Это был успех!</a:t>
            </a:r>
          </a:p>
          <a:p>
            <a:pPr lvl="0" algn="just" fontAlgn="base">
              <a:spcBef>
                <a:spcPct val="0"/>
              </a:spcBef>
              <a:spcAft>
                <a:spcPct val="0"/>
              </a:spcAft>
            </a:pPr>
            <a:r>
              <a:rPr lang="ru-RU" sz="2200" dirty="0">
                <a:solidFill>
                  <a:srgbClr val="FFC000"/>
                </a:solidFill>
                <a:latin typeface="Times New Roman" pitchFamily="18" charset="0"/>
                <a:ea typeface="Times New Roman" pitchFamily="18" charset="0"/>
                <a:cs typeface="Times New Roman" pitchFamily="18" charset="0"/>
              </a:rPr>
              <a:t>А вскоре и вся Европа полюбила героев сказок Шарля Перро. Дети и взрослые с упоением читали о находчивом Мальчике с пальчик, о несчастной принцессе, уколовшей я веретеном и заснувшей на целых сто лет,  о трудолюбивой Золушке, о хитроумном Коте в сапогах, о жестокосердном человеке по прозвищу Синяя Борода…</a:t>
            </a:r>
          </a:p>
        </p:txBody>
      </p:sp>
      <p:pic>
        <p:nvPicPr>
          <p:cNvPr id="4" name="Рисунок 3" descr="Перро Шарль"/>
          <p:cNvPicPr/>
          <p:nvPr/>
        </p:nvPicPr>
        <p:blipFill>
          <a:blip r:embed="rId3"/>
          <a:srcRect/>
          <a:stretch>
            <a:fillRect/>
          </a:stretch>
        </p:blipFill>
        <p:spPr bwMode="auto">
          <a:xfrm flipH="1">
            <a:off x="4786314" y="857232"/>
            <a:ext cx="3929090" cy="5072098"/>
          </a:xfrm>
          <a:prstGeom prst="rect">
            <a:avLst/>
          </a:prstGeom>
          <a:noFill/>
          <a:ln w="9525">
            <a:solidFill>
              <a:srgbClr val="FFC000"/>
            </a:solidFill>
            <a:miter lim="800000"/>
            <a:headEnd/>
            <a:tailEnd/>
          </a:ln>
        </p:spPr>
      </p:pic>
      <p:pic>
        <p:nvPicPr>
          <p:cNvPr id="6" name="Picture 4" descr="http://i013.radikal.ru/0712/a6/7a6e5ea373e0.png"/>
          <p:cNvPicPr>
            <a:picLocks noChangeAspect="1" noChangeArrowheads="1"/>
          </p:cNvPicPr>
          <p:nvPr/>
        </p:nvPicPr>
        <p:blipFill>
          <a:blip r:embed="rId4" cstate="print"/>
          <a:srcRect/>
          <a:stretch>
            <a:fillRect/>
          </a:stretch>
        </p:blipFill>
        <p:spPr bwMode="auto">
          <a:xfrm>
            <a:off x="1428728" y="5857892"/>
            <a:ext cx="1829709" cy="85725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 (2).jpg"/>
          <p:cNvPicPr>
            <a:picLocks noChangeAspect="1"/>
          </p:cNvPicPr>
          <p:nvPr/>
        </p:nvPicPr>
        <p:blipFill>
          <a:blip r:embed="rId2"/>
          <a:stretch>
            <a:fillRect/>
          </a:stretch>
        </p:blipFill>
        <p:spPr>
          <a:xfrm>
            <a:off x="0" y="4038"/>
            <a:ext cx="9144000" cy="6853962"/>
          </a:xfrm>
          <a:prstGeom prst="rect">
            <a:avLst/>
          </a:prstGeom>
        </p:spPr>
      </p:pic>
      <p:pic>
        <p:nvPicPr>
          <p:cNvPr id="3074" name="Picture 2" descr="http://s017.radikal.ru/i437/1301/3b/7ce7e6db9fb8.jpg"/>
          <p:cNvPicPr>
            <a:picLocks noChangeAspect="1" noChangeArrowheads="1"/>
          </p:cNvPicPr>
          <p:nvPr/>
        </p:nvPicPr>
        <p:blipFill>
          <a:blip r:embed="rId3"/>
          <a:srcRect/>
          <a:stretch>
            <a:fillRect/>
          </a:stretch>
        </p:blipFill>
        <p:spPr bwMode="auto">
          <a:xfrm>
            <a:off x="2072103" y="214290"/>
            <a:ext cx="4785913" cy="6429420"/>
          </a:xfrm>
          <a:prstGeom prst="rect">
            <a:avLst/>
          </a:prstGeom>
          <a:noFill/>
        </p:spPr>
      </p:pic>
      <p:sp>
        <p:nvSpPr>
          <p:cNvPr id="6" name="Прямоугольник 5"/>
          <p:cNvSpPr/>
          <p:nvPr/>
        </p:nvSpPr>
        <p:spPr>
          <a:xfrm>
            <a:off x="1928826" y="6202940"/>
            <a:ext cx="5072066" cy="369332"/>
          </a:xfrm>
          <a:prstGeom prst="rect">
            <a:avLst/>
          </a:prstGeom>
        </p:spPr>
        <p:txBody>
          <a:bodyPr wrap="square">
            <a:spAutoFit/>
          </a:bodyPr>
          <a:lstStyle/>
          <a:p>
            <a:pPr lvl="0" algn="ctr" fontAlgn="base">
              <a:spcBef>
                <a:spcPct val="0"/>
              </a:spcBef>
              <a:spcAft>
                <a:spcPct val="0"/>
              </a:spcAft>
            </a:pPr>
            <a:r>
              <a:rPr lang="ru-RU" dirty="0">
                <a:solidFill>
                  <a:srgbClr val="FFC000"/>
                </a:solidFill>
                <a:latin typeface="Times New Roman" pitchFamily="18" charset="0"/>
                <a:ea typeface="Times New Roman" pitchFamily="18" charset="0"/>
                <a:cs typeface="Times New Roman" pitchFamily="18" charset="0"/>
              </a:rPr>
              <a:t>16 мая 1703 года Шарль Перро умер в Париже.</a:t>
            </a:r>
            <a:endParaRPr lang="ru-RU" sz="1200" dirty="0">
              <a:solidFill>
                <a:srgbClr val="FFC000"/>
              </a:solidFill>
              <a:latin typeface="Arial" pitchFamily="34" charset="0"/>
              <a:ea typeface="Times New Roman" pitchFamily="18" charset="0"/>
              <a:cs typeface="Arial" pitchFamily="34" charset="0"/>
            </a:endParaRPr>
          </a:p>
        </p:txBody>
      </p:sp>
      <p:pic>
        <p:nvPicPr>
          <p:cNvPr id="7" name="Picture 4" descr="http://i013.radikal.ru/0712/a6/7a6e5ea373e0.png"/>
          <p:cNvPicPr>
            <a:picLocks noChangeAspect="1" noChangeArrowheads="1"/>
          </p:cNvPicPr>
          <p:nvPr/>
        </p:nvPicPr>
        <p:blipFill>
          <a:blip r:embed="rId4" cstate="print"/>
          <a:srcRect/>
          <a:stretch>
            <a:fillRect/>
          </a:stretch>
        </p:blipFill>
        <p:spPr bwMode="auto">
          <a:xfrm rot="16739627">
            <a:off x="-302739" y="2875792"/>
            <a:ext cx="2714644" cy="1271866"/>
          </a:xfrm>
          <a:prstGeom prst="rect">
            <a:avLst/>
          </a:prstGeom>
          <a:noFill/>
        </p:spPr>
      </p:pic>
      <p:pic>
        <p:nvPicPr>
          <p:cNvPr id="8" name="Picture 4" descr="http://i013.radikal.ru/0712/a6/7a6e5ea373e0.png"/>
          <p:cNvPicPr>
            <a:picLocks noChangeAspect="1" noChangeArrowheads="1"/>
          </p:cNvPicPr>
          <p:nvPr/>
        </p:nvPicPr>
        <p:blipFill>
          <a:blip r:embed="rId4" cstate="print"/>
          <a:srcRect/>
          <a:stretch>
            <a:fillRect/>
          </a:stretch>
        </p:blipFill>
        <p:spPr bwMode="auto">
          <a:xfrm rot="4860373" flipH="1">
            <a:off x="6698184" y="2947231"/>
            <a:ext cx="2714644" cy="127186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 (2).jpg"/>
          <p:cNvPicPr>
            <a:picLocks noChangeAspect="1"/>
          </p:cNvPicPr>
          <p:nvPr/>
        </p:nvPicPr>
        <p:blipFill>
          <a:blip r:embed="rId2"/>
          <a:stretch>
            <a:fillRect/>
          </a:stretch>
        </p:blipFill>
        <p:spPr>
          <a:xfrm>
            <a:off x="0" y="0"/>
            <a:ext cx="9144000" cy="6853962"/>
          </a:xfrm>
          <a:prstGeom prst="rect">
            <a:avLst/>
          </a:prstGeom>
        </p:spPr>
      </p:pic>
      <p:pic>
        <p:nvPicPr>
          <p:cNvPr id="2050" name="Picture 2" descr="http://img.labirint.ru/images/comments_pic/0920/09lab1vkh1242301165.jpg"/>
          <p:cNvPicPr>
            <a:picLocks noChangeAspect="1" noChangeArrowheads="1"/>
          </p:cNvPicPr>
          <p:nvPr/>
        </p:nvPicPr>
        <p:blipFill>
          <a:blip r:embed="rId3" cstate="print"/>
          <a:srcRect/>
          <a:stretch>
            <a:fillRect/>
          </a:stretch>
        </p:blipFill>
        <p:spPr bwMode="auto">
          <a:xfrm>
            <a:off x="214283" y="214291"/>
            <a:ext cx="1234537" cy="1785949"/>
          </a:xfrm>
          <a:prstGeom prst="rect">
            <a:avLst/>
          </a:prstGeom>
          <a:noFill/>
          <a:ln>
            <a:solidFill>
              <a:srgbClr val="FFC000"/>
            </a:solidFill>
          </a:ln>
        </p:spPr>
      </p:pic>
      <p:pic>
        <p:nvPicPr>
          <p:cNvPr id="2052" name="Picture 4" descr="http://xn--80aae0ashccrq6m.xn--p1ai/images/product_images/info_images/832719-1.jpg"/>
          <p:cNvPicPr>
            <a:picLocks noChangeAspect="1" noChangeArrowheads="1"/>
          </p:cNvPicPr>
          <p:nvPr/>
        </p:nvPicPr>
        <p:blipFill>
          <a:blip r:embed="rId4" cstate="print"/>
          <a:srcRect/>
          <a:stretch>
            <a:fillRect/>
          </a:stretch>
        </p:blipFill>
        <p:spPr bwMode="auto">
          <a:xfrm>
            <a:off x="1571604" y="214290"/>
            <a:ext cx="1285884" cy="1825845"/>
          </a:xfrm>
          <a:prstGeom prst="rect">
            <a:avLst/>
          </a:prstGeom>
          <a:noFill/>
          <a:ln>
            <a:solidFill>
              <a:srgbClr val="FFC000"/>
            </a:solidFill>
          </a:ln>
        </p:spPr>
      </p:pic>
      <p:pic>
        <p:nvPicPr>
          <p:cNvPr id="2054" name="Picture 6" descr="http://i112.photobucket.com/albums/n184/kievljanka/Dobrovolskaja_Lebedev/Sinjaaboroda.jpg"/>
          <p:cNvPicPr>
            <a:picLocks noChangeAspect="1" noChangeArrowheads="1"/>
          </p:cNvPicPr>
          <p:nvPr/>
        </p:nvPicPr>
        <p:blipFill>
          <a:blip r:embed="rId5" cstate="print"/>
          <a:srcRect r="1984" b="2500"/>
          <a:stretch>
            <a:fillRect/>
          </a:stretch>
        </p:blipFill>
        <p:spPr bwMode="auto">
          <a:xfrm>
            <a:off x="3000364" y="214290"/>
            <a:ext cx="1357321" cy="1825363"/>
          </a:xfrm>
          <a:prstGeom prst="rect">
            <a:avLst/>
          </a:prstGeom>
          <a:noFill/>
          <a:ln>
            <a:solidFill>
              <a:srgbClr val="FFC000"/>
            </a:solidFill>
          </a:ln>
        </p:spPr>
      </p:pic>
      <p:pic>
        <p:nvPicPr>
          <p:cNvPr id="2056" name="Picture 8" descr="http://www.ukazka.ru/img/g/uk56325.jpg"/>
          <p:cNvPicPr>
            <a:picLocks noChangeAspect="1" noChangeArrowheads="1"/>
          </p:cNvPicPr>
          <p:nvPr/>
        </p:nvPicPr>
        <p:blipFill>
          <a:blip r:embed="rId6" cstate="print"/>
          <a:srcRect/>
          <a:stretch>
            <a:fillRect/>
          </a:stretch>
        </p:blipFill>
        <p:spPr bwMode="auto">
          <a:xfrm>
            <a:off x="4500562" y="232970"/>
            <a:ext cx="1285884" cy="1796644"/>
          </a:xfrm>
          <a:prstGeom prst="rect">
            <a:avLst/>
          </a:prstGeom>
          <a:noFill/>
          <a:ln>
            <a:solidFill>
              <a:srgbClr val="FFC000"/>
            </a:solidFill>
          </a:ln>
        </p:spPr>
      </p:pic>
      <p:pic>
        <p:nvPicPr>
          <p:cNvPr id="2058" name="Picture 10" descr="http://static.ozone.ru/multimedia/books_covers/1009375261.jpg"/>
          <p:cNvPicPr>
            <a:picLocks noChangeAspect="1" noChangeArrowheads="1"/>
          </p:cNvPicPr>
          <p:nvPr/>
        </p:nvPicPr>
        <p:blipFill>
          <a:blip r:embed="rId7" cstate="print"/>
          <a:srcRect/>
          <a:stretch>
            <a:fillRect/>
          </a:stretch>
        </p:blipFill>
        <p:spPr bwMode="auto">
          <a:xfrm>
            <a:off x="6000760" y="214290"/>
            <a:ext cx="1357322" cy="1824437"/>
          </a:xfrm>
          <a:prstGeom prst="rect">
            <a:avLst/>
          </a:prstGeom>
          <a:noFill/>
          <a:ln>
            <a:solidFill>
              <a:srgbClr val="FFC000"/>
            </a:solidFill>
          </a:ln>
        </p:spPr>
      </p:pic>
      <p:pic>
        <p:nvPicPr>
          <p:cNvPr id="2060" name="Picture 12" descr="http://www.liveedu.ru/uploads/posts/2010-12/1292585751_1238023675_01.jpg"/>
          <p:cNvPicPr>
            <a:picLocks noChangeAspect="1" noChangeArrowheads="1"/>
          </p:cNvPicPr>
          <p:nvPr/>
        </p:nvPicPr>
        <p:blipFill>
          <a:blip r:embed="rId8" cstate="print"/>
          <a:srcRect/>
          <a:stretch>
            <a:fillRect/>
          </a:stretch>
        </p:blipFill>
        <p:spPr bwMode="auto">
          <a:xfrm>
            <a:off x="7552600" y="214290"/>
            <a:ext cx="1377117" cy="1785951"/>
          </a:xfrm>
          <a:prstGeom prst="rect">
            <a:avLst/>
          </a:prstGeom>
          <a:noFill/>
          <a:ln>
            <a:solidFill>
              <a:srgbClr val="FFC000"/>
            </a:solidFill>
          </a:ln>
        </p:spPr>
      </p:pic>
      <p:pic>
        <p:nvPicPr>
          <p:cNvPr id="10" name="Picture 4" descr="http://i013.radikal.ru/0712/a6/7a6e5ea373e0.png"/>
          <p:cNvPicPr>
            <a:picLocks noChangeAspect="1" noChangeArrowheads="1"/>
          </p:cNvPicPr>
          <p:nvPr/>
        </p:nvPicPr>
        <p:blipFill>
          <a:blip r:embed="rId9" cstate="print"/>
          <a:srcRect/>
          <a:stretch>
            <a:fillRect/>
          </a:stretch>
        </p:blipFill>
        <p:spPr bwMode="auto">
          <a:xfrm>
            <a:off x="3275396" y="5572140"/>
            <a:ext cx="2439612" cy="1143008"/>
          </a:xfrm>
          <a:prstGeom prst="rect">
            <a:avLst/>
          </a:prstGeom>
          <a:noFill/>
        </p:spPr>
      </p:pic>
      <p:sp>
        <p:nvSpPr>
          <p:cNvPr id="2049" name="Rectangle 1"/>
          <p:cNvSpPr>
            <a:spLocks noChangeArrowheads="1"/>
          </p:cNvSpPr>
          <p:nvPr/>
        </p:nvSpPr>
        <p:spPr bwMode="auto">
          <a:xfrm>
            <a:off x="285720" y="2214554"/>
            <a:ext cx="864399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Шарлем Перро были написаны такие сказки, как </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Пряничный домик</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Замарашка</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Ослиная шкура</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Синяя борода</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Доброе слово</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Сказки волшебницы</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Подарки Феи</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err="1">
                <a:ln>
                  <a:noFill/>
                </a:ln>
                <a:solidFill>
                  <a:srgbClr val="FFC000"/>
                </a:solidFill>
                <a:effectLst/>
                <a:latin typeface="Times New Roman" pitchFamily="18" charset="0"/>
                <a:ea typeface="Times New Roman" pitchFamily="18" charset="0"/>
                <a:cs typeface="Times New Roman" pitchFamily="18" charset="0"/>
              </a:rPr>
              <a:t>Рике</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 с хохолком</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a:ln>
                <a:noFill/>
              </a:ln>
              <a:solidFill>
                <a:srgbClr val="FFC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Нет в нашей стране человека, которому  не читали в детстве сказки о Золушке или Красной шапочке, Мальчике-с пальчике или о Спящей красавице</a:t>
            </a:r>
            <a:r>
              <a:rPr kumimoji="0" lang="ru-RU" sz="2400" b="0" i="0" u="none" strike="noStrike" cap="none" normalizeH="0" baseline="0" dirty="0">
                <a:ln>
                  <a:noFill/>
                </a:ln>
                <a:solidFill>
                  <a:srgbClr val="FFC000"/>
                </a:solidFill>
                <a:effectLst/>
                <a:latin typeface="Calibri"/>
                <a:ea typeface="Times New Roman" pitchFamily="18" charset="0"/>
                <a:cs typeface="Times New Roman" pitchFamily="18" charset="0"/>
              </a:rPr>
              <a:t>…</a:t>
            </a:r>
            <a:endParaRPr kumimoji="0" lang="ru-RU" sz="2400" b="0" i="0" u="none" strike="noStrike" cap="none" normalizeH="0" baseline="0" dirty="0">
              <a:ln>
                <a:noFill/>
              </a:ln>
              <a:solidFill>
                <a:srgbClr val="FFC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FFC000"/>
                </a:solidFill>
                <a:effectLst/>
                <a:latin typeface="Times New Roman" pitchFamily="18" charset="0"/>
                <a:ea typeface="Times New Roman" pitchFamily="18" charset="0"/>
                <a:cs typeface="Times New Roman" pitchFamily="18" charset="0"/>
              </a:rPr>
              <a:t>Шарль Перро и подумать не мог, что его сказки станут любимыми не только для детей, но и взрослых на многие века.</a:t>
            </a:r>
            <a:endParaRPr kumimoji="0" lang="ru-RU" sz="2400" b="0" i="0" u="none" strike="noStrike" cap="none" normalizeH="0" baseline="0" dirty="0">
              <a:ln>
                <a:noFill/>
              </a:ln>
              <a:solidFill>
                <a:srgbClr val="FFC000"/>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 (2).jpg"/>
          <p:cNvPicPr>
            <a:picLocks noChangeAspect="1"/>
          </p:cNvPicPr>
          <p:nvPr/>
        </p:nvPicPr>
        <p:blipFill>
          <a:blip r:embed="rId2"/>
          <a:stretch>
            <a:fillRect/>
          </a:stretch>
        </p:blipFill>
        <p:spPr>
          <a:xfrm>
            <a:off x="0" y="0"/>
            <a:ext cx="9144000" cy="6853962"/>
          </a:xfrm>
          <a:prstGeom prst="rect">
            <a:avLst/>
          </a:prstGeom>
        </p:spPr>
      </p:pic>
      <p:sp>
        <p:nvSpPr>
          <p:cNvPr id="4" name="TextBox 3"/>
          <p:cNvSpPr txBox="1"/>
          <p:nvPr/>
        </p:nvSpPr>
        <p:spPr>
          <a:xfrm>
            <a:off x="2857488" y="752757"/>
            <a:ext cx="3488968" cy="461665"/>
          </a:xfrm>
          <a:prstGeom prst="rect">
            <a:avLst/>
          </a:prstGeom>
          <a:noFill/>
        </p:spPr>
        <p:txBody>
          <a:bodyPr wrap="none" rtlCol="0">
            <a:spAutoFit/>
          </a:bodyPr>
          <a:lstStyle/>
          <a:p>
            <a:pPr algn="ctr"/>
            <a:r>
              <a:rPr lang="ru-RU" sz="2400" dirty="0">
                <a:solidFill>
                  <a:srgbClr val="FFC000"/>
                </a:solidFill>
                <a:latin typeface="Times New Roman" pitchFamily="18" charset="0"/>
                <a:cs typeface="Times New Roman" pitchFamily="18" charset="0"/>
              </a:rPr>
              <a:t>Используемый материал:</a:t>
            </a:r>
          </a:p>
        </p:txBody>
      </p:sp>
      <p:sp>
        <p:nvSpPr>
          <p:cNvPr id="5" name="Прямоугольник 4"/>
          <p:cNvSpPr/>
          <p:nvPr/>
        </p:nvSpPr>
        <p:spPr>
          <a:xfrm>
            <a:off x="357158" y="1317484"/>
            <a:ext cx="8429684" cy="1754326"/>
          </a:xfrm>
          <a:prstGeom prst="rect">
            <a:avLst/>
          </a:prstGeom>
        </p:spPr>
        <p:txBody>
          <a:bodyPr wrap="square">
            <a:spAutoFit/>
          </a:bodyPr>
          <a:lstStyle/>
          <a:p>
            <a:pPr>
              <a:buFont typeface="Arial" pitchFamily="34" charset="0"/>
              <a:buChar char="•"/>
            </a:pPr>
            <a:r>
              <a:rPr lang="ru-RU" u="sng" dirty="0">
                <a:solidFill>
                  <a:srgbClr val="FFC000"/>
                </a:solidFill>
                <a:latin typeface="Times New Roman" pitchFamily="18" charset="0"/>
                <a:cs typeface="Times New Roman" pitchFamily="18" charset="0"/>
                <a:hlinkClick r:id="rId3"/>
              </a:rPr>
              <a:t> http://svitlo.ucoz.com/load/16-1-0-32</a:t>
            </a:r>
            <a:endParaRPr lang="ru-RU" u="sng" dirty="0">
              <a:solidFill>
                <a:srgbClr val="FFC000"/>
              </a:solidFill>
              <a:latin typeface="Times New Roman" pitchFamily="18" charset="0"/>
              <a:cs typeface="Times New Roman" pitchFamily="18" charset="0"/>
            </a:endParaRPr>
          </a:p>
          <a:p>
            <a:pPr>
              <a:buFont typeface="Arial" pitchFamily="34" charset="0"/>
              <a:buChar char="•"/>
            </a:pPr>
            <a:r>
              <a:rPr lang="ru-RU" u="sng" dirty="0">
                <a:solidFill>
                  <a:srgbClr val="FFC000"/>
                </a:solidFill>
                <a:hlinkClick r:id="rId4"/>
              </a:rPr>
              <a:t> </a:t>
            </a:r>
            <a:r>
              <a:rPr lang="ru-RU" u="sng" dirty="0">
                <a:hlinkClick r:id="rId4"/>
              </a:rPr>
              <a:t>http://narodstory.net/skazki-perro.php?id=4</a:t>
            </a:r>
            <a:endParaRPr lang="ru-RU" dirty="0"/>
          </a:p>
          <a:p>
            <a:endParaRPr lang="ru-RU" u="sng" dirty="0">
              <a:solidFill>
                <a:srgbClr val="FFC000"/>
              </a:solidFill>
              <a:latin typeface="Times New Roman" pitchFamily="18" charset="0"/>
              <a:cs typeface="Times New Roman" pitchFamily="18" charset="0"/>
            </a:endParaRPr>
          </a:p>
          <a:p>
            <a:pPr algn="ctr"/>
            <a:r>
              <a:rPr lang="ru-RU" dirty="0">
                <a:solidFill>
                  <a:srgbClr val="FFC000"/>
                </a:solidFill>
                <a:latin typeface="Times New Roman" pitchFamily="18" charset="0"/>
                <a:cs typeface="Times New Roman" pitchFamily="18" charset="0"/>
              </a:rPr>
              <a:t>Картинки:</a:t>
            </a:r>
          </a:p>
          <a:p>
            <a:endParaRPr lang="ru-RU" dirty="0">
              <a:solidFill>
                <a:srgbClr val="FFC000"/>
              </a:solidFill>
              <a:latin typeface="Times New Roman" pitchFamily="18" charset="0"/>
              <a:cs typeface="Times New Roman" pitchFamily="18" charset="0"/>
            </a:endParaRPr>
          </a:p>
          <a:p>
            <a:pPr algn="ctr"/>
            <a:endParaRPr lang="ru-RU" dirty="0">
              <a:solidFill>
                <a:srgbClr val="FFC000"/>
              </a:solidFill>
              <a:latin typeface="Times New Roman" pitchFamily="18" charset="0"/>
              <a:cs typeface="Times New Roman" pitchFamily="18" charset="0"/>
            </a:endParaRPr>
          </a:p>
        </p:txBody>
      </p:sp>
      <p:sp>
        <p:nvSpPr>
          <p:cNvPr id="6" name="Прямоугольник 5"/>
          <p:cNvSpPr/>
          <p:nvPr/>
        </p:nvSpPr>
        <p:spPr>
          <a:xfrm>
            <a:off x="357158" y="2643182"/>
            <a:ext cx="8429684" cy="3262432"/>
          </a:xfrm>
          <a:prstGeom prst="rect">
            <a:avLst/>
          </a:prstGeom>
        </p:spPr>
        <p:txBody>
          <a:bodyPr wrap="square">
            <a:spAutoFit/>
          </a:bodyPr>
          <a:lstStyle/>
          <a:p>
            <a:pPr>
              <a:buFont typeface="Arial" pitchFamily="34" charset="0"/>
              <a:buChar char="•"/>
            </a:pPr>
            <a:r>
              <a:rPr lang="ru-RU" sz="1200" dirty="0">
                <a:latin typeface="Times New Roman" pitchFamily="18" charset="0"/>
                <a:cs typeface="Times New Roman" pitchFamily="18" charset="0"/>
              </a:rPr>
              <a:t> </a:t>
            </a:r>
            <a:r>
              <a:rPr lang="en-US" sz="1200" dirty="0">
                <a:latin typeface="Times New Roman" pitchFamily="18" charset="0"/>
                <a:cs typeface="Times New Roman" pitchFamily="18" charset="0"/>
                <a:hlinkClick r:id="rId5"/>
              </a:rPr>
              <a:t>http://www.funlib.ru/cimg/2014/101401/1139398</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6"/>
              </a:rPr>
              <a:t>http://pbs.twimg.com/media/B7GTOY4CQAEb_Nw.jpg:large</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7"/>
              </a:rPr>
              <a:t>http://s017.radikal.ru/i437/1301/3b/7ce7e6db9fb8.jpg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8"/>
              </a:rPr>
              <a:t>http://smi.webblaknot.com/wp-content/uploads/sites/8/2015/09/Izdanie-Galantnyj-Merkurij-.jpg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9"/>
              </a:rPr>
              <a:t>http://kuza.fhost.ru/img/books_covers/1006009419.jpg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10"/>
              </a:rPr>
              <a:t>http://ruslania.com/pictures/big/9785389013490.jpg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11"/>
              </a:rPr>
              <a:t>http://www.playing-field.ru/img/2015/051919/5641746</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12"/>
              </a:rPr>
              <a:t>http://i50.fastpic.ru/big/2012/1208/3d/5a2b48aeba6510984f05e4900ff7723d.jpg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13"/>
              </a:rPr>
              <a:t>http://www.moscowbooks.ru/image/book2/483/big/i483471.jpg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14"/>
              </a:rPr>
              <a:t>http://www.100book.ru/b484027.jpg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15"/>
              </a:rPr>
              <a:t>https://knigamir.com/upload/iblock/2c2/2c2555b0b96bef7c54815fd15d26f60d.jpg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16"/>
              </a:rPr>
              <a:t>http://img.labirint.ru/images/comments_pic/0920/09lab1vkh1242301165.jpg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17"/>
              </a:rPr>
              <a:t>http://i112.photobucket.com/albums/n184/kievljanka/Dobrovolskaja_Lebedev/Sinjaaboroda.jpg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18"/>
              </a:rPr>
              <a:t>http://</a:t>
            </a:r>
            <a:r>
              <a:rPr lang="ru-RU" sz="1200" dirty="0" err="1">
                <a:latin typeface="Times New Roman" pitchFamily="18" charset="0"/>
                <a:cs typeface="Times New Roman" pitchFamily="18" charset="0"/>
                <a:hlinkClick r:id="rId18"/>
              </a:rPr>
              <a:t>товаромания.рф</a:t>
            </a:r>
            <a:r>
              <a:rPr lang="ru-RU" sz="1200" dirty="0">
                <a:latin typeface="Times New Roman" pitchFamily="18" charset="0"/>
                <a:cs typeface="Times New Roman" pitchFamily="18" charset="0"/>
                <a:hlinkClick r:id="rId18"/>
              </a:rPr>
              <a:t>/</a:t>
            </a:r>
            <a:r>
              <a:rPr lang="en-US" sz="1200" dirty="0">
                <a:latin typeface="Times New Roman" pitchFamily="18" charset="0"/>
                <a:cs typeface="Times New Roman" pitchFamily="18" charset="0"/>
                <a:hlinkClick r:id="rId18"/>
              </a:rPr>
              <a:t>images/</a:t>
            </a:r>
            <a:r>
              <a:rPr lang="en-US" sz="1200" dirty="0" err="1">
                <a:latin typeface="Times New Roman" pitchFamily="18" charset="0"/>
                <a:cs typeface="Times New Roman" pitchFamily="18" charset="0"/>
                <a:hlinkClick r:id="rId18"/>
              </a:rPr>
              <a:t>product_images</a:t>
            </a:r>
            <a:r>
              <a:rPr lang="en-US" sz="1200" dirty="0">
                <a:latin typeface="Times New Roman" pitchFamily="18" charset="0"/>
                <a:cs typeface="Times New Roman" pitchFamily="18" charset="0"/>
                <a:hlinkClick r:id="rId18"/>
              </a:rPr>
              <a:t>/</a:t>
            </a:r>
            <a:r>
              <a:rPr lang="en-US" sz="1200" dirty="0" err="1">
                <a:latin typeface="Times New Roman" pitchFamily="18" charset="0"/>
                <a:cs typeface="Times New Roman" pitchFamily="18" charset="0"/>
                <a:hlinkClick r:id="rId18"/>
              </a:rPr>
              <a:t>info_images</a:t>
            </a:r>
            <a:r>
              <a:rPr lang="en-US" sz="1200" dirty="0">
                <a:latin typeface="Times New Roman" pitchFamily="18" charset="0"/>
                <a:cs typeface="Times New Roman" pitchFamily="18" charset="0"/>
                <a:hlinkClick r:id="rId18"/>
              </a:rPr>
              <a:t>/832719-1.jpg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19"/>
              </a:rPr>
              <a:t>http://www.ukazka.ru/img/g/uk56325.jpg</a:t>
            </a:r>
            <a:endParaRPr lang="ru-RU" sz="1200" dirty="0">
              <a:latin typeface="Times New Roman" pitchFamily="18" charset="0"/>
              <a:cs typeface="Times New Roman" pitchFamily="18" charset="0"/>
            </a:endParaRPr>
          </a:p>
          <a:p>
            <a:pPr>
              <a:buFont typeface="Arial" pitchFamily="34" charset="0"/>
              <a:buChar char="•"/>
            </a:pPr>
            <a:r>
              <a:rPr lang="en-US" sz="1200" dirty="0">
                <a:latin typeface="Times New Roman" pitchFamily="18" charset="0"/>
                <a:cs typeface="Times New Roman" pitchFamily="18" charset="0"/>
                <a:hlinkClick r:id="rId20"/>
              </a:rPr>
              <a:t>http://static.ozone.ru/multimedia/books_covers/1009375261.jpg</a:t>
            </a:r>
            <a:endParaRPr lang="ru-RU" sz="1200" dirty="0">
              <a:latin typeface="Times New Roman" pitchFamily="18" charset="0"/>
              <a:cs typeface="Times New Roman" pitchFamily="18" charset="0"/>
            </a:endParaRPr>
          </a:p>
          <a:p>
            <a:pPr>
              <a:buFont typeface="Arial" pitchFamily="34" charset="0"/>
              <a:buChar char="•"/>
            </a:pPr>
            <a:r>
              <a:rPr lang="en-US" sz="1400" dirty="0">
                <a:latin typeface="Times New Roman" pitchFamily="18" charset="0"/>
                <a:cs typeface="Times New Roman" pitchFamily="18" charset="0"/>
                <a:hlinkClick r:id="rId21"/>
              </a:rPr>
              <a:t>http://www.liveedu.ru/uploads/posts/2010-12/1292585751_1238023675_01.jpg</a:t>
            </a:r>
            <a:endParaRPr lang="ru-RU" sz="1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7" name="Рисунок 6" descr="16 (2).jpg"/>
          <p:cNvPicPr>
            <a:picLocks noChangeAspect="1"/>
          </p:cNvPicPr>
          <p:nvPr/>
        </p:nvPicPr>
        <p:blipFill>
          <a:blip r:embed="rId2"/>
          <a:stretch>
            <a:fillRect/>
          </a:stretch>
        </p:blipFill>
        <p:spPr>
          <a:xfrm>
            <a:off x="0" y="0"/>
            <a:ext cx="9144000" cy="6858024"/>
          </a:xfrm>
          <a:prstGeom prst="rect">
            <a:avLst/>
          </a:prstGeom>
        </p:spPr>
      </p:pic>
      <p:sp>
        <p:nvSpPr>
          <p:cNvPr id="8" name="Прямоугольник 7"/>
          <p:cNvSpPr/>
          <p:nvPr/>
        </p:nvSpPr>
        <p:spPr>
          <a:xfrm>
            <a:off x="285720" y="285729"/>
            <a:ext cx="3286148" cy="6370975"/>
          </a:xfrm>
          <a:prstGeom prst="rect">
            <a:avLst/>
          </a:prstGeom>
        </p:spPr>
        <p:txBody>
          <a:bodyPr wrap="square">
            <a:spAutoFit/>
          </a:bodyPr>
          <a:lstStyle/>
          <a:p>
            <a:pPr lvl="0" algn="just" fontAlgn="base">
              <a:spcBef>
                <a:spcPct val="0"/>
              </a:spcBef>
              <a:spcAft>
                <a:spcPct val="0"/>
              </a:spcAft>
            </a:pPr>
            <a:r>
              <a:rPr lang="ru-RU" sz="2400" b="1" dirty="0">
                <a:solidFill>
                  <a:srgbClr val="FF0000"/>
                </a:solidFill>
                <a:latin typeface="Times New Roman" pitchFamily="18" charset="0"/>
                <a:ea typeface="Times New Roman" pitchFamily="18" charset="0"/>
                <a:cs typeface="Times New Roman" pitchFamily="18" charset="0"/>
              </a:rPr>
              <a:t>12 января 1628 года </a:t>
            </a:r>
            <a:r>
              <a:rPr lang="ru-RU" sz="2400" dirty="0">
                <a:solidFill>
                  <a:srgbClr val="FFC000"/>
                </a:solidFill>
                <a:latin typeface="Times New Roman" pitchFamily="18" charset="0"/>
                <a:ea typeface="Times New Roman" pitchFamily="18" charset="0"/>
                <a:cs typeface="Times New Roman" pitchFamily="18" charset="0"/>
              </a:rPr>
              <a:t>в Париже, в семье Пьера Перро, родились близнецы – Франсуа и Шарль. Отец назвал их в честь французских королей- Франциска </a:t>
            </a:r>
            <a:r>
              <a:rPr lang="en-US" sz="2400" dirty="0">
                <a:solidFill>
                  <a:srgbClr val="FFC000"/>
                </a:solidFill>
                <a:latin typeface="Times New Roman" pitchFamily="18" charset="0"/>
                <a:ea typeface="Times New Roman" pitchFamily="18" charset="0"/>
                <a:cs typeface="Times New Roman" pitchFamily="18" charset="0"/>
              </a:rPr>
              <a:t>II</a:t>
            </a:r>
            <a:r>
              <a:rPr lang="ru-RU" sz="2400" dirty="0">
                <a:solidFill>
                  <a:srgbClr val="FFC000"/>
                </a:solidFill>
                <a:latin typeface="Times New Roman" pitchFamily="18" charset="0"/>
                <a:ea typeface="Times New Roman" pitchFamily="18" charset="0"/>
                <a:cs typeface="Times New Roman" pitchFamily="18" charset="0"/>
              </a:rPr>
              <a:t> и карла </a:t>
            </a:r>
            <a:r>
              <a:rPr lang="en-US" sz="2400" dirty="0">
                <a:solidFill>
                  <a:srgbClr val="FFC000"/>
                </a:solidFill>
                <a:latin typeface="Times New Roman" pitchFamily="18" charset="0"/>
                <a:ea typeface="Times New Roman" pitchFamily="18" charset="0"/>
                <a:cs typeface="Times New Roman" pitchFamily="18" charset="0"/>
              </a:rPr>
              <a:t>I</a:t>
            </a:r>
            <a:r>
              <a:rPr lang="ru-RU" sz="2400" dirty="0">
                <a:solidFill>
                  <a:srgbClr val="FFC000"/>
                </a:solidFill>
                <a:latin typeface="Times New Roman" pitchFamily="18" charset="0"/>
                <a:ea typeface="Times New Roman" pitchFamily="18" charset="0"/>
                <a:cs typeface="Times New Roman" pitchFamily="18" charset="0"/>
              </a:rPr>
              <a:t>Х. Франсуа было суждено прожить всего несколько месяцев, а Шарлю судьба уготовила долгую и бессмертную славу.</a:t>
            </a:r>
          </a:p>
          <a:p>
            <a:pPr lvl="0" algn="just" fontAlgn="base">
              <a:spcBef>
                <a:spcPct val="0"/>
              </a:spcBef>
              <a:spcAft>
                <a:spcPct val="0"/>
              </a:spcAft>
            </a:pPr>
            <a:r>
              <a:rPr lang="ru-RU" sz="2400" dirty="0">
                <a:solidFill>
                  <a:srgbClr val="FFC000"/>
                </a:solidFill>
                <a:latin typeface="Times New Roman" pitchFamily="18" charset="0"/>
                <a:ea typeface="Times New Roman" pitchFamily="18" charset="0"/>
                <a:cs typeface="Times New Roman" pitchFamily="18" charset="0"/>
              </a:rPr>
              <a:t>В семье кроме Шарля уже было четверо старших сыновей.</a:t>
            </a:r>
          </a:p>
        </p:txBody>
      </p:sp>
      <p:pic>
        <p:nvPicPr>
          <p:cNvPr id="13316" name="Picture 4" descr="http://www.funlib.ru/cimg/2014/101401/1139398"/>
          <p:cNvPicPr>
            <a:picLocks noChangeAspect="1" noChangeArrowheads="1"/>
          </p:cNvPicPr>
          <p:nvPr/>
        </p:nvPicPr>
        <p:blipFill>
          <a:blip r:embed="rId3"/>
          <a:srcRect l="13647" r="37561"/>
          <a:stretch>
            <a:fillRect/>
          </a:stretch>
        </p:blipFill>
        <p:spPr bwMode="auto">
          <a:xfrm>
            <a:off x="3821102" y="285728"/>
            <a:ext cx="4965740" cy="6286544"/>
          </a:xfrm>
          <a:prstGeom prst="rect">
            <a:avLst/>
          </a:prstGeom>
          <a:noFill/>
          <a:ln>
            <a:solidFill>
              <a:srgbClr val="FFC000"/>
            </a:solidFill>
          </a:ln>
        </p:spPr>
      </p:pic>
      <p:sp>
        <p:nvSpPr>
          <p:cNvPr id="10" name="Стрелка вправо 9"/>
          <p:cNvSpPr/>
          <p:nvPr/>
        </p:nvSpPr>
        <p:spPr>
          <a:xfrm rot="947201">
            <a:off x="4579456" y="4543133"/>
            <a:ext cx="326790" cy="10011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1000"/>
                                  </p:stCondLst>
                                  <p:childTnLst>
                                    <p:animMotion origin="layout" path="M 0.03247 0.01041 C 0.03646 0.00763 0.05313 0.00092 0.05799 0.00162 C 0.06285 0.00231 0.05868 0.01296 0.06163 0.01435 C 0.06458 0.01574 0.07344 0.01319 0.07587 0.01041 C 0.0783 0.00763 0.07361 0.00092 0.07587 -0.00209 C 0.07813 -0.0051 0.08333 -0.00602 0.08906 -0.00834 C 0.09479 -0.01065 0.10521 -0.01158 0.11076 -0.01598 C 0.11632 -0.02037 0.11927 -0.0301 0.12205 -0.03473 C 0.12483 -0.03936 0.12552 -0.04375 0.12778 -0.04352 C 0.13003 -0.04329 0.13194 -0.03658 0.13524 -0.03357 C 0.13854 -0.03056 0.14444 -0.02894 0.14757 -0.02593 C 0.15069 -0.02292 0.15156 -0.01806 0.15417 -0.01598 C 0.15677 -0.01389 0.16042 -0.01551 0.16354 -0.01343 C 0.16667 -0.01135 0.17014 -0.00533 0.17292 -0.00348 C 0.17569 -0.00162 0.17743 -0.00487 0.18056 -0.00209 C 0.18368 0.00069 0.1908 0.00902 0.19184 0.01296 C 0.19288 0.01689 0.18802 0.01851 0.18715 0.02176 C 0.18628 0.025 0.18872 0.02893 0.18715 0.03194 C 0.18559 0.03495 0.18056 0.03726 0.17778 0.03935 C 0.175 0.04143 0.1724 0.04259 0.17014 0.04444 C 0.16788 0.04629 0.16563 0.04676 0.16458 0.05069 C 0.16354 0.05463 0.16198 0.06319 0.16354 0.06828 C 0.1651 0.07338 0.1724 0.07731 0.17396 0.08101 C 0.17552 0.08472 0.17361 0.08819 0.17292 0.09097 C 0.17222 0.09375 0.16944 0.09583 0.16927 0.09861 C 0.1691 0.10138 0.17378 0.10439 0.17205 0.1074 C 0.17031 0.11041 0.16458 0.11458 0.15885 0.1162 C 0.15313 0.11782 0.14288 0.11736 0.13715 0.11736 C 0.13142 0.11736 0.12934 0.11481 0.12396 0.1162 C 0.11858 0.11759 0.10972 0.1243 0.10503 0.12615 C 0.10035 0.12801 0.09983 0.12801 0.09566 0.12754 C 0.09149 0.12708 0.08628 0.12523 0.07969 0.12361 C 0.07309 0.12199 0.06181 0.11967 0.05608 0.11736 C 0.05035 0.11504 0.04549 0.11319 0.04566 0.10972 C 0.04583 0.10625 0.05451 0.10138 0.05694 0.09606 C 0.05938 0.09074 0.05816 0.08287 0.05972 0.07847 C 0.06128 0.07407 0.06632 0.075 0.06632 0.06967 C 0.06632 0.06435 0.06024 0.05254 0.05972 0.04699 C 0.0592 0.04143 0.06649 0.03981 0.06267 0.0368 C 0.05885 0.03379 0.04097 0.0324 0.03628 0.02939 C 0.0316 0.02638 0.03455 0.02152 0.03438 0.01805 C 0.0342 0.01458 0.02847 0.01319 0.03247 0.01041 Z " pathEditMode="relative" rAng="0" ptsTypes="aaaaaaaaaaaaaaaaaaaaaaaaaaaaaaaaaaaaaaaaaa">
                                      <p:cBhvr>
                                        <p:cTn id="6" dur="5000" fill="hold"/>
                                        <p:tgtEl>
                                          <p:spTgt spid="10"/>
                                        </p:tgtEl>
                                        <p:attrNameLst>
                                          <p:attrName>ppt_x</p:attrName>
                                          <p:attrName>ppt_y</p:attrName>
                                        </p:attrNameLst>
                                      </p:cBhvr>
                                      <p:rCtr x="7800" y="3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 (2).jpg"/>
          <p:cNvPicPr>
            <a:picLocks noChangeAspect="1"/>
          </p:cNvPicPr>
          <p:nvPr/>
        </p:nvPicPr>
        <p:blipFill>
          <a:blip r:embed="rId2"/>
          <a:stretch>
            <a:fillRect/>
          </a:stretch>
        </p:blipFill>
        <p:spPr>
          <a:xfrm>
            <a:off x="0" y="0"/>
            <a:ext cx="9144000" cy="6853962"/>
          </a:xfrm>
          <a:prstGeom prst="rect">
            <a:avLst/>
          </a:prstGeom>
        </p:spPr>
      </p:pic>
      <p:sp>
        <p:nvSpPr>
          <p:cNvPr id="2" name="Прямоугольник 1"/>
          <p:cNvSpPr/>
          <p:nvPr/>
        </p:nvSpPr>
        <p:spPr>
          <a:xfrm>
            <a:off x="214282" y="285728"/>
            <a:ext cx="3786214" cy="4216539"/>
          </a:xfrm>
          <a:prstGeom prst="rect">
            <a:avLst/>
          </a:prstGeom>
        </p:spPr>
        <p:txBody>
          <a:bodyPr wrap="square">
            <a:spAutoFit/>
          </a:bodyPr>
          <a:lstStyle/>
          <a:p>
            <a:pPr lvl="0" algn="just" fontAlgn="base">
              <a:spcBef>
                <a:spcPct val="0"/>
              </a:spcBef>
              <a:spcAft>
                <a:spcPct val="0"/>
              </a:spcAft>
            </a:pPr>
            <a:r>
              <a:rPr lang="ru-RU" sz="2400" dirty="0">
                <a:solidFill>
                  <a:srgbClr val="FFC000"/>
                </a:solidFill>
                <a:latin typeface="Times New Roman" pitchFamily="18" charset="0"/>
                <a:ea typeface="Times New Roman" pitchFamily="18" charset="0"/>
                <a:cs typeface="Times New Roman" pitchFamily="18" charset="0"/>
              </a:rPr>
              <a:t>В  восемь с половиной лет Шарль поступил в колледж. </a:t>
            </a:r>
            <a:r>
              <a:rPr lang="ru-RU" sz="2800" dirty="0">
                <a:solidFill>
                  <a:srgbClr val="FFC000"/>
                </a:solidFill>
                <a:latin typeface="Times New Roman" pitchFamily="18" charset="0"/>
                <a:ea typeface="Times New Roman" pitchFamily="18" charset="0"/>
                <a:cs typeface="Times New Roman" pitchFamily="18" charset="0"/>
              </a:rPr>
              <a:t> </a:t>
            </a:r>
            <a:r>
              <a:rPr lang="ru-RU" sz="2400" dirty="0">
                <a:solidFill>
                  <a:srgbClr val="FFC000"/>
                </a:solidFill>
                <a:latin typeface="Times New Roman" pitchFamily="18" charset="0"/>
                <a:ea typeface="Times New Roman" pitchFamily="18" charset="0"/>
                <a:cs typeface="Times New Roman" pitchFamily="18" charset="0"/>
              </a:rPr>
              <a:t>Упорные занятия и семейные традиции сделали Перро адвокатом. Но вскоре он оставляет судейскую карьеру и отправляется работать в высокое финансовое ведомство. Шарль Перро работал и писал стихи.</a:t>
            </a:r>
          </a:p>
        </p:txBody>
      </p:sp>
      <p:pic>
        <p:nvPicPr>
          <p:cNvPr id="12290" name="Picture 2" descr="http://www.flip.kz/media/people/66000.jpg"/>
          <p:cNvPicPr>
            <a:picLocks noChangeAspect="1" noChangeArrowheads="1"/>
          </p:cNvPicPr>
          <p:nvPr/>
        </p:nvPicPr>
        <p:blipFill>
          <a:blip r:embed="rId3"/>
          <a:srcRect l="3846" t="2930" r="3845" b="1855"/>
          <a:stretch>
            <a:fillRect/>
          </a:stretch>
        </p:blipFill>
        <p:spPr bwMode="auto">
          <a:xfrm>
            <a:off x="4234593" y="214290"/>
            <a:ext cx="4695125" cy="6357982"/>
          </a:xfrm>
          <a:prstGeom prst="rect">
            <a:avLst/>
          </a:prstGeom>
          <a:noFill/>
          <a:ln>
            <a:solidFill>
              <a:srgbClr val="FFC000"/>
            </a:solidFill>
          </a:ln>
        </p:spPr>
      </p:pic>
      <p:pic>
        <p:nvPicPr>
          <p:cNvPr id="12292" name="Picture 4" descr="http://i013.radikal.ru/0712/a6/7a6e5ea373e0.png"/>
          <p:cNvPicPr>
            <a:picLocks noChangeAspect="1" noChangeArrowheads="1"/>
          </p:cNvPicPr>
          <p:nvPr/>
        </p:nvPicPr>
        <p:blipFill>
          <a:blip r:embed="rId4" cstate="print"/>
          <a:srcRect/>
          <a:stretch>
            <a:fillRect/>
          </a:stretch>
        </p:blipFill>
        <p:spPr bwMode="auto">
          <a:xfrm>
            <a:off x="714348" y="4857760"/>
            <a:ext cx="2714644" cy="127186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 (2).jpg"/>
          <p:cNvPicPr>
            <a:picLocks noChangeAspect="1"/>
          </p:cNvPicPr>
          <p:nvPr/>
        </p:nvPicPr>
        <p:blipFill>
          <a:blip r:embed="rId2"/>
          <a:stretch>
            <a:fillRect/>
          </a:stretch>
        </p:blipFill>
        <p:spPr>
          <a:xfrm>
            <a:off x="0" y="0"/>
            <a:ext cx="9144000" cy="6853962"/>
          </a:xfrm>
          <a:prstGeom prst="rect">
            <a:avLst/>
          </a:prstGeom>
        </p:spPr>
      </p:pic>
      <p:sp>
        <p:nvSpPr>
          <p:cNvPr id="2" name="Прямоугольник 1"/>
          <p:cNvSpPr/>
          <p:nvPr/>
        </p:nvSpPr>
        <p:spPr>
          <a:xfrm>
            <a:off x="357158" y="285728"/>
            <a:ext cx="3786214" cy="5632311"/>
          </a:xfrm>
          <a:prstGeom prst="rect">
            <a:avLst/>
          </a:prstGeom>
        </p:spPr>
        <p:txBody>
          <a:bodyPr wrap="square">
            <a:spAutoFit/>
          </a:bodyPr>
          <a:lstStyle/>
          <a:p>
            <a:pPr lvl="0" algn="just" fontAlgn="base">
              <a:spcBef>
                <a:spcPct val="0"/>
              </a:spcBef>
              <a:spcAft>
                <a:spcPct val="0"/>
              </a:spcAft>
            </a:pPr>
            <a:r>
              <a:rPr lang="ru-RU" sz="2400" dirty="0">
                <a:solidFill>
                  <a:srgbClr val="FFC000"/>
                </a:solidFill>
                <a:latin typeface="Times New Roman" pitchFamily="18" charset="0"/>
                <a:ea typeface="Times New Roman" pitchFamily="18" charset="0"/>
                <a:cs typeface="Times New Roman" pitchFamily="18" charset="0"/>
              </a:rPr>
              <a:t>В 1691 году Шарль Перро впервые обращается к жанру сказки и пишет сказку в стихах «Гризельду».  </a:t>
            </a:r>
          </a:p>
          <a:p>
            <a:pPr lvl="0" algn="just" fontAlgn="base">
              <a:spcBef>
                <a:spcPct val="0"/>
              </a:spcBef>
              <a:spcAft>
                <a:spcPct val="0"/>
              </a:spcAft>
            </a:pPr>
            <a:r>
              <a:rPr lang="ru-RU" sz="2400" dirty="0">
                <a:solidFill>
                  <a:srgbClr val="FFC000"/>
                </a:solidFill>
                <a:latin typeface="Times New Roman" pitchFamily="18" charset="0"/>
                <a:ea typeface="Times New Roman" pitchFamily="18" charset="0"/>
                <a:cs typeface="Times New Roman" pitchFamily="18" charset="0"/>
              </a:rPr>
              <a:t>В 1696 году выпуская свои сказки, Перро в предисловии написал, что его сказки содержат моральные наставления.</a:t>
            </a:r>
          </a:p>
          <a:p>
            <a:pPr lvl="0" algn="just" fontAlgn="base">
              <a:spcBef>
                <a:spcPct val="0"/>
              </a:spcBef>
              <a:spcAft>
                <a:spcPct val="0"/>
              </a:spcAft>
            </a:pPr>
            <a:r>
              <a:rPr lang="ru-RU" sz="2400" dirty="0">
                <a:solidFill>
                  <a:srgbClr val="FFC000"/>
                </a:solidFill>
                <a:latin typeface="Times New Roman" pitchFamily="18" charset="0"/>
                <a:ea typeface="Times New Roman" pitchFamily="18" charset="0"/>
                <a:cs typeface="Times New Roman" pitchFamily="18" charset="0"/>
              </a:rPr>
              <a:t>В 1696 году в журнале «Галантный Меркурий» анонимно была опубликована сказка «Спящая красавица».</a:t>
            </a:r>
          </a:p>
        </p:txBody>
      </p:sp>
      <p:pic>
        <p:nvPicPr>
          <p:cNvPr id="11266" name="Picture 2" descr="http://smi.webblaknot.com/wp-content/uploads/sites/8/2015/09/Izdanie-Galantnyj-Merkurij-.jpg"/>
          <p:cNvPicPr>
            <a:picLocks noChangeAspect="1" noChangeArrowheads="1"/>
          </p:cNvPicPr>
          <p:nvPr/>
        </p:nvPicPr>
        <p:blipFill>
          <a:blip r:embed="rId3" cstate="print"/>
          <a:srcRect/>
          <a:stretch>
            <a:fillRect/>
          </a:stretch>
        </p:blipFill>
        <p:spPr bwMode="auto">
          <a:xfrm>
            <a:off x="4572000" y="3143248"/>
            <a:ext cx="4071966" cy="3490257"/>
          </a:xfrm>
          <a:prstGeom prst="rect">
            <a:avLst/>
          </a:prstGeom>
          <a:noFill/>
          <a:ln>
            <a:solidFill>
              <a:srgbClr val="FFC000"/>
            </a:solidFill>
          </a:ln>
        </p:spPr>
      </p:pic>
      <p:pic>
        <p:nvPicPr>
          <p:cNvPr id="11268" name="Picture 4" descr="http://kuza.fhost.ru/img/books_covers/1006009419.jpg"/>
          <p:cNvPicPr>
            <a:picLocks noChangeAspect="1" noChangeArrowheads="1"/>
          </p:cNvPicPr>
          <p:nvPr/>
        </p:nvPicPr>
        <p:blipFill>
          <a:blip r:embed="rId4"/>
          <a:srcRect l="6429" t="14285" b="5356"/>
          <a:stretch>
            <a:fillRect/>
          </a:stretch>
        </p:blipFill>
        <p:spPr bwMode="auto">
          <a:xfrm>
            <a:off x="4929190" y="142852"/>
            <a:ext cx="3327398" cy="2857520"/>
          </a:xfrm>
          <a:prstGeom prst="rect">
            <a:avLst/>
          </a:prstGeom>
          <a:noFill/>
          <a:ln>
            <a:solidFill>
              <a:srgbClr val="FFC000"/>
            </a:solidFill>
          </a:ln>
        </p:spPr>
      </p:pic>
      <p:pic>
        <p:nvPicPr>
          <p:cNvPr id="6" name="Picture 4" descr="http://i013.radikal.ru/0712/a6/7a6e5ea373e0.png"/>
          <p:cNvPicPr>
            <a:picLocks noChangeAspect="1" noChangeArrowheads="1"/>
          </p:cNvPicPr>
          <p:nvPr/>
        </p:nvPicPr>
        <p:blipFill>
          <a:blip r:embed="rId5" cstate="print"/>
          <a:srcRect/>
          <a:stretch>
            <a:fillRect/>
          </a:stretch>
        </p:blipFill>
        <p:spPr bwMode="auto">
          <a:xfrm>
            <a:off x="1357290" y="5878394"/>
            <a:ext cx="1785950" cy="8367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 (2).jpg"/>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357158" y="428604"/>
            <a:ext cx="3571900" cy="4154984"/>
          </a:xfrm>
          <a:prstGeom prst="rect">
            <a:avLst/>
          </a:prstGeom>
        </p:spPr>
        <p:txBody>
          <a:bodyPr wrap="square">
            <a:spAutoFit/>
          </a:bodyPr>
          <a:lstStyle/>
          <a:p>
            <a:pPr lvl="0" algn="just" fontAlgn="base">
              <a:spcBef>
                <a:spcPct val="0"/>
              </a:spcBef>
              <a:spcAft>
                <a:spcPct val="0"/>
              </a:spcAft>
            </a:pPr>
            <a:r>
              <a:rPr lang="ru-RU" sz="2400" dirty="0">
                <a:solidFill>
                  <a:srgbClr val="FFC000"/>
                </a:solidFill>
                <a:latin typeface="Times New Roman" pitchFamily="18" charset="0"/>
                <a:ea typeface="Times New Roman" pitchFamily="18" charset="0"/>
                <a:cs typeface="Times New Roman" pitchFamily="18" charset="0"/>
              </a:rPr>
              <a:t>В 1697 году публикуется сборник сказок </a:t>
            </a:r>
            <a:r>
              <a:rPr lang="ru-RU" sz="2400" dirty="0">
                <a:solidFill>
                  <a:srgbClr val="FF0000"/>
                </a:solidFill>
                <a:latin typeface="Times New Roman" pitchFamily="18" charset="0"/>
                <a:ea typeface="Times New Roman" pitchFamily="18" charset="0"/>
                <a:cs typeface="Times New Roman" pitchFamily="18" charset="0"/>
              </a:rPr>
              <a:t>«Сказки матушки Гусыни, или Истории и сказки былых времен с моральными поучениями».</a:t>
            </a:r>
          </a:p>
          <a:p>
            <a:pPr lvl="0" algn="just" fontAlgn="base">
              <a:spcBef>
                <a:spcPct val="0"/>
              </a:spcBef>
              <a:spcAft>
                <a:spcPct val="0"/>
              </a:spcAft>
            </a:pPr>
            <a:r>
              <a:rPr lang="ru-RU" sz="2400" dirty="0">
                <a:solidFill>
                  <a:srgbClr val="FFC000"/>
                </a:solidFill>
                <a:latin typeface="Times New Roman" pitchFamily="18" charset="0"/>
                <a:ea typeface="Times New Roman" pitchFamily="18" charset="0"/>
                <a:cs typeface="Times New Roman" pitchFamily="18" charset="0"/>
              </a:rPr>
              <a:t>В сборник вошли  такие сказки как, а впрочем, попробуйте их узнать, прослушав небольшие фрагменты из сказок…  </a:t>
            </a:r>
          </a:p>
        </p:txBody>
      </p:sp>
      <p:pic>
        <p:nvPicPr>
          <p:cNvPr id="10242" name="Picture 2" descr="http://ruslania.com/pictures/big/9785389013490.jpg"/>
          <p:cNvPicPr>
            <a:picLocks noChangeAspect="1" noChangeArrowheads="1"/>
          </p:cNvPicPr>
          <p:nvPr/>
        </p:nvPicPr>
        <p:blipFill>
          <a:blip r:embed="rId3"/>
          <a:srcRect/>
          <a:stretch>
            <a:fillRect/>
          </a:stretch>
        </p:blipFill>
        <p:spPr bwMode="auto">
          <a:xfrm>
            <a:off x="4286248" y="398314"/>
            <a:ext cx="4357718" cy="6031082"/>
          </a:xfrm>
          <a:prstGeom prst="rect">
            <a:avLst/>
          </a:prstGeom>
          <a:noFill/>
          <a:ln>
            <a:solidFill>
              <a:srgbClr val="FFC000"/>
            </a:solidFill>
          </a:ln>
        </p:spPr>
      </p:pic>
      <p:pic>
        <p:nvPicPr>
          <p:cNvPr id="6" name="Picture 4" descr="http://i013.radikal.ru/0712/a6/7a6e5ea373e0.png"/>
          <p:cNvPicPr>
            <a:picLocks noChangeAspect="1" noChangeArrowheads="1"/>
          </p:cNvPicPr>
          <p:nvPr/>
        </p:nvPicPr>
        <p:blipFill>
          <a:blip r:embed="rId4" cstate="print"/>
          <a:srcRect/>
          <a:stretch>
            <a:fillRect/>
          </a:stretch>
        </p:blipFill>
        <p:spPr bwMode="auto">
          <a:xfrm>
            <a:off x="714348" y="4857760"/>
            <a:ext cx="2714644" cy="127186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 (2).jpg"/>
          <p:cNvPicPr>
            <a:picLocks noChangeAspect="1"/>
          </p:cNvPicPr>
          <p:nvPr/>
        </p:nvPicPr>
        <p:blipFill>
          <a:blip r:embed="rId2"/>
          <a:stretch>
            <a:fillRect/>
          </a:stretch>
        </p:blipFill>
        <p:spPr>
          <a:xfrm>
            <a:off x="0" y="0"/>
            <a:ext cx="9144000" cy="6853962"/>
          </a:xfrm>
          <a:prstGeom prst="rect">
            <a:avLst/>
          </a:prstGeom>
        </p:spPr>
      </p:pic>
      <p:pic>
        <p:nvPicPr>
          <p:cNvPr id="9218" name="Picture 2" descr="http://www.playing-field.ru/img/2015/051919/5641746"/>
          <p:cNvPicPr>
            <a:picLocks noChangeAspect="1" noChangeArrowheads="1"/>
          </p:cNvPicPr>
          <p:nvPr/>
        </p:nvPicPr>
        <p:blipFill>
          <a:blip r:embed="rId3"/>
          <a:srcRect/>
          <a:stretch>
            <a:fillRect/>
          </a:stretch>
        </p:blipFill>
        <p:spPr bwMode="auto">
          <a:xfrm>
            <a:off x="214282" y="500042"/>
            <a:ext cx="4443976" cy="5786478"/>
          </a:xfrm>
          <a:prstGeom prst="rect">
            <a:avLst/>
          </a:prstGeom>
          <a:noFill/>
        </p:spPr>
      </p:pic>
      <p:pic>
        <p:nvPicPr>
          <p:cNvPr id="5" name="Picture 4" descr="http://i013.radikal.ru/0712/a6/7a6e5ea373e0.png"/>
          <p:cNvPicPr>
            <a:picLocks noChangeAspect="1" noChangeArrowheads="1"/>
          </p:cNvPicPr>
          <p:nvPr/>
        </p:nvPicPr>
        <p:blipFill>
          <a:blip r:embed="rId4" cstate="print"/>
          <a:srcRect/>
          <a:stretch>
            <a:fillRect/>
          </a:stretch>
        </p:blipFill>
        <p:spPr bwMode="auto">
          <a:xfrm>
            <a:off x="5929322" y="5715016"/>
            <a:ext cx="2000264" cy="937164"/>
          </a:xfrm>
          <a:prstGeom prst="rect">
            <a:avLst/>
          </a:prstGeom>
          <a:noFill/>
        </p:spPr>
      </p:pic>
      <p:sp>
        <p:nvSpPr>
          <p:cNvPr id="8" name="TextBox 7"/>
          <p:cNvSpPr txBox="1"/>
          <p:nvPr/>
        </p:nvSpPr>
        <p:spPr>
          <a:xfrm>
            <a:off x="4857752" y="285728"/>
            <a:ext cx="4071967" cy="5632311"/>
          </a:xfrm>
          <a:prstGeom prst="rect">
            <a:avLst/>
          </a:prstGeom>
          <a:noFill/>
        </p:spPr>
        <p:txBody>
          <a:bodyPr wrap="square" rtlCol="0">
            <a:spAutoFit/>
          </a:bodyPr>
          <a:lstStyle/>
          <a:p>
            <a:pPr algn="just"/>
            <a:r>
              <a:rPr lang="ru-RU" sz="2000" dirty="0">
                <a:solidFill>
                  <a:srgbClr val="FFC000"/>
                </a:solidFill>
                <a:latin typeface="Times New Roman" pitchFamily="18" charset="0"/>
                <a:cs typeface="Times New Roman" pitchFamily="18" charset="0"/>
              </a:rPr>
              <a:t>Одна из фей пожелала, чтобы принцесса была прекраснее всех на свете. Другая наградила её нежным и добрым сердцем. Третья сказала,  что она будет расти и цвести всем на радость. Четвёртая  обещала, что принцесса научится превосходно танцевать, пятая – что она будет петь, как соловей, а шестая – что она будет играть одинаково искусно на всех музыкальных инструментах. Наконец, очередь дошла до старой феи. Старуха наклонилась над кроваткой и, тряся головой больше от досады, чем от старости, сказала, что принцесса уколет себе руку веретеном…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 (2).jpg"/>
          <p:cNvPicPr>
            <a:picLocks noChangeAspect="1"/>
          </p:cNvPicPr>
          <p:nvPr/>
        </p:nvPicPr>
        <p:blipFill>
          <a:blip r:embed="rId2"/>
          <a:stretch>
            <a:fillRect/>
          </a:stretch>
        </p:blipFill>
        <p:spPr>
          <a:xfrm>
            <a:off x="0" y="0"/>
            <a:ext cx="9144000" cy="6853962"/>
          </a:xfrm>
          <a:prstGeom prst="rect">
            <a:avLst/>
          </a:prstGeom>
        </p:spPr>
      </p:pic>
      <p:pic>
        <p:nvPicPr>
          <p:cNvPr id="8194" name="Picture 2" descr="http://i50.fastpic.ru/big/2012/1208/3d/5a2b48aeba6510984f05e4900ff7723d.jpg"/>
          <p:cNvPicPr>
            <a:picLocks noChangeAspect="1" noChangeArrowheads="1"/>
          </p:cNvPicPr>
          <p:nvPr/>
        </p:nvPicPr>
        <p:blipFill>
          <a:blip r:embed="rId3"/>
          <a:srcRect/>
          <a:stretch>
            <a:fillRect/>
          </a:stretch>
        </p:blipFill>
        <p:spPr bwMode="auto">
          <a:xfrm>
            <a:off x="4357686" y="357166"/>
            <a:ext cx="4514840" cy="5875081"/>
          </a:xfrm>
          <a:prstGeom prst="rect">
            <a:avLst/>
          </a:prstGeom>
          <a:noFill/>
        </p:spPr>
      </p:pic>
      <p:pic>
        <p:nvPicPr>
          <p:cNvPr id="5" name="Picture 4" descr="http://i013.radikal.ru/0712/a6/7a6e5ea373e0.png"/>
          <p:cNvPicPr>
            <a:picLocks noChangeAspect="1" noChangeArrowheads="1"/>
          </p:cNvPicPr>
          <p:nvPr/>
        </p:nvPicPr>
        <p:blipFill>
          <a:blip r:embed="rId4" cstate="print"/>
          <a:srcRect/>
          <a:stretch>
            <a:fillRect/>
          </a:stretch>
        </p:blipFill>
        <p:spPr bwMode="auto">
          <a:xfrm>
            <a:off x="714348" y="4857760"/>
            <a:ext cx="2714644" cy="1271866"/>
          </a:xfrm>
          <a:prstGeom prst="rect">
            <a:avLst/>
          </a:prstGeom>
          <a:noFill/>
        </p:spPr>
      </p:pic>
      <p:sp>
        <p:nvSpPr>
          <p:cNvPr id="6" name="Прямоугольник 5"/>
          <p:cNvSpPr/>
          <p:nvPr/>
        </p:nvSpPr>
        <p:spPr>
          <a:xfrm>
            <a:off x="285720" y="1096392"/>
            <a:ext cx="3786214" cy="3046988"/>
          </a:xfrm>
          <a:prstGeom prst="rect">
            <a:avLst/>
          </a:prstGeom>
        </p:spPr>
        <p:txBody>
          <a:bodyPr wrap="square">
            <a:spAutoFit/>
          </a:bodyPr>
          <a:lstStyle/>
          <a:p>
            <a:pPr algn="just"/>
            <a:r>
              <a:rPr lang="ru-RU" sz="2400" dirty="0">
                <a:solidFill>
                  <a:srgbClr val="FFC000"/>
                </a:solidFill>
                <a:latin typeface="Times New Roman" pitchFamily="18" charset="0"/>
                <a:cs typeface="Times New Roman" pitchFamily="18" charset="0"/>
              </a:rPr>
              <a:t>Жила – была маленькая девочка. Мать любила её без памяти, а бабушка ещё больше. Ко дню рождения внучки подарила ей бабушка красную шапочку. С тех пор девочка всюду в ней ходила.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 (2).jpg"/>
          <p:cNvPicPr>
            <a:picLocks noChangeAspect="1"/>
          </p:cNvPicPr>
          <p:nvPr/>
        </p:nvPicPr>
        <p:blipFill>
          <a:blip r:embed="rId2"/>
          <a:stretch>
            <a:fillRect/>
          </a:stretch>
        </p:blipFill>
        <p:spPr>
          <a:xfrm>
            <a:off x="0" y="0"/>
            <a:ext cx="9144000" cy="6853962"/>
          </a:xfrm>
          <a:prstGeom prst="rect">
            <a:avLst/>
          </a:prstGeom>
        </p:spPr>
      </p:pic>
      <p:pic>
        <p:nvPicPr>
          <p:cNvPr id="7170" name="Picture 2" descr="http://www.moscowbooks.ru/image/book2/483/big/i483471.jpg"/>
          <p:cNvPicPr>
            <a:picLocks noChangeAspect="1" noChangeArrowheads="1"/>
          </p:cNvPicPr>
          <p:nvPr/>
        </p:nvPicPr>
        <p:blipFill>
          <a:blip r:embed="rId3" cstate="print"/>
          <a:srcRect/>
          <a:stretch>
            <a:fillRect/>
          </a:stretch>
        </p:blipFill>
        <p:spPr bwMode="auto">
          <a:xfrm>
            <a:off x="214282" y="214290"/>
            <a:ext cx="4572032" cy="6357982"/>
          </a:xfrm>
          <a:prstGeom prst="rect">
            <a:avLst/>
          </a:prstGeom>
          <a:noFill/>
        </p:spPr>
      </p:pic>
      <p:pic>
        <p:nvPicPr>
          <p:cNvPr id="5" name="Picture 4" descr="http://i013.radikal.ru/0712/a6/7a6e5ea373e0.png"/>
          <p:cNvPicPr>
            <a:picLocks noChangeAspect="1" noChangeArrowheads="1"/>
          </p:cNvPicPr>
          <p:nvPr/>
        </p:nvPicPr>
        <p:blipFill>
          <a:blip r:embed="rId4" cstate="print"/>
          <a:srcRect/>
          <a:stretch>
            <a:fillRect/>
          </a:stretch>
        </p:blipFill>
        <p:spPr bwMode="auto">
          <a:xfrm>
            <a:off x="5643570" y="5143512"/>
            <a:ext cx="2714644" cy="1271866"/>
          </a:xfrm>
          <a:prstGeom prst="rect">
            <a:avLst/>
          </a:prstGeom>
          <a:noFill/>
        </p:spPr>
      </p:pic>
      <p:sp>
        <p:nvSpPr>
          <p:cNvPr id="6" name="TextBox 5"/>
          <p:cNvSpPr txBox="1"/>
          <p:nvPr/>
        </p:nvSpPr>
        <p:spPr>
          <a:xfrm>
            <a:off x="5143504" y="631338"/>
            <a:ext cx="3643338" cy="4154984"/>
          </a:xfrm>
          <a:prstGeom prst="rect">
            <a:avLst/>
          </a:prstGeom>
          <a:noFill/>
        </p:spPr>
        <p:txBody>
          <a:bodyPr wrap="square" rtlCol="0">
            <a:spAutoFit/>
          </a:bodyPr>
          <a:lstStyle/>
          <a:p>
            <a:pPr algn="just"/>
            <a:r>
              <a:rPr lang="ru-RU" sz="2400" dirty="0">
                <a:solidFill>
                  <a:srgbClr val="FFC000"/>
                </a:solidFill>
                <a:latin typeface="Times New Roman" pitchFamily="18" charset="0"/>
                <a:cs typeface="Times New Roman" pitchFamily="18" charset="0"/>
              </a:rPr>
              <a:t>Братья  поделили между собой отцовское добро без нотариуса и судьи. Которые бы живо проглотили всё их небогатое наследство.</a:t>
            </a:r>
          </a:p>
          <a:p>
            <a:pPr algn="just"/>
            <a:r>
              <a:rPr lang="ru-RU" sz="2400" dirty="0">
                <a:solidFill>
                  <a:srgbClr val="FFC000"/>
                </a:solidFill>
                <a:latin typeface="Times New Roman" pitchFamily="18" charset="0"/>
                <a:cs typeface="Times New Roman" pitchFamily="18" charset="0"/>
              </a:rPr>
              <a:t>Старшему досталась мельница. Среднему – осёл.  Ну, а уж младшему пришлось взять себе  кота.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 (2).jpg"/>
          <p:cNvPicPr>
            <a:picLocks noChangeAspect="1"/>
          </p:cNvPicPr>
          <p:nvPr/>
        </p:nvPicPr>
        <p:blipFill>
          <a:blip r:embed="rId2"/>
          <a:stretch>
            <a:fillRect/>
          </a:stretch>
        </p:blipFill>
        <p:spPr>
          <a:xfrm>
            <a:off x="0" y="0"/>
            <a:ext cx="9144000" cy="6853962"/>
          </a:xfrm>
          <a:prstGeom prst="rect">
            <a:avLst/>
          </a:prstGeom>
        </p:spPr>
      </p:pic>
      <p:pic>
        <p:nvPicPr>
          <p:cNvPr id="6148" name="Picture 4" descr="http://www.100book.ru/b484027.jpg"/>
          <p:cNvPicPr>
            <a:picLocks noChangeAspect="1" noChangeArrowheads="1"/>
          </p:cNvPicPr>
          <p:nvPr/>
        </p:nvPicPr>
        <p:blipFill>
          <a:blip r:embed="rId3"/>
          <a:srcRect/>
          <a:stretch>
            <a:fillRect/>
          </a:stretch>
        </p:blipFill>
        <p:spPr bwMode="auto">
          <a:xfrm>
            <a:off x="4429124" y="357166"/>
            <a:ext cx="4381500" cy="6276975"/>
          </a:xfrm>
          <a:prstGeom prst="rect">
            <a:avLst/>
          </a:prstGeom>
          <a:noFill/>
        </p:spPr>
      </p:pic>
      <p:pic>
        <p:nvPicPr>
          <p:cNvPr id="6" name="Picture 4" descr="http://i013.radikal.ru/0712/a6/7a6e5ea373e0.png"/>
          <p:cNvPicPr>
            <a:picLocks noChangeAspect="1" noChangeArrowheads="1"/>
          </p:cNvPicPr>
          <p:nvPr/>
        </p:nvPicPr>
        <p:blipFill>
          <a:blip r:embed="rId4" cstate="print"/>
          <a:srcRect/>
          <a:stretch>
            <a:fillRect/>
          </a:stretch>
        </p:blipFill>
        <p:spPr bwMode="auto">
          <a:xfrm>
            <a:off x="642910" y="5143512"/>
            <a:ext cx="2714644" cy="1271866"/>
          </a:xfrm>
          <a:prstGeom prst="rect">
            <a:avLst/>
          </a:prstGeom>
          <a:noFill/>
        </p:spPr>
      </p:pic>
      <p:sp>
        <p:nvSpPr>
          <p:cNvPr id="5" name="TextBox 4"/>
          <p:cNvSpPr txBox="1"/>
          <p:nvPr/>
        </p:nvSpPr>
        <p:spPr>
          <a:xfrm>
            <a:off x="285721" y="714356"/>
            <a:ext cx="3929090" cy="4154984"/>
          </a:xfrm>
          <a:prstGeom prst="rect">
            <a:avLst/>
          </a:prstGeom>
          <a:noFill/>
        </p:spPr>
        <p:txBody>
          <a:bodyPr wrap="square" rtlCol="0">
            <a:spAutoFit/>
          </a:bodyPr>
          <a:lstStyle/>
          <a:p>
            <a:pPr algn="just"/>
            <a:r>
              <a:rPr lang="ru-RU" sz="2400" dirty="0">
                <a:solidFill>
                  <a:srgbClr val="FFC000"/>
                </a:solidFill>
                <a:latin typeface="Times New Roman" pitchFamily="18" charset="0"/>
                <a:cs typeface="Times New Roman" pitchFamily="18" charset="0"/>
              </a:rPr>
              <a:t>А Фея не говоря ни слова, разрезала тыкву и вынула </a:t>
            </a:r>
            <a:r>
              <a:rPr lang="ru-RU" sz="2400" dirty="0" err="1">
                <a:solidFill>
                  <a:srgbClr val="FFC000"/>
                </a:solidFill>
                <a:latin typeface="Times New Roman" pitchFamily="18" charset="0"/>
                <a:cs typeface="Times New Roman" pitchFamily="18" charset="0"/>
              </a:rPr>
              <a:t>з</a:t>
            </a:r>
            <a:r>
              <a:rPr lang="ru-RU" sz="2400" dirty="0">
                <a:solidFill>
                  <a:srgbClr val="FFC000"/>
                </a:solidFill>
                <a:latin typeface="Times New Roman" pitchFamily="18" charset="0"/>
                <a:cs typeface="Times New Roman" pitchFamily="18" charset="0"/>
              </a:rPr>
              <a:t> нее всю мякоть. Потом она прикоснулась к её желтой толстой корке своей волшебной палочкой, и пустая тыква сразу же превратилась в прекрасную резную карету, позолоченную от крыши до  колёс…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953</Words>
  <Application>Microsoft Office PowerPoint</Application>
  <PresentationFormat>Экран (4:3)</PresentationFormat>
  <Paragraphs>43</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American Retro</vt: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Испусинова Айгуль Мерхатовна</cp:lastModifiedBy>
  <cp:revision>42</cp:revision>
  <dcterms:created xsi:type="dcterms:W3CDTF">2016-01-09T11:17:05Z</dcterms:created>
  <dcterms:modified xsi:type="dcterms:W3CDTF">2026-01-12T03:55:13Z</dcterms:modified>
</cp:coreProperties>
</file>