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64" r:id="rId4"/>
    <p:sldId id="274" r:id="rId5"/>
    <p:sldId id="275" r:id="rId6"/>
    <p:sldId id="276" r:id="rId7"/>
    <p:sldId id="277" r:id="rId8"/>
    <p:sldId id="278" r:id="rId9"/>
    <p:sldId id="282" r:id="rId10"/>
    <p:sldId id="279" r:id="rId11"/>
    <p:sldId id="280" r:id="rId12"/>
    <p:sldId id="281" r:id="rId13"/>
    <p:sldId id="283" r:id="rId14"/>
    <p:sldId id="27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186" autoAdjust="0"/>
  </p:normalViewPr>
  <p:slideViewPr>
    <p:cSldViewPr>
      <p:cViewPr varScale="1">
        <p:scale>
          <a:sx n="115" d="100"/>
          <a:sy n="115" d="100"/>
        </p:scale>
        <p:origin x="153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5429264"/>
            <a:ext cx="7851648" cy="642942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Georgia" pitchFamily="18" charset="0"/>
              </a:rPr>
              <a:t/>
            </a:r>
            <a:br>
              <a:rPr lang="ru-RU" b="1" dirty="0" smtClean="0">
                <a:latin typeface="Georgia" pitchFamily="18" charset="0"/>
              </a:rPr>
            </a:br>
            <a:r>
              <a:rPr lang="ru-RU" dirty="0" smtClean="0">
                <a:latin typeface="Georgia" pitchFamily="18" charset="0"/>
              </a:rPr>
              <a:t/>
            </a:r>
            <a:br>
              <a:rPr lang="ru-RU" dirty="0" smtClean="0">
                <a:latin typeface="Georgia" pitchFamily="18" charset="0"/>
              </a:rPr>
            </a:br>
            <a:r>
              <a:rPr lang="ru-RU" dirty="0" smtClean="0">
                <a:latin typeface="Georgia" pitchFamily="18" charset="0"/>
              </a:rPr>
              <a:t/>
            </a:r>
            <a:br>
              <a:rPr lang="ru-RU" dirty="0" smtClean="0">
                <a:latin typeface="Georgia" pitchFamily="18" charset="0"/>
              </a:rPr>
            </a:br>
            <a:r>
              <a:rPr lang="ru-RU" dirty="0" smtClean="0">
                <a:latin typeface="Georgia" pitchFamily="18" charset="0"/>
              </a:rPr>
              <a:t/>
            </a:r>
            <a:br>
              <a:rPr lang="ru-RU" dirty="0" smtClean="0">
                <a:latin typeface="Georgia" pitchFamily="18" charset="0"/>
              </a:rPr>
            </a:br>
            <a:r>
              <a:rPr lang="ru-RU" sz="5300" dirty="0" smtClean="0">
                <a:latin typeface="Georgia" pitchFamily="18" charset="0"/>
              </a:rPr>
              <a:t>«Профилактика профессионального </a:t>
            </a:r>
            <a:r>
              <a:rPr lang="ru-RU" sz="5300" dirty="0">
                <a:latin typeface="Georgia" pitchFamily="18" charset="0"/>
              </a:rPr>
              <a:t>выгорания педагогов»</a:t>
            </a:r>
            <a:r>
              <a:rPr lang="ru-RU" sz="5300" dirty="0" smtClean="0"/>
              <a:t/>
            </a:r>
            <a:br>
              <a:rPr lang="ru-RU" sz="5300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29190" y="5072074"/>
            <a:ext cx="3914780" cy="118109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Насырова Наталья Николаевна,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 МОАУ «СОШ № 52 г.Орска»</a:t>
            </a:r>
            <a:endParaRPr lang="ru-RU" sz="2000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260" y="404664"/>
            <a:ext cx="8229600" cy="648072"/>
          </a:xfrm>
        </p:spPr>
        <p:txBody>
          <a:bodyPr>
            <a:normAutofit/>
          </a:bodyPr>
          <a:lstStyle/>
          <a:p>
            <a:pPr lvl="0" algn="ctr"/>
            <a:r>
              <a:rPr lang="ru-RU" sz="3600" b="1" dirty="0">
                <a:latin typeface="Georgia" pitchFamily="18" charset="0"/>
              </a:rPr>
              <a:t>Упражнение «Выбор»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5816" y="4232994"/>
            <a:ext cx="3312368" cy="22082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617"/>
          <a:stretch/>
        </p:blipFill>
        <p:spPr>
          <a:xfrm>
            <a:off x="1619672" y="1196752"/>
            <a:ext cx="6408712" cy="289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260" y="404664"/>
            <a:ext cx="8229600" cy="648072"/>
          </a:xfrm>
        </p:spPr>
        <p:txBody>
          <a:bodyPr>
            <a:normAutofit/>
          </a:bodyPr>
          <a:lstStyle/>
          <a:p>
            <a:pPr lvl="0" algn="ctr"/>
            <a:r>
              <a:rPr lang="ru-RU" sz="3600" b="1" dirty="0">
                <a:latin typeface="Georgia" pitchFamily="18" charset="0"/>
              </a:rPr>
              <a:t>Упражнение «Удовольствие»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1412776"/>
            <a:ext cx="3672408" cy="511256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000" dirty="0" smtClean="0">
                <a:latin typeface="Georgia" pitchFamily="18" charset="0"/>
              </a:rPr>
              <a:t>Н</a:t>
            </a:r>
            <a:r>
              <a:rPr lang="ru-RU" sz="3000" dirty="0" smtClean="0">
                <a:latin typeface="Georgia" pitchFamily="18" charset="0"/>
              </a:rPr>
              <a:t>аписать </a:t>
            </a:r>
            <a:r>
              <a:rPr lang="ru-RU" sz="3000" dirty="0">
                <a:latin typeface="Georgia" pitchFamily="18" charset="0"/>
              </a:rPr>
              <a:t>5 видов повседневной деятельности, которые приносят им </a:t>
            </a:r>
            <a:r>
              <a:rPr lang="ru-RU" sz="3000" dirty="0" smtClean="0">
                <a:latin typeface="Georgia" pitchFamily="18" charset="0"/>
              </a:rPr>
              <a:t>удовольствие</a:t>
            </a:r>
          </a:p>
          <a:p>
            <a:pPr algn="ctr"/>
            <a:r>
              <a:rPr lang="ru-RU" sz="3000" dirty="0" err="1" smtClean="0">
                <a:latin typeface="Georgia" pitchFamily="18" charset="0"/>
              </a:rPr>
              <a:t>Проранжировать</a:t>
            </a:r>
            <a:r>
              <a:rPr lang="ru-RU" sz="3000" dirty="0" smtClean="0">
                <a:latin typeface="Georgia" pitchFamily="18" charset="0"/>
              </a:rPr>
              <a:t> их по степени </a:t>
            </a:r>
            <a:endParaRPr lang="ru-RU" sz="3000" dirty="0" smtClean="0">
              <a:latin typeface="Georgia" pitchFamily="18" charset="0"/>
            </a:endParaRPr>
          </a:p>
          <a:p>
            <a:pPr algn="ctr"/>
            <a:r>
              <a:rPr lang="ru-RU" sz="3000" dirty="0" smtClean="0">
                <a:latin typeface="Georgia" pitchFamily="18" charset="0"/>
              </a:rPr>
              <a:t>Использовать </a:t>
            </a:r>
            <a:r>
              <a:rPr lang="ru-RU" sz="3000" dirty="0">
                <a:latin typeface="Georgia" pitchFamily="18" charset="0"/>
              </a:rPr>
              <a:t>как </a:t>
            </a:r>
            <a:r>
              <a:rPr lang="ru-RU" sz="3000" dirty="0" smtClean="0">
                <a:latin typeface="Georgia" pitchFamily="18" charset="0"/>
              </a:rPr>
              <a:t>«скорую </a:t>
            </a:r>
            <a:r>
              <a:rPr lang="ru-RU" sz="3000" dirty="0">
                <a:latin typeface="Georgia" pitchFamily="18" charset="0"/>
              </a:rPr>
              <a:t>помощь» для восстановления сил</a:t>
            </a:r>
            <a:endParaRPr lang="ru-RU" sz="3000" dirty="0"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844824"/>
            <a:ext cx="4320480" cy="353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27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892480" cy="648072"/>
          </a:xfrm>
        </p:spPr>
        <p:txBody>
          <a:bodyPr>
            <a:normAutofit/>
          </a:bodyPr>
          <a:lstStyle/>
          <a:p>
            <a:pPr lvl="0" algn="ctr"/>
            <a:r>
              <a:rPr lang="ru-RU" sz="3600" b="1" dirty="0" smtClean="0">
                <a:latin typeface="Georgia" pitchFamily="18" charset="0"/>
              </a:rPr>
              <a:t>Рекомендации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18923" y="980728"/>
            <a:ext cx="4464496" cy="554461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Georgia" pitchFamily="18" charset="0"/>
              </a:rPr>
              <a:t>Научитесь </a:t>
            </a:r>
            <a:r>
              <a:rPr lang="ru-RU" sz="1800" dirty="0">
                <a:latin typeface="Georgia" pitchFamily="18" charset="0"/>
              </a:rPr>
              <a:t>по возможности сразу сбрасывать негативные эмоции, а не вытеснять их в </a:t>
            </a:r>
            <a:r>
              <a:rPr lang="ru-RU" sz="1800" dirty="0" err="1">
                <a:latin typeface="Georgia" pitchFamily="18" charset="0"/>
              </a:rPr>
              <a:t>психосоматику</a:t>
            </a:r>
            <a:r>
              <a:rPr lang="ru-RU" sz="1800" dirty="0">
                <a:latin typeface="Georgia" pitchFamily="18" charset="0"/>
              </a:rPr>
              <a:t>. Как это можно сделать в условиях работы в </a:t>
            </a:r>
            <a:r>
              <a:rPr lang="ru-RU" sz="1800" dirty="0" smtClean="0">
                <a:latin typeface="Georgia" pitchFamily="18" charset="0"/>
              </a:rPr>
              <a:t>ДОУ: громко </a:t>
            </a:r>
            <a:r>
              <a:rPr lang="ru-RU" sz="1800" dirty="0">
                <a:latin typeface="Georgia" pitchFamily="18" charset="0"/>
              </a:rPr>
              <a:t>запеть</a:t>
            </a:r>
            <a:r>
              <a:rPr lang="ru-RU" sz="1800" dirty="0" smtClean="0">
                <a:latin typeface="Georgia" pitchFamily="18" charset="0"/>
              </a:rPr>
              <a:t>; резко </a:t>
            </a:r>
            <a:r>
              <a:rPr lang="ru-RU" sz="1800" dirty="0">
                <a:latin typeface="Georgia" pitchFamily="18" charset="0"/>
              </a:rPr>
              <a:t>встать и пройтись</a:t>
            </a:r>
            <a:r>
              <a:rPr lang="ru-RU" sz="1800" dirty="0" smtClean="0">
                <a:latin typeface="Georgia" pitchFamily="18" charset="0"/>
              </a:rPr>
              <a:t>; измалевать </a:t>
            </a:r>
            <a:r>
              <a:rPr lang="ru-RU" sz="1800" dirty="0">
                <a:latin typeface="Georgia" pitchFamily="18" charset="0"/>
              </a:rPr>
              <a:t>листок бумаги, измять и выбросить.</a:t>
            </a:r>
          </a:p>
          <a:p>
            <a:pPr algn="ctr"/>
            <a:r>
              <a:rPr lang="ru-RU" sz="1800" dirty="0">
                <a:latin typeface="Georgia" pitchFamily="18" charset="0"/>
              </a:rPr>
              <a:t> </a:t>
            </a:r>
            <a:r>
              <a:rPr lang="ru-RU" sz="1800" dirty="0" smtClean="0">
                <a:latin typeface="Georgia" pitchFamily="18" charset="0"/>
              </a:rPr>
              <a:t>Если </a:t>
            </a:r>
            <a:r>
              <a:rPr lang="ru-RU" sz="1800" dirty="0">
                <a:latin typeface="Georgia" pitchFamily="18" charset="0"/>
              </a:rPr>
              <a:t>у вас имеются нарушения сна, старайтесь читать на ночь стихи, а не </a:t>
            </a:r>
            <a:r>
              <a:rPr lang="ru-RU" sz="1800" dirty="0" smtClean="0">
                <a:latin typeface="Georgia" pitchFamily="18" charset="0"/>
              </a:rPr>
              <a:t>прозу (стихи ближе </a:t>
            </a:r>
            <a:r>
              <a:rPr lang="ru-RU" sz="1800" dirty="0">
                <a:latin typeface="Georgia" pitchFamily="18" charset="0"/>
              </a:rPr>
              <a:t>к ритму человеческого организма и действуют </a:t>
            </a:r>
            <a:r>
              <a:rPr lang="ru-RU" sz="1800" dirty="0" smtClean="0">
                <a:latin typeface="Georgia" pitchFamily="18" charset="0"/>
              </a:rPr>
              <a:t>успокаивающе).</a:t>
            </a:r>
            <a:endParaRPr lang="ru-RU" sz="1800" dirty="0">
              <a:latin typeface="Georgia" pitchFamily="18" charset="0"/>
            </a:endParaRPr>
          </a:p>
          <a:p>
            <a:pPr algn="ctr"/>
            <a:r>
              <a:rPr lang="ru-RU" sz="1800" dirty="0" smtClean="0">
                <a:latin typeface="Georgia" pitchFamily="18" charset="0"/>
              </a:rPr>
              <a:t>Каждый </a:t>
            </a:r>
            <a:r>
              <a:rPr lang="ru-RU" sz="1800" dirty="0">
                <a:latin typeface="Georgia" pitchFamily="18" charset="0"/>
              </a:rPr>
              <a:t>вечер обязательно становитесь под душ и </a:t>
            </a:r>
            <a:r>
              <a:rPr lang="ru-RU" sz="1800" dirty="0" smtClean="0">
                <a:latin typeface="Georgia" pitchFamily="18" charset="0"/>
              </a:rPr>
              <a:t>проговаривая события </a:t>
            </a:r>
            <a:r>
              <a:rPr lang="ru-RU" sz="1800" dirty="0">
                <a:latin typeface="Georgia" pitchFamily="18" charset="0"/>
              </a:rPr>
              <a:t>прошедшего дня, </a:t>
            </a:r>
            <a:r>
              <a:rPr lang="ru-RU" sz="1800" dirty="0" smtClean="0">
                <a:latin typeface="Georgia" pitchFamily="18" charset="0"/>
              </a:rPr>
              <a:t>«смывайте» их</a:t>
            </a:r>
            <a:r>
              <a:rPr lang="ru-RU" sz="1800" dirty="0">
                <a:latin typeface="Georgia" pitchFamily="18" charset="0"/>
              </a:rPr>
              <a:t>, т. к. вода издавна является мощным энергетическим проводником.</a:t>
            </a:r>
          </a:p>
          <a:p>
            <a:pPr algn="ctr"/>
            <a:r>
              <a:rPr lang="ru-RU" sz="1800" dirty="0">
                <a:latin typeface="Georgia" pitchFamily="18" charset="0"/>
              </a:rPr>
              <a:t> </a:t>
            </a:r>
            <a:r>
              <a:rPr lang="ru-RU" sz="1800" dirty="0" smtClean="0">
                <a:latin typeface="Georgia" pitchFamily="18" charset="0"/>
              </a:rPr>
              <a:t>Начинайте </a:t>
            </a:r>
            <a:r>
              <a:rPr lang="ru-RU" sz="1800" dirty="0">
                <a:latin typeface="Georgia" pitchFamily="18" charset="0"/>
              </a:rPr>
              <a:t>восстанавливаться уже сейчас, не откладывайте на потом!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652" r="5402"/>
          <a:stretch/>
        </p:blipFill>
        <p:spPr>
          <a:xfrm>
            <a:off x="179512" y="1988840"/>
            <a:ext cx="4392488" cy="401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5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892480" cy="648072"/>
          </a:xfrm>
        </p:spPr>
        <p:txBody>
          <a:bodyPr>
            <a:normAutofit/>
          </a:bodyPr>
          <a:lstStyle/>
          <a:p>
            <a:pPr lvl="0" algn="ctr"/>
            <a:r>
              <a:rPr lang="ru-RU" sz="3600" b="1" dirty="0" smtClean="0">
                <a:latin typeface="Georgia" pitchFamily="18" charset="0"/>
              </a:rPr>
              <a:t>Притча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9776" y="1299311"/>
            <a:ext cx="4176464" cy="55446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>
                <a:latin typeface="Georgia" pitchFamily="18" charset="0"/>
              </a:rPr>
              <a:t>МОРАЛЬ</a:t>
            </a:r>
          </a:p>
          <a:p>
            <a:pPr algn="ctr"/>
            <a:r>
              <a:rPr lang="ru-RU" sz="2000" dirty="0">
                <a:latin typeface="Georgia" pitchFamily="18" charset="0"/>
              </a:rPr>
              <a:t>Занимайтесь тем, что вам приносит счастье: играйте с вашими детьми, уделяйте время супругам, встречайтесь с друзьями. Всегда будет ещё время, чтобы поработать, заняться уборкой дома, починить и помыть автомобиль. Занимайтесь, прежде всего, самыми важными вещами в жизни; определите ваши приоритеты: как бы ни была ваша жизнь занята, всегда есть немного места для праздного безделья.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542716"/>
            <a:ext cx="4653136" cy="452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1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b="1" dirty="0" smtClean="0">
                <a:latin typeface="Georgia" pitchFamily="18" charset="0"/>
              </a:rPr>
              <a:t>Рефлексия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427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71612"/>
            <a:ext cx="7643866" cy="47774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6624736" cy="114300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Georgia" pitchFamily="18" charset="0"/>
              </a:rPr>
              <a:t>«Психологическая профессия педагога предъявляет серьезные требования к эмоциональной стороне личности. Это «работа сердца и нервов», где требуется буквально ежедневное расходование огромных душевных сил» </a:t>
            </a:r>
            <a:r>
              <a:rPr lang="ru-RU" sz="2800" dirty="0" smtClean="0">
                <a:latin typeface="Georgia" pitchFamily="18" charset="0"/>
              </a:rPr>
              <a:t/>
            </a:r>
            <a:br>
              <a:rPr lang="ru-RU" sz="2800" dirty="0" smtClean="0">
                <a:latin typeface="Georgia" pitchFamily="18" charset="0"/>
              </a:rPr>
            </a:br>
            <a:r>
              <a:rPr lang="ru-RU" sz="2800" dirty="0">
                <a:latin typeface="Georgia" pitchFamily="18" charset="0"/>
              </a:rPr>
              <a:t/>
            </a:r>
            <a:br>
              <a:rPr lang="ru-RU" sz="2800" dirty="0">
                <a:latin typeface="Georgia" pitchFamily="18" charset="0"/>
              </a:rPr>
            </a:br>
            <a:r>
              <a:rPr lang="ru-RU" sz="2800" dirty="0" smtClean="0">
                <a:latin typeface="Georgia" pitchFamily="18" charset="0"/>
              </a:rPr>
              <a:t>(</a:t>
            </a:r>
            <a:r>
              <a:rPr lang="ru-RU" sz="2800" dirty="0" err="1">
                <a:latin typeface="Georgia" pitchFamily="18" charset="0"/>
              </a:rPr>
              <a:t>В.А.Сухомлинский</a:t>
            </a:r>
            <a:r>
              <a:rPr lang="ru-RU" sz="2800" dirty="0">
                <a:latin typeface="Georgia" pitchFamily="18" charset="0"/>
              </a:rPr>
              <a:t>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13" y="141441"/>
            <a:ext cx="8553429" cy="22922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3573016"/>
            <a:ext cx="2088232" cy="29138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076" y="742384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400" b="1" i="1" dirty="0" smtClean="0">
                <a:latin typeface="Georgia" pitchFamily="18" charset="0"/>
              </a:rPr>
              <a:t>Упражнение: Винегрет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050" r="3084"/>
          <a:stretch/>
        </p:blipFill>
        <p:spPr>
          <a:xfrm>
            <a:off x="3605303" y="2420888"/>
            <a:ext cx="5112569" cy="3838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57" y="1577813"/>
            <a:ext cx="3394646" cy="22622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98" y="3933056"/>
            <a:ext cx="2523963" cy="26885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32821"/>
            <a:ext cx="8229600" cy="78296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b="1" i="1" dirty="0" smtClean="0">
                <a:latin typeface="Georgia" pitchFamily="18" charset="0"/>
              </a:rPr>
              <a:t>Схема </a:t>
            </a:r>
            <a:r>
              <a:rPr lang="ru-RU" sz="3600" b="1" i="1" dirty="0">
                <a:latin typeface="Georgia" pitchFamily="18" charset="0"/>
              </a:rPr>
              <a:t>составления </a:t>
            </a:r>
            <a:r>
              <a:rPr lang="ru-RU" sz="3600" b="1" i="1" dirty="0" err="1" smtClean="0">
                <a:latin typeface="Georgia" pitchFamily="18" charset="0"/>
              </a:rPr>
              <a:t>синквейна</a:t>
            </a:r>
            <a:r>
              <a:rPr lang="ru-RU" sz="3600" b="1" i="1" dirty="0" smtClean="0">
                <a:latin typeface="Georgia" pitchFamily="18" charset="0"/>
              </a:rPr>
              <a:t> </a:t>
            </a:r>
            <a:r>
              <a:rPr lang="ru-RU" sz="3600" b="1" i="1" dirty="0">
                <a:latin typeface="Georgia" pitchFamily="18" charset="0"/>
              </a:rPr>
              <a:t>«Профессиональное выгорание»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59832" y="1915781"/>
            <a:ext cx="5968768" cy="4825587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2 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прилагательных</a:t>
            </a:r>
          </a:p>
          <a:p>
            <a:pPr algn="ctr"/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3 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глагола</a:t>
            </a:r>
          </a:p>
          <a:p>
            <a:pPr algn="ctr"/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1 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предложение</a:t>
            </a:r>
          </a:p>
          <a:p>
            <a:pPr algn="ctr"/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любое 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слово</a:t>
            </a:r>
          </a:p>
          <a:p>
            <a:pPr algn="ctr"/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потому 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что…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771" r="9118"/>
          <a:stretch/>
        </p:blipFill>
        <p:spPr>
          <a:xfrm>
            <a:off x="179512" y="2852936"/>
            <a:ext cx="396844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5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b="1" i="1" dirty="0" smtClean="0">
                <a:latin typeface="Georgia" pitchFamily="18" charset="0"/>
              </a:rPr>
              <a:t>Упражнение «Самодиагностика»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1960" y="1340768"/>
            <a:ext cx="4816640" cy="5400600"/>
          </a:xfrm>
        </p:spPr>
        <p:txBody>
          <a:bodyPr>
            <a:normAutofit/>
          </a:bodyPr>
          <a:lstStyle/>
          <a:p>
            <a:pPr algn="ctr"/>
            <a:r>
              <a:rPr lang="ru-RU" sz="3000" dirty="0">
                <a:latin typeface="Georgia" pitchFamily="18" charset="0"/>
              </a:rPr>
              <a:t>Цель: определение состояния выгорания участников (педагогов)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Инструкция: На следующие предложения отвечайте «да» или «нет».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Количество положительных ответов подсчитайте</a:t>
            </a:r>
          </a:p>
          <a:p>
            <a:pPr algn="ctr"/>
            <a:endParaRPr lang="ru-RU" sz="3000" dirty="0">
              <a:latin typeface="Georg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86" y="1556792"/>
            <a:ext cx="4007582" cy="400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81681"/>
            <a:ext cx="8229600" cy="710952"/>
          </a:xfrm>
        </p:spPr>
        <p:txBody>
          <a:bodyPr>
            <a:normAutofit/>
          </a:bodyPr>
          <a:lstStyle/>
          <a:p>
            <a:pPr lvl="0" algn="ctr"/>
            <a:r>
              <a:rPr lang="ru-RU" sz="3600" b="1" dirty="0" smtClean="0">
                <a:latin typeface="Georgia" pitchFamily="18" charset="0"/>
              </a:rPr>
              <a:t>Упражнение «Батон»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3933056"/>
            <a:ext cx="4258816" cy="2808312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latin typeface="Georgia" pitchFamily="18" charset="0"/>
              </a:rPr>
              <a:t>Работа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Семья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Здоровье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Самообразование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Увлечения (хобби)</a:t>
            </a:r>
            <a:endParaRPr lang="ru-RU" sz="3000" dirty="0">
              <a:latin typeface="Georg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95956"/>
            <a:ext cx="3824129" cy="2722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100645"/>
            <a:ext cx="3829400" cy="27243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92" y="4221088"/>
            <a:ext cx="3634376" cy="171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5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7768"/>
            <a:ext cx="8229600" cy="710952"/>
          </a:xfrm>
        </p:spPr>
        <p:txBody>
          <a:bodyPr>
            <a:normAutofit/>
          </a:bodyPr>
          <a:lstStyle/>
          <a:p>
            <a:pPr lvl="0" algn="ctr"/>
            <a:r>
              <a:rPr lang="ru-RU" sz="3600" b="1" dirty="0" smtClean="0">
                <a:latin typeface="Georgia" pitchFamily="18" charset="0"/>
              </a:rPr>
              <a:t>Работа в двух командах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365104"/>
            <a:ext cx="8777080" cy="1728192"/>
          </a:xfrm>
        </p:spPr>
        <p:txBody>
          <a:bodyPr>
            <a:normAutofit/>
          </a:bodyPr>
          <a:lstStyle/>
          <a:p>
            <a:pPr algn="ctr"/>
            <a:r>
              <a:rPr lang="ru-RU" sz="3000" dirty="0">
                <a:latin typeface="Georgia" pitchFamily="18" charset="0"/>
              </a:rPr>
              <a:t>1 группе – симптомы профессионального выгорания, </a:t>
            </a:r>
          </a:p>
          <a:p>
            <a:pPr algn="ctr"/>
            <a:r>
              <a:rPr lang="ru-RU" sz="3000" dirty="0">
                <a:latin typeface="Georgia" pitchFamily="18" charset="0"/>
              </a:rPr>
              <a:t>2 группе – причины выгорания.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817" y="1137748"/>
            <a:ext cx="464908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27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260" y="404664"/>
            <a:ext cx="8229600" cy="64807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b="1" dirty="0">
                <a:latin typeface="Georgia" pitchFamily="18" charset="0"/>
              </a:rPr>
              <a:t>Симптомы профессионального выгорания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59832" y="1268760"/>
            <a:ext cx="5824752" cy="5328592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5600" dirty="0" smtClean="0">
                <a:latin typeface="Georgia" pitchFamily="18" charset="0"/>
              </a:rPr>
              <a:t>чувство </a:t>
            </a:r>
            <a:r>
              <a:rPr lang="ru-RU" sz="5600" dirty="0">
                <a:latin typeface="Georgia" pitchFamily="18" charset="0"/>
              </a:rPr>
              <a:t>постоянной усталости не только по вечерам, но и по утрам, сразу после </a:t>
            </a:r>
            <a:r>
              <a:rPr lang="ru-RU" sz="5600" dirty="0" smtClean="0">
                <a:latin typeface="Georgia" pitchFamily="18" charset="0"/>
              </a:rPr>
              <a:t>сна;</a:t>
            </a:r>
            <a:endParaRPr lang="ru-RU" sz="5600" dirty="0">
              <a:latin typeface="Georgia" pitchFamily="18" charset="0"/>
            </a:endParaRPr>
          </a:p>
          <a:p>
            <a:pPr algn="ctr"/>
            <a:r>
              <a:rPr lang="ru-RU" sz="5600" dirty="0" smtClean="0">
                <a:latin typeface="Georgia" pitchFamily="18" charset="0"/>
              </a:rPr>
              <a:t>ощущение </a:t>
            </a:r>
            <a:r>
              <a:rPr lang="ru-RU" sz="5600" dirty="0">
                <a:latin typeface="Georgia" pitchFamily="18" charset="0"/>
              </a:rPr>
              <a:t>эмоционального и физического истощения;</a:t>
            </a:r>
          </a:p>
          <a:p>
            <a:pPr algn="ctr"/>
            <a:r>
              <a:rPr lang="ru-RU" sz="5600" dirty="0" smtClean="0">
                <a:latin typeface="Georgia" pitchFamily="18" charset="0"/>
              </a:rPr>
              <a:t>частые </a:t>
            </a:r>
            <a:r>
              <a:rPr lang="ru-RU" sz="5600" dirty="0">
                <a:latin typeface="Georgia" pitchFamily="18" charset="0"/>
              </a:rPr>
              <a:t>беспричинные головные боли; </a:t>
            </a:r>
            <a:r>
              <a:rPr lang="ru-RU" sz="5600" dirty="0" smtClean="0">
                <a:latin typeface="Georgia" pitchFamily="18" charset="0"/>
              </a:rPr>
              <a:t>расстройства ЖКТ;</a:t>
            </a:r>
            <a:endParaRPr lang="ru-RU" sz="5600" dirty="0">
              <a:latin typeface="Georgia" pitchFamily="18" charset="0"/>
            </a:endParaRPr>
          </a:p>
          <a:p>
            <a:pPr algn="ctr"/>
            <a:r>
              <a:rPr lang="ru-RU" sz="5600" dirty="0" smtClean="0">
                <a:latin typeface="Georgia" pitchFamily="18" charset="0"/>
              </a:rPr>
              <a:t>полная </a:t>
            </a:r>
            <a:r>
              <a:rPr lang="ru-RU" sz="5600" dirty="0">
                <a:latin typeface="Georgia" pitchFamily="18" charset="0"/>
              </a:rPr>
              <a:t>или частичная бессонница;</a:t>
            </a:r>
          </a:p>
          <a:p>
            <a:pPr algn="ctr"/>
            <a:r>
              <a:rPr lang="ru-RU" sz="5600" dirty="0" smtClean="0">
                <a:latin typeface="Georgia" pitchFamily="18" charset="0"/>
              </a:rPr>
              <a:t>постоянное </a:t>
            </a:r>
            <a:r>
              <a:rPr lang="ru-RU" sz="5600" dirty="0">
                <a:latin typeface="Georgia" pitchFamily="18" charset="0"/>
              </a:rPr>
              <a:t>заторможенное, сонливое состояние и желание спать в течение всего дня;</a:t>
            </a:r>
          </a:p>
          <a:p>
            <a:pPr algn="ctr"/>
            <a:r>
              <a:rPr lang="ru-RU" sz="5600" dirty="0" smtClean="0">
                <a:latin typeface="Georgia" pitchFamily="18" charset="0"/>
              </a:rPr>
              <a:t>безразличие</a:t>
            </a:r>
            <a:r>
              <a:rPr lang="ru-RU" sz="5600" dirty="0">
                <a:latin typeface="Georgia" pitchFamily="18" charset="0"/>
              </a:rPr>
              <a:t>, скука, пассивность и </a:t>
            </a:r>
            <a:r>
              <a:rPr lang="ru-RU" sz="5600" dirty="0" smtClean="0">
                <a:latin typeface="Georgia" pitchFamily="18" charset="0"/>
              </a:rPr>
              <a:t>депрессия;</a:t>
            </a:r>
            <a:endParaRPr lang="ru-RU" sz="5600" dirty="0">
              <a:latin typeface="Georgia" pitchFamily="18" charset="0"/>
            </a:endParaRPr>
          </a:p>
          <a:p>
            <a:pPr algn="ctr"/>
            <a:r>
              <a:rPr lang="ru-RU" sz="5600" dirty="0" smtClean="0">
                <a:latin typeface="Georgia" pitchFamily="18" charset="0"/>
              </a:rPr>
              <a:t>повышенная </a:t>
            </a:r>
            <a:r>
              <a:rPr lang="ru-RU" sz="5600" dirty="0">
                <a:latin typeface="Georgia" pitchFamily="18" charset="0"/>
              </a:rPr>
              <a:t>раздражительность на незначительные, мелкие события;</a:t>
            </a:r>
          </a:p>
          <a:p>
            <a:pPr algn="ctr"/>
            <a:r>
              <a:rPr lang="ru-RU" sz="5600" dirty="0" smtClean="0">
                <a:latin typeface="Georgia" pitchFamily="18" charset="0"/>
              </a:rPr>
              <a:t>частые </a:t>
            </a:r>
            <a:r>
              <a:rPr lang="ru-RU" sz="5600" dirty="0">
                <a:latin typeface="Georgia" pitchFamily="18" charset="0"/>
              </a:rPr>
              <a:t>нервные </a:t>
            </a:r>
            <a:r>
              <a:rPr lang="ru-RU" sz="5600" dirty="0" smtClean="0">
                <a:latin typeface="Georgia" pitchFamily="18" charset="0"/>
              </a:rPr>
              <a:t>срывы;</a:t>
            </a:r>
            <a:endParaRPr lang="ru-RU" sz="5600" dirty="0">
              <a:latin typeface="Georgia" pitchFamily="18" charset="0"/>
            </a:endParaRPr>
          </a:p>
          <a:p>
            <a:pPr algn="ctr"/>
            <a:r>
              <a:rPr lang="ru-RU" sz="5600" dirty="0" smtClean="0">
                <a:latin typeface="Georgia" pitchFamily="18" charset="0"/>
              </a:rPr>
              <a:t>постоянное </a:t>
            </a:r>
            <a:r>
              <a:rPr lang="ru-RU" sz="5600" dirty="0">
                <a:latin typeface="Georgia" pitchFamily="18" charset="0"/>
              </a:rPr>
              <a:t>переживание негативных эмоций, для которых во внешней ситуации причин </a:t>
            </a:r>
            <a:r>
              <a:rPr lang="ru-RU" sz="5600" dirty="0" smtClean="0">
                <a:latin typeface="Georgia" pitchFamily="18" charset="0"/>
              </a:rPr>
              <a:t>нет;</a:t>
            </a:r>
            <a:endParaRPr lang="ru-RU" sz="5600" dirty="0">
              <a:latin typeface="Georgia" pitchFamily="18" charset="0"/>
            </a:endParaRPr>
          </a:p>
          <a:p>
            <a:pPr algn="ctr"/>
            <a:r>
              <a:rPr lang="ru-RU" sz="5600" dirty="0" smtClean="0">
                <a:latin typeface="Georgia" pitchFamily="18" charset="0"/>
              </a:rPr>
              <a:t>чувство </a:t>
            </a:r>
            <a:r>
              <a:rPr lang="ru-RU" sz="5600" dirty="0" err="1">
                <a:latin typeface="Georgia" pitchFamily="18" charset="0"/>
              </a:rPr>
              <a:t>гиперответственности</a:t>
            </a:r>
            <a:r>
              <a:rPr lang="ru-RU" sz="5600" dirty="0">
                <a:latin typeface="Georgia" pitchFamily="18" charset="0"/>
              </a:rPr>
              <a:t> и постоянное чувство страха, что «не получится» или «я не справлюсь»;</a:t>
            </a:r>
          </a:p>
          <a:p>
            <a:pPr algn="ctr"/>
            <a:r>
              <a:rPr lang="ru-RU" sz="5600" dirty="0" smtClean="0">
                <a:latin typeface="Georgia" pitchFamily="18" charset="0"/>
              </a:rPr>
              <a:t>общая </a:t>
            </a:r>
            <a:r>
              <a:rPr lang="ru-RU" sz="5600" dirty="0">
                <a:latin typeface="Georgia" pitchFamily="18" charset="0"/>
              </a:rPr>
              <a:t>негативная установка на жизненные и профессиональные </a:t>
            </a:r>
            <a:r>
              <a:rPr lang="ru-RU" sz="5600" dirty="0" smtClean="0">
                <a:latin typeface="Georgia" pitchFamily="18" charset="0"/>
              </a:rPr>
              <a:t>перспективы.</a:t>
            </a:r>
            <a:endParaRPr lang="ru-RU" sz="5600" dirty="0">
              <a:latin typeface="Georgia" pitchFamily="18" charset="0"/>
            </a:endParaRPr>
          </a:p>
          <a:p>
            <a:pPr algn="ctr"/>
            <a:r>
              <a:rPr lang="ru-RU" sz="5600" dirty="0" smtClean="0">
                <a:latin typeface="Georgia" pitchFamily="18" charset="0"/>
              </a:rPr>
              <a:t>ощущение</a:t>
            </a:r>
            <a:r>
              <a:rPr lang="ru-RU" sz="5600" dirty="0">
                <a:latin typeface="Georgia" pitchFamily="18" charset="0"/>
              </a:rPr>
              <a:t>, что работа становится все тяжелее и тяжелее, а выполнять ее все труднее и труднее;</a:t>
            </a:r>
          </a:p>
          <a:p>
            <a:pPr algn="ctr"/>
            <a:r>
              <a:rPr lang="ru-RU" sz="5600" dirty="0" smtClean="0">
                <a:latin typeface="Georgia" pitchFamily="18" charset="0"/>
              </a:rPr>
              <a:t>сотрудник </a:t>
            </a:r>
            <a:r>
              <a:rPr lang="ru-RU" sz="5600" dirty="0">
                <a:latin typeface="Georgia" pitchFamily="18" charset="0"/>
              </a:rPr>
              <a:t>заметно меняет свой </a:t>
            </a:r>
            <a:r>
              <a:rPr lang="ru-RU" sz="5600" dirty="0" smtClean="0">
                <a:latin typeface="Georgia" pitchFamily="18" charset="0"/>
              </a:rPr>
              <a:t>рабочий; </a:t>
            </a:r>
            <a:r>
              <a:rPr lang="ru-RU" sz="5600" dirty="0">
                <a:latin typeface="Georgia" pitchFamily="18" charset="0"/>
              </a:rPr>
              <a:t>постоянно берет работу домой, но дома ее не делает;</a:t>
            </a:r>
          </a:p>
          <a:p>
            <a:pPr algn="ctr"/>
            <a:r>
              <a:rPr lang="ru-RU" sz="5600" dirty="0" smtClean="0">
                <a:latin typeface="Georgia" pitchFamily="18" charset="0"/>
              </a:rPr>
              <a:t>чувство </a:t>
            </a:r>
            <a:r>
              <a:rPr lang="ru-RU" sz="5600" dirty="0">
                <a:latin typeface="Georgia" pitchFamily="18" charset="0"/>
              </a:rPr>
              <a:t>бесполезности, неверие в улучшения, снижение энтузиазма по отношению к работе, безразличие к результатам;</a:t>
            </a:r>
          </a:p>
          <a:p>
            <a:pPr algn="ctr"/>
            <a:r>
              <a:rPr lang="ru-RU" sz="5600" dirty="0" smtClean="0">
                <a:latin typeface="Georgia" pitchFamily="18" charset="0"/>
              </a:rPr>
              <a:t>невыполнение </a:t>
            </a:r>
            <a:r>
              <a:rPr lang="ru-RU" sz="5600" dirty="0">
                <a:latin typeface="Georgia" pitchFamily="18" charset="0"/>
              </a:rPr>
              <a:t>важных, приоритетных задач и «</a:t>
            </a:r>
            <a:r>
              <a:rPr lang="ru-RU" sz="5600" dirty="0" err="1">
                <a:latin typeface="Georgia" pitchFamily="18" charset="0"/>
              </a:rPr>
              <a:t>застревание</a:t>
            </a:r>
            <a:r>
              <a:rPr lang="ru-RU" sz="5600" dirty="0">
                <a:latin typeface="Georgia" pitchFamily="18" charset="0"/>
              </a:rPr>
              <a:t>» на мелких </a:t>
            </a:r>
            <a:r>
              <a:rPr lang="ru-RU" sz="5600" dirty="0" smtClean="0">
                <a:latin typeface="Georgia" pitchFamily="18" charset="0"/>
              </a:rPr>
              <a:t>деталях;</a:t>
            </a:r>
            <a:endParaRPr lang="ru-RU" sz="5600" dirty="0">
              <a:latin typeface="Georgia" pitchFamily="18" charset="0"/>
            </a:endParaRPr>
          </a:p>
          <a:p>
            <a:pPr algn="ctr"/>
            <a:r>
              <a:rPr lang="ru-RU" sz="5600" dirty="0" err="1" smtClean="0">
                <a:latin typeface="Georgia" pitchFamily="18" charset="0"/>
              </a:rPr>
              <a:t>дистанцированность</a:t>
            </a:r>
            <a:r>
              <a:rPr lang="ru-RU" sz="5600" dirty="0" smtClean="0">
                <a:latin typeface="Georgia" pitchFamily="18" charset="0"/>
              </a:rPr>
              <a:t> </a:t>
            </a:r>
            <a:r>
              <a:rPr lang="ru-RU" sz="5600" dirty="0">
                <a:latin typeface="Georgia" pitchFamily="18" charset="0"/>
              </a:rPr>
              <a:t>от коллег</a:t>
            </a:r>
          </a:p>
          <a:p>
            <a:pPr algn="ctr"/>
            <a:endParaRPr lang="ru-RU" sz="3000" dirty="0" smtClean="0">
              <a:latin typeface="Georgia" pitchFamily="18" charset="0"/>
            </a:endParaRPr>
          </a:p>
          <a:p>
            <a:pPr algn="ctr"/>
            <a:endParaRPr lang="ru-RU" sz="3000" dirty="0">
              <a:latin typeface="Georg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4399" r="15203"/>
          <a:stretch/>
        </p:blipFill>
        <p:spPr>
          <a:xfrm>
            <a:off x="74987" y="1040161"/>
            <a:ext cx="3638151" cy="49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28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260" y="404664"/>
            <a:ext cx="8229600" cy="648072"/>
          </a:xfrm>
        </p:spPr>
        <p:txBody>
          <a:bodyPr>
            <a:normAutofit/>
          </a:bodyPr>
          <a:lstStyle/>
          <a:p>
            <a:pPr lvl="0" algn="ctr"/>
            <a:r>
              <a:rPr lang="ru-RU" sz="3600" b="1" dirty="0" smtClean="0">
                <a:latin typeface="Georgia" pitchFamily="18" charset="0"/>
              </a:rPr>
              <a:t>Причины </a:t>
            </a:r>
            <a:r>
              <a:rPr lang="ru-RU" sz="3600" b="1" dirty="0">
                <a:latin typeface="Georgia" pitchFamily="18" charset="0"/>
              </a:rPr>
              <a:t>выгорания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59832" y="1268760"/>
            <a:ext cx="5824752" cy="5328592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ru-RU" sz="5600" dirty="0" smtClean="0">
                <a:latin typeface="Georgia" pitchFamily="18" charset="0"/>
              </a:rPr>
              <a:t>Особая </a:t>
            </a:r>
            <a:r>
              <a:rPr lang="ru-RU" sz="5600" dirty="0">
                <a:latin typeface="Georgia" pitchFamily="18" charset="0"/>
              </a:rPr>
              <a:t>ответственность педагога за выполнение своих профессиональных функций</a:t>
            </a:r>
          </a:p>
          <a:p>
            <a:pPr algn="ctr"/>
            <a:r>
              <a:rPr lang="ru-RU" sz="5600" dirty="0" smtClean="0">
                <a:latin typeface="Georgia" pitchFamily="18" charset="0"/>
              </a:rPr>
              <a:t>Отсутствие </a:t>
            </a:r>
            <a:r>
              <a:rPr lang="ru-RU" sz="5600" dirty="0">
                <a:latin typeface="Georgia" pitchFamily="18" charset="0"/>
              </a:rPr>
              <a:t>близких, доверительных отношений и поддержки</a:t>
            </a:r>
          </a:p>
          <a:p>
            <a:pPr algn="ctr"/>
            <a:r>
              <a:rPr lang="ru-RU" sz="5600" dirty="0" smtClean="0">
                <a:latin typeface="Georgia" pitchFamily="18" charset="0"/>
              </a:rPr>
              <a:t>Загруженность </a:t>
            </a:r>
            <a:r>
              <a:rPr lang="ru-RU" sz="5600" dirty="0">
                <a:latin typeface="Georgia" pitchFamily="18" charset="0"/>
              </a:rPr>
              <a:t>рабочего дня</a:t>
            </a:r>
          </a:p>
          <a:p>
            <a:pPr algn="ctr"/>
            <a:r>
              <a:rPr lang="ru-RU" sz="5600" dirty="0" smtClean="0">
                <a:latin typeface="Georgia" pitchFamily="18" charset="0"/>
              </a:rPr>
              <a:t>Пессимистический </a:t>
            </a:r>
            <a:r>
              <a:rPr lang="ru-RU" sz="5600" dirty="0">
                <a:latin typeface="Georgia" pitchFamily="18" charset="0"/>
              </a:rPr>
              <a:t>взгляд на себя и окружающий мир</a:t>
            </a:r>
          </a:p>
          <a:p>
            <a:pPr algn="ctr"/>
            <a:r>
              <a:rPr lang="ru-RU" sz="5600" dirty="0" smtClean="0">
                <a:latin typeface="Georgia" pitchFamily="18" charset="0"/>
              </a:rPr>
              <a:t>Высокие </a:t>
            </a:r>
            <a:r>
              <a:rPr lang="ru-RU" sz="5600" dirty="0">
                <a:latin typeface="Georgia" pitchFamily="18" charset="0"/>
              </a:rPr>
              <a:t>эмоциональные и интеллектуальные нагрузки</a:t>
            </a:r>
          </a:p>
          <a:p>
            <a:pPr algn="ctr"/>
            <a:r>
              <a:rPr lang="ru-RU" sz="5600" dirty="0" smtClean="0">
                <a:latin typeface="Georgia" pitchFamily="18" charset="0"/>
              </a:rPr>
              <a:t>Недостаточно </a:t>
            </a:r>
            <a:r>
              <a:rPr lang="ru-RU" sz="5600" dirty="0">
                <a:latin typeface="Georgia" pitchFamily="18" charset="0"/>
              </a:rPr>
              <a:t>времени для отдыха и общения</a:t>
            </a:r>
          </a:p>
          <a:p>
            <a:pPr algn="ctr"/>
            <a:r>
              <a:rPr lang="ru-RU" sz="5600" dirty="0" smtClean="0">
                <a:latin typeface="Georgia" pitchFamily="18" charset="0"/>
              </a:rPr>
              <a:t>Принятие </a:t>
            </a:r>
            <a:r>
              <a:rPr lang="ru-RU" sz="5600" dirty="0">
                <a:latin typeface="Georgia" pitchFamily="18" charset="0"/>
              </a:rPr>
              <a:t>на себя слишком большого количества обязанностей, и недостаток помощи от других.</a:t>
            </a:r>
          </a:p>
          <a:p>
            <a:pPr algn="ctr"/>
            <a:r>
              <a:rPr lang="ru-RU" sz="5600" dirty="0" smtClean="0">
                <a:latin typeface="Georgia" pitchFamily="18" charset="0"/>
              </a:rPr>
              <a:t>Недостаток </a:t>
            </a:r>
            <a:r>
              <a:rPr lang="ru-RU" sz="5600" dirty="0">
                <a:latin typeface="Georgia" pitchFamily="18" charset="0"/>
              </a:rPr>
              <a:t>сна</a:t>
            </a:r>
          </a:p>
          <a:p>
            <a:pPr algn="ctr"/>
            <a:endParaRPr lang="ru-RU" sz="3000" dirty="0" smtClean="0">
              <a:latin typeface="Georgia" pitchFamily="18" charset="0"/>
            </a:endParaRPr>
          </a:p>
          <a:p>
            <a:pPr algn="ctr"/>
            <a:endParaRPr lang="ru-RU" sz="3000" dirty="0">
              <a:latin typeface="Georg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4399" r="15203"/>
          <a:stretch/>
        </p:blipFill>
        <p:spPr>
          <a:xfrm>
            <a:off x="74987" y="1040161"/>
            <a:ext cx="3638151" cy="49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2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1128</TotalTime>
  <Words>568</Words>
  <Application>Microsoft Office PowerPoint</Application>
  <PresentationFormat>Экран (4:3)</PresentationFormat>
  <Paragraphs>65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Calibri</vt:lpstr>
      <vt:lpstr>Constantia</vt:lpstr>
      <vt:lpstr>Georgia</vt:lpstr>
      <vt:lpstr>Wingdings 2</vt:lpstr>
      <vt:lpstr>Поток</vt:lpstr>
      <vt:lpstr>    «Профилактика профессионального выгорания педагогов»  </vt:lpstr>
      <vt:lpstr>«Психологическая профессия педагога предъявляет серьезные требования к эмоциональной стороне личности. Это «работа сердца и нервов», где требуется буквально ежедневное расходование огромных душевных сил»   (В.А.Сухомлинский). </vt:lpstr>
      <vt:lpstr>Упражнение: Винегрет </vt:lpstr>
      <vt:lpstr>Схема составления синквейна «Профессиональное выгорание» </vt:lpstr>
      <vt:lpstr>Упражнение «Самодиагностика» </vt:lpstr>
      <vt:lpstr>Упражнение «Батон»</vt:lpstr>
      <vt:lpstr>Работа в двух командах</vt:lpstr>
      <vt:lpstr>Симптомы профессионального выгорания</vt:lpstr>
      <vt:lpstr>Причины выгорания</vt:lpstr>
      <vt:lpstr>Упражнение «Выбор»</vt:lpstr>
      <vt:lpstr>Упражнение «Удовольствие»</vt:lpstr>
      <vt:lpstr>Рекомендации</vt:lpstr>
      <vt:lpstr>Притча</vt:lpstr>
      <vt:lpstr>Рефлексия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Тест по картинке, который покажет насколько Вы стрессоустойчивы </dc:title>
  <dc:creator>Воронцова</dc:creator>
  <cp:lastModifiedBy>Воспитатель</cp:lastModifiedBy>
  <cp:revision>42</cp:revision>
  <dcterms:created xsi:type="dcterms:W3CDTF">2024-10-24T10:11:24Z</dcterms:created>
  <dcterms:modified xsi:type="dcterms:W3CDTF">2025-04-15T10:50:56Z</dcterms:modified>
</cp:coreProperties>
</file>