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58" r:id="rId7"/>
    <p:sldId id="259" r:id="rId8"/>
    <p:sldId id="257" r:id="rId9"/>
    <p:sldId id="260" r:id="rId10"/>
    <p:sldId id="261" r:id="rId11"/>
    <p:sldId id="266" r:id="rId12"/>
    <p:sldId id="267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429264"/>
            <a:ext cx="7851648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4400" b="1" dirty="0" err="1" smtClean="0">
                <a:latin typeface="Georgia" pitchFamily="18" charset="0"/>
              </a:rPr>
              <a:t>Стрессоустойчивость</a:t>
            </a:r>
            <a:r>
              <a:rPr lang="ru-RU" sz="4400" b="1" dirty="0" smtClean="0">
                <a:latin typeface="Georgia" pitchFamily="18" charset="0"/>
              </a:rPr>
              <a:t> педагогов - основа эмоционально-энергетических и личностных ресурсов воспитателя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72074"/>
            <a:ext cx="3914780" cy="1181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Насырова Наталья Николаевна, МОАУ «СОШ № 52 г.Орска»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4571994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Georgia" pitchFamily="18" charset="0"/>
              </a:rPr>
              <a:t>Если сначала Вы увидели голову инопланетянина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avatars.dzeninfra.ru/get-zen_doc/1875939/pub_61142ef6189dda659291e3b5_6114368004b81d1e480032e6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429684" cy="4741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3 этап.</a:t>
            </a:r>
            <a:r>
              <a:rPr lang="ru-RU" sz="4000" b="1" dirty="0" smtClean="0">
                <a:latin typeface="Georgia" pitchFamily="18" charset="0"/>
              </a:rPr>
              <a:t> Воспитание </a:t>
            </a:r>
            <a:r>
              <a:rPr lang="ru-RU" sz="4000" b="1" dirty="0" err="1" smtClean="0">
                <a:latin typeface="Georgia" pitchFamily="18" charset="0"/>
              </a:rPr>
              <a:t>стрессоустойчивости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935480"/>
            <a:ext cx="6186502" cy="46367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err="1" smtClean="0"/>
              <a:t>Стрессоустойчивость</a:t>
            </a:r>
            <a:r>
              <a:rPr lang="ru-RU" b="1" dirty="0" smtClean="0"/>
              <a:t> </a:t>
            </a:r>
            <a:r>
              <a:rPr lang="ru-RU" dirty="0" smtClean="0"/>
              <a:t>— это врожденное качество, оно </a:t>
            </a:r>
            <a:r>
              <a:rPr lang="ru-RU" b="1" i="1" dirty="0" smtClean="0"/>
              <a:t>хорошо поддается тренировке. </a:t>
            </a:r>
            <a:r>
              <a:rPr lang="ru-RU" dirty="0" smtClean="0"/>
              <a:t>Чтобы педагогический работник не оказывал негативного влияния на тех, с кем он общается, и мог жить в мире с самим собой, ему следует разобраться со своими проблемами — то есть начать с себя.</a:t>
            </a:r>
          </a:p>
          <a:p>
            <a:pPr algn="ctr"/>
            <a:r>
              <a:rPr lang="ru-RU" dirty="0" smtClean="0"/>
              <a:t>Некоторые упражнения представлены в буклетах на Ваших столах</a:t>
            </a:r>
            <a:endParaRPr lang="ru-RU" dirty="0"/>
          </a:p>
        </p:txBody>
      </p:sp>
      <p:pic>
        <p:nvPicPr>
          <p:cNvPr id="471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30953" t="7937" r="19047"/>
          <a:stretch>
            <a:fillRect/>
          </a:stretch>
        </p:blipFill>
        <p:spPr bwMode="auto">
          <a:xfrm>
            <a:off x="0" y="2143116"/>
            <a:ext cx="300039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43956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Georgia" pitchFamily="18" charset="0"/>
              </a:rPr>
              <a:t>Как стать </a:t>
            </a:r>
            <a:r>
              <a:rPr lang="ru-RU" sz="4400" b="1" dirty="0" err="1" smtClean="0">
                <a:latin typeface="Georgia" pitchFamily="18" charset="0"/>
              </a:rPr>
              <a:t>стрессоустойчивым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571612"/>
            <a:ext cx="6500858" cy="492922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1. Расходуйте свои энергетические резервы аккуратно.</a:t>
            </a:r>
          </a:p>
          <a:p>
            <a:pPr algn="ctr"/>
            <a:r>
              <a:rPr lang="ru-RU" dirty="0" smtClean="0"/>
              <a:t>2. Избавляйтесь от тревоги, учитесь контролировать эмоции. На любой работе есть факторы, на которые вы повлиять не можете. Воспринимайте все внешние раздражители как погоду, ведь на дождь и ветер обижаться глупо.</a:t>
            </a:r>
          </a:p>
          <a:p>
            <a:pPr algn="ctr"/>
            <a:r>
              <a:rPr lang="ru-RU" dirty="0" smtClean="0"/>
              <a:t>3. Уходя с работы, оставляйте и мысли о ней на завтра.</a:t>
            </a:r>
          </a:p>
          <a:p>
            <a:pPr algn="ctr"/>
            <a:r>
              <a:rPr lang="ru-RU" dirty="0" smtClean="0"/>
              <a:t>4. В выходные забудьте о работе.</a:t>
            </a:r>
          </a:p>
          <a:p>
            <a:pPr algn="ctr"/>
            <a:r>
              <a:rPr lang="ru-RU" dirty="0" smtClean="0"/>
              <a:t>5. Чтобы не возненавидеть работу, периодически делайте перерывы.</a:t>
            </a:r>
          </a:p>
          <a:p>
            <a:pPr algn="ctr"/>
            <a:r>
              <a:rPr lang="ru-RU" dirty="0" smtClean="0"/>
              <a:t>6. Соблюдайте умеренность во всем: в радости и в печали.</a:t>
            </a:r>
          </a:p>
          <a:p>
            <a:pPr algn="ctr"/>
            <a:r>
              <a:rPr lang="ru-RU" dirty="0" smtClean="0"/>
              <a:t>7. Регулярно меняйте обстановку.</a:t>
            </a:r>
          </a:p>
          <a:p>
            <a:pPr algn="ctr"/>
            <a:r>
              <a:rPr lang="ru-RU" dirty="0" smtClean="0"/>
              <a:t>8. Найдите себе увлечение (фитнес, танцы, языковые курсы и т. д</a:t>
            </a:r>
            <a:r>
              <a:rPr lang="ru-RU" dirty="0" smtClean="0"/>
              <a:t>.).</a:t>
            </a:r>
            <a:endParaRPr lang="ru-RU" dirty="0" smtClean="0"/>
          </a:p>
        </p:txBody>
      </p:sp>
      <p:pic>
        <p:nvPicPr>
          <p:cNvPr id="491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1065" t="16670" r="3080"/>
          <a:stretch>
            <a:fillRect/>
          </a:stretch>
        </p:blipFill>
        <p:spPr bwMode="auto">
          <a:xfrm>
            <a:off x="0" y="1428736"/>
            <a:ext cx="3000396" cy="283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64294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i="1" dirty="0" smtClean="0">
                <a:latin typeface="Georgia" pitchFamily="18" charset="0"/>
              </a:rPr>
              <a:t>4 этап.</a:t>
            </a:r>
            <a:r>
              <a:rPr lang="ru-RU" sz="4400" b="1" dirty="0" smtClean="0">
                <a:latin typeface="Georgia" pitchFamily="18" charset="0"/>
              </a:rPr>
              <a:t> Практический аспект темы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935480"/>
            <a:ext cx="5257808" cy="4389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«Воспоминание о лете»</a:t>
            </a:r>
          </a:p>
          <a:p>
            <a:pPr algn="ctr"/>
            <a:r>
              <a:rPr lang="ru-RU" sz="3200" b="1" dirty="0" smtClean="0"/>
              <a:t>«Где мы были, мы не скажем, а что делали – покажем!» или </a:t>
            </a:r>
            <a:r>
              <a:rPr lang="ru-RU" sz="3200" b="1" dirty="0" smtClean="0"/>
              <a:t>«Крокодил</a:t>
            </a:r>
            <a:r>
              <a:rPr lang="ru-RU" sz="3200" b="1" dirty="0" smtClean="0"/>
              <a:t>», или «Ассоциация</a:t>
            </a:r>
            <a:r>
              <a:rPr lang="ru-RU" sz="3200" b="1" dirty="0" smtClean="0"/>
              <a:t>»</a:t>
            </a:r>
          </a:p>
          <a:p>
            <a:pPr algn="ctr"/>
            <a:r>
              <a:rPr lang="ru-RU" sz="3200" b="1" dirty="0" smtClean="0"/>
              <a:t>«ОТПУСК»</a:t>
            </a:r>
          </a:p>
          <a:p>
            <a:pPr algn="ctr"/>
            <a:r>
              <a:rPr lang="ru-RU" sz="3200" b="1" dirty="0" smtClean="0"/>
              <a:t>«Необитаемые остров»</a:t>
            </a:r>
            <a:endParaRPr lang="ru-RU" sz="3200" b="1" dirty="0"/>
          </a:p>
        </p:txBody>
      </p:sp>
      <p:pic>
        <p:nvPicPr>
          <p:cNvPr id="501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827088" cy="4223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Шкатулка предсказаний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53250" name="Picture 2" descr="Picture backgroun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atin typeface="Georgia" pitchFamily="18" charset="0"/>
              </a:rPr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42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43866" cy="477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305800" cy="1143000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latin typeface="Georgia" pitchFamily="18" charset="0"/>
              </a:rPr>
              <a:t>«ЧЕРЕЗ 20 ЛЕТ РАБОТЫ В СФЕРЕ ОБРАЗОВАНИЯ У ПОДАВЛЯЮЩЕГО ЧИСЛА ПЕДАГОГОВ НАСТУПАЕТ ЭМОЦИОНАЛЬНОЕ ВЫГОРАНИЕ, А К 40 ГОДАМ РАБОТЫ ЭМОЦИОНАЛЬНО СГОРАЮТ ВСЕ ПЕДАГОГИ</a:t>
            </a:r>
            <a:r>
              <a:rPr lang="ru-RU" sz="4000" dirty="0" smtClean="0">
                <a:latin typeface="Georgia" pitchFamily="18" charset="0"/>
              </a:rPr>
              <a:t>»</a:t>
            </a: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Н. А. АМИНОВ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440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2714644" cy="2544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1этап.</a:t>
            </a:r>
            <a:r>
              <a:rPr lang="ru-RU" sz="4000" i="1" dirty="0" smtClean="0">
                <a:latin typeface="Georgia" pitchFamily="18" charset="0"/>
              </a:rPr>
              <a:t> </a:t>
            </a:r>
            <a:r>
              <a:rPr lang="ru-RU" sz="4000" b="1" dirty="0" smtClean="0">
                <a:latin typeface="Georgia" pitchFamily="18" charset="0"/>
              </a:rPr>
              <a:t>Актуализация темы занятия. Постановка темы, определение цели заседания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357430"/>
            <a:ext cx="7472386" cy="38957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err="1" smtClean="0">
                <a:latin typeface="Georgia" pitchFamily="18" charset="0"/>
              </a:rPr>
              <a:t>Стрессоустойчивость</a:t>
            </a:r>
            <a:r>
              <a:rPr lang="ru-RU" sz="3200" dirty="0" smtClean="0">
                <a:latin typeface="Georgia" pitchFamily="18" charset="0"/>
              </a:rPr>
              <a:t> — это способность человека спокойно (без лишних эмоций) достигать поставленную цель в условиях стрессовой ситуации. Она определяется единством эмоционального, поведенческого и когнитивного компонентов, при доминировании когнитивного. 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60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2502634" cy="2385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i="1" dirty="0" smtClean="0">
                <a:latin typeface="Georgia" pitchFamily="18" charset="0"/>
              </a:rPr>
              <a:t>2 этап.</a:t>
            </a:r>
            <a:r>
              <a:rPr lang="ru-RU" sz="4400" dirty="0" smtClean="0">
                <a:latin typeface="Georgia" pitchFamily="18" charset="0"/>
              </a:rPr>
              <a:t> </a:t>
            </a:r>
            <a:r>
              <a:rPr lang="ru-RU" sz="4400" b="1" dirty="0" smtClean="0">
                <a:latin typeface="Georgia" pitchFamily="18" charset="0"/>
              </a:rPr>
              <a:t>Теоретический аспект </a:t>
            </a:r>
            <a:r>
              <a:rPr lang="ru-RU" sz="4400" b="1" dirty="0" smtClean="0">
                <a:latin typeface="Georgia" pitchFamily="18" charset="0"/>
              </a:rPr>
              <a:t>проблемы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935480"/>
            <a:ext cx="6400816" cy="46367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Сохранение или повышение </a:t>
            </a:r>
            <a:r>
              <a:rPr lang="ru-RU" sz="3000" dirty="0" err="1" smtClean="0">
                <a:latin typeface="Georgia" pitchFamily="18" charset="0"/>
              </a:rPr>
              <a:t>стрессоустойчивости</a:t>
            </a:r>
            <a:r>
              <a:rPr lang="ru-RU" sz="3000" dirty="0" smtClean="0">
                <a:latin typeface="Georgia" pitchFamily="18" charset="0"/>
              </a:rPr>
              <a:t> связано с поиском ресурсов, помогающих в преодолении негативных последствий стрессовых ситуаций. Под ресурсами понимаются внутренние и внешние переменные, способствующие психологической устойчивости в </a:t>
            </a:r>
            <a:r>
              <a:rPr lang="ru-RU" sz="3000" dirty="0" err="1" smtClean="0">
                <a:latin typeface="Georgia" pitchFamily="18" charset="0"/>
              </a:rPr>
              <a:t>стрессогенных</a:t>
            </a:r>
            <a:r>
              <a:rPr lang="ru-RU" sz="3000" dirty="0" smtClean="0">
                <a:latin typeface="Georgia" pitchFamily="18" charset="0"/>
              </a:rPr>
              <a:t> ситуациях.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4505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Тест </a:t>
            </a:r>
            <a:r>
              <a:rPr lang="ru-RU" sz="4000" b="1" dirty="0" smtClean="0">
                <a:latin typeface="Georgia" pitchFamily="18" charset="0"/>
              </a:rPr>
              <a:t>на профессиональное выгорание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35480"/>
            <a:ext cx="6686568" cy="4389120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Ответы"да</a:t>
            </a:r>
            <a:r>
              <a:rPr lang="ru-RU" dirty="0" smtClean="0">
                <a:latin typeface="Georgia" pitchFamily="18" charset="0"/>
              </a:rPr>
              <a:t>"- 3 очка, "иногда"-2 очка, "нет"- 1 очко.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Ключ: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 5-8 очков - Вы не подвержены синдрому эмоционального выгорания;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 9-12 очков - идет формирование профессиональных деформаций в виде эмоционального выгорания;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13-15 очков - идет развитие синдрома эмоционального выгорания</a:t>
            </a:r>
          </a:p>
          <a:p>
            <a:endParaRPr lang="ru-RU" dirty="0"/>
          </a:p>
        </p:txBody>
      </p:sp>
      <p:pic>
        <p:nvPicPr>
          <p:cNvPr id="481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500174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456795"/>
            <a:ext cx="5143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Смотрите на картинку не больше 10 секунд и главное поймите, что же Вы увидели в первую очередь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28604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Тест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по картинке, который покажет насколько Вы </a:t>
            </a:r>
            <a:r>
              <a:rPr lang="ru-RU" sz="4000" b="1" dirty="0" err="1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стрессоустойчивы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0556" r="9444"/>
          <a:stretch>
            <a:fillRect/>
          </a:stretch>
        </p:blipFill>
        <p:spPr bwMode="auto">
          <a:xfrm>
            <a:off x="-1" y="2714620"/>
            <a:ext cx="350522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1879615/pub_61142ef6189dda659291e3b5_61143364668b916db72ac8b0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4" cy="6339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Georgia" pitchFamily="18" charset="0"/>
              </a:rPr>
              <a:t>Если сначала Вы увидели пещеру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avatars.dzeninfra.ru/get-zen_doc/3342202/pub_61142ef6189dda659291e3b5_6114365a189dda6592a28f35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643998" cy="4862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9297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Georgia" pitchFamily="18" charset="0"/>
              </a:rPr>
              <a:t>Если сначала Вы увидели НЛО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avatars.dzeninfra.ru/get-zen_doc/5324612/pub_61142ef6189dda659291e3b5_6114366cc7be8a07e013e0cf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37569" cy="4802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</TotalTime>
  <Words>195</Words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 Стрессоустойчивость педагогов - основа эмоционально-энергетических и личностных ресурсов воспитателя  </vt:lpstr>
      <vt:lpstr>«ЧЕРЕЗ 20 ЛЕТ РАБОТЫ В СФЕРЕ ОБРАЗОВАНИЯ У ПОДАВЛЯЮЩЕГО ЧИСЛА ПЕДАГОГОВ НАСТУПАЕТ ЭМОЦИОНАЛЬНОЕ ВЫГОРАНИЕ, А К 40 ГОДАМ РАБОТЫ ЭМОЦИОНАЛЬНО СГОРАЮТ ВСЕ ПЕДАГОГИ» Н. А. АМИНОВ</vt:lpstr>
      <vt:lpstr>1этап. Актуализация темы занятия. Постановка темы, определение цели заседания</vt:lpstr>
      <vt:lpstr>2 этап. Теоретический аспект проблемы </vt:lpstr>
      <vt:lpstr>Тест на профессиональное выгорание</vt:lpstr>
      <vt:lpstr>Слайд 6</vt:lpstr>
      <vt:lpstr>Слайд 7</vt:lpstr>
      <vt:lpstr>Если сначала Вы увидели пещеру </vt:lpstr>
      <vt:lpstr>Если сначала Вы увидели НЛО </vt:lpstr>
      <vt:lpstr>Если сначала Вы увидели голову инопланетянина </vt:lpstr>
      <vt:lpstr>3 этап. Воспитание стрессоустойчивости</vt:lpstr>
      <vt:lpstr>Как стать стрессоустойчивым?</vt:lpstr>
      <vt:lpstr>4 этап. Практический аспект темы </vt:lpstr>
      <vt:lpstr>Шкатулка предсказаний</vt:lpstr>
      <vt:lpstr>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картинке, который покажет насколько Вы стрессоустойчивы </dc:title>
  <dc:creator>Воронцова</dc:creator>
  <cp:lastModifiedBy>Воронцова</cp:lastModifiedBy>
  <cp:revision>10</cp:revision>
  <dcterms:created xsi:type="dcterms:W3CDTF">2024-10-24T10:11:24Z</dcterms:created>
  <dcterms:modified xsi:type="dcterms:W3CDTF">2024-10-29T11:12:49Z</dcterms:modified>
</cp:coreProperties>
</file>