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74" r:id="rId5"/>
    <p:sldId id="275" r:id="rId6"/>
    <p:sldId id="276" r:id="rId7"/>
    <p:sldId id="264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239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29264"/>
            <a:ext cx="785164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4400" dirty="0">
                <a:latin typeface="Georgia" pitchFamily="18" charset="0"/>
              </a:rPr>
              <a:t>«Способы преодоления эмоционального выгорания педагогов»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72074"/>
            <a:ext cx="3914780" cy="1181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Насырова Наталья Николаевна,</a:t>
            </a:r>
          </a:p>
          <a:p>
            <a:r>
              <a:rPr lang="ru-RU" sz="2000" dirty="0" err="1" smtClean="0">
                <a:latin typeface="Georgia" pitchFamily="18" charset="0"/>
              </a:rPr>
              <a:t>Русакова</a:t>
            </a:r>
            <a:r>
              <a:rPr lang="ru-RU" sz="2000" dirty="0" smtClean="0">
                <a:latin typeface="Georgia" pitchFamily="18" charset="0"/>
              </a:rPr>
              <a:t> Татьяна Викторовна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МОАУ «СОШ № 52 г.Орска»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457199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64904"/>
            <a:ext cx="8305800" cy="372160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</a:t>
            </a:r>
            <a:r>
              <a:rPr lang="ru-RU" sz="4000" dirty="0">
                <a:latin typeface="Georgia" pitchFamily="18" charset="0"/>
              </a:rPr>
              <a:t>Одно из самых тяжёлых заболеваний человека – это приступы равнодушия к работе и жизни</a:t>
            </a:r>
            <a:r>
              <a:rPr lang="ru-RU" sz="4000" dirty="0" smtClean="0">
                <a:latin typeface="Georgia" pitchFamily="18" charset="0"/>
              </a:rPr>
              <a:t>»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>
                <a:latin typeface="Georgia" pitchFamily="18" charset="0"/>
              </a:rPr>
              <a:t>Иван Ефремов, </a:t>
            </a: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</a:t>
            </a:r>
            <a:r>
              <a:rPr lang="ru-RU" sz="4000" dirty="0">
                <a:latin typeface="Georgia" pitchFamily="18" charset="0"/>
              </a:rPr>
              <a:t>Туманность Андромеды</a:t>
            </a:r>
            <a:r>
              <a:rPr lang="ru-RU" sz="4000" dirty="0" smtClean="0">
                <a:latin typeface="Georgia" pitchFamily="18" charset="0"/>
              </a:rPr>
              <a:t>».                                                  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089" r="23842"/>
          <a:stretch/>
        </p:blipFill>
        <p:spPr>
          <a:xfrm>
            <a:off x="285720" y="908720"/>
            <a:ext cx="1512168" cy="3020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1этап.</a:t>
            </a:r>
            <a:r>
              <a:rPr lang="ru-RU" sz="4000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Georgia" pitchFamily="18" charset="0"/>
              </a:rPr>
              <a:t>Актуальность проблемы. 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357430"/>
            <a:ext cx="6489924" cy="38957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b="1" dirty="0">
                <a:latin typeface="Georgia" pitchFamily="18" charset="0"/>
              </a:rPr>
              <a:t>Синдром эмоционального выгорания развивается на разных этапах осуществления профессиональной деятельности педагога и не зависит от стажа работы, его возможности диагностировать на разных стадиях. Своевременная профилактика и коррекция снижает негативные последствия синдрома эмоционального выгорания.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96" y="1961645"/>
            <a:ext cx="3159035" cy="3159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Факторы, способствующие профессиональному выгоранию 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916832"/>
            <a:ext cx="6824314" cy="47598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>
                <a:latin typeface="Georgia" pitchFamily="18" charset="0"/>
              </a:rPr>
              <a:t>1) </a:t>
            </a:r>
            <a:r>
              <a:rPr lang="ru-RU" sz="3200" b="1" dirty="0" smtClean="0">
                <a:latin typeface="Georgia" pitchFamily="18" charset="0"/>
              </a:rPr>
              <a:t>высокая </a:t>
            </a:r>
            <a:r>
              <a:rPr lang="ru-RU" sz="3200" b="1" dirty="0">
                <a:latin typeface="Georgia" pitchFamily="18" charset="0"/>
              </a:rPr>
              <a:t>ответственность за своих подопечных;</a:t>
            </a:r>
          </a:p>
          <a:p>
            <a:pPr algn="ctr"/>
            <a:r>
              <a:rPr lang="ru-RU" sz="3200" b="1" dirty="0">
                <a:latin typeface="Georgia" pitchFamily="18" charset="0"/>
              </a:rPr>
              <a:t>2) </a:t>
            </a:r>
            <a:r>
              <a:rPr lang="ru-RU" sz="3200" b="1" dirty="0" smtClean="0">
                <a:latin typeface="Georgia" pitchFamily="18" charset="0"/>
              </a:rPr>
              <a:t>высокая эмоциональная </a:t>
            </a:r>
            <a:r>
              <a:rPr lang="ru-RU" sz="3200" b="1" dirty="0">
                <a:latin typeface="Georgia" pitchFamily="18" charset="0"/>
              </a:rPr>
              <a:t>и </a:t>
            </a:r>
            <a:r>
              <a:rPr lang="ru-RU" sz="3200" b="1" dirty="0" smtClean="0">
                <a:latin typeface="Georgia" pitchFamily="18" charset="0"/>
              </a:rPr>
              <a:t>интеллектуальная нагрузка;</a:t>
            </a:r>
            <a:endParaRPr lang="ru-RU" sz="3200" b="1" dirty="0">
              <a:latin typeface="Georgia" pitchFamily="18" charset="0"/>
            </a:endParaRPr>
          </a:p>
          <a:p>
            <a:pPr algn="ctr"/>
            <a:r>
              <a:rPr lang="ru-RU" sz="3200" b="1" dirty="0">
                <a:latin typeface="Georgia" pitchFamily="18" charset="0"/>
              </a:rPr>
              <a:t>3) </a:t>
            </a:r>
            <a:r>
              <a:rPr lang="ru-RU" sz="3200" b="1" dirty="0" smtClean="0">
                <a:latin typeface="Georgia" pitchFamily="18" charset="0"/>
              </a:rPr>
              <a:t>самоотверженная </a:t>
            </a:r>
            <a:r>
              <a:rPr lang="ru-RU" sz="3200" b="1" dirty="0">
                <a:latin typeface="Georgia" pitchFamily="18" charset="0"/>
              </a:rPr>
              <a:t>помощь;</a:t>
            </a:r>
          </a:p>
          <a:p>
            <a:pPr algn="ctr"/>
            <a:r>
              <a:rPr lang="ru-RU" sz="3200" b="1" dirty="0">
                <a:latin typeface="Georgia" pitchFamily="18" charset="0"/>
              </a:rPr>
              <a:t>4) дисбаланс между интеллектуально–энергетическими затратами и морально–материальным вознаграждением;</a:t>
            </a:r>
          </a:p>
          <a:p>
            <a:pPr algn="ctr"/>
            <a:r>
              <a:rPr lang="ru-RU" sz="3200" b="1" dirty="0">
                <a:latin typeface="Georgia" pitchFamily="18" charset="0"/>
              </a:rPr>
              <a:t>5) наличие ролевых конфликтов;</a:t>
            </a:r>
          </a:p>
          <a:p>
            <a:pPr algn="ctr"/>
            <a:r>
              <a:rPr lang="ru-RU" sz="3200" b="1" dirty="0">
                <a:latin typeface="Georgia" pitchFamily="18" charset="0"/>
              </a:rPr>
              <a:t>6) </a:t>
            </a:r>
            <a:r>
              <a:rPr lang="ru-RU" sz="3200" b="1" dirty="0" smtClean="0">
                <a:latin typeface="Georgia" pitchFamily="18" charset="0"/>
              </a:rPr>
              <a:t>работа </a:t>
            </a:r>
            <a:r>
              <a:rPr lang="ru-RU" sz="3200" b="1" dirty="0">
                <a:latin typeface="Georgia" pitchFamily="18" charset="0"/>
              </a:rPr>
              <a:t>с «трудными» детьми.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690" r="9399"/>
          <a:stretch/>
        </p:blipFill>
        <p:spPr>
          <a:xfrm>
            <a:off x="251520" y="2132856"/>
            <a:ext cx="2232248" cy="30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71943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Задачи для работы с педагогами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84784"/>
            <a:ext cx="5112568" cy="48245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1</a:t>
            </a:r>
            <a:r>
              <a:rPr lang="ru-RU" sz="1800" b="1" dirty="0">
                <a:latin typeface="Georgia" panose="02040502050405020303" pitchFamily="18" charset="0"/>
              </a:rPr>
              <a:t>. Снижение уровня эмоционального выгорания педагогов.</a:t>
            </a:r>
          </a:p>
          <a:p>
            <a:pPr algn="ctr"/>
            <a:r>
              <a:rPr lang="ru-RU" sz="1800" b="1" dirty="0">
                <a:latin typeface="Georgia" panose="02040502050405020303" pitchFamily="18" charset="0"/>
              </a:rPr>
              <a:t>2. Повышение уровня сплоченности педагогического коллектива.</a:t>
            </a:r>
          </a:p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3.Развитие эмоциональной устойчивости, уверенности </a:t>
            </a:r>
            <a:r>
              <a:rPr lang="ru-RU" sz="1800" b="1" dirty="0">
                <a:latin typeface="Georgia" panose="02040502050405020303" pitchFamily="18" charset="0"/>
              </a:rPr>
              <a:t>в себе.</a:t>
            </a:r>
          </a:p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4.Повышение самооценки </a:t>
            </a:r>
            <a:r>
              <a:rPr lang="ru-RU" sz="1800" b="1" dirty="0">
                <a:latin typeface="Georgia" panose="02040502050405020303" pitchFamily="18" charset="0"/>
              </a:rPr>
              <a:t>педагогов.</a:t>
            </a:r>
          </a:p>
          <a:p>
            <a:pPr algn="ctr"/>
            <a:r>
              <a:rPr lang="ru-RU" sz="1800" b="1" dirty="0">
                <a:latin typeface="Georgia" panose="02040502050405020303" pitchFamily="18" charset="0"/>
              </a:rPr>
              <a:t>5.Формирование позитивного отношения к себе, к жизни.</a:t>
            </a:r>
          </a:p>
          <a:p>
            <a:pPr algn="ctr"/>
            <a:r>
              <a:rPr lang="ru-RU" sz="1800" b="1" dirty="0">
                <a:latin typeface="Georgia" panose="02040502050405020303" pitchFamily="18" charset="0"/>
              </a:rPr>
              <a:t>6.Повышение мотивации к профессиональной деятельности.</a:t>
            </a:r>
          </a:p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7.Формирование навыков </a:t>
            </a:r>
            <a:r>
              <a:rPr lang="ru-RU" sz="1800" b="1" dirty="0">
                <a:latin typeface="Georgia" panose="02040502050405020303" pitchFamily="18" charset="0"/>
              </a:rPr>
              <a:t>эффективного взаимодействия с участниками образовательного процесса.</a:t>
            </a:r>
          </a:p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8.Обучение </a:t>
            </a:r>
            <a:r>
              <a:rPr lang="ru-RU" sz="1800" b="1" dirty="0">
                <a:latin typeface="Georgia" panose="02040502050405020303" pitchFamily="18" charset="0"/>
              </a:rPr>
              <a:t>способам </a:t>
            </a:r>
            <a:r>
              <a:rPr lang="ru-RU" sz="1800" b="1" dirty="0" err="1">
                <a:latin typeface="Georgia" panose="02040502050405020303" pitchFamily="18" charset="0"/>
              </a:rPr>
              <a:t>саморегуляции</a:t>
            </a:r>
            <a:endParaRPr lang="ru-RU" sz="18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36812"/>
            <a:ext cx="28323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71943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Тест на наличие симптомов стресса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340768"/>
            <a:ext cx="5904656" cy="5112568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atin typeface="Georgia" pitchFamily="18" charset="0"/>
              </a:rPr>
              <a:t>* рассеянность;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ухудшение памяти;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повышенная возбудимость;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постоянная усталость;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потеря чувства юмора;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резкое увеличение количества выкуриваемых сигарет;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пристрастие к алкогольным напиткам;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отсутствие сна и аппетита (или, наоборот, неумеренный аппетит);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иногда боли в голове, спине, в области желудка;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* полное отсутствие источников радости.</a:t>
            </a:r>
          </a:p>
          <a:p>
            <a:pPr algn="ctr"/>
            <a:r>
              <a:rPr lang="ru-RU" sz="2200" dirty="0" smtClean="0">
                <a:latin typeface="Georgia" pitchFamily="18" charset="0"/>
              </a:rPr>
              <a:t>.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308" r="16922"/>
          <a:stretch/>
        </p:blipFill>
        <p:spPr>
          <a:xfrm flipH="1">
            <a:off x="272208" y="1196753"/>
            <a:ext cx="311331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47" y="332656"/>
            <a:ext cx="8229600" cy="720080"/>
          </a:xfrm>
        </p:spPr>
        <p:txBody>
          <a:bodyPr>
            <a:normAutofit/>
          </a:bodyPr>
          <a:lstStyle/>
          <a:p>
            <a:pPr lvl="0" algn="ctr"/>
            <a:r>
              <a:rPr lang="ru-RU" sz="4400" b="1" i="1" dirty="0" smtClean="0">
                <a:latin typeface="Georgia" pitchFamily="18" charset="0"/>
              </a:rPr>
              <a:t>П</a:t>
            </a:r>
            <a:r>
              <a:rPr lang="ru-RU" sz="4400" b="1" i="1" dirty="0" smtClean="0">
                <a:latin typeface="Georgia" pitchFamily="18" charset="0"/>
              </a:rPr>
              <a:t>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35480"/>
            <a:ext cx="6048671" cy="463679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Игра «Найди общее»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Игра «Рисование по кругу»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Игра «Моя история»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Игра «Девочка, Дракон и Самурай»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Тест «Четыре квадрата»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«Волшебная шкатулка»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Рефлексия</a:t>
            </a:r>
          </a:p>
          <a:p>
            <a:pPr algn="ctr"/>
            <a:endParaRPr lang="ru-RU" sz="30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077" r="28296"/>
          <a:stretch/>
        </p:blipFill>
        <p:spPr>
          <a:xfrm>
            <a:off x="251520" y="1556792"/>
            <a:ext cx="2592289" cy="44582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Georgia" pitchFamily="18" charset="0"/>
              </a:rPr>
              <a:t>Спасибо </a:t>
            </a:r>
            <a:r>
              <a:rPr lang="ru-RU" b="1" smtClean="0">
                <a:latin typeface="Georgia" pitchFamily="18" charset="0"/>
              </a:rPr>
              <a:t>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56" y="1275588"/>
            <a:ext cx="4602088" cy="48436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848</TotalTime>
  <Words>278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Georgia</vt:lpstr>
      <vt:lpstr>Wingdings 2</vt:lpstr>
      <vt:lpstr>Поток</vt:lpstr>
      <vt:lpstr>           «Способы преодоления эмоционального выгорания педагогов»   </vt:lpstr>
      <vt:lpstr>   «Одно из самых тяжёлых заболеваний человека – это приступы равнодушия к работе и жизни» Иван Ефремов,  «Туманность Андромеды».                                                   </vt:lpstr>
      <vt:lpstr>1этап. Актуальность проблемы. </vt:lpstr>
      <vt:lpstr>Факторы, способствующие профессиональному выгоранию </vt:lpstr>
      <vt:lpstr>Задачи для работы с педагогами</vt:lpstr>
      <vt:lpstr>Тест на наличие симптомов стресса</vt:lpstr>
      <vt:lpstr>Практическая часть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картинке, который покажет насколько Вы стрессоустойчивы </dc:title>
  <dc:creator>Воронцова</dc:creator>
  <cp:lastModifiedBy>Воспитатель</cp:lastModifiedBy>
  <cp:revision>29</cp:revision>
  <dcterms:created xsi:type="dcterms:W3CDTF">2024-10-24T10:11:24Z</dcterms:created>
  <dcterms:modified xsi:type="dcterms:W3CDTF">2026-02-05T08:17:13Z</dcterms:modified>
</cp:coreProperties>
</file>