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2" r:id="rId3"/>
    <p:sldId id="263" r:id="rId4"/>
    <p:sldId id="274" r:id="rId5"/>
    <p:sldId id="275" r:id="rId6"/>
    <p:sldId id="276" r:id="rId7"/>
    <p:sldId id="277" r:id="rId8"/>
    <p:sldId id="264" r:id="rId9"/>
    <p:sldId id="27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399D-FC91-4EB2-8455-4D61C90F5E2C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7BC2F-D99C-4FC6-90DF-5C1B19C25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BC2F-D99C-4FC6-90DF-5C1B19C250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785164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4400" dirty="0" smtClean="0">
                <a:latin typeface="Georgia" pitchFamily="18" charset="0"/>
              </a:rPr>
              <a:t>Круглый </a:t>
            </a:r>
            <a:r>
              <a:rPr lang="ru-RU" sz="4400" dirty="0">
                <a:latin typeface="Georgia" pitchFamily="18" charset="0"/>
              </a:rPr>
              <a:t>стол «Профессиональное выгорание педагогов: что это такое и как его предотвратить</a:t>
            </a:r>
            <a:r>
              <a:rPr lang="ru-RU" sz="4400" dirty="0" smtClean="0">
                <a:latin typeface="Georgia" pitchFamily="18" charset="0"/>
              </a:rPr>
              <a:t>?»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914780" cy="118109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Насырова Наталья Николаевна,</a:t>
            </a:r>
          </a:p>
          <a:p>
            <a:r>
              <a:rPr lang="ru-RU" sz="2000" dirty="0" smtClean="0">
                <a:latin typeface="Georgia" pitchFamily="18" charset="0"/>
              </a:rPr>
              <a:t>Абдулина Ольга Петровна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МОАУ «СОШ № 52 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г.Орска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r>
              <a:rPr lang="ru-RU" sz="2000" dirty="0" smtClean="0">
                <a:latin typeface="Georgia" pitchFamily="18" charset="0"/>
              </a:rPr>
              <a:t>Апрель 2026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21987"/>
            <a:ext cx="457199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Georgia" pitchFamily="18" charset="0"/>
              </a:rPr>
              <a:t>Спасибо </a:t>
            </a:r>
            <a:r>
              <a:rPr lang="ru-RU" b="1" smtClean="0">
                <a:latin typeface="Georgia" pitchFamily="18" charset="0"/>
              </a:rPr>
              <a:t>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4699"/>
            <a:ext cx="4513312" cy="5518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64904"/>
            <a:ext cx="8305800" cy="372160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</a:t>
            </a:r>
            <a:r>
              <a:rPr lang="ru-RU" sz="4000" dirty="0">
                <a:latin typeface="Georgia" pitchFamily="18" charset="0"/>
              </a:rPr>
              <a:t>Там, где есть любовь к работе, там нет усталости» </a:t>
            </a: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Карл </a:t>
            </a:r>
            <a:r>
              <a:rPr lang="ru-RU" sz="4000" dirty="0">
                <a:latin typeface="Georgia" pitchFamily="18" charset="0"/>
              </a:rPr>
              <a:t>Густав </a:t>
            </a:r>
            <a:r>
              <a:rPr lang="ru-RU" sz="4000" dirty="0" smtClean="0">
                <a:latin typeface="Georgia" pitchFamily="18" charset="0"/>
              </a:rPr>
              <a:t>Юнг                                                  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089" t="7551" r="23842" b="5620"/>
          <a:stretch/>
        </p:blipFill>
        <p:spPr>
          <a:xfrm>
            <a:off x="285720" y="980728"/>
            <a:ext cx="191001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903" y="917087"/>
            <a:ext cx="4943450" cy="329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1329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1этап.</a:t>
            </a:r>
            <a:r>
              <a:rPr lang="ru-RU" sz="4000" i="1" dirty="0" smtClean="0">
                <a:latin typeface="Georgia" pitchFamily="18" charset="0"/>
              </a:rPr>
              <a:t> </a:t>
            </a:r>
            <a:r>
              <a:rPr lang="ru-RU" sz="4000" b="1" i="1" dirty="0">
                <a:latin typeface="Georgia" panose="02040502050405020303" pitchFamily="18" charset="0"/>
              </a:rPr>
              <a:t>Что такое профессиональное выгорание</a:t>
            </a:r>
            <a:r>
              <a:rPr lang="ru-RU" sz="4000" b="1" dirty="0" smtClean="0">
                <a:latin typeface="Georgia" pitchFamily="18" charset="0"/>
              </a:rPr>
              <a:t>.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2357430"/>
            <a:ext cx="6201892" cy="3895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Симптомы:</a:t>
            </a:r>
          </a:p>
          <a:p>
            <a:pPr algn="ctr"/>
            <a:r>
              <a:rPr lang="ru-RU" dirty="0"/>
              <a:t>•	Физическое и/или мотивационное истощение.</a:t>
            </a:r>
          </a:p>
          <a:p>
            <a:pPr algn="ctr"/>
            <a:r>
              <a:rPr lang="ru-RU" dirty="0"/>
              <a:t>•	Психологическое </a:t>
            </a:r>
            <a:r>
              <a:rPr lang="ru-RU" dirty="0" err="1"/>
              <a:t>дистанцирование</a:t>
            </a:r>
            <a:r>
              <a:rPr lang="ru-RU" dirty="0"/>
              <a:t> от рабочих обязанностей, негативное и/или циничное отношение к работе.</a:t>
            </a:r>
          </a:p>
          <a:p>
            <a:pPr algn="ctr"/>
            <a:r>
              <a:rPr lang="ru-RU" dirty="0"/>
              <a:t>•	Снижение работоспособности.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032" r="17345" b="7770"/>
          <a:stretch/>
        </p:blipFill>
        <p:spPr>
          <a:xfrm>
            <a:off x="142446" y="1839641"/>
            <a:ext cx="2808313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Причины </a:t>
            </a:r>
            <a:r>
              <a:rPr lang="ru-RU" sz="4000" b="1" i="1" dirty="0" smtClean="0">
                <a:latin typeface="Georgia" pitchFamily="18" charset="0"/>
              </a:rPr>
              <a:t>проф. </a:t>
            </a:r>
            <a:r>
              <a:rPr lang="ru-RU" sz="4000" b="1" i="1" dirty="0">
                <a:latin typeface="Georgia" pitchFamily="18" charset="0"/>
              </a:rPr>
              <a:t>выгорания </a:t>
            </a:r>
            <a:r>
              <a:rPr lang="ru-RU" sz="4000" b="1" i="1" dirty="0" smtClean="0">
                <a:latin typeface="Georgia" pitchFamily="18" charset="0"/>
              </a:rPr>
              <a:t>(ВОЗ)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916832"/>
            <a:ext cx="5688632" cy="475982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Нечеткая </a:t>
            </a:r>
            <a:r>
              <a:rPr lang="ru-RU" sz="3200" b="1" dirty="0">
                <a:latin typeface="Georgia" pitchFamily="18" charset="0"/>
              </a:rPr>
              <a:t>постановка задач.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Размытые </a:t>
            </a:r>
            <a:r>
              <a:rPr lang="ru-RU" sz="3200" b="1" dirty="0">
                <a:latin typeface="Georgia" pitchFamily="18" charset="0"/>
              </a:rPr>
              <a:t>критерии эффективности.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Отсутствие </a:t>
            </a:r>
            <a:r>
              <a:rPr lang="ru-RU" sz="3200" b="1" dirty="0">
                <a:latin typeface="Georgia" pitchFamily="18" charset="0"/>
              </a:rPr>
              <a:t>возможности влиять на результат в своей зоне ответственности.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Отсутствие </a:t>
            </a:r>
            <a:r>
              <a:rPr lang="ru-RU" sz="3200" b="1" dirty="0">
                <a:latin typeface="Georgia" pitchFamily="18" charset="0"/>
              </a:rPr>
              <a:t>необходимых ресурсов для выполнения поставленных задач.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Искусственные </a:t>
            </a:r>
            <a:r>
              <a:rPr lang="ru-RU" sz="3200" b="1" dirty="0">
                <a:latin typeface="Georgia" pitchFamily="18" charset="0"/>
              </a:rPr>
              <a:t>ограничения на возможность принимать решения.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Отсутствие </a:t>
            </a:r>
            <a:r>
              <a:rPr lang="ru-RU" sz="3200" b="1" dirty="0">
                <a:latin typeface="Georgia" pitchFamily="18" charset="0"/>
              </a:rPr>
              <a:t>поддержки или слабая поддержка на работе.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Притеснения </a:t>
            </a:r>
            <a:r>
              <a:rPr lang="ru-RU" sz="3200" b="1" dirty="0">
                <a:latin typeface="Georgia" pitchFamily="18" charset="0"/>
              </a:rPr>
              <a:t>и разные формы психологического насилия.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Отсутствие </a:t>
            </a:r>
            <a:r>
              <a:rPr lang="ru-RU" sz="3200" b="1" dirty="0">
                <a:latin typeface="Georgia" pitchFamily="18" charset="0"/>
              </a:rPr>
              <a:t>гибкого графика при наличии объективной необходимости в таковом.</a:t>
            </a:r>
          </a:p>
          <a:p>
            <a:pPr marL="0" indent="0" algn="ctr">
              <a:buNone/>
            </a:pP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2" r="19288"/>
          <a:stretch/>
        </p:blipFill>
        <p:spPr>
          <a:xfrm>
            <a:off x="179512" y="1897133"/>
            <a:ext cx="3016509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1329"/>
            <a:ext cx="8928992" cy="71943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Профилактика профессионального выгорания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84784"/>
            <a:ext cx="5112568" cy="48245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Georgia" panose="02040502050405020303" pitchFamily="18" charset="0"/>
              </a:rPr>
              <a:t>1.	</a:t>
            </a:r>
            <a:r>
              <a:rPr lang="ru-RU" sz="2400" b="1" dirty="0">
                <a:latin typeface="Georgia" panose="02040502050405020303" pitchFamily="18" charset="0"/>
              </a:rPr>
              <a:t>Снижать факторы риска, связанные с работой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</a:rPr>
              <a:t>2.	Развивать положительные аспекты труда, поддерживать сильные качества сотрудников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</a:rPr>
              <a:t>3.	Решать проблемы, возникшие с психическим здоровьем сотрудников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3" y="1658392"/>
            <a:ext cx="3581856" cy="44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5265"/>
            <a:ext cx="9108504" cy="71943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Стадии и реакции проф. выгорания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757354"/>
            <a:ext cx="6336704" cy="561662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Georgia" pitchFamily="18" charset="0"/>
              </a:rPr>
              <a:t>Начальная </a:t>
            </a:r>
            <a:r>
              <a:rPr lang="ru-RU" sz="1800" b="1" dirty="0">
                <a:latin typeface="Georgia" pitchFamily="18" charset="0"/>
              </a:rPr>
              <a:t>стадия</a:t>
            </a:r>
            <a:r>
              <a:rPr lang="ru-RU" sz="1800" dirty="0">
                <a:latin typeface="Georgia" pitchFamily="18" charset="0"/>
              </a:rPr>
              <a:t>: повышенная мотивация и заинтересованность сменяются эмоциональным истощением, беспокойством, озлобленностью, апатией и пессимизмом</a:t>
            </a:r>
          </a:p>
          <a:p>
            <a:pPr algn="ctr"/>
            <a:r>
              <a:rPr lang="ru-RU" sz="1800" b="1" dirty="0">
                <a:latin typeface="Georgia" pitchFamily="18" charset="0"/>
              </a:rPr>
              <a:t>Снижение заинтересованности</a:t>
            </a:r>
            <a:r>
              <a:rPr lang="ru-RU" sz="1800" dirty="0">
                <a:latin typeface="Georgia" pitchFamily="18" charset="0"/>
              </a:rPr>
              <a:t>: проявляется в виде нетерпения и нетерпимости, постоянных упреков и конфликтов, неорганизованности и неточности в выполнении задач.</a:t>
            </a:r>
          </a:p>
          <a:p>
            <a:pPr algn="ctr"/>
            <a:r>
              <a:rPr lang="ru-RU" sz="1800" b="1" dirty="0">
                <a:latin typeface="Georgia" pitchFamily="18" charset="0"/>
              </a:rPr>
              <a:t>Эмоциональные </a:t>
            </a:r>
            <a:r>
              <a:rPr lang="ru-RU" sz="1800" b="1" dirty="0" smtClean="0">
                <a:latin typeface="Georgia" pitchFamily="18" charset="0"/>
              </a:rPr>
              <a:t>реакции:</a:t>
            </a:r>
            <a:endParaRPr lang="ru-RU" sz="1800" dirty="0">
              <a:latin typeface="Georgia" pitchFamily="18" charset="0"/>
            </a:endParaRPr>
          </a:p>
          <a:p>
            <a:pPr algn="ctr"/>
            <a:r>
              <a:rPr lang="ru-RU" sz="1800" b="1" i="1" dirty="0" smtClean="0">
                <a:latin typeface="Georgia" pitchFamily="18" charset="0"/>
              </a:rPr>
              <a:t>Редукция</a:t>
            </a:r>
            <a:r>
              <a:rPr lang="ru-RU" sz="1800" b="1" dirty="0">
                <a:latin typeface="Georgia" pitchFamily="18" charset="0"/>
              </a:rPr>
              <a:t>: </a:t>
            </a:r>
            <a:r>
              <a:rPr lang="ru-RU" sz="1800" dirty="0">
                <a:latin typeface="Georgia" pitchFamily="18" charset="0"/>
              </a:rPr>
              <a:t>снижение работоспособности, мотивации, отсутствие фантазии, сопротивление всему новому</a:t>
            </a:r>
          </a:p>
          <a:p>
            <a:pPr algn="ctr"/>
            <a:r>
              <a:rPr lang="ru-RU" sz="1800" b="1" i="1" dirty="0" smtClean="0">
                <a:latin typeface="Georgia" pitchFamily="18" charset="0"/>
              </a:rPr>
              <a:t>Поверхностность</a:t>
            </a:r>
            <a:r>
              <a:rPr lang="ru-RU" sz="1800" b="1" i="1" dirty="0">
                <a:latin typeface="Georgia" pitchFamily="18" charset="0"/>
              </a:rPr>
              <a:t>, притупление эмоций</a:t>
            </a:r>
            <a:r>
              <a:rPr lang="ru-RU" sz="1800" dirty="0">
                <a:latin typeface="Georgia" pitchFamily="18" charset="0"/>
              </a:rPr>
              <a:t>: проявляется в равнодушии, упрощении реакций, стремлении к одиночеству, отказу от хобби</a:t>
            </a:r>
          </a:p>
          <a:p>
            <a:pPr algn="ctr"/>
            <a:r>
              <a:rPr lang="ru-RU" sz="1800" b="1" i="1" dirty="0" smtClean="0">
                <a:latin typeface="Georgia" pitchFamily="18" charset="0"/>
              </a:rPr>
              <a:t>Психосоматические </a:t>
            </a:r>
            <a:r>
              <a:rPr lang="ru-RU" sz="1800" b="1" i="1" dirty="0">
                <a:latin typeface="Georgia" pitchFamily="18" charset="0"/>
              </a:rPr>
              <a:t>реакции</a:t>
            </a:r>
            <a:r>
              <a:rPr lang="ru-RU" sz="1800" i="1" dirty="0">
                <a:latin typeface="Georgia" pitchFamily="18" charset="0"/>
              </a:rPr>
              <a:t>: </a:t>
            </a:r>
            <a:r>
              <a:rPr lang="ru-RU" sz="1800" dirty="0">
                <a:latin typeface="Georgia" pitchFamily="18" charset="0"/>
              </a:rPr>
              <a:t>ослабление иммунитета, плохой сон, снижение или набор веса, головные боли, невозможность расслабиться</a:t>
            </a:r>
          </a:p>
          <a:p>
            <a:pPr algn="ctr"/>
            <a:r>
              <a:rPr lang="ru-RU" sz="1800" b="1" i="1" dirty="0" smtClean="0">
                <a:latin typeface="Georgia" pitchFamily="18" charset="0"/>
              </a:rPr>
              <a:t>Отчаяние</a:t>
            </a:r>
            <a:r>
              <a:rPr lang="ru-RU" sz="1800" b="1" i="1" dirty="0">
                <a:latin typeface="Georgia" pitchFamily="18" charset="0"/>
              </a:rPr>
              <a:t>:</a:t>
            </a:r>
            <a:r>
              <a:rPr lang="ru-RU" sz="1800" dirty="0">
                <a:latin typeface="Georgia" pitchFamily="18" charset="0"/>
              </a:rPr>
              <a:t> чувство безнадежности, отсутствия смысла жизни, в тяжелых случаях суицидальные мысли.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137" r="22025"/>
          <a:stretch/>
        </p:blipFill>
        <p:spPr>
          <a:xfrm flipH="1">
            <a:off x="194755" y="1484784"/>
            <a:ext cx="280831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5265"/>
            <a:ext cx="9108504" cy="71943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Georgia" pitchFamily="18" charset="0"/>
              </a:rPr>
              <a:t>Тесты на </a:t>
            </a:r>
            <a:r>
              <a:rPr lang="ru-RU" sz="3600" b="1" i="1" dirty="0" smtClean="0">
                <a:latin typeface="Georgia" pitchFamily="18" charset="0"/>
              </a:rPr>
              <a:t>проф. </a:t>
            </a:r>
            <a:r>
              <a:rPr lang="ru-RU" sz="3600" b="1" i="1" dirty="0">
                <a:latin typeface="Georgia" pitchFamily="18" charset="0"/>
              </a:rPr>
              <a:t>выгорание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26459"/>
            <a:ext cx="5328592" cy="561662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Georgia" pitchFamily="18" charset="0"/>
              </a:rPr>
              <a:t>1.	Аутентичный «Опросник профессионального выгорания» Кристины </a:t>
            </a:r>
            <a:r>
              <a:rPr lang="ru-RU" sz="1800" dirty="0" err="1">
                <a:latin typeface="Georgia" pitchFamily="18" charset="0"/>
              </a:rPr>
              <a:t>Маслач</a:t>
            </a:r>
            <a:r>
              <a:rPr lang="ru-RU" sz="1800" dirty="0">
                <a:latin typeface="Georgia" pitchFamily="18" charset="0"/>
              </a:rPr>
              <a:t> и Джеймса Джексона (22 вопроса)</a:t>
            </a:r>
          </a:p>
          <a:p>
            <a:pPr algn="ctr"/>
            <a:r>
              <a:rPr lang="ru-RU" sz="1800" dirty="0">
                <a:latin typeface="Georgia" pitchFamily="18" charset="0"/>
              </a:rPr>
              <a:t>2.	Тест </a:t>
            </a:r>
            <a:r>
              <a:rPr lang="ru-RU" sz="1800" dirty="0" err="1">
                <a:latin typeface="Georgia" pitchFamily="18" charset="0"/>
              </a:rPr>
              <a:t>Маслач</a:t>
            </a:r>
            <a:r>
              <a:rPr lang="ru-RU" sz="1800" dirty="0">
                <a:latin typeface="Georgia" pitchFamily="18" charset="0"/>
              </a:rPr>
              <a:t>-Джексона «Диагностика профессионального выгорания» в адаптации Н. Водопьяновой (22 вопроса)</a:t>
            </a:r>
          </a:p>
          <a:p>
            <a:pPr algn="ctr"/>
            <a:r>
              <a:rPr lang="ru-RU" sz="1800" dirty="0">
                <a:latin typeface="Georgia" pitchFamily="18" charset="0"/>
              </a:rPr>
              <a:t>3.	Тест «Профессиональное выгорание на основе теории </a:t>
            </a:r>
            <a:r>
              <a:rPr lang="ru-RU" sz="1800" dirty="0" err="1">
                <a:latin typeface="Georgia" pitchFamily="18" charset="0"/>
              </a:rPr>
              <a:t>Маслач</a:t>
            </a:r>
            <a:r>
              <a:rPr lang="ru-RU" sz="1800" dirty="0">
                <a:latin typeface="Georgia" pitchFamily="18" charset="0"/>
              </a:rPr>
              <a:t>» в адаптации </a:t>
            </a:r>
            <a:r>
              <a:rPr lang="ru-RU" sz="1800" dirty="0" err="1">
                <a:latin typeface="Georgia" pitchFamily="18" charset="0"/>
              </a:rPr>
              <a:t>Testometrika</a:t>
            </a:r>
            <a:r>
              <a:rPr lang="ru-RU" sz="1800" dirty="0">
                <a:latin typeface="Georgia" pitchFamily="18" charset="0"/>
              </a:rPr>
              <a:t> </a:t>
            </a:r>
            <a:r>
              <a:rPr lang="ru-RU" sz="1800" dirty="0" err="1">
                <a:latin typeface="Georgia" pitchFamily="18" charset="0"/>
              </a:rPr>
              <a:t>Team</a:t>
            </a:r>
            <a:r>
              <a:rPr lang="ru-RU" sz="1800" dirty="0">
                <a:latin typeface="Georgia" pitchFamily="18" charset="0"/>
              </a:rPr>
              <a:t> (30 вопросов)</a:t>
            </a:r>
          </a:p>
          <a:p>
            <a:pPr algn="ctr"/>
            <a:r>
              <a:rPr lang="ru-RU" sz="1800" dirty="0">
                <a:latin typeface="Georgia" pitchFamily="18" charset="0"/>
              </a:rPr>
              <a:t>4.	Тест «Диагностика уровня эмоционального выгорания» Н. Орешкиной (18 вопросов)</a:t>
            </a:r>
          </a:p>
          <a:p>
            <a:pPr algn="ctr"/>
            <a:r>
              <a:rPr lang="ru-RU" sz="1800" dirty="0">
                <a:latin typeface="Georgia" pitchFamily="18" charset="0"/>
              </a:rPr>
              <a:t>5.	Тест «Диагностика уровня эмоционального выгорания» В. Бойко (84 вопроса). </a:t>
            </a:r>
          </a:p>
          <a:p>
            <a:pPr algn="ctr"/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80" t="5586" r="9680" b="14090"/>
          <a:stretch/>
        </p:blipFill>
        <p:spPr>
          <a:xfrm>
            <a:off x="5868144" y="1700808"/>
            <a:ext cx="3124319" cy="41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5082"/>
            <a:ext cx="82296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i="1" dirty="0" smtClean="0">
                <a:latin typeface="Georgia" pitchFamily="18" charset="0"/>
              </a:rPr>
              <a:t>Практическая </a:t>
            </a:r>
            <a:r>
              <a:rPr lang="ru-RU" sz="4400" b="1" i="1" dirty="0" smtClean="0">
                <a:latin typeface="Georgia" pitchFamily="18" charset="0"/>
              </a:rPr>
              <a:t>часть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Насырова Н.Н.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935480"/>
            <a:ext cx="5760639" cy="4636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Игра </a:t>
            </a:r>
            <a:r>
              <a:rPr lang="ru-RU" sz="3600" dirty="0" smtClean="0">
                <a:latin typeface="Georgia" pitchFamily="18" charset="0"/>
              </a:rPr>
              <a:t>«Дом из кирпичиков»</a:t>
            </a:r>
            <a:endParaRPr lang="ru-RU" sz="3600" dirty="0" smtClean="0">
              <a:latin typeface="Georgia" pitchFamily="18" charset="0"/>
            </a:endParaRPr>
          </a:p>
          <a:p>
            <a:pPr algn="ctr"/>
            <a:r>
              <a:rPr lang="ru-RU" sz="3600" dirty="0" smtClean="0">
                <a:latin typeface="Georgia" pitchFamily="18" charset="0"/>
              </a:rPr>
              <a:t>Игра </a:t>
            </a:r>
            <a:r>
              <a:rPr lang="ru-RU" sz="3600" dirty="0" smtClean="0">
                <a:latin typeface="Georgia" pitchFamily="18" charset="0"/>
              </a:rPr>
              <a:t>«Ожившие модели»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Игра «Наоборот»</a:t>
            </a:r>
            <a:endParaRPr lang="ru-RU" sz="3600" dirty="0" smtClean="0">
              <a:latin typeface="Georgia" pitchFamily="18" charset="0"/>
            </a:endParaRPr>
          </a:p>
          <a:p>
            <a:pPr algn="ctr"/>
            <a:r>
              <a:rPr lang="ru-RU" sz="3600" dirty="0">
                <a:latin typeface="Georgia" pitchFamily="18" charset="0"/>
              </a:rPr>
              <a:t>Тест «Сказка – ложь, да в ней – намек»</a:t>
            </a:r>
            <a:endParaRPr lang="ru-RU" sz="3600" dirty="0" smtClean="0">
              <a:latin typeface="Georgia" pitchFamily="18" charset="0"/>
            </a:endParaRPr>
          </a:p>
          <a:p>
            <a:pPr marL="0" indent="0" algn="ctr">
              <a:buNone/>
            </a:pPr>
            <a:endParaRPr lang="ru-RU" sz="30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834" r="13993"/>
          <a:stretch/>
        </p:blipFill>
        <p:spPr>
          <a:xfrm>
            <a:off x="251520" y="1772816"/>
            <a:ext cx="3064469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Тест «Сказка – ложь, да в ней – намек»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46838"/>
            <a:ext cx="2011854" cy="2975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38" y="3341956"/>
            <a:ext cx="2243522" cy="3286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249582"/>
            <a:ext cx="5516172" cy="360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981128"/>
            <a:ext cx="374326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8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951</TotalTime>
  <Words>267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Georgia</vt:lpstr>
      <vt:lpstr>Wingdings 2</vt:lpstr>
      <vt:lpstr>Поток</vt:lpstr>
      <vt:lpstr>           Круглый стол «Профессиональное выгорание педагогов: что это такое и как его предотвратить?»   </vt:lpstr>
      <vt:lpstr>   «Там, где есть любовь к работе, там нет усталости»  Карл Густав Юнг                                                   </vt:lpstr>
      <vt:lpstr>1этап. Что такое профессиональное выгорание. </vt:lpstr>
      <vt:lpstr>Причины проф. выгорания (ВОЗ)</vt:lpstr>
      <vt:lpstr>Профилактика профессионального выгорания</vt:lpstr>
      <vt:lpstr>Стадии и реакции проф. выгорания</vt:lpstr>
      <vt:lpstr>Тесты на проф. выгорание </vt:lpstr>
      <vt:lpstr>Практическая часть Насырова Н.Н.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картинке, который покажет насколько Вы стрессоустойчивы </dc:title>
  <dc:creator>Воронцова</dc:creator>
  <cp:lastModifiedBy>Воспитатель</cp:lastModifiedBy>
  <cp:revision>37</cp:revision>
  <dcterms:created xsi:type="dcterms:W3CDTF">2024-10-24T10:11:24Z</dcterms:created>
  <dcterms:modified xsi:type="dcterms:W3CDTF">2026-04-02T08:33:48Z</dcterms:modified>
</cp:coreProperties>
</file>