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2" r:id="rId3"/>
    <p:sldId id="256" r:id="rId4"/>
    <p:sldId id="261" r:id="rId5"/>
    <p:sldId id="263" r:id="rId6"/>
    <p:sldId id="266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317241B-10AB-4372-BEBE-BF1A1B741522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C829D7-D494-422B-BDE4-492CEE70E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7B3B4D-DA39-4352-A4A3-134066FF2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5891"/>
            <a:ext cx="10515600" cy="1325563"/>
          </a:xfrm>
        </p:spPr>
        <p:txBody>
          <a:bodyPr/>
          <a:lstStyle/>
          <a:p>
            <a:pPr marL="0" indent="0" algn="r">
              <a:buNone/>
            </a:pPr>
            <a:r>
              <a:rPr lang="ru-RU" dirty="0" smtClean="0">
                <a:latin typeface="Georgia" pitchFamily="18" charset="0"/>
              </a:rPr>
              <a:t>Воспитатель МОАУ «СОШ № 52 г.Орска»: Куликова С.П</a:t>
            </a:r>
          </a:p>
          <a:p>
            <a:pPr marL="0" indent="0" algn="ctr">
              <a:buNone/>
            </a:pPr>
            <a:r>
              <a:rPr lang="ru-RU" dirty="0" smtClean="0">
                <a:latin typeface="Georgia" pitchFamily="18" charset="0"/>
              </a:rPr>
              <a:t>2024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D6DA92-FBDF-49F3-B546-7B9645893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3"/>
            <a:ext cx="10515600" cy="220191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Georgia" pitchFamily="18" charset="0"/>
              </a:rPr>
              <a:t>«Игры с детьми и родителями в период адаптации»</a:t>
            </a:r>
            <a:endParaRPr lang="ru-RU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3071" y="168623"/>
            <a:ext cx="9797119" cy="35817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1362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1879" y="675863"/>
            <a:ext cx="9475304" cy="3843129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 </a:t>
            </a:r>
            <a:r>
              <a:rPr lang="ru-RU" sz="6500" dirty="0" smtClean="0">
                <a:solidFill>
                  <a:schemeClr val="tx1"/>
                </a:solidFill>
                <a:latin typeface="Georgia" pitchFamily="18" charset="0"/>
              </a:rPr>
              <a:t>«Игра — это огромное светлое нежное, через которое в духовный мир ребёнка вливается живительный поток представлений и понятий об окружающем мире. Игра — это искра, зажигающая огонёк пытливости и любознательности». </a:t>
            </a:r>
          </a:p>
          <a:p>
            <a:r>
              <a:rPr lang="ru-RU" sz="6500" dirty="0" smtClean="0">
                <a:solidFill>
                  <a:schemeClr val="tx1"/>
                </a:solidFill>
                <a:latin typeface="Georgia" pitchFamily="18" charset="0"/>
              </a:rPr>
              <a:t> В. А. Сухомлинский.</a:t>
            </a:r>
            <a:endParaRPr lang="ru-RU" sz="6500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30722" name="Picture 2" descr="Picture backgrou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1609" y="3388210"/>
            <a:ext cx="2057400" cy="3048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E2E95-39CB-47B0-83C0-FE7B677D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9497"/>
            <a:ext cx="9144000" cy="1121790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Georgia" pitchFamily="18" charset="0"/>
              </a:rPr>
              <a:t>Адаптация</a:t>
            </a:r>
            <a:r>
              <a:rPr lang="ru-RU" sz="4400" dirty="0"/>
              <a:t> 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73138"/>
            <a:ext cx="9144000" cy="2184662"/>
          </a:xfrm>
        </p:spPr>
        <p:txBody>
          <a:bodyPr/>
          <a:lstStyle/>
          <a:p>
            <a:r>
              <a:rPr lang="ru-RU" b="1" dirty="0"/>
              <a:t> </a:t>
            </a:r>
            <a:r>
              <a:rPr lang="ru-RU" sz="4400" dirty="0">
                <a:solidFill>
                  <a:schemeClr val="tx1"/>
                </a:solidFill>
                <a:latin typeface="Georgia" pitchFamily="18" charset="0"/>
              </a:rPr>
              <a:t>– это приспособление или привыкание организма к новой обстановке.</a:t>
            </a:r>
          </a:p>
        </p:txBody>
      </p:sp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3130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E2E95-39CB-47B0-83C0-FE7B677D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844" y="470384"/>
            <a:ext cx="10124661" cy="112179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Georgia" pitchFamily="18" charset="0"/>
              </a:rPr>
              <a:t>Для формирования у детей чувства уверенности в окружающем мире в период адаптации необходимо проводить</a:t>
            </a:r>
            <a:r>
              <a:rPr lang="ru-RU" sz="3200" dirty="0" smtClean="0">
                <a:solidFill>
                  <a:srgbClr val="FF0000"/>
                </a:solidFill>
                <a:latin typeface="Georgia" pitchFamily="18" charset="0"/>
              </a:rPr>
              <a:t>  </a:t>
            </a:r>
            <a:endParaRPr lang="ru-RU" sz="3200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89043"/>
            <a:ext cx="9144000" cy="380337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1. игры на знакомство с группой и освоение пространства;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2. игры на знакомство со взрослыми и сверстниками;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3. подвижные игры;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4. </a:t>
            </a:r>
            <a:r>
              <a:rPr lang="ru-RU" sz="4000" dirty="0" err="1" smtClean="0">
                <a:solidFill>
                  <a:schemeClr val="tx1"/>
                </a:solidFill>
                <a:latin typeface="Georgia" pitchFamily="18" charset="0"/>
              </a:rPr>
              <a:t>досуговые</a:t>
            </a:r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 игры – забавляющие и развлекающие;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5.музыкальные игры;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6. </a:t>
            </a:r>
            <a:r>
              <a:rPr lang="ru-RU" sz="4000" dirty="0" err="1" smtClean="0">
                <a:solidFill>
                  <a:schemeClr val="tx1"/>
                </a:solidFill>
                <a:latin typeface="Georgia" pitchFamily="18" charset="0"/>
              </a:rPr>
              <a:t>психоэмоциональные</a:t>
            </a:r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7. сенсомоторные;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8. пальчиковые </a:t>
            </a:r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игры</a:t>
            </a:r>
            <a:r>
              <a:rPr lang="ru-RU" sz="4400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  <a:endParaRPr lang="ru-RU" sz="44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3130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E2E95-39CB-47B0-83C0-FE7B677D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088" y="344559"/>
            <a:ext cx="10164419" cy="1247617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2"/>
                </a:solidFill>
                <a:latin typeface="Georgia" pitchFamily="18" charset="0"/>
              </a:rPr>
              <a:t>Преимущества игры в период адаптации</a:t>
            </a:r>
            <a:endParaRPr lang="ru-RU" sz="4000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89043"/>
            <a:ext cx="9144000" cy="3803374"/>
          </a:xfrm>
        </p:spPr>
        <p:txBody>
          <a:bodyPr>
            <a:noAutofit/>
          </a:bodyPr>
          <a:lstStyle/>
          <a:p>
            <a:pPr lvl="0" algn="ctr" fontAlgn="base"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Georgia" pitchFamily="18" charset="0"/>
              </a:rPr>
              <a:t>Игра помогает познать окружающий мир</a:t>
            </a:r>
          </a:p>
          <a:p>
            <a:pPr lvl="0" algn="ctr" fontAlgn="base"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Georgia" pitchFamily="18" charset="0"/>
              </a:rPr>
              <a:t>Игра развивает искусство общения</a:t>
            </a:r>
          </a:p>
          <a:p>
            <a:pPr lvl="0" algn="ctr" fontAlgn="base"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Georgia" pitchFamily="18" charset="0"/>
              </a:rPr>
              <a:t>Игра помогает управлять своими чувствами</a:t>
            </a:r>
          </a:p>
          <a:p>
            <a:pPr lvl="0" algn="ctr" fontAlgn="base"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Georgia" pitchFamily="18" charset="0"/>
              </a:rPr>
              <a:t>Игра дает возможность переживать массу эмоций</a:t>
            </a:r>
          </a:p>
          <a:p>
            <a:pPr lvl="0" fontAlgn="base">
              <a:lnSpc>
                <a:spcPct val="250000"/>
              </a:lnSpc>
            </a:pPr>
            <a:endParaRPr lang="ru-RU" sz="28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3130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E2E95-39CB-47B0-83C0-FE7B677D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4574" y="477079"/>
            <a:ext cx="8759689" cy="70427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2"/>
                </a:solidFill>
                <a:latin typeface="Georgia" pitchFamily="18" charset="0"/>
              </a:rPr>
              <a:t>Что развивает игра?</a:t>
            </a:r>
            <a:endParaRPr lang="ru-RU" sz="4000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89043"/>
            <a:ext cx="9144000" cy="3803374"/>
          </a:xfrm>
        </p:spPr>
        <p:txBody>
          <a:bodyPr>
            <a:noAutofit/>
          </a:bodyPr>
          <a:lstStyle/>
          <a:p>
            <a:pPr lvl="0" algn="ctr" fontAlgn="base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Мышление</a:t>
            </a:r>
          </a:p>
          <a:p>
            <a:pPr lvl="0" algn="ctr" fontAlgn="base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Память  </a:t>
            </a:r>
          </a:p>
          <a:p>
            <a:pPr algn="ctr" fontAlgn="base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Усвоение социальных и нравственных норм </a:t>
            </a:r>
          </a:p>
          <a:p>
            <a:pPr lvl="0" algn="ctr" fontAlgn="base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Внимание</a:t>
            </a:r>
          </a:p>
          <a:p>
            <a:pPr lvl="0" algn="ctr" fontAlgn="base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Речь</a:t>
            </a:r>
          </a:p>
          <a:p>
            <a:pPr lvl="0" algn="just" fontAlgn="base">
              <a:buFont typeface="Wingdings" pitchFamily="2" charset="2"/>
              <a:buChar char="Ø"/>
            </a:pPr>
            <a:endParaRPr lang="ru-RU" sz="2800" dirty="0" smtClean="0">
              <a:solidFill>
                <a:schemeClr val="tx1"/>
              </a:solidFill>
              <a:latin typeface="Georgia" pitchFamily="18" charset="0"/>
            </a:endParaRPr>
          </a:p>
          <a:p>
            <a:pPr lvl="0" algn="just" fontAlgn="base">
              <a:buFont typeface="Wingdings" pitchFamily="2" charset="2"/>
              <a:buChar char="Ø"/>
            </a:pPr>
            <a:endParaRPr lang="ru-RU" sz="2800" dirty="0" smtClean="0">
              <a:solidFill>
                <a:schemeClr val="tx1"/>
              </a:solidFill>
              <a:latin typeface="Georgia" pitchFamily="18" charset="0"/>
            </a:endParaRPr>
          </a:p>
          <a:p>
            <a:pPr lvl="0" algn="just" fontAlgn="base">
              <a:buFont typeface="Wingdings" pitchFamily="2" charset="2"/>
              <a:buChar char="Ø"/>
            </a:pPr>
            <a:endParaRPr lang="ru-RU" sz="2800" dirty="0" smtClean="0">
              <a:solidFill>
                <a:schemeClr val="tx1"/>
              </a:solidFill>
              <a:latin typeface="Georgia" pitchFamily="18" charset="0"/>
            </a:endParaRPr>
          </a:p>
          <a:p>
            <a:pPr lvl="0" fontAlgn="base">
              <a:lnSpc>
                <a:spcPct val="250000"/>
              </a:lnSpc>
            </a:pPr>
            <a:endParaRPr lang="ru-RU" sz="28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3130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E2E95-39CB-47B0-83C0-FE7B677D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844" y="2"/>
            <a:ext cx="10164419" cy="1247617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2"/>
                </a:solidFill>
                <a:latin typeface="Georgia" pitchFamily="18" charset="0"/>
              </a:rPr>
              <a:t>Требования к играм, проводимым в адаптационный период</a:t>
            </a:r>
            <a:endParaRPr lang="ru-RU" sz="4000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0418" y="1391478"/>
            <a:ext cx="10018644" cy="3803374"/>
          </a:xfrm>
        </p:spPr>
        <p:txBody>
          <a:bodyPr>
            <a:noAutofit/>
          </a:bodyPr>
          <a:lstStyle/>
          <a:p>
            <a:pPr lvl="0" algn="ctr" fontAlgn="base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должны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быть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фронтальными;</a:t>
            </a:r>
          </a:p>
          <a:p>
            <a:pPr lvl="0" algn="ctr" fontAlgn="base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не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должны быть слишком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длительными;</a:t>
            </a:r>
          </a:p>
          <a:p>
            <a:pPr lvl="0" algn="ctr" fontAlgn="base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использование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музыки, танцевальных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движений;</a:t>
            </a:r>
          </a:p>
          <a:p>
            <a:pPr lvl="0" algn="ctr" fontAlgn="base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инициатор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игры </a:t>
            </a: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- взрослый;</a:t>
            </a:r>
          </a:p>
          <a:p>
            <a:pPr lvl="0" algn="ctr" fontAlgn="base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не оценивать детей;</a:t>
            </a:r>
            <a:endParaRPr lang="ru-RU" sz="32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lvl="0" algn="ctr" fontAlgn="base"/>
            <a:r>
              <a:rPr lang="ru-RU" sz="3200" b="1" dirty="0" smtClean="0">
                <a:solidFill>
                  <a:schemeClr val="tx1"/>
                </a:solidFill>
                <a:latin typeface="Georgia" pitchFamily="18" charset="0"/>
              </a:rPr>
              <a:t>не стоит настаивать на активном участии всех детей. </a:t>
            </a:r>
            <a:endParaRPr lang="ru-RU" sz="3200" b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тский фон для презентации детского сада - 59 фото">
            <a:extLst>
              <a:ext uri="{FF2B5EF4-FFF2-40B4-BE49-F238E27FC236}">
                <a16:creationId xmlns:a16="http://schemas.microsoft.com/office/drawing/2014/main" xmlns="" id="{A9C2D0D4-D724-4BBC-89C0-21FB5A19D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3130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E2E95-39CB-47B0-83C0-FE7B677D6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844" y="1"/>
            <a:ext cx="10164419" cy="78187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2"/>
                </a:solidFill>
                <a:latin typeface="Georgia" pitchFamily="18" charset="0"/>
              </a:rPr>
              <a:t>Литература</a:t>
            </a:r>
            <a:endParaRPr lang="ru-RU" sz="4000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2E7763-E844-40F6-8FF4-8BA4B06EF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1879" y="914400"/>
            <a:ext cx="10018644" cy="3803374"/>
          </a:xfrm>
        </p:spPr>
        <p:txBody>
          <a:bodyPr>
            <a:no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800" dirty="0" err="1" smtClean="0">
                <a:solidFill>
                  <a:schemeClr val="tx1"/>
                </a:solidFill>
                <a:latin typeface="Georgia" pitchFamily="18" charset="0"/>
              </a:rPr>
              <a:t>Аксарина</a:t>
            </a: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Н.М. Воспитание детей раннего возраста. -  М.: Медицина, 1997.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Баркан А.И. Его величество ребенок, какой он есть. – М.:АО «Столетие», 1996.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Богуславская З.М., Смирнова Е.О. «Развивающие игры для детей младшего дошкольного возраста. – М., 1991.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Ватутина Н.Д. «Ребенок поступает в детский сад». – М.: Просвещение, 1983.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Калинина Р. «Ребенок пошел в детский сад. К проблеме адаптации детей к условиям жизни в дошкольном учреждении // Дошкольное воспитание, 1998, №4.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Леонтьев А.Н. «Деятельность. Сознание. Личность». – М., 1997.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Лялина И.В. «Адаптация детей при поступлении в детский сад.». – Волгоград: Учитель, 2001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err="1" smtClean="0">
                <a:solidFill>
                  <a:schemeClr val="tx1"/>
                </a:solidFill>
                <a:latin typeface="Georgia" pitchFamily="18" charset="0"/>
              </a:rPr>
              <a:t>Роньжина</a:t>
            </a: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 А.С. «Занятия психолога с детьми 2-4 лет в период адаптации к дошкольному учреждению.- М.: Книголюб, 2003.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err="1" smtClean="0">
                <a:solidFill>
                  <a:schemeClr val="tx1"/>
                </a:solidFill>
                <a:latin typeface="Georgia" pitchFamily="18" charset="0"/>
              </a:rPr>
              <a:t>Чернецкая</a:t>
            </a: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 Л.В. «Психологические  игры и тренинги в детском саду». – Ростов-на-Дону., 2005.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800" dirty="0" err="1" smtClean="0">
                <a:solidFill>
                  <a:schemeClr val="tx1"/>
                </a:solidFill>
                <a:latin typeface="Georgia" pitchFamily="18" charset="0"/>
              </a:rPr>
              <a:t>Сертакова</a:t>
            </a:r>
            <a:r>
              <a:rPr lang="ru-RU" sz="1800" dirty="0" smtClean="0">
                <a:solidFill>
                  <a:schemeClr val="tx1"/>
                </a:solidFill>
                <a:latin typeface="Georgia" pitchFamily="18" charset="0"/>
              </a:rPr>
              <a:t> Н.М. «Игра как средство социальной адаптации дошкольников: Методическое пособие для педагогов ДОУ. – СПб.: ООО «Изд-во «ДЕТСТВО-ПРЕСС», 2009.</a:t>
            </a:r>
          </a:p>
          <a:p>
            <a:pPr fontAlgn="base"/>
            <a:r>
              <a:rPr lang="ru-RU" sz="3200" dirty="0" smtClean="0"/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051422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</TotalTime>
  <Words>218</Words>
  <Application>Microsoft Office PowerPoint</Application>
  <PresentationFormat>Произвольный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«Игры с детьми и родителями в период адаптации»</vt:lpstr>
      <vt:lpstr>Слайд 2</vt:lpstr>
      <vt:lpstr>Адаптация  </vt:lpstr>
      <vt:lpstr>Для формирования у детей чувства уверенности в окружающем мире в период адаптации необходимо проводить  </vt:lpstr>
      <vt:lpstr>Преимущества игры в период адаптации</vt:lpstr>
      <vt:lpstr>Что развивает игра?</vt:lpstr>
      <vt:lpstr>Требования к играм, проводимым в адаптационный период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«Игры с детьми и родителями в период адаптации»</dc:title>
  <dc:creator>User</dc:creator>
  <cp:lastModifiedBy>Воронцова</cp:lastModifiedBy>
  <cp:revision>11</cp:revision>
  <dcterms:created xsi:type="dcterms:W3CDTF">2024-09-08T13:53:17Z</dcterms:created>
  <dcterms:modified xsi:type="dcterms:W3CDTF">2024-09-11T05:03:55Z</dcterms:modified>
</cp:coreProperties>
</file>