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74" r:id="rId5"/>
    <p:sldId id="275" r:id="rId6"/>
    <p:sldId id="276" r:id="rId7"/>
    <p:sldId id="264" r:id="rId8"/>
    <p:sldId id="265" r:id="rId9"/>
    <p:sldId id="25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785164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4400" dirty="0">
                <a:latin typeface="Georgia" pitchFamily="18" charset="0"/>
              </a:rPr>
              <a:t>«Психологическая помощь дошкольным педагогам в ситуации эмоционального выгорания»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914780" cy="1181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Насырова Наталья Николаевна,</a:t>
            </a:r>
          </a:p>
          <a:p>
            <a:r>
              <a:rPr lang="ru-RU" sz="2000" dirty="0" err="1" smtClean="0">
                <a:latin typeface="Georgia" pitchFamily="18" charset="0"/>
              </a:rPr>
              <a:t>Фатхуллина</a:t>
            </a:r>
            <a:r>
              <a:rPr lang="ru-RU" sz="2000" dirty="0" smtClean="0">
                <a:latin typeface="Georgia" pitchFamily="18" charset="0"/>
              </a:rPr>
              <a:t> Лидия </a:t>
            </a:r>
            <a:r>
              <a:rPr lang="ru-RU" sz="2000" dirty="0" err="1" smtClean="0">
                <a:latin typeface="Georgia" pitchFamily="18" charset="0"/>
              </a:rPr>
              <a:t>Расуловна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МОАУ «СОШ № 52 г.Орска»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571994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Georgia" pitchFamily="18" charset="0"/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42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477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64904"/>
            <a:ext cx="8305800" cy="372160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"</a:t>
            </a:r>
            <a:r>
              <a:rPr lang="ru-RU" sz="4000" dirty="0">
                <a:latin typeface="Georgia" pitchFamily="18" charset="0"/>
              </a:rPr>
              <a:t>Каждый человек имеет достоинство и ценен именно в силу своей отдельности и уникальности. Когда мы чувствуем и понимаем, что нас ценят как людей, мы сами постепенно можем начать ценить различные стороны самих себя". </a:t>
            </a:r>
            <a:r>
              <a:rPr lang="ru-RU" sz="4000" dirty="0" smtClean="0">
                <a:latin typeface="Georgia" pitchFamily="18" charset="0"/>
              </a:rPr>
              <a:t>                                                   </a:t>
            </a:r>
            <a:r>
              <a:rPr lang="ru-RU" sz="4000" dirty="0" err="1" smtClean="0">
                <a:latin typeface="Georgia" pitchFamily="18" charset="0"/>
              </a:rPr>
              <a:t>К.Роджерс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4"/>
            <a:ext cx="2714644" cy="254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1этап.</a:t>
            </a:r>
            <a:r>
              <a:rPr lang="ru-RU" sz="4000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Georgia" pitchFamily="18" charset="0"/>
              </a:rPr>
              <a:t>Актуальность проблемы.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472386" cy="3895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Эмоциональное выгорание</a:t>
            </a:r>
            <a:r>
              <a:rPr lang="ru-RU" sz="3200" dirty="0" smtClean="0">
                <a:latin typeface="Georgia" pitchFamily="18" charset="0"/>
              </a:rPr>
              <a:t> — это истощение энергии у профессионалов в сфере социальной помощи, когда они чувствуют себя перегруженными проблемами других людей</a:t>
            </a:r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американский психиатр Х. </a:t>
            </a:r>
            <a:r>
              <a:rPr lang="ru-RU" dirty="0" err="1" smtClean="0"/>
              <a:t>Фрейденберг</a:t>
            </a:r>
            <a:r>
              <a:rPr lang="ru-RU" dirty="0" smtClean="0"/>
              <a:t> в 1974 году</a:t>
            </a:r>
          </a:p>
          <a:p>
            <a:endParaRPr lang="ru-RU" dirty="0"/>
          </a:p>
        </p:txBody>
      </p:sp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502634" cy="238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Причина </a:t>
            </a:r>
            <a:r>
              <a:rPr lang="ru-RU" sz="4000" b="1" i="1" dirty="0">
                <a:latin typeface="Georgia" pitchFamily="18" charset="0"/>
              </a:rPr>
              <a:t>профессионального выгорания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780928"/>
            <a:ext cx="7472386" cy="3895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Психоэмоциональное </a:t>
            </a:r>
            <a:r>
              <a:rPr lang="ru-RU" sz="3200" b="1" dirty="0">
                <a:latin typeface="Georgia" pitchFamily="18" charset="0"/>
              </a:rPr>
              <a:t>истощение и переутомление от вынужденного интенсивного, близкого общения с клиентами на работе (в данном случае - это дети дошкольного возраста и их семьи</a:t>
            </a:r>
            <a:r>
              <a:rPr lang="ru-RU" sz="3200" b="1" dirty="0" smtClean="0">
                <a:latin typeface="Georgia" pitchFamily="18" charset="0"/>
              </a:rPr>
              <a:t>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71943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Три </a:t>
            </a:r>
            <a:r>
              <a:rPr lang="ru-RU" sz="4000" b="1" i="1" dirty="0">
                <a:latin typeface="Georgia" pitchFamily="18" charset="0"/>
              </a:rPr>
              <a:t>основных стадии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5133256" cy="46085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Стадия уплощения эмоций или </a:t>
            </a:r>
            <a:r>
              <a:rPr lang="ru-RU" sz="3200" dirty="0" smtClean="0">
                <a:latin typeface="Georgia" pitchFamily="18" charset="0"/>
              </a:rPr>
              <a:t>напряжения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Стадия </a:t>
            </a:r>
            <a:r>
              <a:rPr lang="ru-RU" sz="3200" dirty="0">
                <a:latin typeface="Georgia" panose="02040502050405020303" pitchFamily="18" charset="0"/>
              </a:rPr>
              <a:t>конфронтации или сопротивления. </a:t>
            </a:r>
            <a:endParaRPr lang="ru-RU" sz="32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Стадия </a:t>
            </a:r>
            <a:r>
              <a:rPr lang="ru-RU" sz="3200" dirty="0">
                <a:latin typeface="Georgia" panose="02040502050405020303" pitchFamily="18" charset="0"/>
              </a:rPr>
              <a:t>истощения и потери ценностных ориентаций.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6" y="2348880"/>
            <a:ext cx="2918098" cy="29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1329"/>
            <a:ext cx="8229600" cy="71943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Georgia" pitchFamily="18" charset="0"/>
              </a:rPr>
              <a:t>Специфика работы и </a:t>
            </a:r>
            <a:r>
              <a:rPr lang="ru-RU" sz="4000" b="1" i="1" dirty="0" smtClean="0">
                <a:latin typeface="Georgia" pitchFamily="18" charset="0"/>
              </a:rPr>
              <a:t>трудности педагогов ДОУ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340768"/>
            <a:ext cx="6336704" cy="511256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Georgia" pitchFamily="18" charset="0"/>
              </a:rPr>
              <a:t>Обесцениванием своего профессионального вклада</a:t>
            </a:r>
          </a:p>
          <a:p>
            <a:pPr algn="ctr"/>
            <a:r>
              <a:rPr lang="ru-RU" sz="2200" dirty="0" smtClean="0">
                <a:latin typeface="Georgia" pitchFamily="18" charset="0"/>
              </a:rPr>
              <a:t>Изменения нормативов, условий труда и методических предписаний </a:t>
            </a:r>
          </a:p>
          <a:p>
            <a:pPr algn="ctr"/>
            <a:r>
              <a:rPr lang="ru-RU" sz="2200" dirty="0" smtClean="0">
                <a:latin typeface="Georgia" pitchFamily="18" charset="0"/>
              </a:rPr>
              <a:t>Высокое эмоциональное напряжение и постоянный внутренний контроль</a:t>
            </a:r>
          </a:p>
          <a:p>
            <a:pPr algn="ctr"/>
            <a:r>
              <a:rPr lang="ru-RU" sz="2200" dirty="0" smtClean="0">
                <a:latin typeface="Georgia" pitchFamily="18" charset="0"/>
              </a:rPr>
              <a:t>Постоянное эмоциональное погружение в рабочий процесс в течении </a:t>
            </a:r>
            <a:r>
              <a:rPr lang="ru-RU" sz="2200" dirty="0">
                <a:latin typeface="Georgia" pitchFamily="18" charset="0"/>
              </a:rPr>
              <a:t>всего </a:t>
            </a:r>
            <a:r>
              <a:rPr lang="ru-RU" sz="2200" dirty="0" smtClean="0">
                <a:latin typeface="Georgia" pitchFamily="18" charset="0"/>
              </a:rPr>
              <a:t>дня</a:t>
            </a:r>
          </a:p>
          <a:p>
            <a:pPr algn="ctr"/>
            <a:r>
              <a:rPr lang="ru-RU" sz="2200" dirty="0" smtClean="0">
                <a:latin typeface="Georgia" pitchFamily="18" charset="0"/>
              </a:rPr>
              <a:t>Установление </a:t>
            </a:r>
            <a:r>
              <a:rPr lang="ru-RU" sz="2200" dirty="0">
                <a:latin typeface="Georgia" pitchFamily="18" charset="0"/>
              </a:rPr>
              <a:t>и поддержание контакта с родителями, в том числе "трудными" </a:t>
            </a:r>
            <a:r>
              <a:rPr lang="ru-RU" sz="2200" dirty="0" smtClean="0">
                <a:latin typeface="Georgia" pitchFamily="18" charset="0"/>
              </a:rPr>
              <a:t>семьями</a:t>
            </a:r>
          </a:p>
          <a:p>
            <a:pPr algn="ctr"/>
            <a:r>
              <a:rPr lang="ru-RU" sz="2200" dirty="0">
                <a:latin typeface="Georgia" pitchFamily="18" charset="0"/>
              </a:rPr>
              <a:t>Повышенная психологическая и юридическая ответственность за жизнь, здоровье и благополучие маленьких детей</a:t>
            </a:r>
            <a:r>
              <a:rPr lang="ru-RU" sz="2200" dirty="0" smtClean="0">
                <a:latin typeface="Georgia" pitchFamily="18" charset="0"/>
              </a:rPr>
              <a:t>.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25" r="20639"/>
          <a:stretch/>
        </p:blipFill>
        <p:spPr>
          <a:xfrm>
            <a:off x="251520" y="1719064"/>
            <a:ext cx="2520280" cy="4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47" y="332656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i="1" dirty="0" smtClean="0">
                <a:latin typeface="Georgia" pitchFamily="18" charset="0"/>
              </a:rPr>
              <a:t>Способы практической психологической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935480"/>
            <a:ext cx="6336704" cy="46367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При </a:t>
            </a:r>
            <a:r>
              <a:rPr lang="ru-RU" sz="3000" dirty="0">
                <a:latin typeface="Georgia" pitchFamily="18" charset="0"/>
              </a:rPr>
              <a:t>каких условиях работы в ДОУ проблема профессионального выгорания будет минимальной? Можем ли мы сами изменить это? </a:t>
            </a:r>
            <a:endParaRPr lang="ru-RU" sz="3000" dirty="0" smtClean="0">
              <a:latin typeface="Georgia" pitchFamily="18" charset="0"/>
            </a:endParaRPr>
          </a:p>
          <a:p>
            <a:pPr algn="ctr"/>
            <a:r>
              <a:rPr lang="ru-RU" sz="3000" dirty="0" smtClean="0">
                <a:latin typeface="Georgia" pitchFamily="18" charset="0"/>
              </a:rPr>
              <a:t>Какие </a:t>
            </a:r>
            <a:r>
              <a:rPr lang="ru-RU" sz="3000" dirty="0">
                <a:latin typeface="Georgia" pitchFamily="18" charset="0"/>
              </a:rPr>
              <a:t>параметры могут тогда служить индикаторами эффективности психологической помощи, оказываемой дошкольным педагогам? Что изменится в  работе с детьми и профессиональных качествах, если проводить работу по профилактике </a:t>
            </a:r>
            <a:r>
              <a:rPr lang="ru-RU" sz="3000" dirty="0" err="1">
                <a:latin typeface="Georgia" pitchFamily="18" charset="0"/>
              </a:rPr>
              <a:t>профвыгорания</a:t>
            </a:r>
            <a:r>
              <a:rPr lang="ru-RU" sz="3000" dirty="0">
                <a:latin typeface="Georgia" pitchFamily="18" charset="0"/>
              </a:rPr>
              <a:t>?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952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Вопрос педагогам???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3" y="1988840"/>
            <a:ext cx="5413733" cy="4389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Как уберечь себя от эмоционального выгора</a:t>
            </a:r>
            <a:r>
              <a:rPr lang="ru-RU" sz="3600" dirty="0" smtClean="0"/>
              <a:t>ния</a:t>
            </a:r>
            <a:r>
              <a:rPr lang="ru-RU" sz="3600" dirty="0" smtClean="0">
                <a:latin typeface="Georgia" pitchFamily="18" charset="0"/>
              </a:rPr>
              <a:t>? Какие способы Вы знаете? </a:t>
            </a:r>
          </a:p>
          <a:p>
            <a:pPr algn="ctr"/>
            <a:r>
              <a:rPr lang="ru-RU" sz="3600" dirty="0" smtClean="0"/>
              <a:t>Человек в ситуации стресса в настоящий момент. Что </a:t>
            </a:r>
            <a:r>
              <a:rPr lang="ru-RU" sz="3600" dirty="0"/>
              <a:t>можно сделать, </a:t>
            </a:r>
            <a:r>
              <a:rPr lang="ru-RU" sz="3600" dirty="0" smtClean="0"/>
              <a:t>чтобы быстро </a:t>
            </a:r>
            <a:r>
              <a:rPr lang="ru-RU" sz="3600" dirty="0"/>
              <a:t>прийти в себя? </a:t>
            </a:r>
          </a:p>
          <a:p>
            <a:pPr algn="ctr"/>
            <a:endParaRPr lang="ru-RU" dirty="0" smtClean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3898404" cy="31888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988840"/>
            <a:ext cx="5143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dirty="0" smtClean="0">
                <a:latin typeface="Georgia" pitchFamily="18" charset="0"/>
              </a:rPr>
              <a:t>«</a:t>
            </a:r>
            <a:r>
              <a:rPr lang="ru-RU" sz="3600" b="1" dirty="0">
                <a:latin typeface="Georgia" pitchFamily="18" charset="0"/>
              </a:rPr>
              <a:t>Любимое животное</a:t>
            </a:r>
            <a:r>
              <a:rPr lang="ru-RU" sz="3600" b="1" dirty="0" smtClean="0">
                <a:latin typeface="Georgia" pitchFamily="18" charset="0"/>
              </a:rPr>
              <a:t>»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atin typeface="Georgia" pitchFamily="18" charset="0"/>
              </a:rPr>
              <a:t>«Крокодил»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atin typeface="Georgia" pitchFamily="18" charset="0"/>
              </a:rPr>
              <a:t>Аббревиатура «Зоопарк»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atin typeface="Georgia" pitchFamily="18" charset="0"/>
              </a:rPr>
              <a:t>Гороскоп</a:t>
            </a:r>
          </a:p>
          <a:p>
            <a:pPr marL="742950" indent="-742950" algn="ctr">
              <a:buAutoNum type="arabicPeriod"/>
            </a:pPr>
            <a:r>
              <a:rPr lang="ru-RU" sz="3600" b="1" dirty="0" err="1" smtClean="0">
                <a:latin typeface="Georgia" pitchFamily="18" charset="0"/>
              </a:rPr>
              <a:t>Кокологический</a:t>
            </a:r>
            <a:r>
              <a:rPr lang="ru-RU" sz="3600" b="1" dirty="0" smtClean="0">
                <a:latin typeface="Georgia" pitchFamily="18" charset="0"/>
              </a:rPr>
              <a:t> тест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860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Практическая часть «Забавные животные»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233" t="6160" r="11079" b="7596"/>
          <a:stretch/>
        </p:blipFill>
        <p:spPr>
          <a:xfrm>
            <a:off x="357158" y="1988840"/>
            <a:ext cx="2961329" cy="33843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712</TotalTime>
  <Words>244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Georgia</vt:lpstr>
      <vt:lpstr>Wingdings 2</vt:lpstr>
      <vt:lpstr>Поток</vt:lpstr>
      <vt:lpstr>           «Психологическая помощь дошкольным педагогам в ситуации эмоционального выгорания»   </vt:lpstr>
      <vt:lpstr>   "Каждый человек имеет достоинство и ценен именно в силу своей отдельности и уникальности. Когда мы чувствуем и понимаем, что нас ценят как людей, мы сами постепенно можем начать ценить различные стороны самих себя".                                                    К.Роджерс</vt:lpstr>
      <vt:lpstr>1этап. Актуальность проблемы. </vt:lpstr>
      <vt:lpstr>Причина профессионального выгорания </vt:lpstr>
      <vt:lpstr>Три основных стадии</vt:lpstr>
      <vt:lpstr>Специфика работы и трудности педагогов ДОУ</vt:lpstr>
      <vt:lpstr>Способы практической психологической помощи</vt:lpstr>
      <vt:lpstr>Вопрос педагогам???</vt:lpstr>
      <vt:lpstr>Презентация PowerPoint</vt:lpstr>
      <vt:lpstr>Рефлексия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картинке, который покажет насколько Вы стрессоустойчивы </dc:title>
  <dc:creator>Воронцова</dc:creator>
  <cp:lastModifiedBy>Воспитатель</cp:lastModifiedBy>
  <cp:revision>23</cp:revision>
  <dcterms:created xsi:type="dcterms:W3CDTF">2024-10-24T10:11:24Z</dcterms:created>
  <dcterms:modified xsi:type="dcterms:W3CDTF">2025-11-24T09:12:55Z</dcterms:modified>
</cp:coreProperties>
</file>