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77" r:id="rId3"/>
    <p:sldId id="278" r:id="rId4"/>
    <p:sldId id="282" r:id="rId5"/>
    <p:sldId id="285" r:id="rId6"/>
    <p:sldId id="283" r:id="rId7"/>
    <p:sldId id="272" r:id="rId8"/>
    <p:sldId id="275" r:id="rId9"/>
    <p:sldId id="276" r:id="rId10"/>
    <p:sldId id="284" r:id="rId11"/>
    <p:sldId id="292" r:id="rId12"/>
    <p:sldId id="289" r:id="rId13"/>
    <p:sldId id="290" r:id="rId14"/>
    <p:sldId id="286" r:id="rId15"/>
    <p:sldId id="287" r:id="rId16"/>
    <p:sldId id="288" r:id="rId17"/>
    <p:sldId id="293" r:id="rId18"/>
    <p:sldId id="294" r:id="rId19"/>
    <p:sldId id="295" r:id="rId20"/>
    <p:sldId id="296" r:id="rId21"/>
    <p:sldId id="297" r:id="rId22"/>
    <p:sldId id="299" r:id="rId23"/>
    <p:sldId id="298" r:id="rId24"/>
    <p:sldId id="26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1.9025663815131647E-3"/>
          <c:y val="4.168981224308406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Образовательный ценз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Лист1!$A$2:$A$5</c:f>
              <c:strCache>
                <c:ptCount val="2"/>
                <c:pt idx="0">
                  <c:v>Высшее педагогической направленности</c:v>
                </c:pt>
                <c:pt idx="1">
                  <c:v>Среднее профессиональное образование педагогической направленности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0.56999999999999995</c:v>
                </c:pt>
                <c:pt idx="1">
                  <c:v>0.43000000000000038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3116370808678501"/>
          <c:y val="7.8708945165638103E-2"/>
          <c:w val="0.34516765285996115"/>
          <c:h val="0.92129105483436191"/>
        </c:manualLayout>
      </c:layout>
    </c:legend>
    <c:plotVisOnly val="1"/>
  </c:chart>
  <c:spPr>
    <a:solidFill>
      <a:schemeClr val="accent3">
        <a:lumMod val="20000"/>
        <a:lumOff val="80000"/>
      </a:schemeClr>
    </a:solidFill>
    <a:ln>
      <a:solidFill>
        <a:srgbClr val="0070C0"/>
      </a:solidFill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Повышение квалификации</a:t>
            </a:r>
            <a:endParaRPr lang="ru-RU" dirty="0"/>
          </a:p>
        </c:rich>
      </c:tx>
      <c:layout>
        <c:manualLayout>
          <c:xMode val="edge"/>
          <c:yMode val="edge"/>
          <c:x val="3.5179814328622383E-2"/>
          <c:y val="4.1689690058432739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7.7795927682952723E-2"/>
          <c:y val="0.37390026246719182"/>
          <c:w val="0.56464420208343624"/>
          <c:h val="0.511273840769903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Образовательный ценз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Лист1!$A$2:$A$5</c:f>
              <c:strCache>
                <c:ptCount val="1"/>
                <c:pt idx="0">
                  <c:v>Курсы повышения квалификации по применению в образовательном процессе ФГОС ДО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1</c:v>
                </c:pt>
              </c:numCache>
            </c:numRef>
          </c:val>
        </c:ser>
      </c:pie3DChart>
    </c:plotArea>
    <c:legend>
      <c:legendPos val="r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3116370808678501"/>
          <c:y val="7.8708945165638089E-2"/>
          <c:w val="0.34516765285996082"/>
          <c:h val="0.92129105483436191"/>
        </c:manualLayout>
      </c:layout>
    </c:legend>
    <c:plotVisOnly val="1"/>
  </c:chart>
  <c:spPr>
    <a:solidFill>
      <a:schemeClr val="accent3">
        <a:lumMod val="20000"/>
        <a:lumOff val="80000"/>
      </a:schemeClr>
    </a:solidFill>
    <a:ln>
      <a:solidFill>
        <a:srgbClr val="0070C0"/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Сведения о квалификации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 педагогических кадров</a:t>
            </a:r>
          </a:p>
        </c:rich>
      </c:tx>
      <c:layout>
        <c:manualLayout>
          <c:xMode val="edge"/>
          <c:yMode val="edge"/>
          <c:x val="1.7321100917431227E-2"/>
          <c:y val="4.9751243781094495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463702906701929E-2"/>
          <c:y val="0.46527734033245882"/>
          <c:w val="0.58371871994261348"/>
          <c:h val="0.394778652668417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Сведения о квалификации педагогических кадров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Высшая</c:v>
                </c:pt>
                <c:pt idx="1">
                  <c:v>Первая</c:v>
                </c:pt>
                <c:pt idx="2">
                  <c:v>Соответствие занимаемой должности</c:v>
                </c:pt>
                <c:pt idx="3">
                  <c:v>Не имеют категорию и не проходили соответствие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0.23</c:v>
                </c:pt>
                <c:pt idx="1">
                  <c:v>0.56999999999999995</c:v>
                </c:pt>
                <c:pt idx="2">
                  <c:v>3.0000000000000051E-2</c:v>
                </c:pt>
                <c:pt idx="3">
                  <c:v>0.17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6552138919096573"/>
          <c:y val="6.8386540191609432E-2"/>
          <c:w val="0.42481831972838385"/>
          <c:h val="0.84800979877515315"/>
        </c:manualLayout>
      </c:layout>
    </c:legend>
    <c:plotVisOnly val="1"/>
  </c:chart>
  <c:spPr>
    <a:solidFill>
      <a:schemeClr val="accent3">
        <a:lumMod val="20000"/>
        <a:lumOff val="80000"/>
      </a:schemeClr>
    </a:solidFill>
    <a:ln>
      <a:solidFill>
        <a:srgbClr val="0070C0"/>
      </a:solidFill>
    </a:ln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4D9C8-3432-489F-BF07-CC64AA86AA8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F05F0-359E-438E-BAC9-4D6A00C70D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s-eralashka-orsk-r56.gosweb.gosuslugi.ru/" TargetMode="External"/><Relationship Id="rId2" Type="http://schemas.openxmlformats.org/officeDocument/2006/relationships/hyperlink" Target="https://vk.com/eralashka116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4824536" cy="114300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 дошкольное  образовательное автономное учреждение  «Центр развития ребенка – детский сад № 116 г. Орска «Ералашка»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772816"/>
            <a:ext cx="6840760" cy="424847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7200" b="1" dirty="0" smtClean="0">
              <a:solidFill>
                <a:srgbClr val="00388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опыта работы</a:t>
            </a:r>
            <a:endParaRPr lang="ru-RU" sz="1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«Управленческий инструментарий в контексте реализации Программы развития»</a:t>
            </a:r>
            <a:endParaRPr lang="ru-RU" sz="1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6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6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6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6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6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6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Пьянкова Л.В, заведующий</a:t>
            </a:r>
            <a:endParaRPr lang="ru-RU" sz="6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6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МДОАУ «ЦРР -  детский сад №116 г. Орска».</a:t>
            </a:r>
          </a:p>
          <a:p>
            <a:pPr marL="0" indent="0" algn="ctr">
              <a:buNone/>
              <a:defRPr/>
            </a:pPr>
            <a:endParaRPr lang="ru-RU" sz="1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4800" b="1" dirty="0" smtClean="0">
              <a:solidFill>
                <a:srgbClr val="0038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2800" b="1" dirty="0" smtClean="0">
              <a:solidFill>
                <a:srgbClr val="0038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2800" b="1" dirty="0" smtClean="0">
              <a:solidFill>
                <a:srgbClr val="0038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2800" b="1" dirty="0" smtClean="0">
              <a:solidFill>
                <a:srgbClr val="0038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2800" b="1" dirty="0" smtClean="0">
                <a:solidFill>
                  <a:srgbClr val="0038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endParaRPr lang="ru-RU" sz="5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04664"/>
            <a:ext cx="2232248" cy="186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260648"/>
            <a:ext cx="7571184" cy="1944215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9900FF"/>
                </a:solidFill>
                <a:latin typeface="Bookman Old Style" pitchFamily="18" charset="0"/>
              </a:rPr>
              <a:t>     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МДОАУ «ЦРР - детский сад № 116 г. Орска» укомплектован в соответствии со штатным расписанием. Укомплектованность  кадрами: 100%. Всего в ДОУ – 94 работника. Должностной состав руководящих работников включает: заведующего, заместителей заведующего, главного бухгалтера. Общая численность педагогических работников в МДОАУ «ЦРР – детский сад № 116 г. Орска» - 35 человека: воспитатели - 25; музыкальный руководитель - 4; старший воспитатель – 2; инструктор по физической культуре – 2; учитель – логопед – 1; педагог – психолог – 1.</a:t>
            </a:r>
            <a:endParaRPr lang="ru-RU" sz="2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187624" y="1988840"/>
          <a:ext cx="3816424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5220072" y="1988840"/>
          <a:ext cx="3456384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2195736" y="4077072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7092" t="3254" r="5201" b="7584"/>
          <a:stretch>
            <a:fillRect/>
          </a:stretch>
        </p:blipFill>
        <p:spPr>
          <a:xfrm>
            <a:off x="179512" y="2492896"/>
            <a:ext cx="2880320" cy="2343150"/>
          </a:xfrm>
        </p:spPr>
      </p:pic>
      <p:pic>
        <p:nvPicPr>
          <p:cNvPr id="17" name="Содержимое 16" descr="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2808312" cy="2185804"/>
          </a:xfrm>
        </p:spPr>
      </p:pic>
      <p:sp>
        <p:nvSpPr>
          <p:cNvPr id="18" name="Прямоугольник 17"/>
          <p:cNvSpPr/>
          <p:nvPr/>
        </p:nvSpPr>
        <p:spPr>
          <a:xfrm>
            <a:off x="314325" y="4576048"/>
            <a:ext cx="85915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rgbClr val="9900FF"/>
              </a:solidFill>
              <a:latin typeface="Comic Sans MS" pitchFamily="66" charset="0"/>
            </a:endParaRPr>
          </a:p>
          <a:p>
            <a:pPr algn="just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2020г.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лауреат Всероссийского конкурса «500 лучших образовательных организаций страны – 2020» в номинации «Лидер в области дошкольного образования – 2020»</a:t>
            </a:r>
            <a:endParaRPr lang="ru-RU" sz="1600" b="1" u="sng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2022г.- 2023г.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лауреаты Всероссийского конкурса «Образовательная организация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века. Лига лидеров – 2022, 2023» в номинации «Лидер в разработке и реализации стратегии развития образовательной организации и повышения качества образования»В 2022 г. - Заведующий вступила в общественное профессиональное объединение  «Невская  Образовательная Ассамблея» </a:t>
            </a:r>
          </a:p>
          <a:p>
            <a:pPr algn="just"/>
            <a:endParaRPr lang="ru-RU" sz="1400" b="1" dirty="0" smtClean="0">
              <a:solidFill>
                <a:srgbClr val="9900FF"/>
              </a:solidFill>
              <a:latin typeface="Comic Sans MS" pitchFamily="66" charset="0"/>
            </a:endParaRPr>
          </a:p>
          <a:p>
            <a:endParaRPr lang="ru-RU" b="1" dirty="0">
              <a:solidFill>
                <a:srgbClr val="9900FF"/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32656"/>
            <a:ext cx="2312392" cy="3096344"/>
          </a:xfrm>
          <a:prstGeom prst="rect">
            <a:avLst/>
          </a:prstGeom>
          <a:noFill/>
          <a:ln w="9525">
            <a:solidFill>
              <a:srgbClr val="9900FF"/>
            </a:solidFill>
            <a:miter lim="800000"/>
            <a:headEnd/>
            <a:tailEnd/>
          </a:ln>
          <a:effectLst/>
        </p:spPr>
      </p:pic>
      <p:pic>
        <p:nvPicPr>
          <p:cNvPr id="21" name="Рисунок 20" descr="C:\Users\User\Desktop\20240122_1559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573016"/>
            <a:ext cx="1296144" cy="113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Конкурсы ДОУ№116\Конкурсы 2023-2024\2023 Конкурс Лига лидеров 2023\20231215_114036.jpg"/>
          <p:cNvPicPr/>
          <p:nvPr/>
        </p:nvPicPr>
        <p:blipFill>
          <a:blip r:embed="rId6" cstate="print"/>
          <a:srcRect l="11198" t="2905" r="2333" b="2075"/>
          <a:stretch>
            <a:fillRect/>
          </a:stretch>
        </p:blipFill>
        <p:spPr bwMode="auto">
          <a:xfrm>
            <a:off x="3419872" y="3573016"/>
            <a:ext cx="136815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Конкурсы ДОУ№116\Конкурсы 2023-2024\2023 Конкурс Лига лидеров 2023\20231211_09374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332656"/>
            <a:ext cx="223224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Конкурсы ДОУ№116\Конкурсы 2022 -2023\№1768 Пьянкова Людмила Васильевна_Монтажная область 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2204864"/>
            <a:ext cx="2104541" cy="266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AppData\Local\Microsoft\Windows\Temporary Internet Files\Content.Word\IMG-20230413-WA0009.jpg"/>
          <p:cNvPicPr/>
          <p:nvPr/>
        </p:nvPicPr>
        <p:blipFill>
          <a:blip r:embed="rId2" cstate="print"/>
          <a:srcRect l="7143" r="3571" b="2857"/>
          <a:stretch>
            <a:fillRect/>
          </a:stretch>
        </p:blipFill>
        <p:spPr bwMode="auto">
          <a:xfrm>
            <a:off x="971600" y="260648"/>
            <a:ext cx="15841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Конкурсы ДОУ№116\Конкурсы 2022 -2023\Конкурс буклетов Безопасность ребенка в зимний период\Фокина Е.В.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420888"/>
            <a:ext cx="151216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Конкурсы ДОУ№116\Конкурсы 2022 -2023\Выставка Наставник глазами детей\Кудрявцева Е.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60648"/>
            <a:ext cx="1584176" cy="20882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Рисунок 8" descr="C:\Users\User\Desktop\449f5c725b9d18603fe3fe033341cd9b_removed_page-0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60648"/>
            <a:ext cx="15121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Конкурсы ДОУ№116\Конкурсы 2022 -2023\Фотоконкурс Движение - это жизнь\Оськина Е.С.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2420888"/>
            <a:ext cx="158417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Конкурсы ДОУ№116\Конкурсы 2022 -2023\Мантаева Г.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2420888"/>
            <a:ext cx="1512168" cy="21602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" name="Рисунок 11" descr="D:\Конкурсы ДОУ№116\Конкурсы 2022 -2023\Всероссийский фестиваль Воспитатели России\Оренбургская область Сапрыкина Юлия Викторовна 1361_page-000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260648"/>
            <a:ext cx="1512168" cy="2088232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3" name="Рисунок 12" descr="C:\Users\Светлана\Desktop\s_185e7732709ada990d65e7fb881a2a32 (1)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776" y="4509120"/>
            <a:ext cx="15121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Конкурсы ДОУ№116\Конкурсы 2022 -2023\2023 Конкурс Эссе Наставник\Оськина Е.С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9952" y="2420888"/>
            <a:ext cx="15841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Конкурсы ДОУ№116\Читаем детям о войне 2023\МДОАУ № 116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4581128"/>
            <a:ext cx="1580952" cy="2028076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6" name="Рисунок 15" descr="D:\Конкурсы ДОУ№116\Конкурсы 2022 -2023\2023 Ратиева Н.А Благодарность проекта infourok.ru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52320" y="260648"/>
            <a:ext cx="1492197" cy="211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Конкурсы ДОУ№116\Конкурсы 2023-2024\2023 За мир\Мамонтова А.С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39952" y="4581128"/>
            <a:ext cx="1440160" cy="2016224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55776" y="2420888"/>
            <a:ext cx="1512168" cy="209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80312" y="4653136"/>
            <a:ext cx="1440160" cy="194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Рисунок 21" descr="D:\Конкурсы ДОУ№116\Конкурсы 2022 -2023\2023 Мамонтова А.С\IMG-3f362c863440b22a464b369856b738b8-V.jpg"/>
          <p:cNvPicPr/>
          <p:nvPr/>
        </p:nvPicPr>
        <p:blipFill>
          <a:blip r:embed="rId16" cstate="print"/>
          <a:srcRect r="-57" b="10513"/>
          <a:stretch>
            <a:fillRect/>
          </a:stretch>
        </p:blipFill>
        <p:spPr bwMode="auto">
          <a:xfrm>
            <a:off x="5796136" y="4653136"/>
            <a:ext cx="1512168" cy="198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User\Desktop\Сарсенбаева М.К_page-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2656"/>
            <a:ext cx="2232248" cy="1872208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9" descr="C:\Users\User\Desktop\2023 Мамонтова Алёна Сергеевна 2581306676_page-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32656"/>
            <a:ext cx="2232248" cy="1800200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32656"/>
            <a:ext cx="223224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Светлана\Desktop\16804986390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2276872"/>
            <a:ext cx="1728191" cy="249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Конкурсы ДОУ№116\Конкурсы 2022 -2023\19.05.2023 Сарсенбаев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276872"/>
            <a:ext cx="17281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Конкурсы ДОУ№116\Конкурсы 2022 -2023\2023 РАтиева Н.А. Свидетельство проекта infourok.ru №БЭ2363582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2276872"/>
            <a:ext cx="1670157" cy="2362200"/>
          </a:xfrm>
          <a:prstGeom prst="rect">
            <a:avLst/>
          </a:prstGeom>
          <a:noFill/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2276872"/>
            <a:ext cx="1680658" cy="2376264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7" name="Рисунок 16" descr="C:\Users\User\Desktop\Фокина Е.В_page-000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9632" y="4869160"/>
            <a:ext cx="2232248" cy="168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User\Desktop\Диплом 10.06.2023_page-000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4797152"/>
            <a:ext cx="1512168" cy="179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4725144"/>
            <a:ext cx="1512168" cy="188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Рисунок 19" descr="C:\Users\User\Desktop\(Орен) Базыкина Лилия Николаевна 19559_page-0001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6256" y="4725144"/>
            <a:ext cx="151216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332657"/>
            <a:ext cx="7416824" cy="2736303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Clr>
                <a:srgbClr val="C00000"/>
              </a:buClr>
              <a:buNone/>
            </a:pPr>
            <a:r>
              <a:rPr lang="ru-RU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настоящее время в МДОАУ «ЦРР – детский сад № 116 г. Орска» реализуются 6 дополнительных общеразвивающих программ:</a:t>
            </a:r>
          </a:p>
          <a:p>
            <a:pPr marL="173038" indent="-173038" algn="just">
              <a:buClr>
                <a:srgbClr val="C00000"/>
              </a:buClr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дополнительная </a:t>
            </a:r>
            <a:r>
              <a:rPr lang="ru-RU" sz="2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общеразвивающая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программа  социально – гуманитарной направленности по обучению чтению «</a:t>
            </a:r>
            <a:r>
              <a:rPr lang="ru-RU" sz="2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Читалочка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детей 3-7 лет (срок реализации – 1 год);</a:t>
            </a:r>
          </a:p>
          <a:p>
            <a:pPr marL="173038" indent="-173038" algn="just">
              <a:buClr>
                <a:srgbClr val="C00000"/>
              </a:buClr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дополнительная </a:t>
            </a:r>
            <a:r>
              <a:rPr lang="ru-RU" sz="2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общеразвивающая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программа  социально – гуманитарной направленности по раннему обучению английскому языку  «Английский для дошкольников» детей 3-7 лет   (срок реализации – 1 год). </a:t>
            </a:r>
          </a:p>
          <a:p>
            <a:pPr marL="173038" indent="-173038" algn="just">
              <a:buClr>
                <a:srgbClr val="C00000"/>
              </a:buClr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дополнительная </a:t>
            </a:r>
            <a:r>
              <a:rPr lang="ru-RU" sz="2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общеразвивающая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программа  социально – гуманитарной направленности 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Занимательная математика» детей 3-7 лет (срок реализации – 1 год);</a:t>
            </a:r>
          </a:p>
          <a:p>
            <a:pPr marL="173038" indent="-173038" algn="just">
              <a:buClr>
                <a:srgbClr val="C00000"/>
              </a:buClr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дополнительная </a:t>
            </a:r>
            <a:r>
              <a:rPr lang="ru-RU" sz="2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общеразвивающая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программа  физкультурно-спортивной 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направленности «</a:t>
            </a:r>
            <a:r>
              <a:rPr lang="ru-RU" sz="2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Фитбол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Веселый мяч» детей 3-7 лет (срок реализации – 1 год);</a:t>
            </a:r>
          </a:p>
          <a:p>
            <a:pPr marL="173038" indent="-173038" algn="just">
              <a:buClr>
                <a:srgbClr val="C00000"/>
              </a:buClr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дополнительная </a:t>
            </a:r>
            <a:r>
              <a:rPr lang="ru-RU" sz="2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общеразвивающая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программа  художественной направленности 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Цветоведение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детей 3-7 лет (срок реализации – 1 год);</a:t>
            </a:r>
          </a:p>
          <a:p>
            <a:pPr marL="173038" indent="-173038" algn="just">
              <a:buClr>
                <a:srgbClr val="C00000"/>
              </a:buClr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дополнительная </a:t>
            </a:r>
            <a:r>
              <a:rPr lang="ru-RU" sz="2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общеразвивающая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программа 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художественной </a:t>
            </a:r>
            <a:r>
              <a:rPr lang="ru-RU" sz="29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направленности </a:t>
            </a:r>
            <a:r>
              <a:rPr lang="ru-RU" sz="29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Основы хореографии» детей 3-7 лет (срок реализации – 1 год).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 descr="D:\ФОТО\Отчетный концерт 2016г\IMG_66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780928"/>
            <a:ext cx="2376264" cy="1606356"/>
          </a:xfrm>
          <a:prstGeom prst="rect">
            <a:avLst/>
          </a:prstGeom>
          <a:noFill/>
        </p:spPr>
      </p:pic>
      <p:pic>
        <p:nvPicPr>
          <p:cNvPr id="7" name="Рисунок 6" descr="D:\ФОТО\2023 отчет допы\20230519_093115.jpg"/>
          <p:cNvPicPr/>
          <p:nvPr/>
        </p:nvPicPr>
        <p:blipFill>
          <a:blip r:embed="rId3" cstate="print"/>
          <a:srcRect t="27137" r="17263"/>
          <a:stretch>
            <a:fillRect/>
          </a:stretch>
        </p:blipFill>
        <p:spPr bwMode="auto">
          <a:xfrm>
            <a:off x="1403648" y="4653136"/>
            <a:ext cx="2232248" cy="165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\2023 отчет допы\20230519_105238.jpg"/>
          <p:cNvPicPr/>
          <p:nvPr/>
        </p:nvPicPr>
        <p:blipFill>
          <a:blip r:embed="rId4" cstate="print"/>
          <a:srcRect l="21637" t="39103" r="32516" b="13703"/>
          <a:stretch>
            <a:fillRect/>
          </a:stretch>
        </p:blipFill>
        <p:spPr bwMode="auto">
          <a:xfrm>
            <a:off x="3923928" y="2780928"/>
            <a:ext cx="223224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О\2023 отчет допы\20230519_102929.jpg"/>
          <p:cNvPicPr/>
          <p:nvPr/>
        </p:nvPicPr>
        <p:blipFill>
          <a:blip r:embed="rId5" cstate="print"/>
          <a:srcRect l="27739" r="-53" b="23504"/>
          <a:stretch>
            <a:fillRect/>
          </a:stretch>
        </p:blipFill>
        <p:spPr bwMode="auto">
          <a:xfrm>
            <a:off x="6300192" y="4581128"/>
            <a:ext cx="23762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AppData\Local\Microsoft\Windows\Temporary Internet Files\Content.Word\IMG_459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4653136"/>
            <a:ext cx="2376264" cy="174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Конкурсы ДОУ№116\Конкурсы 2022 -2023\2022 Всероссийский фестиваль Воспитатели России\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2924944"/>
            <a:ext cx="259228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Коллегиальные органы управления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844824"/>
            <a:ext cx="7283152" cy="4281339"/>
          </a:xfrm>
        </p:spPr>
        <p:txBody>
          <a:bodyPr/>
          <a:lstStyle/>
          <a:p>
            <a:pPr lvl="0"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Наблюдательный совет Учреждения </a:t>
            </a:r>
          </a:p>
          <a:p>
            <a:pPr lvl="0"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Общее собрание Учреждения </a:t>
            </a:r>
          </a:p>
          <a:p>
            <a:pPr lvl="0"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 родителей </a:t>
            </a:r>
          </a:p>
          <a:p>
            <a:pPr lvl="0"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Совет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260648"/>
            <a:ext cx="7437512" cy="6264696"/>
          </a:xfrm>
        </p:spPr>
        <p:txBody>
          <a:bodyPr>
            <a:normAutofit fontScale="55000" lnSpcReduction="20000"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2023 году детский сад продолжает внедрять электронный документооборот в систему управления организацией (размещение информации о приеме и увольнении в электронных трудовых книжках, подписание договоров, соглашений и других документов с помощью электронной подписи),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bus.gov.ru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(размещение финансовой информации и т.д.). 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сентября 2023г. успешно апробировали функцию поиска вакансий, сдача отчетностей через платформу «Работа в России». 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МДОАУ «ЦРР - детский сад № 116 г. Орска»  использует ПОС ЕГПУ - платформу обратной связи, позволяющей гражданам через мобильное приложение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Госуслуги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«Решаем вместе» направлять обращения для быстрого решения актуальных проблем. 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донесения нужной информации и доступ к страницам, которые позволяют создать атмосферу открытости и безопасности, эффективной коммуникации и информационной инфраструктуры в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соцсетях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были созданы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Госпаблики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(официальная страница организации в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https://vk.com/eralashka116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Подтвержденный статус официального сообщества ДОУ повысил уровень безопасности и ведение качественного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контента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что подтверждается количеством подписчиков и в первую очередь родителей воспитанников. 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05.12.2023г. официальным сайтом МДОАУ «ЦРР - детский сад № 116 г. Орска стал сайт на базе федеральной государственной информационной системы «Единый портал государственных и муниципальных услуг (функций)». Электронный адрес сайта в сети Интернет: </a:t>
            </a:r>
            <a:r>
              <a:rPr lang="ru-RU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https://ds-eralashka-orsk-r56.gosweb.gosuslugi.ru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AppData\Local\Microsoft\Windows\Temporary Internet Files\Content.Word\2023 конкурс Рождественская сказка_removed_page-0001.jpg"/>
          <p:cNvPicPr/>
          <p:nvPr/>
        </p:nvPicPr>
        <p:blipFill>
          <a:blip r:embed="rId2" cstate="print"/>
          <a:srcRect l="3448" t="2500" r="3448"/>
          <a:stretch>
            <a:fillRect/>
          </a:stretch>
        </p:blipFill>
        <p:spPr bwMode="auto">
          <a:xfrm>
            <a:off x="1115616" y="404664"/>
            <a:ext cx="19442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Светлана\Desktop\IMG-aec3d44e9305b5733a5b758d3ef12aa3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76672"/>
            <a:ext cx="19442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ветлана\Desktop\IMG-eb974f0aae2b8a52b5466488be566641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501008"/>
            <a:ext cx="18002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Конкурсы ДОУ№116\Конкурсы 2022 -2023\2023 Пож безопасность конкурс рисунков\Милевская М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501008"/>
            <a:ext cx="20162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AppData\Local\Microsoft\Windows\Temporary Internet Files\Content.Word\116 диплом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04664"/>
            <a:ext cx="1872208" cy="289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Конкурсы ДОУ№116\Конкурсы 2022 -2023\Конкурс_Группа №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3501008"/>
            <a:ext cx="1857375" cy="270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Конкурсы ДОУ№116\Конкурсы 2022 -2023\page_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476672"/>
            <a:ext cx="172819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User\AppData\Local\Microsoft\Windows\Temporary Internet Files\Content.Word\s_cfaa3bc5899403421c7525563e6e674d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3501008"/>
            <a:ext cx="20162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Конкурсы ДОУ№116\Конкурсы 2022 -2023\Олимпиада по русскому языку\10 гр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194421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AppData\Local\Microsoft\Windows\Temporary Internet Files\Content.Word\2023 октябрь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573016"/>
            <a:ext cx="18722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76672"/>
            <a:ext cx="18722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Конкурсы ДОУ№116\Конкурсы 2022 -2023\2023 Бессмертный полк\Вихрова В._page-0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645024"/>
            <a:ext cx="345638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Конкурсы ДОУ№116\Конкурсы 2022 -2023\2023 Зажги свою звезду\Диплом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573016"/>
            <a:ext cx="20162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Конкурсы ДОУ№116\Конкурсы 2022 -2023\2023 Акция Голубая лента\Сертификат\13. Никифорова Оля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404664"/>
            <a:ext cx="18002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AppData\Local\Microsoft\Windows\Temporary Internet Files\Content.Word\00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476672"/>
            <a:ext cx="204966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Конкурсы ДОУ№116\Конкурсы 2023-2024\2023 Выставка Ярмарка мастеров\9 гр. Шорохова Е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208823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Конкурсы ДОУ№116\Конкурсы 2023-2024\2023 ПДД\2023ПДД_1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01008"/>
            <a:ext cx="187220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Конкурсы ДОУ№116\Конкурсы 2023-2024\2023 Салазки из сказки\Лауреат Салазки из сказки_Игисенов Тагир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501008"/>
            <a:ext cx="187220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Конкурсы ДОУ№116\Конкурсы 2023-2024\2023 диплом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32656"/>
            <a:ext cx="208769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Конкурсы ДОУ№116\Конкурсы 2023-2024\2023 Слово о моей стране\Андреев Артемий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76672"/>
            <a:ext cx="3168352" cy="266429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9" name="Рисунок 8" descr="D:\Конкурсы ДОУ№116\Конкурсы 2023-2024\2023Осенний марфон\Ратиева Н.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020272" y="3429000"/>
            <a:ext cx="187220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AppData\Local\Microsoft\Windows\Temporary Internet Files\Content.Word\2023Июнь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3501008"/>
            <a:ext cx="1979712" cy="288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управленческой деятельности: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412776"/>
            <a:ext cx="7499176" cy="4713387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совершенствование образовательного пространства учреждения как среды детства со специфической субкультурой, обеспечивающей условия для развития духовности личности, познания культуры и традиций своего народа, осознания ценности собственного здоровья, познания и самореализации потребностей (интеллектуальных, художественных, творческих, физических), формирование готовности к школьному обучению.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онкурсы ДОУ№116\Конкурсы 2023-2024\2024 конкрс Лауреат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32655"/>
            <a:ext cx="2214247" cy="2952329"/>
          </a:xfrm>
          <a:prstGeom prst="rect">
            <a:avLst/>
          </a:prstGeom>
          <a:noFill/>
        </p:spPr>
      </p:pic>
      <p:pic>
        <p:nvPicPr>
          <p:cNvPr id="5" name="Рисунок 4" descr="D:\Конкурсы ДОУ№116\Конкурсы 2023-2024\2023 Голос дети\Диплом лауреата Савченко Таис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635895" y="332658"/>
            <a:ext cx="266429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Конкурсы ДОУ№116\Конкурсы 2023-2024\2023 День защиты животных\День животных МДОАУ № 116 7 группа.jpg"/>
          <p:cNvPicPr/>
          <p:nvPr/>
        </p:nvPicPr>
        <p:blipFill>
          <a:blip r:embed="rId4" cstate="print"/>
          <a:srcRect l="1875" t="1547" r="1562" b="3001"/>
          <a:stretch>
            <a:fillRect/>
          </a:stretch>
        </p:blipFill>
        <p:spPr bwMode="auto">
          <a:xfrm>
            <a:off x="1115616" y="3429000"/>
            <a:ext cx="20882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Конкурсы ДОУ№116\Конкурсы 2023-2024\2023 конкур Новогодний калейдоскоп\5.Шишкина Екатерин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356992"/>
            <a:ext cx="216024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Конкурсы ДОУ№116\Конкурсы 2023-2024\2023 конкурс Лего\Имгрунт Кирилл д.с. 1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904148" y="3392996"/>
            <a:ext cx="2448272" cy="33843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Рисунок 9" descr="C:\Users\User\Desktop\Диплом Минифутбол_page-00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404664"/>
            <a:ext cx="2232248" cy="3312368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5987008" cy="50891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 с родителями: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692696"/>
            <a:ext cx="7632848" cy="5904656"/>
          </a:xfrm>
        </p:spPr>
        <p:txBody>
          <a:bodyPr>
            <a:normAutofit fontScale="47500" lnSpcReduction="20000"/>
          </a:bodyPr>
          <a:lstStyle/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4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течение года организовывались выставки совместного творчества детей и родителей, участие в конкурсах  на уровне детского сада, города, страны. 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4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Ведется  просветительская работа через помещение консультаций по вопросам воспитания и образования детей в информационные родительские стенды и на официальном сайте ДОУ.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4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Проводятся традиционные благотворительные осенние марафоны, отчетные концерты, развлечения. 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4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Воспитатели по плану водят групповые родительские собрания.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4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Также в нашем дошкольном учреждении осуществлялось взаимодействие с родителями через сайт ДОУ. 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4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«Дни открытых дверей» - проводится 4 раза в год, родители имеют возможность увидеть реальные достижения своих детей, поближе познакомиться с дошкольным образовательным учреждением, педагогами и другими работниками.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4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«Дни родительского самоуправления» – 1 раз в год. Родителям предоставляется возможность принять участие в проведении утреннего приема,  режимных моментов, прогулки, дидактических, сюжетно - ролевых и подвижных игр. Все мероприятия проводятся под непосредственным  наблюдением воспитателей.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User\AppData\Local\Microsoft\Windows\Temporary Internet Files\Content.Word\20230421_1555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295232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Конкурсы ДОУ№116\Конкурсы 2022 -2023\Фототчет для ГИБДД\МДОАУ № 116 (4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04664"/>
            <a:ext cx="16561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О\2023 День отца\8 гр.jpg"/>
          <p:cNvPicPr/>
          <p:nvPr/>
        </p:nvPicPr>
        <p:blipFill>
          <a:blip r:embed="rId4" cstate="print"/>
          <a:srcRect l="7536" t="74144" r="50775" b="1442"/>
          <a:stretch>
            <a:fillRect/>
          </a:stretch>
        </p:blipFill>
        <p:spPr bwMode="auto">
          <a:xfrm>
            <a:off x="5436096" y="4581128"/>
            <a:ext cx="338437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\2023 Осенний марафон\9 гр\20231024_0940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404664"/>
            <a:ext cx="2952328" cy="205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ФОТО\2019 День мамы\IMG_67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2636912"/>
            <a:ext cx="29523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ФОТО\2023 День Матери\20231123_10041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2636912"/>
            <a:ext cx="23762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ФОТО\субботник 2 мая 2016 г\покраска участка 20 мая 2016 г\20160520_174352.jpg"/>
          <p:cNvPicPr/>
          <p:nvPr/>
        </p:nvPicPr>
        <p:blipFill>
          <a:blip r:embed="rId8" cstate="print"/>
          <a:srcRect r="-102" b="7347"/>
          <a:stretch>
            <a:fillRect/>
          </a:stretch>
        </p:blipFill>
        <p:spPr bwMode="auto">
          <a:xfrm>
            <a:off x="2699792" y="4653136"/>
            <a:ext cx="2592288" cy="187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ser\Desktop\20220513_094600.jpg"/>
          <p:cNvPicPr/>
          <p:nvPr/>
        </p:nvPicPr>
        <p:blipFill>
          <a:blip r:embed="rId9" cstate="print"/>
          <a:srcRect t="12367" r="6366"/>
          <a:stretch>
            <a:fillRect/>
          </a:stretch>
        </p:blipFill>
        <p:spPr bwMode="auto">
          <a:xfrm>
            <a:off x="539552" y="4653136"/>
            <a:ext cx="208823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User\Desktop\IMG_20240206_09460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00" y="2636912"/>
            <a:ext cx="2428875" cy="182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Перспективы развития: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620688"/>
            <a:ext cx="7427168" cy="5976664"/>
          </a:xfrm>
        </p:spPr>
        <p:txBody>
          <a:bodyPr>
            <a:normAutofit fontScale="47500" lnSpcReduction="20000"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3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продолжать работу по укреплению материально-технической базы, привлечению дополнительных ресурсов для развития ДОУ, повышению уровня оснащенности групп в соответствии с ФГОС ДО;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3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продолжать работу по оснащению ДОУ методической и учебной литературой, соответствующей требованиям ФГОС ДО;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3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продолжать реализовывать в ДОУ дополнительные общеразвивающие программы;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3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совершенствовать взаимодействие с семьей, искать новые эффективные, актуальные и востребованные формы взаимодействия и сотрудничества учитывать мнения и предложения родителей (законных представителей), направленных на улучшение работы организации; 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3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продолжать работу по повышению профессиональной компетентности, проектной и информационной культуры педагогических работников в условиях реализации ФГОС ДО;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3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продолжать работу по созданию условий для построения образовательной деятельности, направленной на социально - коммуникативное, речевое, познавательное, художественно - эстетическое, физическое развитие воспитанников;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3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продолжать работу по сохранению и укреплению здоровья воспитанников: использование в деятельности ДОУ </a:t>
            </a:r>
            <a:r>
              <a:rPr lang="ru-RU" sz="3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3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технологий, создание условий для сбалансированного питания детей, укрепление их физического и психического здоровья.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2420888"/>
            <a:ext cx="5832648" cy="2260848"/>
          </a:xfrm>
        </p:spPr>
        <p:txBody>
          <a:bodyPr/>
          <a:lstStyle/>
          <a:p>
            <a:pPr algn="ctr">
              <a:buNone/>
            </a:pPr>
            <a:r>
              <a:rPr lang="ru-RU" altLang="ru-RU" sz="4800" b="1" i="1" dirty="0" smtClean="0">
                <a:solidFill>
                  <a:srgbClr val="BC0000"/>
                </a:solidFill>
                <a:latin typeface="Segoe Script" pitchFamily="34" charset="0"/>
                <a:cs typeface="Times New Roman" pitchFamily="18" charset="0"/>
              </a:rPr>
              <a:t>Спасибо за внимание !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9695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836712"/>
            <a:ext cx="7355160" cy="5289451"/>
          </a:xfrm>
        </p:spPr>
        <p:txBody>
          <a:bodyPr>
            <a:normAutofit fontScale="55000" lnSpcReduction="2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конкурентоспособности учреждения в условиях рынка образовательных услуг за счёт эффективной реализации вариативных образовательных программ и технологий, соответствующих запросам детей и родителей;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модернизация управленческой деятельности, связанная с мониторингом состояния образовательной системы, проектированием модели образовательной среды, проектированием стратегии и тактики развития образовательного учреждения, интеграции новых управленческих ценностей (преемственности, компетентности, самообразования);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стимулирование мотивации педагогического персонала (материальное и моральное) на инновационные процессы в детском саду через развитие творчества, внедрения инновационных технологий за счет интеграции с социальными партнёрами, участие в конкурсной деятельности);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привлечение родителей к сотрудничеству по поддержке индивидуальных траекторий развития детей.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293496" cy="868958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Достижение целей программы развития и характеристика полученных результатов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196752"/>
            <a:ext cx="7776864" cy="5472608"/>
          </a:xfrm>
        </p:spPr>
        <p:txBody>
          <a:bodyPr>
            <a:normAutofit fontScale="40000" lnSpcReduction="20000"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-повысилось качество оздоровительной работы с детьми, направленной на формирование, сохранение и укрепление физического, психического и социального здоровья детей средствами физкультурно-оздоровительной деятельности (уровень заболеваемости детей ниже среднего уровня в течение 3-х лет);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-повысилась компетентность воспитателей в вопросах индивидуализации образовательного процесса через овладение современными образовательными программами и технологиями, обеспечивающими развитие индивидуальных способностей ребенка (разрабатываются индивидуальные маршруты развития детей);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-взаимодействие педагогов с детьми строится на личностно-ориентированной модели (итоги мониторинга по определению стиля взаимодействия педагогов с детьми – 95% педагогов предрасположены к личностно-ориентированной модели взаимодействия);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-осуществляется квалифицированное консультирование родителей по вопросам оздоровления, образования и актуальным проблемам воспитания и развития детей (групповые родительские собрания, общие родительские собрания детского сада); 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-расширилось сотрудничество родителей в деятельности образовательного учреждения, в участии в образовательном процессе; в проведении совместных мероприятий; 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-расширилась возможность для творческого развития личности ребенка, реализации его интересов (дополнительное образование);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-совершенствуется учебно-методическая и материально-техническая база учреждения, создана развивающая предметно-пространственная среда, способствующая укреплению психофизического здоровья, формированию нравственно-эстетического мировоззрения личности ребенка.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Уровни информации: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600200"/>
            <a:ext cx="7139136" cy="4525963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уровень: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административно управленческий (руководитель и его заместители);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уровень: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коллективно коллегиальный (коллектив);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уровень: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общественный (родители и дети).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Блоки комплексной информационной платформы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836712"/>
            <a:ext cx="7704856" cy="5688632"/>
          </a:xfrm>
        </p:spPr>
        <p:txBody>
          <a:bodyPr>
            <a:normAutofit fontScale="55000" lnSpcReduction="20000"/>
          </a:bodyPr>
          <a:lstStyle/>
          <a:p>
            <a:pPr lvl="0">
              <a:buNone/>
            </a:pP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Административно хозяйственная деятельность - пошаговые инструкции для принятия управленческих решений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рекомендации, как обеспечивать безопасность детей и работников, решить кадровые вопросы, подготовиться к проверкам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образцы локальных актов, памятки таблицы,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чек-листы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федеральные и региональные нормативные документы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видео по составлению и заполнению документации, чтобы обеспечить работу детского сада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сервисы под регулярные задачи</a:t>
            </a:r>
          </a:p>
          <a:p>
            <a:pPr lvl="0">
              <a:buNone/>
            </a:pP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Методическая работа - профессиональные материалы для заместителя заведующего, старшего воспитателя: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экспертные методические материалы (памятки, справки, плакаты)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карты контроля по основным направлениям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шаблоны организационных отчетных документов по образовательно-воспитательной и методической работе.</a:t>
            </a:r>
          </a:p>
          <a:p>
            <a:pPr lvl="0">
              <a:buNone/>
            </a:pP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Педагогическое сопровождение - пошаговые инструкции для ежегодной работы всего коллектива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обширная коллекция сценариев для всех мероприятий (занятий, досугов, развлечений, праздников соревнований)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образцы планов для всех педагогов  специалистов детского сада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конспекты, картотеки, диагностические материалы, чтобы организовать работу с детьми и взаимодействие с родителями.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КП_блоч_сад_45_page-0002.jpg"/>
          <p:cNvPicPr>
            <a:picLocks noGrp="1"/>
          </p:cNvPicPr>
          <p:nvPr>
            <p:ph idx="1"/>
          </p:nvPr>
        </p:nvPicPr>
        <p:blipFill>
          <a:blip r:embed="rId2" cstate="print"/>
          <a:srcRect b="35698"/>
          <a:stretch>
            <a:fillRect/>
          </a:stretch>
        </p:blipFill>
        <p:spPr bwMode="auto">
          <a:xfrm>
            <a:off x="1187624" y="404664"/>
            <a:ext cx="7632848" cy="600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КП_блоч_сад_45_page-0002.jpg"/>
          <p:cNvPicPr>
            <a:picLocks noGrp="1"/>
          </p:cNvPicPr>
          <p:nvPr>
            <p:ph idx="1"/>
          </p:nvPr>
        </p:nvPicPr>
        <p:blipFill>
          <a:blip r:embed="rId2" cstate="print"/>
          <a:srcRect t="64767"/>
          <a:stretch>
            <a:fillRect/>
          </a:stretch>
        </p:blipFill>
        <p:spPr bwMode="auto">
          <a:xfrm>
            <a:off x="1259632" y="260648"/>
            <a:ext cx="756084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КП_блоч_сад_45_page-0003.jpg"/>
          <p:cNvPicPr/>
          <p:nvPr/>
        </p:nvPicPr>
        <p:blipFill>
          <a:blip r:embed="rId2" cstate="print"/>
          <a:srcRect r="1008" b="54611"/>
          <a:stretch>
            <a:fillRect/>
          </a:stretch>
        </p:blipFill>
        <p:spPr bwMode="auto">
          <a:xfrm>
            <a:off x="1259632" y="404664"/>
            <a:ext cx="74888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КП_блоч_сад_45_page-0003.jpg"/>
          <p:cNvPicPr/>
          <p:nvPr/>
        </p:nvPicPr>
        <p:blipFill>
          <a:blip r:embed="rId2" cstate="print"/>
          <a:srcRect t="93653"/>
          <a:stretch>
            <a:fillRect/>
          </a:stretch>
        </p:blipFill>
        <p:spPr bwMode="auto">
          <a:xfrm>
            <a:off x="1331640" y="5445224"/>
            <a:ext cx="741682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1328</Words>
  <Application>Microsoft Office PowerPoint</Application>
  <PresentationFormat>Экран (4:3)</PresentationFormat>
  <Paragraphs>93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Муниципальное  дошкольное  образовательное автономное учреждение  «Центр развития ребенка – детский сад № 116 г. Орска «Ералашка»  </vt:lpstr>
      <vt:lpstr>Цель управленческой деятельности: </vt:lpstr>
      <vt:lpstr>Задачи:</vt:lpstr>
      <vt:lpstr>Достижение целей программы развития и характеристика полученных результатов.</vt:lpstr>
      <vt:lpstr>Уровни информации:</vt:lpstr>
      <vt:lpstr>Блоки комплексной информационной платформы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Коллегиальные органы управления</vt:lpstr>
      <vt:lpstr>Слайд 16</vt:lpstr>
      <vt:lpstr>Слайд 17</vt:lpstr>
      <vt:lpstr>Слайд 18</vt:lpstr>
      <vt:lpstr>Слайд 19</vt:lpstr>
      <vt:lpstr>Слайд 20</vt:lpstr>
      <vt:lpstr>Формы работы с родителями:</vt:lpstr>
      <vt:lpstr>Слайд 22</vt:lpstr>
      <vt:lpstr>Перспективы развития: 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дошкольное  образовательное автономное учреждение  «Центр развития ребенка – детский сад № 116 г. Орска «Ералашка»</dc:title>
  <dc:creator>User</dc:creator>
  <cp:lastModifiedBy>User</cp:lastModifiedBy>
  <cp:revision>269</cp:revision>
  <dcterms:created xsi:type="dcterms:W3CDTF">2023-01-24T06:41:07Z</dcterms:created>
  <dcterms:modified xsi:type="dcterms:W3CDTF">2024-02-21T05:45:28Z</dcterms:modified>
</cp:coreProperties>
</file>