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1" r:id="rId3"/>
    <p:sldId id="272" r:id="rId4"/>
    <p:sldId id="275" r:id="rId5"/>
    <p:sldId id="315" r:id="rId6"/>
    <p:sldId id="327" r:id="rId7"/>
    <p:sldId id="320" r:id="rId8"/>
    <p:sldId id="321" r:id="rId9"/>
    <p:sldId id="301" r:id="rId10"/>
    <p:sldId id="317" r:id="rId11"/>
    <p:sldId id="328" r:id="rId12"/>
    <p:sldId id="329" r:id="rId13"/>
    <p:sldId id="330" r:id="rId14"/>
    <p:sldId id="331" r:id="rId15"/>
    <p:sldId id="311" r:id="rId16"/>
    <p:sldId id="332" r:id="rId17"/>
    <p:sldId id="333" r:id="rId18"/>
    <p:sldId id="318" r:id="rId19"/>
    <p:sldId id="324" r:id="rId20"/>
    <p:sldId id="325" r:id="rId21"/>
    <p:sldId id="334" r:id="rId22"/>
    <p:sldId id="326" r:id="rId23"/>
    <p:sldId id="336" r:id="rId24"/>
    <p:sldId id="335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D9C8-3432-489F-BF07-CC64AA86AA8D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05F0-359E-438E-BAC9-4D6A00C70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4lxnGXAVg&amp;t=950s" TargetMode="External"/><Relationship Id="rId2" Type="http://schemas.openxmlformats.org/officeDocument/2006/relationships/hyperlink" Target="https://www.youtube.com/watch?v=D2FMk4pWQS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-detsad-online.ru/" TargetMode="External"/><Relationship Id="rId5" Type="http://schemas.openxmlformats.org/officeDocument/2006/relationships/hyperlink" Target="https://yandex.ru/video/preview/9683965690010936959" TargetMode="External"/><Relationship Id="rId4" Type="http://schemas.openxmlformats.org/officeDocument/2006/relationships/hyperlink" Target="https://www.youtube.com/watch?v=NdTybRFD3BQ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Городское методическое объединение воспитателей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учреждений  г. Орска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 дошкольников в процессе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элементарных математических представлений»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6840760" cy="44210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9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128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математических представлений </a:t>
            </a:r>
            <a:r>
              <a:rPr lang="ru-RU" sz="128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дошкольного возраста в </a:t>
            </a:r>
            <a:r>
              <a:rPr lang="ru-RU" sz="128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условиях реализации Федеральной</a:t>
            </a:r>
            <a:r>
              <a:rPr lang="ru-RU" sz="12800" b="1" spc="2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ru-RU" sz="12800" b="1" spc="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2800" b="1" spc="-6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12800" b="1" spc="6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72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72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Галушкина Лариса Юрьевна, старший воспитатель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«ДСКВ № 71 «Лучик» г. Орска»,</a:t>
            </a:r>
          </a:p>
          <a:p>
            <a:pPr algn="r">
              <a:buNone/>
            </a:pP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Чудакова Светлана Александровна, старший воспитатель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6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«ЦРР -  детский сад №116 г. Орска».</a:t>
            </a:r>
          </a:p>
          <a:p>
            <a:pPr marL="0" indent="0" algn="ctr">
              <a:buNone/>
              <a:defRPr/>
            </a:pPr>
            <a:endParaRPr lang="ru-RU" sz="1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4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2800" b="1" dirty="0" smtClean="0">
                <a:solidFill>
                  <a:srgbClr val="0038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20688"/>
            <a:ext cx="7200800" cy="55054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Математическое развитие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позитивное изменение в познавательной сфере личности, которые происходят в результате освоения математических представлений и связанных с ними логических операций.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математических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представлений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целенаправленный процесс передачи и усвоения знаний, приемов и способов умственной деятельности, предусмотренной программными требованиями.  Основная его цель не только подготовка к успешному овладению математикой в школе, но и всестороннее развитие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471338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образовательную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деятельность, осуществляемую в процессе организации различных видов детской деятельности;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деятельность, осуществляемую в ходе режимных процессов;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самостоятельную деятельность детей;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детей по реализации образовательной программы ДО.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7499176" cy="768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по формированию математических представлений у детей в ДОО включает: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организуется как совместная деятельность педагога и детей, самостоятельная деятельность детей.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704856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совместная деятельность педагога с ребёнком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совместная деятельность ребёнка с педагогом, при которой ребёнок и педагог - равноправные партнеры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совместная деятельность группы детей под руководством педагога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совместная деятельность детей со сверстниками без участия педагога, но по его заданию.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самостоятельная, спонтанно возникающая, совместная деятельность детей без всякого участия педагога.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2494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427168" cy="5073427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занимает центральное место в жизни ребёнка, являясь преобладающим видом его самостоятельной деятельности.</a:t>
            </a:r>
          </a:p>
          <a:p>
            <a:pPr lvl="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в педагогическом процессе выполняет различные функции: обучающую, познавательную, развивающую, воспитательную,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социокультурную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коммуникативную,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эмоциогенную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развлекательную, диагностическую, психотерапевтическую и другие.</a:t>
            </a:r>
          </a:p>
          <a:p>
            <a:pPr lvl="0"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образовательном процессе игра занимает особое место, выступая как форма организации жизни и деятельности детей, средство разностороннего развития личности; метод или прием обучения; средство саморазвития, самовоспитания, самообучения,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деятельность, направленная на освоение детьми одной или нескольких образовательных областей, или их интеграцию с использованием разнообразных форм и методов работы, выбор которых осуществляется педагогам самостоятельно.</a:t>
            </a:r>
          </a:p>
          <a:p>
            <a:pPr algn="ctr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Оно может проводиться в виде образовательных ситуаций, тематических событий, проектной деятельности, проблемно-обучающих ситуаций, интегрирующих содержание образовательных областей, творческих и исследовательских проектов и так далее.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85921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Изменим действие - изменим результат!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Учебно-дисциплинарная модель: </a:t>
            </a:r>
          </a:p>
          <a:p>
            <a:pPr lvl="0"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показ, объяснение </a:t>
            </a:r>
          </a:p>
          <a:p>
            <a:pPr lvl="0"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делай, как я </a:t>
            </a:r>
          </a:p>
          <a:p>
            <a:pPr lvl="0"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</a:p>
          <a:p>
            <a:pPr>
              <a:buClr>
                <a:srgbClr val="FF0000"/>
              </a:buCl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Развивающее обучение: </a:t>
            </a:r>
          </a:p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учебной задачи</a:t>
            </a:r>
          </a:p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решение</a:t>
            </a:r>
          </a:p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самоконтроль и самооценка выполненной работы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87624" y="505492"/>
            <a:ext cx="7499350" cy="635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обучения: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методы: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словесные, наглядные, практические, игровые.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Познавательные методы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(пришли в ФОП ДО из школы):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рецептивные (посвященные изучению органов чувств)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репродуктивные (делай как я),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проблемного изложения (постановка проблемной ситуации)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эвристические 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знаниевые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исследовательские (экспериментирование)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 формирования математических представлений: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(демонстрация) способа действия в сочетании с объяснением или образец воспитателя.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выполнения самостоятельных упражнений.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Пояснения, разъяснения, указания.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к детям.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и оценка.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наложения и приложения, обследования формы предмета, «взвешивания» предмета «на руке».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Моделирование.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Экспериментирование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обучения (ФОП ДО п. 23.7):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96752"/>
            <a:ext cx="7211144" cy="4929411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Демонстрационные и раздаточные</a:t>
            </a:r>
          </a:p>
          <a:p>
            <a:pPr lvl="0">
              <a:buClr>
                <a:srgbClr val="FF0000"/>
              </a:buCl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Визуальные,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аудийные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аудиовизуальные</a:t>
            </a:r>
          </a:p>
          <a:p>
            <a:pPr lvl="0">
              <a:buClr>
                <a:srgbClr val="FF0000"/>
              </a:buCl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Естественные и искусственные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Реальные и виртуальные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581528" cy="79695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ФОП ДО основными целями математического развития детей дошкольного возраста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427168" cy="464137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логико-математических представлений и представлений о математических свойствах и отношениях предметов;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сенсорных  (предметно - действенных) способов познания математических свойств и отношений: обследование, сопоставление, группировка;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освоение детыми экспериментально - исследовательских способов познания  математического содержания;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у детей логических способов познания математических свойств и отношений;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овладение детьми математическими способами познания действительности: счет, измерение, простейшие вычисления;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интеллектуально - творческих проявлений детей: находчивости, смекалки, сообразительности, стремление к поиску нестандартных решений задач;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точной, аргументированной и доказательной речи, обогащение словаря ребенка;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активности и инициативности детей;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готовности к обучению в школе: развитие самостоятельности, ответственности, настойчивости в преодолении трудностей, координации движений глаз и мелкой моторики рук, умений самоконтроля и самооценки.</a:t>
            </a:r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71184" cy="7969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Колесникова Е.В.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Математические ступеньки.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6472102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22" r="2941"/>
          <a:stretch>
            <a:fillRect/>
          </a:stretch>
        </p:blipFill>
        <p:spPr>
          <a:xfrm>
            <a:off x="1187624" y="1268760"/>
            <a:ext cx="7488832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696744" cy="1152128"/>
          </a:xfrm>
        </p:spPr>
        <p:txBody>
          <a:bodyPr>
            <a:normAutofit fontScale="90000"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Федеральная образовательная </a:t>
            </a:r>
            <a:r>
              <a:rPr lang="ru-RU" sz="2800" b="1" spc="-69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800" b="1" spc="-4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2800" b="1" spc="-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образования?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(ФОП</a:t>
            </a:r>
            <a:r>
              <a:rPr lang="ru-RU" sz="2800" b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44824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РФ от 17 октября 2013 г. N 1155 «Об утверждении федерального государственного образовательного стандарта дошкольного образования»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1.2.3685-21 «Гигиенические нормативы и требования к обеспечению безопасности и (или) безвредности для человека факторов среды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обитания»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(Постановление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Главного государственного санитарного врача РФ от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28.01.2021г.  № 2).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2.4.3648-20 «Санитарно-эпидемиологические требования к организациям воспитания и обучения, отдыха и оздоровления детей и молодежи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(Постановление Главного государственного санитарного врача РФ от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28.09.2020г. № 28).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Федеральная рабочая программа воспитания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Новикова В. П.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«Математика в детском саду»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-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196752"/>
            <a:ext cx="2232248" cy="3278614"/>
          </a:xfrm>
        </p:spPr>
      </p:pic>
      <p:pic>
        <p:nvPicPr>
          <p:cNvPr id="6" name="Содержимое 5" descr="6-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00192" y="2996952"/>
            <a:ext cx="2304256" cy="3298034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37789" t="19104" r="37690" b="22116"/>
          <a:stretch>
            <a:fillRect/>
          </a:stretch>
        </p:blipFill>
        <p:spPr bwMode="auto">
          <a:xfrm>
            <a:off x="1187624" y="1196752"/>
            <a:ext cx="2304256" cy="345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7786" t="19092" r="38064" b="22950"/>
          <a:stretch>
            <a:fillRect/>
          </a:stretch>
        </p:blipFill>
        <p:spPr bwMode="auto">
          <a:xfrm>
            <a:off x="2627784" y="2852936"/>
            <a:ext cx="2304256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272808" cy="7249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Комплект пособий, реализующих ООП «Детский сад 2100» и УМК «Математика шаг за шагом» и «Моя математика»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(авторы С.А. Козлова, С.С. Кузнецова, Т.Р. Кислова, А.Г. Рубин).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2022872" cy="2697163"/>
          </a:xfrm>
        </p:spPr>
      </p:pic>
      <p:pic>
        <p:nvPicPr>
          <p:cNvPr id="11" name="Содержимое 10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1196752"/>
            <a:ext cx="2088232" cy="2697163"/>
          </a:xfrm>
        </p:spPr>
      </p:pic>
      <p:pic>
        <p:nvPicPr>
          <p:cNvPr id="12" name="Рисунок 11" descr="C:\Users\Светлана\Desktop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9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05064"/>
            <a:ext cx="2088232" cy="2520280"/>
          </a:xfrm>
          <a:prstGeom prst="rect">
            <a:avLst/>
          </a:prstGeom>
          <a:noFill/>
        </p:spPr>
      </p:pic>
      <p:pic>
        <p:nvPicPr>
          <p:cNvPr id="1029" name="Рисунок 8" descr="5"/>
          <p:cNvPicPr>
            <a:picLocks noChangeAspect="1" noChangeArrowheads="1"/>
          </p:cNvPicPr>
          <p:nvPr/>
        </p:nvPicPr>
        <p:blipFill>
          <a:blip r:embed="rId6" cstate="print"/>
          <a:srcRect t="2048" b="2425"/>
          <a:stretch>
            <a:fillRect/>
          </a:stretch>
        </p:blipFill>
        <p:spPr bwMode="auto">
          <a:xfrm>
            <a:off x="3707904" y="4005064"/>
            <a:ext cx="2088232" cy="2592288"/>
          </a:xfrm>
          <a:prstGeom prst="rect">
            <a:avLst/>
          </a:prstGeom>
          <a:noFill/>
        </p:spPr>
      </p:pic>
      <p:pic>
        <p:nvPicPr>
          <p:cNvPr id="1028" name="Рисунок 6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005064"/>
            <a:ext cx="1944216" cy="2592288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59632" y="595134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05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Помораева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И. А.,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Позина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 А. 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«Формирование элементарных математических представлений детей 3-7 лет».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1872208" cy="2880320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Содержимое 5" descr="KA-00465810_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71800" y="2132856"/>
            <a:ext cx="1944216" cy="2919702"/>
          </a:xfrm>
          <a:ln>
            <a:solidFill>
              <a:srgbClr val="FFFF00"/>
            </a:solidFill>
          </a:ln>
        </p:spPr>
      </p:pic>
      <p:pic>
        <p:nvPicPr>
          <p:cNvPr id="7" name="Рисунок 6" descr="C:\Users\User\Desktop\1699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36912"/>
            <a:ext cx="1944216" cy="288032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User\Desktop\1700_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01008"/>
            <a:ext cx="1872208" cy="28083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для успешного развития математических представлений дошкольников: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6"/>
            <a:ext cx="7283152" cy="5616624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методикой математического развития дошкольников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особенностей формирования математического представления у детей в зависимости от возраста и индивидуальных особенностей развития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особенностей развития детей своей возрастной группы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индивидуальных особенностей детей своей возрастной группы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имеющихся знаний детей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планирование воспитателей одной группы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воспитателей путем изучения педагогического опыта и современных требований к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формированию математических представлений у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6"/>
            <a:ext cx="7283152" cy="54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Козлова С.А. Проектирование занятий по ФЭМП в условиях реализации ФОП ДО, Образовательная система «Школа 2100». Ссылка: 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https://www.youtube.com/watch?v=D2FMk4pWQSw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«Реализация ФОП. ФЭМП у детей дошкольного возраста», МПАДО . Ссылка: 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https://www.youtube.com/watch?v=HW4lxnGXAVg&amp;t=950s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Кочемасова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Е.Е. «Не только математика: реализуем задачи ФОП ДО. Развитие элементарных математических представлений», Просвещение. Ссылка: 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https://www.youtube.com/watch?v=NdTybRFD3BQ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Колесникова Е.В. «Реализация задач математического развития в ФОП ДО», ТЦ Сфера. Ссылка: 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https://yandex.ru/video/preview/9683965690010936959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Марафон «ФОП ДО»,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школа форума Педагоги России. Ссылка: 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http://school-detsad-online.ru/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20888"/>
            <a:ext cx="5832648" cy="2260848"/>
          </a:xfrm>
        </p:spPr>
        <p:txBody>
          <a:bodyPr/>
          <a:lstStyle/>
          <a:p>
            <a:pPr algn="ctr">
              <a:buNone/>
            </a:pPr>
            <a:r>
              <a:rPr lang="ru-RU" altLang="ru-RU" sz="4800" b="1" i="1" dirty="0" smtClean="0">
                <a:solidFill>
                  <a:srgbClr val="BC0000"/>
                </a:solidFill>
                <a:latin typeface="Segoe Script" pitchFamily="34" charset="0"/>
                <a:cs typeface="Times New Roman" pitchFamily="18" charset="0"/>
              </a:rPr>
              <a:t>Спасибо за внимание 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08720"/>
            <a:ext cx="7283152" cy="5217443"/>
          </a:xfrm>
        </p:spPr>
        <p:txBody>
          <a:bodyPr>
            <a:normAutofit/>
          </a:bodyPr>
          <a:lstStyle/>
          <a:p>
            <a:pPr marL="12700" marR="5080" indent="1270" algn="ctr">
              <a:lnSpc>
                <a:spcPts val="3460"/>
              </a:lnSpc>
              <a:spcBef>
                <a:spcPts val="535"/>
              </a:spcBef>
              <a:buNone/>
            </a:pP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Единая образовательная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31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31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Российской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Федерации,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разработанная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100" b="1" spc="-7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нормативными</a:t>
            </a:r>
            <a:r>
              <a:rPr lang="ru-RU" sz="3100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документами,</a:t>
            </a:r>
            <a:r>
              <a:rPr lang="ru-RU" sz="31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b="1" spc="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 с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lang="ru-RU" sz="31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государственным</a:t>
            </a: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0355" marR="292100" indent="-1270" algn="ctr">
              <a:lnSpc>
                <a:spcPts val="3460"/>
              </a:lnSpc>
              <a:spcBef>
                <a:spcPts val="240"/>
              </a:spcBef>
              <a:buNone/>
              <a:tabLst>
                <a:tab pos="4899660" algn="l"/>
              </a:tabLst>
            </a:pP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стандартом </a:t>
            </a:r>
            <a:r>
              <a:rPr lang="ru-RU" sz="31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</a:t>
            </a:r>
            <a:r>
              <a:rPr lang="ru-RU" sz="3100" b="1" spc="-7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нормативного</a:t>
            </a:r>
            <a:r>
              <a:rPr lang="ru-RU" sz="3100" b="1" spc="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100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sz="3100" b="1" spc="-6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обязательной</a:t>
            </a:r>
            <a:r>
              <a:rPr lang="ru-RU" sz="3100" b="1" spc="-7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100" b="1" spc="-7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исполнению.</a:t>
            </a: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ФОП ДО важен тем, что впервые определяет функции дошкольного образования: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060848"/>
            <a:ext cx="7437512" cy="4525963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и воспитание на основе российских ценностей.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единого ядра дошкольного образования на базе духовных ценностей российского народа.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Единое федеральное образовательное пространство от рождения до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556260" marR="545465" indent="-4445" algn="ctr">
              <a:lnSpc>
                <a:spcPts val="3460"/>
              </a:lnSpc>
              <a:spcBef>
                <a:spcPts val="535"/>
              </a:spcBef>
              <a:buNone/>
            </a:pPr>
            <a:r>
              <a:rPr lang="ru-RU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ФОП </a:t>
            </a:r>
            <a:r>
              <a:rPr lang="ru-RU" sz="24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Федерации</a:t>
            </a:r>
            <a:r>
              <a:rPr lang="ru-RU" sz="2400" b="1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базовые</a:t>
            </a:r>
            <a:r>
              <a:rPr lang="ru-RU" sz="24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4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ДО,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осваиваемые</a:t>
            </a:r>
            <a:r>
              <a:rPr lang="ru-RU" sz="2400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ru-RU" sz="2400" b="1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spc="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r>
              <a:rPr lang="ru-RU" sz="2400" b="1" spc="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spc="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освоения 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400" b="1" spc="-7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ru-RU" sz="2400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программы.</a:t>
            </a:r>
          </a:p>
          <a:p>
            <a:endParaRPr lang="ru-RU" dirty="0"/>
          </a:p>
        </p:txBody>
      </p:sp>
      <p:sp>
        <p:nvSpPr>
          <p:cNvPr id="4" name="object 2"/>
          <p:cNvSpPr txBox="1"/>
          <p:nvPr/>
        </p:nvSpPr>
        <p:spPr>
          <a:xfrm>
            <a:off x="1331640" y="3140968"/>
            <a:ext cx="3024336" cy="1092607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676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20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Обязательная</a:t>
            </a:r>
            <a:endParaRPr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0" algn="ctr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(инвариантная</a:t>
            </a:r>
            <a:r>
              <a:rPr sz="2000" b="1" spc="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sz="20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0" algn="ctr">
              <a:lnSpc>
                <a:spcPct val="100000"/>
              </a:lnSpc>
            </a:pPr>
            <a:endParaRPr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827584" y="4653136"/>
            <a:ext cx="3517776" cy="17889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165735" marR="160655" algn="ctr">
              <a:lnSpc>
                <a:spcPct val="100000"/>
              </a:lnSpc>
              <a:spcBef>
                <a:spcPts val="490"/>
              </a:spcBef>
            </a:pP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sz="1800" b="1" spc="-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соответствовать</a:t>
            </a:r>
            <a:r>
              <a:rPr sz="1800" b="1" spc="2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Федеральной </a:t>
            </a:r>
            <a:r>
              <a:rPr sz="1800" b="1" spc="-39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программе,</a:t>
            </a:r>
            <a:r>
              <a:rPr sz="1800" b="1" spc="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составлять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sz="1800" b="1" spc="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sz="1800" b="1" spc="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sz="1800" b="1" spc="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sz="1800" b="1" spc="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объема</a:t>
            </a:r>
            <a:r>
              <a:rPr sz="1800" b="1" spc="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b="1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65735" marR="160655" algn="ctr">
              <a:lnSpc>
                <a:spcPct val="100000"/>
              </a:lnSpc>
              <a:spcBef>
                <a:spcPts val="490"/>
              </a:spcBef>
            </a:pPr>
            <a:r>
              <a:rPr lang="ru-RU" b="1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детский сад делает ссылку на ФОП ДО</a:t>
            </a:r>
            <a:endParaRPr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860032" y="5229200"/>
            <a:ext cx="3816424" cy="12791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169545" rIns="0" bIns="0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Должна составлять не более 40% от общего  объема Программы . Её детский сад разрабатывает сам.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4788024" y="2924944"/>
            <a:ext cx="3691880" cy="156966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30480" rIns="0" bIns="0" rtlCol="0">
            <a:spAutoFit/>
          </a:bodyPr>
          <a:lstStyle/>
          <a:p>
            <a:pPr marL="654685" marR="646430" algn="ctr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Часть,</a:t>
            </a:r>
            <a:r>
              <a:rPr sz="2000" b="1" spc="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формируемая </a:t>
            </a:r>
            <a:r>
              <a:rPr sz="2000" b="1" spc="-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sz="2000" b="1" spc="-39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sz="2000" b="1" spc="-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отношений </a:t>
            </a:r>
            <a:r>
              <a:rPr sz="2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(вариативная</a:t>
            </a:r>
            <a:r>
              <a:rPr sz="2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часть)</a:t>
            </a:r>
            <a:endParaRPr sz="2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2555776" y="4293096"/>
            <a:ext cx="400481" cy="326417"/>
          </a:xfrm>
          <a:custGeom>
            <a:avLst/>
            <a:gdLst/>
            <a:ahLst/>
            <a:cxnLst/>
            <a:rect l="l" t="t" r="r" b="b"/>
            <a:pathLst>
              <a:path w="791210" h="975360">
                <a:moveTo>
                  <a:pt x="593216" y="0"/>
                </a:moveTo>
                <a:lnTo>
                  <a:pt x="197738" y="0"/>
                </a:lnTo>
                <a:lnTo>
                  <a:pt x="197738" y="579881"/>
                </a:lnTo>
                <a:lnTo>
                  <a:pt x="0" y="579881"/>
                </a:lnTo>
                <a:lnTo>
                  <a:pt x="395477" y="975360"/>
                </a:lnTo>
                <a:lnTo>
                  <a:pt x="790956" y="579881"/>
                </a:lnTo>
                <a:lnTo>
                  <a:pt x="593216" y="579881"/>
                </a:lnTo>
                <a:lnTo>
                  <a:pt x="59321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6300192" y="4653136"/>
            <a:ext cx="401124" cy="326417"/>
          </a:xfrm>
          <a:custGeom>
            <a:avLst/>
            <a:gdLst/>
            <a:ahLst/>
            <a:cxnLst/>
            <a:rect l="l" t="t" r="r" b="b"/>
            <a:pathLst>
              <a:path w="792479" h="975360">
                <a:moveTo>
                  <a:pt x="594359" y="0"/>
                </a:moveTo>
                <a:lnTo>
                  <a:pt x="198120" y="0"/>
                </a:lnTo>
                <a:lnTo>
                  <a:pt x="198120" y="579119"/>
                </a:lnTo>
                <a:lnTo>
                  <a:pt x="0" y="579119"/>
                </a:lnTo>
                <a:lnTo>
                  <a:pt x="396240" y="975360"/>
                </a:lnTo>
                <a:lnTo>
                  <a:pt x="792479" y="579119"/>
                </a:lnTo>
                <a:lnTo>
                  <a:pt x="594359" y="579119"/>
                </a:lnTo>
                <a:lnTo>
                  <a:pt x="5943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355160" cy="8689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от 29.12.2012 N 273-ФЗ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 ред. Федерального закона от 24.09.2022 N 371-ФЗ.)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статье 28. 2.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«Образовательные организации при реализации программ свободны в определении содержания образования, выборе образовательных технологий, а также в выборе учебно-методического обеспечения, если иное не установлено настоящим Федеральным законом»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0520" t="26634" r="41034" b="28572"/>
          <a:stretch>
            <a:fillRect/>
          </a:stretch>
        </p:blipFill>
        <p:spPr bwMode="auto">
          <a:xfrm>
            <a:off x="1403648" y="1628800"/>
            <a:ext cx="30004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355160" cy="7969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17 октября 2013 г. N 1155 «Об утверждении федерального государственного образовательного стандарта дошкольного образования»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7091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п.2.11.2.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Данная часть Программы должна учитывать интересы и мотивы детей, членов их семей и педагогов и ориентирована, и соответствовать потребностям и интересам детей, возможностям педагогического коллектива, сложившимся традициям Организации или Группы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700-n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29347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71184" cy="108498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России от 25.11.2022 N 1028 «Об утверждении федеральной образовательной программы дошкольного образования» (Зарегистрировано в Минюсте России 28.12.2022 N 71847)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700-nw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2961273" cy="45259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п.10.</a:t>
            </a:r>
          </a:p>
          <a:p>
            <a:pPr algn="ctr"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 предоставлено право выбора способов реализации образовательной деятельности в зависимости от конкретных условий, предпочтений педагогического коллектива ДОО и других участников образовательных отношений, а также с учётом индивидуальных особенностей обучающихся, специфики их потребностей и интересов, возрастных возможностей.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476672"/>
          <a:ext cx="6936432" cy="5400601"/>
        </p:xfrm>
        <a:graphic>
          <a:graphicData uri="http://schemas.openxmlformats.org/drawingml/2006/table">
            <a:tbl>
              <a:tblPr/>
              <a:tblGrid>
                <a:gridCol w="2903984"/>
                <a:gridCol w="4032448"/>
              </a:tblGrid>
              <a:tr h="1723897">
                <a:tc>
                  <a:txBody>
                    <a:bodyPr/>
                    <a:lstStyle/>
                    <a:p>
                      <a:pPr marL="21590" indent="450215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Образовательная область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Сферы, в которых педагог реализует содержание образовательной деятельности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176">
                <a:tc rowSpan="4">
                  <a:txBody>
                    <a:bodyPr/>
                    <a:lstStyle/>
                    <a:p>
                      <a:pPr marL="21590" indent="45021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 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Сенсорные эталоны и познавательные действия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Математические представления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Окружающий мир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Природа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1234</Words>
  <Application>Microsoft Office PowerPoint</Application>
  <PresentationFormat>Экран (4:3)</PresentationFormat>
  <Paragraphs>146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Городское методическое объединение воспитателей  дошкольных образовательных учреждений  г. Орска «Познавательное развитие дошкольников в процессе  формирования элементарных математических представлений»  </vt:lpstr>
      <vt:lpstr>Что такое Федеральная образовательная  программа дошкольного образования? (ФОП ДО)</vt:lpstr>
      <vt:lpstr>Слайд 3</vt:lpstr>
      <vt:lpstr>ФОП ДО важен тем, что впервые определяет функции дошкольного образования: </vt:lpstr>
      <vt:lpstr>Часть, формируемая участниками  образовательных отношений  (вариативная часть)</vt:lpstr>
      <vt:lpstr>Федеральный закон «Об образовании в Российской Федерации» от 29.12.2012 N 273-ФЗ  (в ред. Федерального закона от 24.09.2022 N 371-ФЗ.)   </vt:lpstr>
      <vt:lpstr>Приказ Министерства образования и науки РФ от 17 октября 2013 г. N 1155 «Об утверждении федерального государственного образовательного стандарта дошкольного образования» </vt:lpstr>
      <vt:lpstr>Приказ Минпросвещения России от 25.11.2022 N 1028 «Об утверждении федеральной образовательной программы дошкольного образования» (Зарегистрировано в Минюсте России 28.12.2022 N 71847)</vt:lpstr>
      <vt:lpstr>Слайд 9</vt:lpstr>
      <vt:lpstr>Слайд 10</vt:lpstr>
      <vt:lpstr>Образовательная деятельность по формированию математических представлений у детей в ДОО включает:  </vt:lpstr>
      <vt:lpstr>Образовательная деятельность организуется как совместная деятельность педагога и детей, самостоятельная деятельность детей.</vt:lpstr>
      <vt:lpstr>Игра</vt:lpstr>
      <vt:lpstr>Занятие </vt:lpstr>
      <vt:lpstr>Изменим действие - изменим результат! </vt:lpstr>
      <vt:lpstr>Слайд 16</vt:lpstr>
      <vt:lpstr>Средства обучения (ФОП ДО п. 23.7): </vt:lpstr>
      <vt:lpstr>В соответствии с ФОП ДО основными целями математического развития детей дошкольного возраста являются: </vt:lpstr>
      <vt:lpstr>Колесникова Е.В.  Математические ступеньки.</vt:lpstr>
      <vt:lpstr>Новикова В. П.  «Математика в детском саду»</vt:lpstr>
      <vt:lpstr>Комплект пособий, реализующих ООП «Детский сад 2100» и УМК «Математика шаг за шагом» и «Моя математика»  (авторы С.А. Козлова, С.С. Кузнецова, Т.Р. Кислова, А.Г. Рубин). </vt:lpstr>
      <vt:lpstr>Помораева И. А., Позина В. А.  «Формирование элементарных математических представлений детей 3-7 лет». </vt:lpstr>
      <vt:lpstr>Условия для успешного развития математических представлений дошкольников: </vt:lpstr>
      <vt:lpstr>Источники: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образовательное автономное учреждение  «Центр развития ребенка – детский сад № 116 г. Орска «Ералашка»</dc:title>
  <dc:creator>User</dc:creator>
  <cp:lastModifiedBy>Светлана</cp:lastModifiedBy>
  <cp:revision>199</cp:revision>
  <dcterms:created xsi:type="dcterms:W3CDTF">2023-01-24T06:41:07Z</dcterms:created>
  <dcterms:modified xsi:type="dcterms:W3CDTF">2023-10-28T17:00:56Z</dcterms:modified>
</cp:coreProperties>
</file>