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</p:sldMasterIdLst>
  <p:notesMasterIdLst>
    <p:notesMasterId r:id="rId29"/>
  </p:notesMasterIdLst>
  <p:sldIdLst>
    <p:sldId id="325" r:id="rId2"/>
    <p:sldId id="326" r:id="rId3"/>
    <p:sldId id="327" r:id="rId4"/>
    <p:sldId id="328" r:id="rId5"/>
    <p:sldId id="329" r:id="rId6"/>
    <p:sldId id="330" r:id="rId7"/>
    <p:sldId id="331" r:id="rId8"/>
    <p:sldId id="332" r:id="rId9"/>
    <p:sldId id="342" r:id="rId10"/>
    <p:sldId id="335" r:id="rId11"/>
    <p:sldId id="336" r:id="rId12"/>
    <p:sldId id="337" r:id="rId13"/>
    <p:sldId id="338" r:id="rId14"/>
    <p:sldId id="339" r:id="rId15"/>
    <p:sldId id="343" r:id="rId16"/>
    <p:sldId id="352" r:id="rId17"/>
    <p:sldId id="344" r:id="rId18"/>
    <p:sldId id="345" r:id="rId19"/>
    <p:sldId id="347" r:id="rId20"/>
    <p:sldId id="349" r:id="rId21"/>
    <p:sldId id="350" r:id="rId22"/>
    <p:sldId id="346" r:id="rId23"/>
    <p:sldId id="348" r:id="rId24"/>
    <p:sldId id="351" r:id="rId25"/>
    <p:sldId id="341" r:id="rId26"/>
    <p:sldId id="340" r:id="rId27"/>
    <p:sldId id="354" r:id="rId2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7" autoAdjust="0"/>
  </p:normalViewPr>
  <p:slideViewPr>
    <p:cSldViewPr>
      <p:cViewPr>
        <p:scale>
          <a:sx n="78" d="100"/>
          <a:sy n="78" d="100"/>
        </p:scale>
        <p:origin x="-1570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F742B09-3985-46BE-9D32-5388132412DC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 noEditPoints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9DB3D3B-D34D-4784-92EE-EB609F37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648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AED001-BC93-45D0-AC38-35703B9C2EB7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95588D7-E801-452F-BFC5-6B5C23170A9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5"/>
            <a:ext cx="7466980" cy="2076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2520572"/>
            <a:ext cx="7488832" cy="386075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8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200" b="1" dirty="0" smtClean="0">
                <a:solidFill>
                  <a:srgbClr val="FF0000"/>
                </a:solidFill>
                <a:latin typeface="Gill Sans Nova Ultra Bold" pitchFamily="34" charset="0"/>
                <a:cs typeface="Times New Roman" pitchFamily="18" charset="0"/>
              </a:rPr>
              <a:t>«</a:t>
            </a:r>
            <a:r>
              <a:rPr lang="ru-RU" sz="11200" b="1" dirty="0">
                <a:solidFill>
                  <a:srgbClr val="FF0000"/>
                </a:solidFill>
                <a:latin typeface="Gill Sans Nova Ultra Bold" pitchFamily="34" charset="0"/>
                <a:cs typeface="Times New Roman" pitchFamily="18" charset="0"/>
              </a:rPr>
              <a:t>Развитие математических способностей </a:t>
            </a:r>
            <a:endParaRPr lang="ru-RU" sz="11200" b="1" dirty="0" smtClean="0">
              <a:solidFill>
                <a:srgbClr val="FF0000"/>
              </a:solidFill>
              <a:latin typeface="Gill Sans Nova Ultra Bold" pitchFamily="34" charset="0"/>
              <a:cs typeface="Times New Roman" pitchFamily="18" charset="0"/>
            </a:endParaRPr>
          </a:p>
          <a:p>
            <a:pPr algn="ctr"/>
            <a:r>
              <a:rPr lang="ru-RU" sz="11200" b="1" dirty="0" smtClean="0">
                <a:solidFill>
                  <a:srgbClr val="FF0000"/>
                </a:solidFill>
                <a:latin typeface="Gill Sans Nova Ultra Bold" pitchFamily="34" charset="0"/>
                <a:cs typeface="Times New Roman" pitchFamily="18" charset="0"/>
              </a:rPr>
              <a:t> </a:t>
            </a:r>
            <a:r>
              <a:rPr lang="ru-RU" sz="11200" b="1" dirty="0">
                <a:solidFill>
                  <a:srgbClr val="FF0000"/>
                </a:solidFill>
                <a:latin typeface="Gill Sans Nova Ultra Bold" pitchFamily="34" charset="0"/>
                <a:cs typeface="Times New Roman" pitchFamily="18" charset="0"/>
              </a:rPr>
              <a:t>детей </a:t>
            </a:r>
            <a:r>
              <a:rPr lang="ru-RU" sz="11200" b="1" dirty="0" smtClean="0">
                <a:solidFill>
                  <a:srgbClr val="FF0000"/>
                </a:solidFill>
                <a:latin typeface="Gill Sans Nova Ultra Bold" pitchFamily="34" charset="0"/>
                <a:cs typeface="Times New Roman" pitchFamily="18" charset="0"/>
              </a:rPr>
              <a:t>старшего дошкольного </a:t>
            </a:r>
            <a:r>
              <a:rPr lang="ru-RU" sz="11200" b="1" dirty="0">
                <a:solidFill>
                  <a:srgbClr val="FF0000"/>
                </a:solidFill>
                <a:latin typeface="Gill Sans Nova Ultra Bold" pitchFamily="34" charset="0"/>
                <a:cs typeface="Times New Roman" pitchFamily="18" charset="0"/>
              </a:rPr>
              <a:t>возраста </a:t>
            </a:r>
            <a:endParaRPr lang="ru-RU" sz="11200" b="1" dirty="0" smtClean="0">
              <a:solidFill>
                <a:srgbClr val="FF0000"/>
              </a:solidFill>
              <a:latin typeface="Gill Sans Nova Ultra Bold" pitchFamily="34" charset="0"/>
              <a:cs typeface="Times New Roman" pitchFamily="18" charset="0"/>
            </a:endParaRPr>
          </a:p>
          <a:p>
            <a:pPr algn="ctr"/>
            <a:r>
              <a:rPr lang="ru-RU" sz="11200" b="1" dirty="0" smtClean="0">
                <a:solidFill>
                  <a:srgbClr val="FF0000"/>
                </a:solidFill>
                <a:latin typeface="Gill Sans Nova Ultra Bold" pitchFamily="34" charset="0"/>
                <a:cs typeface="Times New Roman" pitchFamily="18" charset="0"/>
              </a:rPr>
              <a:t>через </a:t>
            </a:r>
            <a:r>
              <a:rPr lang="ru-RU" sz="11200" b="1" dirty="0">
                <a:solidFill>
                  <a:srgbClr val="FF0000"/>
                </a:solidFill>
                <a:latin typeface="Gill Sans Nova Ultra Bold" pitchFamily="34" charset="0"/>
                <a:cs typeface="Times New Roman" pitchFamily="18" charset="0"/>
              </a:rPr>
              <a:t>игровую </a:t>
            </a:r>
            <a:r>
              <a:rPr lang="ru-RU" sz="11200" b="1" dirty="0" smtClean="0">
                <a:solidFill>
                  <a:srgbClr val="FF0000"/>
                </a:solidFill>
                <a:latin typeface="Gill Sans Nova Ultra Bold" pitchFamily="34" charset="0"/>
                <a:cs typeface="Times New Roman" pitchFamily="18" charset="0"/>
              </a:rPr>
              <a:t>деятельность»</a:t>
            </a:r>
            <a:endParaRPr lang="ru-RU" sz="11200" b="1" dirty="0">
              <a:solidFill>
                <a:srgbClr val="FF0000"/>
              </a:solidFill>
              <a:latin typeface="Gill Sans Nova Ultra Bold" pitchFamily="34" charset="0"/>
              <a:cs typeface="Times New Roman" pitchFamily="18" charset="0"/>
            </a:endParaRPr>
          </a:p>
          <a:p>
            <a:pPr algn="ctr"/>
            <a:endParaRPr lang="ru-RU" sz="4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 					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7200" b="1" dirty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  <a:t>ФОКИНА ЕЛЕНА </a:t>
            </a:r>
            <a:r>
              <a:rPr lang="ru-RU" sz="7200" b="1" dirty="0" smtClean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  <a:t>ВЛАДИМИРОВНА</a:t>
            </a:r>
            <a:endParaRPr lang="ru-RU" sz="9600" b="1" dirty="0" smtClean="0">
              <a:solidFill>
                <a:srgbClr val="002060"/>
              </a:solidFill>
              <a:latin typeface="Gill Sans Nov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6672"/>
            <a:ext cx="2120652" cy="182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332656"/>
            <a:ext cx="46085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  <a:t>Муниципальное  </a:t>
            </a:r>
            <a:r>
              <a:rPr lang="ru-RU" sz="1400" b="1" dirty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  <a:t>дошкольное </a:t>
            </a:r>
            <a:br>
              <a:rPr lang="ru-RU" sz="1400" b="1" dirty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  <a:t>образовательное </a:t>
            </a:r>
            <a:r>
              <a:rPr lang="ru-RU" sz="1400" b="1" dirty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  <a:t>автономное учреждение  </a:t>
            </a:r>
            <a:br>
              <a:rPr lang="ru-RU" sz="1400" b="1" dirty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  <a:t>Центр развития ребенка – детский сад </a:t>
            </a:r>
            <a:br>
              <a:rPr lang="ru-RU" sz="1400" b="1" dirty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  <a:t>№ 116 г. Орска «</a:t>
            </a:r>
            <a:r>
              <a:rPr lang="ru-RU" sz="1400" b="1" dirty="0" err="1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  <a:t>Ералашка</a:t>
            </a:r>
            <a:r>
              <a:rPr lang="ru-RU" sz="1400" b="1" dirty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  <a:t>» </a:t>
            </a:r>
            <a:br>
              <a:rPr lang="ru-RU" sz="1400" b="1" dirty="0">
                <a:solidFill>
                  <a:srgbClr val="002060"/>
                </a:solidFill>
                <a:latin typeface="Gill Sans Nova" pitchFamily="34" charset="0"/>
                <a:cs typeface="Times New Roman" pitchFamily="18" charset="0"/>
              </a:rPr>
            </a:br>
            <a:endParaRPr lang="ru-RU" sz="1400" b="1" dirty="0">
              <a:solidFill>
                <a:srgbClr val="002060"/>
              </a:solidFill>
              <a:latin typeface="Gill Sans Nov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131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7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«Игры на ориентировку в пространстве»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764704"/>
            <a:ext cx="84969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764704"/>
            <a:ext cx="856895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Фокусник»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задачи: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Упражнять в ориентировке в цифровом ряду от 0 до 10 (от 0 до 20). Уточнить представление о понятиях «впереди», «после», «между».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Веселые картинки»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задачи: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умение делить сложную форму предмета на ряд однородных элементов заданной формы, расположенных в разных пространственных отношениях (вверху, внизу, справа, слева). Упражнять в количественном счете предметов.</a:t>
            </a: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Геометрик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задачи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Развивать умения делить сложную форму предмета на ряд однородных элементов заданной формы, расположенных в разных пространственных отношениях (вверху, внизу, справа, слева). Упражнять в количественном счете предметов. </a:t>
            </a: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Сложи узор»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задачи: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Тренировать в выполнении счета 10 . Развивать восприятие цвета (основные и оттеночные цвета), ориентировки в пространстве и на листе бумаги (стороны, углы).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822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60648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«Путешествие во времени»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4709">
            <a:off x="540219" y="4805967"/>
            <a:ext cx="2142246" cy="145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48" y="4600623"/>
            <a:ext cx="1912919" cy="185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0847">
            <a:off x="6395003" y="4789304"/>
            <a:ext cx="2102699" cy="148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1" y="660758"/>
            <a:ext cx="864096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«Хитрые часы»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задачи: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Упражнять в ориентировке во времени по часам. Закреплять навыки счета в пределах 12.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Утро, день, вечер, ночь»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задачи: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Формировать представление о времени. Уточнить понятие «части суток». Тренировать в умении соотносить режимные моменты со временем на часах. </a:t>
            </a: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Времена года»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Закреплять понятия «часть», «целое». Уточнить представления детей о временах года, частях суток, месяцах. Упражнять в сравнении количества частей. </a:t>
            </a: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Режим дня»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Закреплять ориентировку во времени (части суток). Тренировать в умении соотносить режимные моменты со временем на часах. Закреплять умение определять время по часам.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4088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«Игры на логическое мышление»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3645024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950" y="4476021"/>
            <a:ext cx="2020138" cy="211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5856" y="4014356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1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0811" y="660758"/>
            <a:ext cx="87036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«Кто я?»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логического мышления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загадала...»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Развитие логического мышления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Выбери нужное»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логического мышления.</a:t>
            </a:r>
          </a:p>
          <a:p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811" y="3140968"/>
            <a:ext cx="87036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со счетными палочками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Задания со счётными палочками делятся на 3 степени сложности</a:t>
            </a:r>
          </a:p>
          <a:p>
            <a:pPr lvl="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Составление заданной фигуры из определенного количества палочек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 Изменение заданной фигуры путем удаления определенного количества палочек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 Преобразование заданной фигуры путем перекладывания определенного количества палочек</a:t>
            </a:r>
          </a:p>
        </p:txBody>
      </p:sp>
    </p:spTree>
    <p:extLst>
      <p:ext uri="{BB962C8B-B14F-4D97-AF65-F5344CB8AC3E}">
        <p14:creationId xmlns:p14="http://schemas.microsoft.com/office/powerpoint/2010/main" val="1250688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«Головоломки»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64043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899875" y="898680"/>
            <a:ext cx="2986703" cy="218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9878"/>
            <a:ext cx="2952328" cy="275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20027"/>
            <a:ext cx="23762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979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«Загадки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задачи-шутки»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Загадки: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 конца, два кольца, а посредине гвоздик. (Ножницы.)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Четыре братца под одной крышей живут. (Стол.)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Пять братцев в одном домике живут. (Варежка.)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Стоит Антошка на одной ножке. Где солнце станет, туда он и глянет. (Подсолнух.)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 7 братьев, летами все равные, а именем разные. Отгадай, кто мы. (Дни недели.)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году у дедушки 4 имени. Кто это? (Весна, лето, осень, зима.)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– шутки: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Ты да я да мы с тобой. Сколько нас всего? (Двое.)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Сколько концов у палки? У двух палок? У двух с половиной? (6)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Если курица стоит на одной ноге, то она весит 2 кг. Сколько будет весить курица, если будет, стоять на 2 ногах? (2 кг.) </a:t>
            </a:r>
          </a:p>
          <a:p>
            <a:r>
              <a:rPr lang="ru-RU" sz="2000" dirty="0"/>
              <a:t> </a:t>
            </a:r>
            <a:endParaRPr lang="ru-RU" sz="2000" dirty="0" smtClean="0"/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«Ребусы»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83458"/>
            <a:ext cx="274852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as\Desktop\Без имен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24" y="4982350"/>
            <a:ext cx="2908841" cy="163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memorado.ru/wp-content/uploads/b/c/2/bc28511dfa23f9accbfb186ed8894cca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37112"/>
            <a:ext cx="2323356" cy="23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75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9" y="188640"/>
            <a:ext cx="86161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СДЕЛАННЫЕ СВОИМИ РУКАМИ</a:t>
            </a:r>
          </a:p>
          <a:p>
            <a:pPr algn="ctr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КНИЖКА МАТЕМАТИЧЕСКИХ ИГР»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s\Desktop\игры с телефона\IMG_20230307_144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38717">
            <a:off x="446689" y="1322433"/>
            <a:ext cx="2929224" cy="21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s\Desktop\IMG_20230326_11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877">
            <a:off x="6055968" y="998080"/>
            <a:ext cx="2378606" cy="317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s\Desktop\Без имен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00" y="3933056"/>
            <a:ext cx="377919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93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2" y="260648"/>
            <a:ext cx="8437392" cy="633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818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«СОСТАВ ЧИСЛА»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5" y="373305"/>
            <a:ext cx="2277165" cy="306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83" y="3814642"/>
            <a:ext cx="3624353" cy="271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as\AppData\Local\Temp\Temp1_25-03-2023_14-29-45.zip\IMG_20230325_1628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3784976"/>
            <a:ext cx="3711432" cy="274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s\AppData\Local\Temp\Temp1_25-03-2023_14-29-45.zip\IMG_20230325_1628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669606"/>
            <a:ext cx="1957750" cy="269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s\AppData\Local\Temp\Temp1_25-03-2023_14-29-45.zip\IMG_20230325_1623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2224"/>
            <a:ext cx="2100446" cy="2943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178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«УМНАЯ КНИЖКА»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13574" y="312934"/>
            <a:ext cx="1795156" cy="241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s\Desktop\фото с телефона игры\IMG_20230320_1504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0" y="2491048"/>
            <a:ext cx="2862318" cy="202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s\Desktop\IMG_20230307_1436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0" y="188640"/>
            <a:ext cx="2574286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s\Desktop\IMG_20230307_1442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07" y="4941168"/>
            <a:ext cx="2412267" cy="175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s\Desktop\IMG_20230307_14413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22" y="2929180"/>
            <a:ext cx="2570465" cy="365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s\Desktop\IMG_20230307_14380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890"/>
            <a:ext cx="1859229" cy="259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as\Desktop\фото с телефона игры\IMG_20230320_15022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192" y="2546398"/>
            <a:ext cx="1737919" cy="225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as\Desktop\IMG_20230307_14382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902"/>
            <a:ext cx="2808312" cy="1830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037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«НАЙДИ СОСЕДА»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5201"/>
            <a:ext cx="3605951" cy="261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40" y="809959"/>
            <a:ext cx="2774375" cy="571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as\AppData\Local\Temp\Temp1_25-03-2023_14-29-45.zip\IMG_20230325_1627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73014"/>
            <a:ext cx="2232248" cy="308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s\AppData\Local\Temp\Temp1_25-03-2023_14-29-45.zip\IMG_20230325_1628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5"/>
            <a:ext cx="2448272" cy="3082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166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76328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Вхождение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мир математики начинается уже в дошкольном детстве.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Математика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необходима для общего развития детей.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способствует развитию памяти, речи, воображения,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эмоций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Математика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воспитывает характер, а именно такие качества как настойчивость, аккуратность, точность, сосредоточенность. Также развивается умение концентрироваться на задаче, растет самооценка и уверенность в себе.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Дошкольники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должны знать, что математика трудная дисциплина. И не должны узнать об этом никогда. </a:t>
            </a:r>
          </a:p>
        </p:txBody>
      </p:sp>
    </p:spTree>
    <p:extLst>
      <p:ext uri="{BB962C8B-B14F-4D97-AF65-F5344CB8AC3E}">
        <p14:creationId xmlns:p14="http://schemas.microsoft.com/office/powerpoint/2010/main" val="1971934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568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«ХУДОЖНИК»</a:t>
            </a:r>
          </a:p>
        </p:txBody>
      </p:sp>
      <p:pic>
        <p:nvPicPr>
          <p:cNvPr id="4" name="Рисунок 3" descr="C:\Users\as\Desktop\фото с телефона игры\IMG_20230320_0737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3" y="333936"/>
            <a:ext cx="2786338" cy="227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s\Desktop\фото с телефона игры\IMG_20230320_1504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35" y="2996952"/>
            <a:ext cx="2569733" cy="353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s\Desktop\фото с телефона игры\IMG_20230320_0738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94" y="3933056"/>
            <a:ext cx="2965192" cy="220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s\Desktop\фото с телефона игры\IMG_20230320_1507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69" y="4437112"/>
            <a:ext cx="2864652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s\Desktop\фото с телефона игры\IMG_20230320_0735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53" y="425737"/>
            <a:ext cx="2865468" cy="2283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s\Desktop\фото с телефона игры\IMG_20230320_07350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76" y="1196752"/>
            <a:ext cx="2965192" cy="2246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812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НАКОРМИ ПТИЧКУ»</a:t>
            </a:r>
          </a:p>
        </p:txBody>
      </p:sp>
      <p:pic>
        <p:nvPicPr>
          <p:cNvPr id="4" name="Рисунок 3" descr="C:\Users\as\Desktop\IMG_20230325_2105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12068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558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«ЦВЕТНОЙ 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КОВРИК»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Развиваем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цветовосприятие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ориентировку в пространстве,  счёт, логическое мышление.</a:t>
            </a:r>
          </a:p>
        </p:txBody>
      </p:sp>
      <p:pic>
        <p:nvPicPr>
          <p:cNvPr id="1026" name="Picture 2" descr="C:\Users\as\Desktop\фото с телефона игры\IMG_20230320_15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3"/>
            <a:ext cx="3240360" cy="261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as\Desktop\фото с телефона игры\IMG_20230320_2245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61988"/>
            <a:ext cx="3288144" cy="266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s\Downloads\IMG_20230320_2245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86763"/>
            <a:ext cx="3312368" cy="2533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410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«ДОМИКИ»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599202"/>
            <a:ext cx="7272808" cy="594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448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830" y="262647"/>
            <a:ext cx="86726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«ЗАНИМАТЕЛЬНЫЙ КОВРИК»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7" y="692696"/>
            <a:ext cx="8662059" cy="587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613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математике немыслимо без использования занимательных игр. Занимательный математический материал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доступен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ребят в течении всего дня.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82" y="3427376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56" y="1542010"/>
            <a:ext cx="4381552" cy="328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568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7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Целенаправленная и систематическая работа с детьми по использованию игрового занимательного материала показала, что дети успешно овладели основами математики. Дети стали более самостоятельны, наблюдательны, находчивы, сообразительны.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математических способностей через игровую деятельность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интересное и увлекательное занятие. Игра, увлекающая детей, их не перегружает ни умственно, ни физически, интерес детей к игре постепенно переходит не только в интерес к учению, но и к тому, что изучается, т.е. интерес к математике. Поддерживаемый же интерес к изучению математики с самого раннего возраста снимает многие из трудностей, возникающих на пути усвоения математических знаний. </a:t>
            </a:r>
          </a:p>
        </p:txBody>
      </p:sp>
    </p:spTree>
    <p:extLst>
      <p:ext uri="{BB962C8B-B14F-4D97-AF65-F5344CB8AC3E}">
        <p14:creationId xmlns:p14="http://schemas.microsoft.com/office/powerpoint/2010/main" val="2353254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88640"/>
            <a:ext cx="7478216" cy="5326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4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sz="4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48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sz="48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артинки по запросу меню для детского сад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6984776" cy="4282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7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908720"/>
            <a:ext cx="7694240" cy="4104456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Актуальность проблемы 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effectLst/>
                <a:latin typeface="Times New Roman" pitchFamily="18" charset="0"/>
                <a:cs typeface="Times New Roman" pitchFamily="18" charset="0"/>
              </a:rPr>
              <a:t>заключается </a:t>
            </a:r>
            <a:r>
              <a:rPr lang="ru-RU" sz="2800" b="0" dirty="0">
                <a:effectLst/>
                <a:latin typeface="Times New Roman" pitchFamily="18" charset="0"/>
                <a:cs typeface="Times New Roman" pitchFamily="18" charset="0"/>
              </a:rPr>
              <a:t>в том, что общепринятые подходы к математической подготовке ребёнка – дошкольника, часто не приносят желаемых результатов, а в современных обучающих программах начальной школы важное значение придаётся логике. 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118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620688"/>
            <a:ext cx="7262192" cy="4894480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Цель :</a:t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effectLst/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800" b="0" dirty="0">
                <a:effectLst/>
                <a:latin typeface="Times New Roman" pitchFamily="18" charset="0"/>
                <a:cs typeface="Times New Roman" pitchFamily="18" charset="0"/>
              </a:rPr>
              <a:t>математических способностей детей старшего дошкольного возраста через  игровую деятельность.</a:t>
            </a:r>
            <a:br>
              <a:rPr lang="ru-RU" sz="2800" b="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6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478217" cy="4968552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адачи:</a:t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effectLst/>
                <a:latin typeface="Times New Roman" pitchFamily="18" charset="0"/>
                <a:cs typeface="Times New Roman" pitchFamily="18" charset="0"/>
              </a:rPr>
              <a:t>- развить </a:t>
            </a:r>
            <a: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  <a:t>у ребенка интерес к математике в </a:t>
            </a:r>
            <a:r>
              <a:rPr lang="ru-RU" sz="2400" b="0" dirty="0" smtClean="0">
                <a:effectLst/>
                <a:latin typeface="Times New Roman" pitchFamily="18" charset="0"/>
                <a:cs typeface="Times New Roman" pitchFamily="18" charset="0"/>
              </a:rPr>
              <a:t>       дошкольном </a:t>
            </a:r>
            <a: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  <a:t>возрасте</a:t>
            </a:r>
            <a:r>
              <a:rPr lang="ru-RU" sz="2400" b="0" dirty="0" smtClean="0"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effectLst/>
                <a:latin typeface="Times New Roman" pitchFamily="18" charset="0"/>
                <a:cs typeface="Times New Roman" pitchFamily="18" charset="0"/>
              </a:rPr>
              <a:t>- приобщить </a:t>
            </a:r>
            <a: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  <a:t>к предмету в игровой и </a:t>
            </a:r>
            <a:r>
              <a:rPr lang="ru-RU" sz="2400" b="0" dirty="0" smtClean="0">
                <a:effectLst/>
                <a:latin typeface="Times New Roman" pitchFamily="18" charset="0"/>
                <a:cs typeface="Times New Roman" pitchFamily="18" charset="0"/>
              </a:rPr>
              <a:t> занимательной </a:t>
            </a:r>
            <a: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  <a:t>форме</a:t>
            </a:r>
            <a:r>
              <a:rPr lang="ru-RU" sz="2400" b="0" dirty="0" smtClean="0"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4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effectLst/>
                <a:latin typeface="Times New Roman" pitchFamily="18" charset="0"/>
                <a:cs typeface="Times New Roman" pitchFamily="18" charset="0"/>
              </a:rPr>
              <a:t>- развить </a:t>
            </a:r>
            <a: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  <a:t>у детей самостоятельность, наблюдательность, находчивость, сообразительность, логическое мышление;</a:t>
            </a:r>
            <a:br>
              <a:rPr lang="ru-RU" sz="24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65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6336704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2000" b="0" dirty="0">
                <a:effectLst/>
                <a:latin typeface="Times New Roman" pitchFamily="18" charset="0"/>
                <a:cs typeface="Times New Roman" pitchFamily="18" charset="0"/>
              </a:rPr>
              <a:t>по формированию математических представлений я условно разделила на следующие разделы и создала соответствующую </a:t>
            </a:r>
            <a:r>
              <a:rPr lang="ru-RU" sz="2000" b="0" dirty="0" smtClean="0">
                <a:effectLst/>
                <a:latin typeface="Times New Roman" pitchFamily="18" charset="0"/>
                <a:cs typeface="Times New Roman" pitchFamily="18" charset="0"/>
              </a:rPr>
              <a:t>картотеку:</a:t>
            </a:r>
            <a:r>
              <a:rPr lang="ru-RU" sz="2000" b="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effectLst/>
                <a:latin typeface="Times New Roman" pitchFamily="18" charset="0"/>
                <a:cs typeface="Times New Roman" pitchFamily="18" charset="0"/>
              </a:rPr>
              <a:t>              </a:t>
            </a:r>
            <a:br>
              <a:rPr lang="ru-RU" sz="20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1  Игры 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с цифрами и </a:t>
            </a: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числами</a:t>
            </a:r>
            <a:b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		      2  Игры 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с геометрическими фигурами</a:t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		      3  Игры 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на ориентировку в пространстве</a:t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		      4  Путешествие 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во времени </a:t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		      5  Игры 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на логическое мышление</a:t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chool592.ru/wp-content/uploads/1/0/a/10a4981fd6d3dda83eee3b87591179c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983">
            <a:off x="175642" y="1555493"/>
            <a:ext cx="239066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\Desktop\Без имен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041079"/>
            <a:ext cx="2442431" cy="17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avatars.mds.yandex.net/get-mpic/4606255/img_id1475135631573323632.jpeg/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028">
            <a:off x="6117381" y="2344155"/>
            <a:ext cx="285120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ovdi.ru/upload/iblock/d79/d79a17d9b109ddd8354c9ef22d8a6c3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660">
            <a:off x="308977" y="3761699"/>
            <a:ext cx="2381511" cy="238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detsad-shop.ru/images/thumbnails/1600/1310/detailed/94/a1718cd2_63cc_11ec_8146_e0d55ef7b24a_913e8f9a_7bf8_11ec_814a_e0d55ef7b24a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564904"/>
            <a:ext cx="3024336" cy="247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www.xn--80adhenyc1c9b7d.xn--p1ai/wa-data/public/shop/products/21/61/16121/images/56034/56034.9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553437"/>
            <a:ext cx="311423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56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0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	               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«Игры с цифрами и числами»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«Отгадай число» </a:t>
            </a:r>
            <a:b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Дидактические задачи</a:t>
            </a:r>
            <a:r>
              <a:rPr lang="ru-RU" sz="1600" b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: Закреплять навыки определения предыдущего и последующего числа в пределах первого десятка. Упражнять в сравнении чисел в пределах 10. </a:t>
            </a:r>
            <a:br>
              <a:rPr lang="ru-RU" sz="1600" b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«Назови число»</a:t>
            </a:r>
            <a:b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Дидактические задачи: </a:t>
            </a:r>
            <a:r>
              <a:rPr lang="ru-RU" sz="1600" b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Закреплять количественный, прямой и обратный счет в пределах 10. Упражнять в сравнении чисел, ориентировке в числовом ряду, в выполнении операции сложения в пределах 10.</a:t>
            </a:r>
            <a:br>
              <a:rPr lang="ru-RU" sz="1600" b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Посчитай и назови»</a:t>
            </a:r>
            <a:br>
              <a:rPr lang="ru-RU" sz="16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Дидактические задачи</a:t>
            </a:r>
            <a:r>
              <a:rPr lang="ru-RU" sz="1600" b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: Формировать представление о цифрах как знаках, обозначающих числа. Тренировать в умении узнавать и называть цифры от 0 до 10, соотносить цифры с количеством и числом. </a:t>
            </a:r>
            <a:r>
              <a:rPr lang="ru-RU" sz="1600" b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«Магазин» </a:t>
            </a:r>
            <a:br>
              <a:rPr lang="ru-RU" sz="16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Дидактические задачи</a:t>
            </a:r>
            <a:r>
              <a:rPr lang="ru-RU" sz="1600" b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: Закреплять умение согласовывать числительные с существительными в роде и числе. Тренировать в умении узнавать и называть цифры от 1 до 10, соотносить цифры с числом и количеством. Упражнять в отсчитывании предметов из большого количества по заданному числу (в пределах 10). </a:t>
            </a:r>
            <a:br>
              <a:rPr lang="ru-RU" sz="1600" b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«Наведи порядок»</a:t>
            </a:r>
            <a:br>
              <a:rPr lang="ru-RU" sz="16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Дидактические задачи</a:t>
            </a:r>
            <a:r>
              <a:rPr lang="ru-RU" sz="1600" b="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: Формировать представление о цифрах как знаках, обозначающих числа. Тренировать в умении узнавать и называть цифры от 1 до 10. Упражнять в сравнении чисел в пределах 10, выражая их равенство или неравенство понятиями «больше на», «меньше на». </a:t>
            </a:r>
          </a:p>
        </p:txBody>
      </p:sp>
    </p:spTree>
    <p:extLst>
      <p:ext uri="{BB962C8B-B14F-4D97-AF65-F5344CB8AC3E}">
        <p14:creationId xmlns:p14="http://schemas.microsoft.com/office/powerpoint/2010/main" val="680454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2809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атематическими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сказками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также знакомимся с математическими сказками. Ведь математика в сказках это не та обычная математика к которой мы привыкли. Здесь есть волшебная история, которая чему то учит.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13" y="1803662"/>
            <a:ext cx="1700522" cy="223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914" y="1691594"/>
            <a:ext cx="1454302" cy="211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59009"/>
            <a:ext cx="1872208" cy="234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86" y="4221088"/>
            <a:ext cx="1642497" cy="232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056" y="4259077"/>
            <a:ext cx="1700018" cy="230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79176"/>
            <a:ext cx="1656184" cy="226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676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«Игры с геометрическими фигурами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794321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больше  запомнит?»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задача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 Систематизировать знания детей о геометрических фигурах, развивать внимательность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Чудесный мешочек»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задача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 Закреплять знания о геометрических фигурах, обследовать геометрическую форму предметов, упражнять в различении форм.</a:t>
            </a: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Собери картинку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Тренировать в умении составлять новые фигуры, путём собственного воображения, опираясь на ранее полученный опыт. </a:t>
            </a: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Посмотри и назови»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 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Закреплять знания о геометрических фигурах.</a:t>
            </a:r>
          </a:p>
          <a:p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Загадки – отгадки»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Способствует развитию мелкой моторики, тактильных ощущений, зрительного внимания и ориентировке на плоскости. Активизирует фантазию, творчество. Воспитывает усидчивость.</a:t>
            </a:r>
          </a:p>
        </p:txBody>
      </p:sp>
    </p:spTree>
    <p:extLst>
      <p:ext uri="{BB962C8B-B14F-4D97-AF65-F5344CB8AC3E}">
        <p14:creationId xmlns:p14="http://schemas.microsoft.com/office/powerpoint/2010/main" val="223183209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2577</TotalTime>
  <Words>793</Words>
  <Application>Microsoft Office PowerPoint</Application>
  <PresentationFormat>Экран (4:3)</PresentationFormat>
  <Paragraphs>132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 </vt:lpstr>
      <vt:lpstr>Презентация PowerPoint</vt:lpstr>
      <vt:lpstr>Актуальность проблемы   заключается в том, что общепринятые подходы к математической подготовке ребёнка – дошкольника, часто не приносят желаемых результатов, а в современных обучающих программах начальной школы важное значение придаётся логике. </vt:lpstr>
      <vt:lpstr> Цель :  развитие математических способностей детей старшего дошкольного возраста через  игровую деятельность. </vt:lpstr>
      <vt:lpstr>Задачи:  - развить у ребенка интерес к математике в        дошкольном возрасте;  - приобщить к предмету в игровой и  занимательной форме;  - развить у детей самостоятельность, наблюдательность, находчивость, сообразительность, логическое мышление;  </vt:lpstr>
      <vt:lpstr>Дидактические игры по формированию математических представлений я условно разделила на следующие разделы и создала соответствующую картотеку:                                                  1  Игры с цифрами и числами         2  Игры с геометрическими фигурами         3  Игры на ориентировку в пространстве         4  Путешествие во времени          5  Игры на логическое мышление </vt:lpstr>
      <vt:lpstr>                «Игры с цифрами и числами»  «Отгадай число»  Дидактические задачи: Закреплять навыки определения предыдущего и последующего числа в пределах первого десятка. Упражнять в сравнении чисел в пределах 10.  «Назови число» Дидактические задачи: Закреплять количественный, прямой и обратный счет в пределах 10. Упражнять в сравнении чисел, ориентировке в числовом ряду, в выполнении операции сложения в пределах 10. «Посчитай и назови» Дидактические задачи: Формировать представление о цифрах как знаках, обозначающих числа. Тренировать в умении узнавать и называть цифры от 0 до 10, соотносить цифры с количеством и числом.  «Магазин»  Дидактические задачи: Закреплять умение согласовывать числительные с существительными в роде и числе. Тренировать в умении узнавать и называть цифры от 1 до 10, соотносить цифры с числом и количеством. Упражнять в отсчитывании предметов из большого количества по заданному числу (в пределах 10).  «Наведи порядок» Дидактические задачи: Формировать представление о цифрах как знаках, обозначающих числа. Тренировать в умении узнавать и называть цифры от 1 до 10. Упражнять в сравнении чисел в пределах 10, выражая их равенство или неравенство понятиями «больше на», «меньше на».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МДОБУ  Шойбулакский  детский сад « Колосок»</dc:title>
  <dc:creator>User</dc:creator>
  <cp:lastModifiedBy>as</cp:lastModifiedBy>
  <cp:revision>163</cp:revision>
  <cp:lastPrinted>2019-03-17T07:38:27Z</cp:lastPrinted>
  <dcterms:created xsi:type="dcterms:W3CDTF">2017-04-14T16:20:57Z</dcterms:created>
  <dcterms:modified xsi:type="dcterms:W3CDTF">2023-03-26T11:38:32Z</dcterms:modified>
</cp:coreProperties>
</file>