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58" r:id="rId9"/>
    <p:sldId id="259" r:id="rId10"/>
    <p:sldId id="260" r:id="rId11"/>
    <p:sldId id="264" r:id="rId12"/>
    <p:sldId id="263" r:id="rId13"/>
    <p:sldId id="261" r:id="rId14"/>
    <p:sldId id="262" r:id="rId15"/>
    <p:sldId id="266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255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08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9413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81991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8071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944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4771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445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21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27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97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047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301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227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182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5165D-48F8-4ED2-AEC6-21FFBFD5D2EE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D27DA53-3FA9-473D-8295-37C8E67926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39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am.ru/obrazovanie/graficheskie-diktant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6" y="605643"/>
            <a:ext cx="8088195" cy="3445194"/>
          </a:xfrm>
        </p:spPr>
        <p:txBody>
          <a:bodyPr/>
          <a:lstStyle/>
          <a:p>
            <a:pPr algn="ctr"/>
            <a:r>
              <a:rPr lang="ru-RU" sz="4000" b="1" dirty="0" smtClean="0"/>
              <a:t>Мастер-класс</a:t>
            </a:r>
            <a:br>
              <a:rPr lang="ru-RU" sz="4000" b="1" dirty="0" smtClean="0"/>
            </a:br>
            <a:r>
              <a:rPr lang="ru-RU" sz="4000" b="1" dirty="0" smtClean="0"/>
              <a:t>«</a:t>
            </a:r>
            <a:r>
              <a:rPr lang="ru-RU" sz="4000" dirty="0" smtClean="0"/>
              <a:t>Графический </a:t>
            </a:r>
            <a:r>
              <a:rPr lang="ru-RU" sz="4000" dirty="0"/>
              <a:t>диктант как средство интеллектуального развития детей старшего дошкольного </a:t>
            </a:r>
            <a:r>
              <a:rPr lang="ru-RU" sz="4000" dirty="0" smtClean="0"/>
              <a:t>возраста</a:t>
            </a:r>
            <a:r>
              <a:rPr lang="ru-RU" sz="4000" dirty="0"/>
              <a:t> </a:t>
            </a:r>
            <a:r>
              <a:rPr lang="ru-RU" sz="4000" b="1" dirty="0" smtClean="0"/>
              <a:t>»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839328"/>
          </a:xfrm>
        </p:spPr>
        <p:txBody>
          <a:bodyPr>
            <a:noAutofit/>
          </a:bodyPr>
          <a:lstStyle/>
          <a:p>
            <a:r>
              <a:rPr lang="ru-RU" sz="1200" dirty="0">
                <a:solidFill>
                  <a:schemeClr val="tx1"/>
                </a:solidFill>
              </a:rPr>
              <a:t> </a:t>
            </a:r>
            <a:endParaRPr lang="ru-RU" sz="1200" dirty="0" smtClean="0">
              <a:solidFill>
                <a:schemeClr val="tx1"/>
              </a:solidFill>
            </a:endParaRPr>
          </a:p>
          <a:p>
            <a:r>
              <a:rPr lang="ru-RU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Мантаева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Гульсум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Абдрахмановна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воспитатель высшей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квалификационной категории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МДОАУ «ЦРР-детский сад № 116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г. Орска»</a:t>
            </a:r>
          </a:p>
        </p:txBody>
      </p:sp>
    </p:spTree>
    <p:extLst>
      <p:ext uri="{BB962C8B-B14F-4D97-AF65-F5344CB8AC3E}">
        <p14:creationId xmlns:p14="http://schemas.microsoft.com/office/powerpoint/2010/main" val="1339260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Задания к графическим диктантам рекомендуется подбирать по принципу </a:t>
            </a:r>
            <a:r>
              <a:rPr lang="ru-RU" i="1" dirty="0"/>
              <a:t>«от простого к сложному»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Начинать </a:t>
            </a:r>
            <a:r>
              <a:rPr lang="ru-RU" dirty="0"/>
              <a:t>работу необходимо с крупной клетки, задания подбирать с небольшим количеством смены направлений. Затем, количество смены направлений увеличивается, добавляются линии (не только вертикальные и горизонтальные вправо и влево, но и линии по диагонали). </a:t>
            </a:r>
            <a:endParaRPr lang="ru-RU" dirty="0" smtClean="0"/>
          </a:p>
          <a:p>
            <a:r>
              <a:rPr lang="ru-RU" dirty="0" smtClean="0"/>
              <a:t>Начиная </a:t>
            </a:r>
            <a:r>
              <a:rPr lang="ru-RU" dirty="0"/>
              <a:t>с более старшего возраста, для графического диктанта все рисунки рассчитываются на обычную школьную тетрадь </a:t>
            </a:r>
            <a:r>
              <a:rPr lang="ru-RU" i="1" dirty="0"/>
              <a:t>(в тетради в крупную клетку они не поместятся</a:t>
            </a:r>
            <a:r>
              <a:rPr lang="ru-RU" i="1" dirty="0" smtClean="0"/>
              <a:t>)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</a:t>
            </a:r>
            <a:r>
              <a:rPr lang="ru-RU" dirty="0"/>
              <a:t>заданиях используются следующие обозначения: количество отсчитываемых клеток обозначается цифрой, а направление обозначается стрелкой.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7839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ОБРАЗЕЦ</a:t>
            </a:r>
            <a:endParaRPr lang="ru-RU" dirty="0"/>
          </a:p>
        </p:txBody>
      </p:sp>
      <p:pic>
        <p:nvPicPr>
          <p:cNvPr id="4" name="Объект 3" descr="C:\Users\User\Documents\12-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22" y="1567543"/>
            <a:ext cx="7992093" cy="49876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9021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2fd83557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532" y="783771"/>
            <a:ext cx="8229599" cy="46670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1693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ello_html_5d9c5b4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532" y="688770"/>
            <a:ext cx="7718961" cy="5320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729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ello_html_2dda4bb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899" y="724395"/>
            <a:ext cx="8027719" cy="52132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9964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4562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400" dirty="0">
                <a:hlinkClick r:id="rId2" tooltip="Графические диктанты"/>
              </a:rPr>
              <a:t>Графический диктант</a:t>
            </a:r>
            <a:r>
              <a:rPr lang="ru-RU" sz="2400" dirty="0"/>
              <a:t> – шаг к успешному обучению в школе.</a:t>
            </a:r>
          </a:p>
          <a:p>
            <a:pPr marL="0" indent="0" algn="ctr">
              <a:buNone/>
            </a:pPr>
            <a:r>
              <a:rPr lang="ru-RU" sz="2400" dirty="0" smtClean="0"/>
              <a:t>Наиболее </a:t>
            </a:r>
            <a:r>
              <a:rPr lang="ru-RU" sz="2400" dirty="0"/>
              <a:t>сложным навыком для первоклассника является работа в тетради. Клеточки, линии, отступы, промежутки между словами, пропуски линий и клеток — все это сложно для только что поступившего в школу ребенка. У педагогов ДОУ есть возможность помочь будущему школьнику</a:t>
            </a:r>
            <a:r>
              <a:rPr lang="ru-RU" sz="2400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819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90202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Этапы выполнения графических диктантов</a:t>
            </a:r>
            <a:r>
              <a:rPr lang="ru-RU" b="1" dirty="0" smtClean="0"/>
              <a:t>.</a:t>
            </a:r>
            <a:br>
              <a:rPr lang="ru-RU" b="1" dirty="0" smtClean="0"/>
            </a:br>
            <a:r>
              <a:rPr lang="ru-RU" dirty="0"/>
              <a:t>1 этап – подготовительный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7" name="Рисунок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784" y="2511621"/>
            <a:ext cx="6179845" cy="32835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9056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II этап – воспроизведение простых графических узоров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657" y="2030681"/>
            <a:ext cx="6257812" cy="3642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7248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/>
              <a:t>III этап – выполнение под диктовку сложных графических изображений и их повторение.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1446" y="2160588"/>
            <a:ext cx="2589146" cy="38814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1001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/>
              <a:t>IV этап – самостоятельное выполнение заданий, связанных с дополнением части изображения до целого: симметричного и ассиметричного рисунка.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5869" y="2405856"/>
            <a:ext cx="2400300" cy="3390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9637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905496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/>
              <a:t>V этап – выполнение графических изображений с разворотом на 90, 180, 270 градусов, а также с перешифровкой изображения на 180 градусов (т.е. рисования в зеркальном варианте в направлениях: вверх, вниз, вправо, влево</a:t>
            </a:r>
            <a:r>
              <a:rPr lang="ru-RU" sz="2000" b="1" dirty="0" smtClean="0"/>
              <a:t>);</a:t>
            </a:r>
            <a:br>
              <a:rPr lang="ru-RU" sz="2000" b="1" dirty="0" smtClean="0"/>
            </a:br>
            <a:r>
              <a:rPr lang="ru-RU" sz="2000" b="1" dirty="0"/>
              <a:t>VI этап – составление графических изображений по заданной теме, по замыслу и их чтение.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3"/>
          <a:stretch>
            <a:fillRect/>
          </a:stretch>
        </p:blipFill>
        <p:spPr bwMode="auto">
          <a:xfrm>
            <a:off x="2309130" y="2945081"/>
            <a:ext cx="4744813" cy="30969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9879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Упражнения, направленные </a:t>
            </a:r>
            <a:r>
              <a:rPr lang="ru-RU" sz="2800" dirty="0"/>
              <a:t>на правильный захват карандаша и подготовки руки к выполнению графических заданий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 захват гранёного карандаша большим и указательным пальцами рабочей руки;</a:t>
            </a:r>
          </a:p>
          <a:p>
            <a:r>
              <a:rPr lang="ru-RU" dirty="0"/>
              <a:t>2)   перекладывание карандаша с одного места на другое, при этом карандаш захватывается большим и указательным пальцами;</a:t>
            </a:r>
          </a:p>
          <a:p>
            <a:r>
              <a:rPr lang="ru-RU" dirty="0"/>
              <a:t>3)    прокатывание карандаша между ладонями;</a:t>
            </a:r>
          </a:p>
          <a:p>
            <a:r>
              <a:rPr lang="ru-RU" dirty="0"/>
              <a:t>4)  прокатывание карандаша между большим и указательным пальцами;</a:t>
            </a:r>
          </a:p>
          <a:p>
            <a:r>
              <a:rPr lang="ru-RU" dirty="0"/>
              <a:t>5)  расслабление кистей рук путём поглаживания листа бумаги от середины в сторону или сверху вниз (бумагу можно заменить приятной на ощупь тканью или кусочками меха);</a:t>
            </a:r>
          </a:p>
          <a:p>
            <a:r>
              <a:rPr lang="ru-RU" dirty="0"/>
              <a:t>6) круговые вращения кистей рук с последующим их расслаблением;</a:t>
            </a:r>
          </a:p>
          <a:p>
            <a:r>
              <a:rPr lang="ru-RU" dirty="0"/>
              <a:t>7) попеременное поглаживание одной кисти руки другой.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071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Правила написания</a:t>
            </a:r>
            <a:r>
              <a:rPr lang="ru-RU" sz="2800" dirty="0"/>
              <a:t> </a:t>
            </a:r>
            <a:r>
              <a:rPr lang="ru-RU" sz="2800" b="1" dirty="0"/>
              <a:t>графического диктанта</a:t>
            </a:r>
            <a:r>
              <a:rPr lang="ru-RU" sz="2800" dirty="0"/>
              <a:t>, которые необходимо знать каждому педагогу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перед</a:t>
            </a:r>
            <a:r>
              <a:rPr lang="ru-RU" sz="2400" dirty="0"/>
              <a:t> диктантом нужно повторить, где правая и левая рука, как рисовать линию вправо и влево;</a:t>
            </a:r>
          </a:p>
          <a:p>
            <a:r>
              <a:rPr lang="ru-RU" sz="2400" dirty="0" smtClean="0"/>
              <a:t>когда </a:t>
            </a:r>
            <a:r>
              <a:rPr lang="ru-RU" sz="2400" dirty="0"/>
              <a:t>начинается диктовка, никакие другие слова произносить нельзя, повторять одно и то же направление дважды запрещено;</a:t>
            </a:r>
          </a:p>
          <a:p>
            <a:r>
              <a:rPr lang="ru-RU" sz="2400" dirty="0" smtClean="0"/>
              <a:t>диктанты</a:t>
            </a:r>
            <a:r>
              <a:rPr lang="ru-RU" sz="2400" dirty="0"/>
              <a:t> пишутся в полной тишине;</a:t>
            </a:r>
          </a:p>
          <a:p>
            <a:r>
              <a:rPr lang="ru-RU" sz="2400" dirty="0" smtClean="0"/>
              <a:t>если </a:t>
            </a:r>
            <a:r>
              <a:rPr lang="ru-RU" sz="2400" dirty="0"/>
              <a:t>ребенок сбился, то он тихо кладет карандаш и спокойно дожидается окончания диктанта; только после этого можно выяснить ошибку.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05988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141</Words>
  <Application>Microsoft Office PowerPoint</Application>
  <PresentationFormat>Широкоэкранный</PresentationFormat>
  <Paragraphs>34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Trebuchet MS</vt:lpstr>
      <vt:lpstr>Wingdings 3</vt:lpstr>
      <vt:lpstr>Аспект</vt:lpstr>
      <vt:lpstr>Мастер-класс «Графический диктант как средство интеллектуального развития детей старшего дошкольного возраста »</vt:lpstr>
      <vt:lpstr>Актуальность</vt:lpstr>
      <vt:lpstr>Этапы выполнения графических диктантов. 1 этап – подготовительный  </vt:lpstr>
      <vt:lpstr>II этап – воспроизведение простых графических узоров. </vt:lpstr>
      <vt:lpstr>III этап – выполнение под диктовку сложных графических изображений и их повторение. </vt:lpstr>
      <vt:lpstr>IV этап – самостоятельное выполнение заданий, связанных с дополнением части изображения до целого: симметричного и ассиметричного рисунка. </vt:lpstr>
      <vt:lpstr>V этап – выполнение графических изображений с разворотом на 90, 180, 270 градусов, а также с перешифровкой изображения на 180 градусов (т.е. рисования в зеркальном варианте в направлениях: вверх, вниз, вправо, влево); VI этап – составление графических изображений по заданной теме, по замыслу и их чтение.  </vt:lpstr>
      <vt:lpstr>Упражнения, направленные на правильный захват карандаша и подготовки руки к выполнению графических заданий</vt:lpstr>
      <vt:lpstr>Правила написания графического диктанта, которые необходимо знать каждому педагогу</vt:lpstr>
      <vt:lpstr>Презентация PowerPoint</vt:lpstr>
      <vt:lpstr>ОБРАЗЕЦ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«Графический диктант как средство подготовки  детей старшего дошкольного возраста к письму»</dc:title>
  <dc:creator>Pro</dc:creator>
  <cp:lastModifiedBy>Pro</cp:lastModifiedBy>
  <cp:revision>3</cp:revision>
  <dcterms:created xsi:type="dcterms:W3CDTF">2023-11-29T09:42:50Z</dcterms:created>
  <dcterms:modified xsi:type="dcterms:W3CDTF">2023-12-04T09:33:44Z</dcterms:modified>
</cp:coreProperties>
</file>