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9" r:id="rId4"/>
    <p:sldId id="271" r:id="rId5"/>
    <p:sldId id="272" r:id="rId6"/>
    <p:sldId id="276" r:id="rId7"/>
    <p:sldId id="288" r:id="rId8"/>
    <p:sldId id="277" r:id="rId9"/>
    <p:sldId id="258" r:id="rId10"/>
    <p:sldId id="278" r:id="rId11"/>
    <p:sldId id="284" r:id="rId12"/>
    <p:sldId id="282" r:id="rId13"/>
    <p:sldId id="264" r:id="rId14"/>
    <p:sldId id="280" r:id="rId15"/>
    <p:sldId id="286" r:id="rId16"/>
    <p:sldId id="281" r:id="rId17"/>
    <p:sldId id="265" r:id="rId18"/>
    <p:sldId id="283" r:id="rId19"/>
    <p:sldId id="259" r:id="rId20"/>
    <p:sldId id="266" r:id="rId21"/>
    <p:sldId id="270" r:id="rId22"/>
    <p:sldId id="262" r:id="rId23"/>
    <p:sldId id="261" r:id="rId24"/>
    <p:sldId id="260" r:id="rId25"/>
    <p:sldId id="273" r:id="rId26"/>
    <p:sldId id="263" r:id="rId27"/>
    <p:sldId id="268" r:id="rId28"/>
    <p:sldId id="275" r:id="rId29"/>
    <p:sldId id="274" r:id="rId30"/>
    <p:sldId id="28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6" autoAdjust="0"/>
    <p:restoredTop sz="94624" autoAdjust="0"/>
  </p:normalViewPr>
  <p:slideViewPr>
    <p:cSldViewPr>
      <p:cViewPr varScale="1">
        <p:scale>
          <a:sx n="88" d="100"/>
          <a:sy n="88" d="100"/>
        </p:scale>
        <p:origin x="-87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A76F7-F64A-4503-A8D4-637F3C64AD63}" type="datetimeFigureOut">
              <a:rPr lang="ru-RU" smtClean="0"/>
              <a:pPr/>
              <a:t>28.11.2024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6C92-0CD2-4274-8FC1-6DFD4256D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A76F7-F64A-4503-A8D4-637F3C64AD63}" type="datetimeFigureOut">
              <a:rPr lang="ru-RU" smtClean="0"/>
              <a:pPr/>
              <a:t>28.11.2024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6C92-0CD2-4274-8FC1-6DFD4256D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A76F7-F64A-4503-A8D4-637F3C64AD63}" type="datetimeFigureOut">
              <a:rPr lang="ru-RU" smtClean="0"/>
              <a:pPr/>
              <a:t>28.11.2024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6C92-0CD2-4274-8FC1-6DFD4256D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A76F7-F64A-4503-A8D4-637F3C64AD63}" type="datetimeFigureOut">
              <a:rPr lang="ru-RU" smtClean="0"/>
              <a:pPr/>
              <a:t>28.11.2024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6C92-0CD2-4274-8FC1-6DFD4256D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A76F7-F64A-4503-A8D4-637F3C64AD63}" type="datetimeFigureOut">
              <a:rPr lang="ru-RU" smtClean="0"/>
              <a:pPr/>
              <a:t>28.11.2024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6C92-0CD2-4274-8FC1-6DFD4256D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A76F7-F64A-4503-A8D4-637F3C64AD63}" type="datetimeFigureOut">
              <a:rPr lang="ru-RU" smtClean="0"/>
              <a:pPr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6C92-0CD2-4274-8FC1-6DFD4256D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A76F7-F64A-4503-A8D4-637F3C64AD63}" type="datetimeFigureOut">
              <a:rPr lang="ru-RU" smtClean="0"/>
              <a:pPr/>
              <a:t>28.11.2024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6C92-0CD2-4274-8FC1-6DFD4256D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A76F7-F64A-4503-A8D4-637F3C64AD63}" type="datetimeFigureOut">
              <a:rPr lang="ru-RU" smtClean="0"/>
              <a:pPr/>
              <a:t>28.11.2024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6C92-0CD2-4274-8FC1-6DFD4256D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A76F7-F64A-4503-A8D4-637F3C64AD63}" type="datetimeFigureOut">
              <a:rPr lang="ru-RU" smtClean="0"/>
              <a:pPr/>
              <a:t>28.11.2024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6C92-0CD2-4274-8FC1-6DFD4256D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A76F7-F64A-4503-A8D4-637F3C64AD63}" type="datetimeFigureOut">
              <a:rPr lang="ru-RU" smtClean="0"/>
              <a:pPr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6C92-0CD2-4274-8FC1-6DFD4256D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A76F7-F64A-4503-A8D4-637F3C64AD63}" type="datetimeFigureOut">
              <a:rPr lang="ru-RU" smtClean="0"/>
              <a:pPr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06C92-0CD2-4274-8FC1-6DFD4256D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A76F7-F64A-4503-A8D4-637F3C64AD63}" type="datetimeFigureOut">
              <a:rPr lang="ru-RU" smtClean="0"/>
              <a:pPr/>
              <a:t>28.11.2024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06C92-0CD2-4274-8FC1-6DFD4256D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10" Type="http://schemas.openxmlformats.org/officeDocument/2006/relationships/image" Target="../media/image77.pn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88640"/>
            <a:ext cx="1814318" cy="156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tl" rotWithShape="0">
              <a:srgbClr val="000000">
                <a:alpha val="70000"/>
              </a:srgbClr>
            </a:outerShdw>
          </a:effectLst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475656" y="1889264"/>
            <a:ext cx="662473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Совершенствование двигательных навыков у  детей старшего дошкольного возраста посредством подготовки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сдаче норм ВФСК «ГТО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2555776" y="5621940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Мустафина Г.Н., инструктор по физической культуре </a:t>
            </a: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МДОАУ «ЦРР- детский сад № 116 г. Орска»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064" y="116632"/>
            <a:ext cx="8424936" cy="56693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Физические упражнения на развитие гибкости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620688"/>
            <a:ext cx="7776864" cy="6237312"/>
          </a:xfrm>
        </p:spPr>
        <p:txBody>
          <a:bodyPr>
            <a:normAutofit fontScale="47500" lnSpcReduction="20000"/>
          </a:bodyPr>
          <a:lstStyle/>
          <a:p>
            <a:pPr lvl="0" algn="just"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Наклоны вперед из положения стоя (сидя), не сгибая ног</a:t>
            </a:r>
          </a:p>
          <a:p>
            <a:pPr lvl="0" algn="just"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Маховые движения ногами (вперед, назад, в стороны) с максимальной амплитудой</a:t>
            </a:r>
          </a:p>
          <a:p>
            <a:pPr lvl="0" algn="just"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Достань предмет (стоя на скамейке, наклониться с прямыми ногами вниз и достать игрушку, сидящую на полу)</a:t>
            </a:r>
          </a:p>
          <a:p>
            <a:pPr lvl="0" algn="just"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Достань игрушку (достать игрушку, лежащую сзади, из  исходного положения с расставленными на уровне плеч ногами) </a:t>
            </a:r>
          </a:p>
          <a:p>
            <a:pPr lvl="0" algn="just"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Мельница (кистями рук очерчивает в воздухе круги, постоянно увеличивающиеся в диаметре)</a:t>
            </a:r>
          </a:p>
          <a:p>
            <a:pPr lvl="0" algn="just"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Йог (удерживать как можно дольше позу лотоса)</a:t>
            </a:r>
          </a:p>
          <a:p>
            <a:pPr lvl="0" algn="just"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Мостик (удерживать положение не менее 10 секунд). Обратите внимание на положение стоп и кистей во время выполнения упражнения. Стопы должны полностью касаться пола, а кисти — оставаться параллельными друг другу.</a:t>
            </a:r>
          </a:p>
          <a:p>
            <a:pPr lvl="0" algn="just"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Кукла (ноги на ширине плеч, выполнять наклоны вперед, не сгибая ноги в коленях, после чего вернуться в исходное положение с незначительным прогибом назад)</a:t>
            </a:r>
          </a:p>
          <a:p>
            <a:pPr lvl="0" algn="just"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Скалочка (катание гимнастической палки по вытянутым ногам в положении сидя на полу, ноги вытянуты)</a:t>
            </a:r>
          </a:p>
          <a:p>
            <a:pPr lvl="0" algn="just"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«Качели». И.П. – лежа на животе, руки вверх. Одновременное отведение прямых ног и рук назад, выполнить покачивание.</a:t>
            </a:r>
          </a:p>
          <a:p>
            <a:pPr lvl="0" algn="just"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«Ракушка». И.П. - лежа на спине. Поднимание прямых ног с касанием пола за головой, руки вдоль туловища.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88640"/>
            <a:ext cx="3275856" cy="194421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9721" y="188640"/>
            <a:ext cx="2088232" cy="3441171"/>
          </a:xfrm>
          <a:prstGeom prst="rect">
            <a:avLst/>
          </a:prstGeom>
        </p:spPr>
      </p:pic>
      <p:pic>
        <p:nvPicPr>
          <p:cNvPr id="12" name="Рисунок 11" descr="C:\Documents and Settings\Admin\Рабочий стол\CIMG01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264112"/>
            <a:ext cx="3402583" cy="2375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458" y="4639115"/>
            <a:ext cx="3169600" cy="2100603"/>
          </a:xfrm>
          <a:prstGeom prst="rect">
            <a:avLst/>
          </a:prstGeom>
        </p:spPr>
      </p:pic>
      <p:pic>
        <p:nvPicPr>
          <p:cNvPr id="14" name="Рисунок 13" descr="C:\Documents and Settings\Admin\Рабочий стол\CIMG014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23058" y="4155229"/>
            <a:ext cx="3456384" cy="2516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2540003"/>
            <a:ext cx="3131840" cy="1728192"/>
          </a:xfrm>
          <a:prstGeom prst="rect">
            <a:avLst/>
          </a:prstGeom>
        </p:spPr>
      </p:pic>
      <p:pic>
        <p:nvPicPr>
          <p:cNvPr id="17" name="Рисунок 16" descr="C:\Documents and Settings\Admin\Рабочий стол\CIMG016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2159" y="228270"/>
            <a:ext cx="2970535" cy="2225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esktop\2024 Мустафина Г.Н. гто\фото ГТО подготовка\Screenshot_2024-11-08-16-23-42-05_99c04817c0de5652397fc8b56c3b3817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248" y="4365104"/>
            <a:ext cx="2088232" cy="2326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04448" cy="562074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Физические упражнения на развитие скоростно-силовых возможностей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764704"/>
            <a:ext cx="7848872" cy="5904656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ru-RU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сгибание и разгибание рук в упоре у стены</a:t>
            </a:r>
          </a:p>
          <a:p>
            <a:pPr lvl="0"/>
            <a:r>
              <a:rPr lang="ru-RU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 же, но в упоре стоя у подоконника или стола</a:t>
            </a:r>
          </a:p>
          <a:p>
            <a:pPr lvl="0"/>
            <a:r>
              <a:rPr lang="ru-RU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сгибание и разгибание рук в упоре стоя на коленях</a:t>
            </a:r>
          </a:p>
          <a:p>
            <a:pPr lvl="0"/>
            <a:r>
              <a:rPr lang="ru-RU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сгибание и разгибание рук в упоре лежа на скамейке или стуле</a:t>
            </a:r>
          </a:p>
          <a:p>
            <a:pPr lvl="0"/>
            <a:r>
              <a:rPr lang="ru-RU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поочередное поднимание рук вперед-вверх из упора лежа на скамейке или на стуле</a:t>
            </a:r>
          </a:p>
          <a:p>
            <a:pPr lvl="0"/>
            <a:r>
              <a:rPr lang="ru-RU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одновременное поднимание ног из положения лежа на животе на скамейке или на стуле</a:t>
            </a:r>
          </a:p>
          <a:p>
            <a:pPr lvl="0"/>
            <a:r>
              <a:rPr lang="ru-RU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одновременное поднимание рук из положения лежа на животе на скамейке или на стуле</a:t>
            </a:r>
          </a:p>
          <a:p>
            <a:pPr lvl="0"/>
            <a:r>
              <a:rPr lang="ru-RU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одновременное поднимание рук и ног из положения лежа на животе на скамейке или на стуле</a:t>
            </a:r>
          </a:p>
          <a:p>
            <a:pPr lvl="0"/>
            <a:r>
              <a:rPr lang="ru-RU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поочередно переставлять руки вперед, а затем назад из упора лежа на полу</a:t>
            </a:r>
          </a:p>
          <a:p>
            <a:pPr lvl="0"/>
            <a:r>
              <a:rPr lang="ru-RU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поочередно переставлять руки вперед, а затем назад из упора присев в упор лежа и обратно</a:t>
            </a:r>
          </a:p>
          <a:p>
            <a:pPr lvl="0"/>
            <a:r>
              <a:rPr lang="ru-RU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сгибание и разгибание рук в упоре лежа на полу (3-4 серии по 5-6 раз, повторяя упражнение с небольшим паузами между сериями)</a:t>
            </a:r>
          </a:p>
          <a:p>
            <a:pPr lvl="0"/>
            <a:r>
              <a:rPr lang="ru-RU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упражнения с гантелями для развития силы рук</a:t>
            </a:r>
          </a:p>
          <a:p>
            <a:pPr lvl="0"/>
            <a:r>
              <a:rPr lang="ru-RU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метание набивного мяча вдаль</a:t>
            </a:r>
          </a:p>
          <a:p>
            <a:pPr lvl="0"/>
            <a:r>
              <a:rPr lang="ru-RU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упражнения на турнике или на «шведской стенке» (Подъём коленей к груди из положения виса на перекладине, планка)</a:t>
            </a:r>
          </a:p>
          <a:p>
            <a:pPr lvl="0"/>
            <a:r>
              <a:rPr lang="ru-RU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подъем ног из положения лежа на наклонной доске (угол наклона можно менять)</a:t>
            </a:r>
          </a:p>
          <a:p>
            <a:pPr lvl="0"/>
            <a:r>
              <a:rPr lang="ru-RU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лодочка - одновременный подъём и удержание рук и ног над полом.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Documents and Settings\Admin\Рабочий стол\CIMG02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3323375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778" y="3356992"/>
            <a:ext cx="3304102" cy="32399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528"/>
          <a:stretch>
            <a:fillRect/>
          </a:stretch>
        </p:blipFill>
        <p:spPr>
          <a:xfrm>
            <a:off x="3995936" y="2348880"/>
            <a:ext cx="2376264" cy="2028058"/>
          </a:xfrm>
          <a:prstGeom prst="rect">
            <a:avLst/>
          </a:prstGeom>
        </p:spPr>
      </p:pic>
      <p:pic>
        <p:nvPicPr>
          <p:cNvPr id="11" name="Рисунок 10" descr="D:\Конкурсы ДОУ№116\Конкурсы 2023-2024\Конкурс 2024 Детский сад\Детский сад года 2023\ДОУ116 Спорт\20201006_103249.mp4_snapshot_00.02_[2024.02.08_20.11.13].jpg"/>
          <p:cNvPicPr/>
          <p:nvPr/>
        </p:nvPicPr>
        <p:blipFill>
          <a:blip r:embed="rId5" cstate="print"/>
          <a:srcRect t="19217" r="-17" b="29960"/>
          <a:stretch>
            <a:fillRect/>
          </a:stretch>
        </p:blipFill>
        <p:spPr bwMode="auto">
          <a:xfrm>
            <a:off x="6732240" y="188640"/>
            <a:ext cx="22322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User\Desktop\ДОУ116 Спорт\CIMG148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260648"/>
            <a:ext cx="295232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8" y="4509120"/>
            <a:ext cx="3206798" cy="2137865"/>
          </a:xfrm>
          <a:prstGeom prst="rect">
            <a:avLst/>
          </a:prstGeom>
        </p:spPr>
      </p:pic>
      <p:pic>
        <p:nvPicPr>
          <p:cNvPr id="9" name="Рисунок 8" descr="C:\Users\User\Desktop\2024 Мустафина Г.Н. гто\фото ГТО подготовка\Screenshot_2024-11-08-16-51-24-78_99c04817c0de5652397fc8b56c3b381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3573016"/>
            <a:ext cx="208823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04448" cy="562074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Физические упражнения на развитие скоростно-силовых возможностей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764704"/>
            <a:ext cx="7848872" cy="5361459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прыжок вверх на двух ногах на месте с поворотом кругом</a:t>
            </a:r>
          </a:p>
          <a:p>
            <a:pPr lvl="0">
              <a:buFont typeface="Wingdings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прыгать вверх, смещая ноги вправо, влево</a:t>
            </a:r>
          </a:p>
          <a:p>
            <a:pPr lvl="0">
              <a:buFont typeface="Wingdings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прыжок вверх из глубокого приседа</a:t>
            </a:r>
          </a:p>
          <a:p>
            <a:pPr lvl="0">
              <a:buFont typeface="Wingdings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прыжки с продвижением вперед на расстояние 5—6 м</a:t>
            </a:r>
          </a:p>
          <a:p>
            <a:pPr lvl="0">
              <a:buFont typeface="Wingdings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прыжки боком с продвижением вперед, перепрыгивая через линию</a:t>
            </a:r>
          </a:p>
          <a:p>
            <a:pPr lvl="0">
              <a:buFont typeface="Wingdings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прыжки с продвижением вперед с зажатым между ног предметом</a:t>
            </a:r>
          </a:p>
          <a:p>
            <a:pPr lvl="0">
              <a:buFont typeface="Wingdings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прыжки попеременно на одной и другой ноге, продвигаясь вперед с активными взмахами рук, поднимая ногу коленом вперед</a:t>
            </a:r>
          </a:p>
          <a:p>
            <a:pPr lvl="0">
              <a:buFont typeface="Wingdings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прыжки через линию или веревку на одной ноге вперед и назад, вправо и влево, на месте и с продвижением вперед</a:t>
            </a:r>
          </a:p>
          <a:p>
            <a:pPr lvl="0">
              <a:buFont typeface="Wingdings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прыжок с поворотом на 180°</a:t>
            </a:r>
          </a:p>
          <a:p>
            <a:pPr lvl="0">
              <a:buFont typeface="Wingdings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прыжки с короткой скакалкой: на двух ногах с промежуточными прыжками и без них, с ноги на ногу, на одной ноге</a:t>
            </a:r>
          </a:p>
          <a:p>
            <a:pPr lvl="0">
              <a:buFont typeface="Wingdings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прыжки через короткую скакалку в беге</a:t>
            </a:r>
          </a:p>
          <a:p>
            <a:pPr lvl="0">
              <a:buFont typeface="Wingdings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прыжки с продвижением вперёд ноги врозь-ноги </a:t>
            </a:r>
            <a:r>
              <a:rPr lang="ru-RU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скрестно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руки вверх-вниз</a:t>
            </a:r>
          </a:p>
          <a:p>
            <a:pPr lvl="0">
              <a:buFont typeface="Wingdings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прыгать из обруча в обруч</a:t>
            </a:r>
          </a:p>
          <a:p>
            <a:pPr>
              <a:buFont typeface="Wingdings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прыжок в длину с места.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8623" y="156830"/>
            <a:ext cx="3830615" cy="25510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816" y="4365104"/>
            <a:ext cx="3412663" cy="23369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3772" y="2181784"/>
            <a:ext cx="3240707" cy="2186429"/>
          </a:xfrm>
          <a:prstGeom prst="rect">
            <a:avLst/>
          </a:prstGeom>
        </p:spPr>
      </p:pic>
      <p:pic>
        <p:nvPicPr>
          <p:cNvPr id="18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051" y="156830"/>
            <a:ext cx="3759478" cy="2211816"/>
          </a:xfr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051" y="2578792"/>
            <a:ext cx="2349503" cy="3990067"/>
          </a:xfrm>
          <a:prstGeom prst="rect">
            <a:avLst/>
          </a:prstGeom>
        </p:spPr>
      </p:pic>
      <p:pic>
        <p:nvPicPr>
          <p:cNvPr id="10" name="Рисунок 9" descr="C:\Users\User\Desktop\2024 Мустафина Г.Н. гто\фото ГТО подготовка\Screenshot_2024-11-08-16-55-31-30_99c04817c0de5652397fc8b56c3b381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2924944"/>
            <a:ext cx="244827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Физические упражнения на развитие </a:t>
            </a:r>
            <a:b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координационных способностей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980728"/>
            <a:ext cx="8208912" cy="5877272"/>
          </a:xfrm>
        </p:spPr>
        <p:txBody>
          <a:bodyPr>
            <a:normAutofit fontScale="55000" lnSpcReduction="20000"/>
          </a:bodyPr>
          <a:lstStyle/>
          <a:p>
            <a:pPr lvl="1" algn="just">
              <a:buFont typeface="Wingdings" pitchFamily="2" charset="2"/>
              <a:buChar char="Ø"/>
            </a:pPr>
            <a:r>
              <a:rPr lang="ru-RU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бросание теннисного мяча вверх и ловля одной рукой</a:t>
            </a:r>
          </a:p>
          <a:p>
            <a:pPr lvl="1" algn="just">
              <a:buFont typeface="Wingdings" pitchFamily="2" charset="2"/>
              <a:buChar char="Ø"/>
            </a:pPr>
            <a:r>
              <a:rPr lang="ru-RU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бросание мяча друг другу с хлопком, с поворотом, с отскоком от земли, в косом направлении</a:t>
            </a:r>
          </a:p>
          <a:p>
            <a:pPr lvl="1" algn="just">
              <a:buFont typeface="Wingdings" pitchFamily="2" charset="2"/>
              <a:buChar char="Ø"/>
            </a:pPr>
            <a:r>
              <a:rPr lang="ru-RU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бросание мяча друг другу в разных положениях: стоя лицом и спиной, стоя на коленях, сидя по-турецки, лежа</a:t>
            </a:r>
          </a:p>
          <a:p>
            <a:pPr lvl="1" algn="just">
              <a:buFont typeface="Wingdings" pitchFamily="2" charset="2"/>
              <a:buChar char="Ø"/>
            </a:pPr>
            <a:r>
              <a:rPr lang="ru-RU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метание теннисного мяча вдаль на расстояние 6-12 м правой и левой рукой</a:t>
            </a:r>
          </a:p>
          <a:p>
            <a:pPr lvl="1" algn="just">
              <a:buFont typeface="Wingdings" pitchFamily="2" charset="2"/>
              <a:buChar char="Ø"/>
            </a:pPr>
            <a:r>
              <a:rPr lang="ru-RU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метание теннисного мяча в горизонтальную цель правой и левой рукой с расстояния 4-5 м</a:t>
            </a:r>
          </a:p>
          <a:p>
            <a:pPr lvl="1" algn="just">
              <a:buFont typeface="Wingdings" pitchFamily="2" charset="2"/>
              <a:buChar char="Ø"/>
            </a:pPr>
            <a:r>
              <a:rPr lang="ru-RU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метание в вертикальную цель </a:t>
            </a:r>
            <a:r>
              <a:rPr lang="ru-RU" sz="33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(высота 2м)</a:t>
            </a:r>
            <a:r>
              <a:rPr lang="ru-RU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правой и левой рукой, постепенно увеличивая расстояние</a:t>
            </a:r>
          </a:p>
          <a:p>
            <a:pPr lvl="1" algn="just">
              <a:buFont typeface="Wingdings" pitchFamily="2" charset="2"/>
              <a:buChar char="Ø"/>
            </a:pPr>
            <a:r>
              <a:rPr lang="ru-RU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метание теннисного мяча в вертикальные цели разного размера, обозначенные на стене и расположенные на различной высоте, с расстояния 4-6 м.</a:t>
            </a:r>
          </a:p>
          <a:p>
            <a:pPr lvl="1" algn="just">
              <a:buFont typeface="Wingdings" pitchFamily="2" charset="2"/>
              <a:buChar char="Ø"/>
            </a:pPr>
            <a:r>
              <a:rPr lang="ru-RU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бросание и ловля мяча от стены с разными заданиями: с отскоком от земли, с поворотом кругом, по косому направлению, с перепрыгиванием через отскочивший мяч</a:t>
            </a:r>
          </a:p>
          <a:p>
            <a:pPr lvl="1" algn="just">
              <a:buFont typeface="Wingdings" pitchFamily="2" charset="2"/>
              <a:buChar char="Ø"/>
            </a:pPr>
            <a:r>
              <a:rPr lang="ru-RU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бросание предметов (мячи, мешочки с песком, шишки, камешки, снежки) из-за спины через плечо на дальность правой и левой рукой</a:t>
            </a:r>
          </a:p>
          <a:p>
            <a:pPr lvl="1" algn="just">
              <a:buFont typeface="Wingdings" pitchFamily="2" charset="2"/>
              <a:buChar char="Ø"/>
            </a:pPr>
            <a:r>
              <a:rPr lang="ru-RU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бросание предметов (мячи, мешочки с песком, снежки) из-за спины через плечо в вертикальную и горизонтальную цель с расстояния 3,5-4 м правой и левой рукой.</a:t>
            </a:r>
          </a:p>
          <a:p>
            <a:pPr algn="just"/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Конкурсы ДОУ№116\Конкурсы 2023-2024\Конкурс 2024 Детский сад\Детский сад года 2023\ДОУ116 Спорт\20201006_111324.mp4_snapshot_00.33_[2024.02.08_20.14.48].jpg"/>
          <p:cNvPicPr/>
          <p:nvPr/>
        </p:nvPicPr>
        <p:blipFill>
          <a:blip r:embed="rId2" cstate="print"/>
          <a:srcRect t="21832" r="430" b="18249"/>
          <a:stretch>
            <a:fillRect/>
          </a:stretch>
        </p:blipFill>
        <p:spPr bwMode="auto">
          <a:xfrm>
            <a:off x="395535" y="188640"/>
            <a:ext cx="2664295" cy="3073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" name="Рисунок 38" descr="20201014_110157.mp4_snapshot_01.04_[2024.02.08_20.24.29]"/>
          <p:cNvPicPr>
            <a:picLocks noChangeAspect="1" noChangeArrowheads="1"/>
          </p:cNvPicPr>
          <p:nvPr/>
        </p:nvPicPr>
        <p:blipFill>
          <a:blip r:embed="rId3" cstate="print"/>
          <a:srcRect t="8624" b="7547"/>
          <a:stretch>
            <a:fillRect/>
          </a:stretch>
        </p:blipFill>
        <p:spPr bwMode="auto">
          <a:xfrm>
            <a:off x="5292078" y="142249"/>
            <a:ext cx="1800200" cy="3126385"/>
          </a:xfrm>
          <a:prstGeom prst="rect">
            <a:avLst/>
          </a:prstGeom>
          <a:noFill/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34194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68389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D:\Конкурсы ДОУ№116\Конкурсы 2023-2024\Конкурс 2024 Детский сад\Детский сад года 2023\ДОУ116 Спорт\20201014_110157.mp4_snapshot_00.53_[2024.02.08_20.24.06].jpg"/>
          <p:cNvPicPr/>
          <p:nvPr/>
        </p:nvPicPr>
        <p:blipFill>
          <a:blip r:embed="rId4" cstate="print"/>
          <a:srcRect t="23666" r="-175" b="6238"/>
          <a:stretch>
            <a:fillRect/>
          </a:stretch>
        </p:blipFill>
        <p:spPr bwMode="auto">
          <a:xfrm>
            <a:off x="647562" y="3533205"/>
            <a:ext cx="2160240" cy="3109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Конкурсы ДОУ№116\Конкурсы 2023-2024\Конкурс 2024 Детский сад\Детский сад года 2023\ДОУ116 Спорт\20201006_101146.mp4_snapshot_00.11_[2024.02.08_20.15.59].jpg"/>
          <p:cNvPicPr/>
          <p:nvPr/>
        </p:nvPicPr>
        <p:blipFill>
          <a:blip r:embed="rId5" cstate="print"/>
          <a:srcRect t="7762" r="-116" b="27984"/>
          <a:stretch>
            <a:fillRect/>
          </a:stretch>
        </p:blipFill>
        <p:spPr bwMode="auto">
          <a:xfrm>
            <a:off x="6471510" y="3517844"/>
            <a:ext cx="2348961" cy="3124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9860" y="142249"/>
            <a:ext cx="2100288" cy="3119561"/>
          </a:xfrm>
          <a:prstGeom prst="rect">
            <a:avLst/>
          </a:prstGeom>
        </p:spPr>
      </p:pic>
      <p:pic>
        <p:nvPicPr>
          <p:cNvPr id="14" name="Рисунок 13" descr="D:\Конкурсы ДОУ№116\Конкурсы 2023-2024\Конкурс 2024 Детский сад\Детский сад года 2023\ДОУ116 Спорт\20201021_104028.mp4_snapshot_01.08_[2024.02.08_20.29.22].jpg"/>
          <p:cNvPicPr/>
          <p:nvPr/>
        </p:nvPicPr>
        <p:blipFill>
          <a:blip r:embed="rId7" cstate="print"/>
          <a:srcRect r="-21" b="24277"/>
          <a:stretch>
            <a:fillRect/>
          </a:stretch>
        </p:blipFill>
        <p:spPr bwMode="auto">
          <a:xfrm>
            <a:off x="7204208" y="142249"/>
            <a:ext cx="1762161" cy="3119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9860" y="3876675"/>
            <a:ext cx="3174013" cy="229471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652934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Физические упражнения на развитие выносливости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187624" y="1124744"/>
            <a:ext cx="7704856" cy="5400600"/>
          </a:xfrm>
        </p:spPr>
        <p:txBody>
          <a:bodyPr>
            <a:normAutofit fontScale="77500" lnSpcReduction="20000"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в колонне по одному и парами;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со сменой ведущего;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с захлестыванием голени;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с высоким подниманием бедра;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с выносом прямых ног вперед;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с подскоками; бег в сочетании с другими движениями (ведение мяча, со скакалкой, прыжками);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через препятствия высотой 10-15 см;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чередование ходьбы и бега на 3-4 отрезках пути по 100-150 м;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в среднем темпе по пересеченной местности на расстояние 200 - 300м;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медленный бег в течение 2-3 мин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ФОТО\ГТО подготовка 2023\20230905_09333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410445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ФОТО\ГТО подготовка 2023\20230905_0933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32656"/>
            <a:ext cx="3960440" cy="2952328"/>
          </a:xfrm>
          <a:prstGeom prst="rect">
            <a:avLst/>
          </a:prstGeom>
          <a:noFill/>
        </p:spPr>
      </p:pic>
      <p:pic>
        <p:nvPicPr>
          <p:cNvPr id="8" name="Рисунок 7" descr="D:\ФОТО\ГТО подготовка 2023\20230905_0933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645024"/>
            <a:ext cx="4104456" cy="2808312"/>
          </a:xfrm>
          <a:prstGeom prst="rect">
            <a:avLst/>
          </a:prstGeom>
          <a:noFill/>
        </p:spPr>
      </p:pic>
      <p:pic>
        <p:nvPicPr>
          <p:cNvPr id="9" name="Рисунок 8" descr="D:\ФОТО\ГТО подготовка 2023\20230905_09335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645024"/>
            <a:ext cx="388843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8208912" cy="6336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Конкурсы ДОУ№116\Конкурсы 2023-2024\Конкурс 2024 Детский сад\Детский сад года 2023\ДОУ116 Спорт\20200124_102350.jpg"/>
          <p:cNvPicPr/>
          <p:nvPr/>
        </p:nvPicPr>
        <p:blipFill>
          <a:blip r:embed="rId2" cstate="print"/>
          <a:srcRect r="-127" b="20816"/>
          <a:stretch>
            <a:fillRect/>
          </a:stretch>
        </p:blipFill>
        <p:spPr bwMode="auto">
          <a:xfrm>
            <a:off x="323528" y="260648"/>
            <a:ext cx="288032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Конкурсы ДОУ№116\Конкурсы 2023-2024\Конкурс 2024 Детский сад\Детский сад года 2023\ДОУ116 Спорт\5-11група соревнования.mp4_snapshot_00.18_[2024.02.08_19.46.31].jpg"/>
          <p:cNvPicPr/>
          <p:nvPr/>
        </p:nvPicPr>
        <p:blipFill>
          <a:blip r:embed="rId3" cstate="print"/>
          <a:srcRect t="18939" b="21212"/>
          <a:stretch>
            <a:fillRect/>
          </a:stretch>
        </p:blipFill>
        <p:spPr bwMode="auto">
          <a:xfrm>
            <a:off x="179512" y="2420888"/>
            <a:ext cx="252028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Конкурсы ДОУ№116\Конкурсы 2023-2024\Конкурс 2024 Детский сад\Детский сад года 2023\ДОУ116 Спорт\IMG-20200122-WA00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60648"/>
            <a:ext cx="244827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Конкурсы ДОУ№116\Конкурсы 2023-2024\Конкурс 2024 Детский сад\Детский сад года 2023\ДОУ116 Спорт\IMG-20200122-WA00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188640"/>
            <a:ext cx="26035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Конкурсы ДОУ№116\Конкурсы 2023-2024\Конкурс 2024 Детский сад\Детский сад года 2023\ДОУ116 Спорт\IMG-20200122-WA002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2276872"/>
            <a:ext cx="288032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Конкурсы ДОУ№116\Конкурсы 2023-2024\Конкурс 2024 Детский сад\Детский сад года 2023\ДОУ116 Спорт\IMG-20200122-WA003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2276872"/>
            <a:ext cx="288032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Конкурсы ДОУ№116\Конкурсы 2023-2024\Конкурс 2024 Детский сад\Детский сад года 2023\ДОУ116 Спорт\IMG-20200122-WA003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4509120"/>
            <a:ext cx="309634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Конкурсы ДОУ№116\Конкурсы 2023-2024\Конкурс 2024 Детский сад\Детский сад года 2023\ДОУ116 Спорт\IMG-20200122-WA004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2160" y="4509120"/>
            <a:ext cx="295232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a208c3fb9f377af9133949f9415ea47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51519" y="260648"/>
            <a:ext cx="4327421" cy="6192688"/>
          </a:xfrm>
        </p:spPr>
      </p:pic>
      <p:pic>
        <p:nvPicPr>
          <p:cNvPr id="9" name="Содержимое 8" descr="1620cc4c5a0f45c90746d2976f516df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716016" y="260648"/>
            <a:ext cx="4248472" cy="6192688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707904" y="3212976"/>
            <a:ext cx="1368152" cy="43691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2018год</a:t>
            </a:r>
          </a:p>
        </p:txBody>
      </p:sp>
      <p:pic>
        <p:nvPicPr>
          <p:cNvPr id="8" name="Рисунок 7" descr="D:\ФОТО\ГТО 2018\IMG_2596.JPG"/>
          <p:cNvPicPr/>
          <p:nvPr/>
        </p:nvPicPr>
        <p:blipFill>
          <a:blip r:embed="rId2" cstate="print"/>
          <a:srcRect r="3982"/>
          <a:stretch>
            <a:fillRect/>
          </a:stretch>
        </p:blipFill>
        <p:spPr bwMode="auto">
          <a:xfrm>
            <a:off x="179512" y="1268760"/>
            <a:ext cx="2592288" cy="198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ФОТО\ГТО 2018\IMG_2599.JPG"/>
          <p:cNvPicPr/>
          <p:nvPr/>
        </p:nvPicPr>
        <p:blipFill>
          <a:blip r:embed="rId3" cstate="print"/>
          <a:srcRect r="8626"/>
          <a:stretch>
            <a:fillRect/>
          </a:stretch>
        </p:blipFill>
        <p:spPr bwMode="auto">
          <a:xfrm>
            <a:off x="6300192" y="1124744"/>
            <a:ext cx="266429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ФОТО\ГТО 2018\IMG_26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645024"/>
            <a:ext cx="403244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ФОТО\ГТО 2018\IMG_26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17032"/>
            <a:ext cx="424847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ФОТО\ГТО 2018\image_04052018162849_15254333291618.jpg"/>
          <p:cNvPicPr/>
          <p:nvPr/>
        </p:nvPicPr>
        <p:blipFill>
          <a:blip r:embed="rId6" cstate="print"/>
          <a:srcRect l="21000"/>
          <a:stretch>
            <a:fillRect/>
          </a:stretch>
        </p:blipFill>
        <p:spPr bwMode="auto">
          <a:xfrm>
            <a:off x="2915816" y="188640"/>
            <a:ext cx="3250704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2852936"/>
            <a:ext cx="1368152" cy="43691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2019год</a:t>
            </a:r>
          </a:p>
        </p:txBody>
      </p:sp>
      <p:pic>
        <p:nvPicPr>
          <p:cNvPr id="5" name="Рисунок 4" descr="D:\ФОТО\ГТО 2019\7.jpg"/>
          <p:cNvPicPr/>
          <p:nvPr/>
        </p:nvPicPr>
        <p:blipFill>
          <a:blip r:embed="rId2" cstate="print"/>
          <a:srcRect r="23214"/>
          <a:stretch>
            <a:fillRect/>
          </a:stretch>
        </p:blipFill>
        <p:spPr bwMode="auto">
          <a:xfrm>
            <a:off x="3563888" y="188640"/>
            <a:ext cx="309634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ФОТО\ГТО 2019\20190521_171100.jpg"/>
          <p:cNvPicPr/>
          <p:nvPr/>
        </p:nvPicPr>
        <p:blipFill>
          <a:blip r:embed="rId3" cstate="print"/>
          <a:srcRect r="2686" b="6409"/>
          <a:stretch>
            <a:fillRect/>
          </a:stretch>
        </p:blipFill>
        <p:spPr bwMode="auto">
          <a:xfrm>
            <a:off x="2123728" y="3429000"/>
            <a:ext cx="209943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ФОТО\ГТО 2019\20190521_1711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429000"/>
            <a:ext cx="208823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ФОТО\ГТО 2019\20190521_10304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476672"/>
            <a:ext cx="208823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ФОТО\ГТО 2019\20190521_165904 (2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16632"/>
            <a:ext cx="309634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ФОТО\ГТО 2019\20190521_10304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3645024"/>
            <a:ext cx="216024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ФОТО\ГТО 2019\ГТО\20190521_17123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3429000"/>
            <a:ext cx="1800200" cy="316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ФОТО\ГТО 2019\20190521_170530.jpg"/>
          <p:cNvPicPr/>
          <p:nvPr/>
        </p:nvPicPr>
        <p:blipFill>
          <a:blip r:embed="rId2" cstate="print"/>
          <a:srcRect t="13015" b="16310"/>
          <a:stretch>
            <a:fillRect/>
          </a:stretch>
        </p:blipFill>
        <p:spPr bwMode="auto">
          <a:xfrm>
            <a:off x="251520" y="1556792"/>
            <a:ext cx="237626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ФОТО\ГТО 2019\Screenshot_20190521-170655_Video Player.jpg"/>
          <p:cNvPicPr/>
          <p:nvPr/>
        </p:nvPicPr>
        <p:blipFill>
          <a:blip r:embed="rId3" cstate="print"/>
          <a:srcRect l="10256" t="22072" b="37928"/>
          <a:stretch>
            <a:fillRect/>
          </a:stretch>
        </p:blipFill>
        <p:spPr bwMode="auto">
          <a:xfrm>
            <a:off x="6300192" y="1484784"/>
            <a:ext cx="266429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D:\ФОТО\ГТО 2019\ГТО\20190521_170600.jpg"/>
          <p:cNvPicPr>
            <a:picLocks noChangeAspect="1" noChangeArrowheads="1"/>
          </p:cNvPicPr>
          <p:nvPr/>
        </p:nvPicPr>
        <p:blipFill>
          <a:blip r:embed="rId4" cstate="print"/>
          <a:srcRect l="-1695" t="9685" b="12833"/>
          <a:stretch>
            <a:fillRect/>
          </a:stretch>
        </p:blipFill>
        <p:spPr bwMode="auto">
          <a:xfrm>
            <a:off x="251520" y="3501008"/>
            <a:ext cx="4290337" cy="3024336"/>
          </a:xfrm>
          <a:prstGeom prst="rect">
            <a:avLst/>
          </a:prstGeom>
          <a:noFill/>
        </p:spPr>
      </p:pic>
      <p:pic>
        <p:nvPicPr>
          <p:cNvPr id="8" name="Рисунок 7" descr="D:\ФОТО\ГТО 2019\ГТО\20190521_17064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501008"/>
            <a:ext cx="2117911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ФОТО\ГТО 2019\ГТО\20190521_170803.jpg"/>
          <p:cNvPicPr/>
          <p:nvPr/>
        </p:nvPicPr>
        <p:blipFill>
          <a:blip r:embed="rId6" cstate="print"/>
          <a:srcRect t="33562" r="15611" b="1598"/>
          <a:stretch>
            <a:fillRect/>
          </a:stretch>
        </p:blipFill>
        <p:spPr bwMode="auto">
          <a:xfrm>
            <a:off x="6804248" y="3501008"/>
            <a:ext cx="216024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J:\ГТО 2019\IMG_5126.JPG"/>
          <p:cNvPicPr/>
          <p:nvPr/>
        </p:nvPicPr>
        <p:blipFill>
          <a:blip r:embed="rId7" cstate="print"/>
          <a:srcRect r="1" b="24001"/>
          <a:stretch>
            <a:fillRect/>
          </a:stretch>
        </p:blipFill>
        <p:spPr bwMode="auto">
          <a:xfrm>
            <a:off x="2699792" y="476672"/>
            <a:ext cx="345638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948264" y="620688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2019год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12360" y="332656"/>
            <a:ext cx="970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2022год</a:t>
            </a:r>
            <a:endParaRPr lang="ru-RU" dirty="0"/>
          </a:p>
        </p:txBody>
      </p:sp>
      <p:pic>
        <p:nvPicPr>
          <p:cNvPr id="3" name="Рисунок 2" descr="C:\Users\User\Desktop\ГТО 2022 31 мая\20220531_09324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1996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esktop\ГТО 2022 31 мая\20220531_0948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780928"/>
            <a:ext cx="2808312" cy="208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ГТО 2022 31 мая\20220531_0948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88640"/>
            <a:ext cx="3136116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ГТО 2022 31 мая\20220531_1027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2636912"/>
            <a:ext cx="2736304" cy="2176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6" cstate="print"/>
          <a:srcRect l="625" t="13222" r="7900" b="17444"/>
          <a:stretch>
            <a:fillRect/>
          </a:stretch>
        </p:blipFill>
        <p:spPr bwMode="auto">
          <a:xfrm>
            <a:off x="179512" y="5085184"/>
            <a:ext cx="2664296" cy="1512168"/>
          </a:xfrm>
          <a:prstGeom prst="rect">
            <a:avLst/>
          </a:prstGeom>
          <a:noFill/>
        </p:spPr>
      </p:pic>
      <p:pic>
        <p:nvPicPr>
          <p:cNvPr id="8" name="Рисунок 7" descr="C:\Users\User\Desktop\ГТО 2022 31 мая\20220531_10030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2636912"/>
            <a:ext cx="288032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ГТО 2022 31 мая\20220531_10043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4797152"/>
            <a:ext cx="288032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esktop\ГТО 2022 31 мая\20220531_100934.jpg"/>
          <p:cNvPicPr/>
          <p:nvPr/>
        </p:nvPicPr>
        <p:blipFill>
          <a:blip r:embed="rId9" cstate="print"/>
          <a:srcRect r="13793"/>
          <a:stretch>
            <a:fillRect/>
          </a:stretch>
        </p:blipFill>
        <p:spPr bwMode="auto">
          <a:xfrm>
            <a:off x="6804248" y="836712"/>
            <a:ext cx="2160240" cy="163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10" cstate="print"/>
          <a:srcRect l="912" t="14599" r="5272" b="15571"/>
          <a:stretch>
            <a:fillRect/>
          </a:stretch>
        </p:blipFill>
        <p:spPr bwMode="auto">
          <a:xfrm>
            <a:off x="2915816" y="5013176"/>
            <a:ext cx="309634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635896" y="3140968"/>
            <a:ext cx="1368152" cy="436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2023год</a:t>
            </a:r>
          </a:p>
        </p:txBody>
      </p:sp>
      <p:pic>
        <p:nvPicPr>
          <p:cNvPr id="4" name="Рисунок 3" descr="D:\ФОТО\ГТО 2023\IMG-1c1f5838d8d48eef4026be26049241f6-V.jpg"/>
          <p:cNvPicPr/>
          <p:nvPr/>
        </p:nvPicPr>
        <p:blipFill>
          <a:blip r:embed="rId2" cstate="print"/>
          <a:srcRect r="4651" b="12511"/>
          <a:stretch>
            <a:fillRect/>
          </a:stretch>
        </p:blipFill>
        <p:spPr bwMode="auto">
          <a:xfrm>
            <a:off x="2771800" y="188640"/>
            <a:ext cx="3672408" cy="2952328"/>
          </a:xfrm>
          <a:prstGeom prst="rect">
            <a:avLst/>
          </a:prstGeom>
          <a:noFill/>
        </p:spPr>
      </p:pic>
      <p:pic>
        <p:nvPicPr>
          <p:cNvPr id="5" name="Рисунок 4" descr="D:\ФОТО\ГТО 2023\IMG-1e23ee1751d3f2035e7478da779a6bd9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230425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ФОТО\ГТО 2023\IMG-aa563aedd4bb751523d26b3c354692c6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73016"/>
            <a:ext cx="417646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ФОТО\ГТО 2023\IMG-6d328fb636d5dafac1f1b38e3bffa923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332656"/>
            <a:ext cx="2304256" cy="304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ФОТО\ГТО 2023\IMG-243911febcf3b2f2057e6d8c3bf0ee36-V.jpg"/>
          <p:cNvPicPr/>
          <p:nvPr/>
        </p:nvPicPr>
        <p:blipFill>
          <a:blip r:embed="rId6" cstate="print"/>
          <a:srcRect t="11782"/>
          <a:stretch>
            <a:fillRect/>
          </a:stretch>
        </p:blipFill>
        <p:spPr bwMode="auto">
          <a:xfrm>
            <a:off x="2483768" y="3645024"/>
            <a:ext cx="208823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7" cstate="print"/>
          <a:srcRect l="1670" t="10776" r="28221" b="27692"/>
          <a:stretch>
            <a:fillRect/>
          </a:stretch>
        </p:blipFill>
        <p:spPr bwMode="auto">
          <a:xfrm rot="5400000">
            <a:off x="-252536" y="4077071"/>
            <a:ext cx="3096343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1\Desktop\Ритмическая мозайка 29октября 2019г\Ритмическая мозайка 29.10.2019г\CIMG745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88640"/>
            <a:ext cx="2160240" cy="312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F:\ГТО групповая диагностика\1_2_5754f478b189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988840"/>
            <a:ext cx="1304812" cy="1268760"/>
          </a:xfrm>
          <a:prstGeom prst="rect">
            <a:avLst/>
          </a:prstGeom>
          <a:noFill/>
        </p:spPr>
      </p:pic>
      <p:pic>
        <p:nvPicPr>
          <p:cNvPr id="1029" name="Picture 5" descr="F:\ГТО групповая диагностика\gt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88640"/>
            <a:ext cx="1440159" cy="1432144"/>
          </a:xfrm>
          <a:prstGeom prst="rect">
            <a:avLst/>
          </a:prstGeom>
          <a:noFill/>
        </p:spPr>
      </p:pic>
      <p:pic>
        <p:nvPicPr>
          <p:cNvPr id="1030" name="Picture 6" descr="F:\ГТО групповая диагностика\FOOr2Zxca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573016"/>
            <a:ext cx="1150285" cy="1135748"/>
          </a:xfrm>
          <a:prstGeom prst="rect">
            <a:avLst/>
          </a:prstGeom>
          <a:noFill/>
        </p:spPr>
      </p:pic>
      <p:pic>
        <p:nvPicPr>
          <p:cNvPr id="9" name="Рисунок 8" descr="D:\ФОТО\ГТО 2018\Награждение ГТО шк№8 Миша Илья\CIMG6975.JPG"/>
          <p:cNvPicPr/>
          <p:nvPr/>
        </p:nvPicPr>
        <p:blipFill>
          <a:blip r:embed="rId6" cstate="print"/>
          <a:srcRect l="21149" t="4278" r="15623"/>
          <a:stretch>
            <a:fillRect/>
          </a:stretch>
        </p:blipFill>
        <p:spPr bwMode="auto">
          <a:xfrm>
            <a:off x="3635896" y="3933056"/>
            <a:ext cx="2880320" cy="234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ФОТО\ГТО 2023\ГТО 2023 награды\20230920_104016.jpg"/>
          <p:cNvPicPr/>
          <p:nvPr/>
        </p:nvPicPr>
        <p:blipFill>
          <a:blip r:embed="rId7" cstate="print"/>
          <a:srcRect l="21874" t="1800" r="8065"/>
          <a:stretch>
            <a:fillRect/>
          </a:stretch>
        </p:blipFill>
        <p:spPr bwMode="auto">
          <a:xfrm>
            <a:off x="3779912" y="332656"/>
            <a:ext cx="1944216" cy="309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ФОТО\ГТО 2023\ГТО 2023 награды\20230920_104113.jpg"/>
          <p:cNvPicPr/>
          <p:nvPr/>
        </p:nvPicPr>
        <p:blipFill>
          <a:blip r:embed="rId8" cstate="print"/>
          <a:srcRect l="23473" r="16262"/>
          <a:stretch>
            <a:fillRect/>
          </a:stretch>
        </p:blipFill>
        <p:spPr bwMode="auto">
          <a:xfrm>
            <a:off x="1259632" y="3645024"/>
            <a:ext cx="2344139" cy="2916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ФОТО\ГТО 2023\ГТО 2023 награды\20230926_112341.jpg"/>
          <p:cNvPicPr/>
          <p:nvPr/>
        </p:nvPicPr>
        <p:blipFill>
          <a:blip r:embed="rId9" cstate="print"/>
          <a:srcRect l="25073" t="2667" r="13663" b="4267"/>
          <a:stretch>
            <a:fillRect/>
          </a:stretch>
        </p:blipFill>
        <p:spPr bwMode="auto">
          <a:xfrm>
            <a:off x="6588224" y="3717032"/>
            <a:ext cx="237626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ФОТО\ГТО 2023\ГТО 2023 награды\20230920_111247.jpg"/>
          <p:cNvPicPr/>
          <p:nvPr/>
        </p:nvPicPr>
        <p:blipFill>
          <a:blip r:embed="rId10" cstate="print"/>
          <a:srcRect l="25861" t="11200" r="31486"/>
          <a:stretch>
            <a:fillRect/>
          </a:stretch>
        </p:blipFill>
        <p:spPr bwMode="auto">
          <a:xfrm>
            <a:off x="5940152" y="620688"/>
            <a:ext cx="1584176" cy="280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ФОТО\ГТО 2023\ГТО 2023 награды\20231003_110243.jpg"/>
          <p:cNvPicPr/>
          <p:nvPr/>
        </p:nvPicPr>
        <p:blipFill>
          <a:blip r:embed="rId11" cstate="print"/>
          <a:srcRect l="45749" t="40800" r="33631" b="-71"/>
          <a:stretch>
            <a:fillRect/>
          </a:stretch>
        </p:blipFill>
        <p:spPr bwMode="auto">
          <a:xfrm>
            <a:off x="7668344" y="1196752"/>
            <a:ext cx="1331659" cy="2398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450.JPG"/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7544" y="2924944"/>
            <a:ext cx="4320480" cy="3312368"/>
          </a:xfrm>
          <a:prstGeom prst="rect">
            <a:avLst/>
          </a:prstGeom>
        </p:spPr>
      </p:pic>
      <p:pic>
        <p:nvPicPr>
          <p:cNvPr id="3" name="Рисунок 2" descr="C:\Users\User\Desktop\Площадка яма прыжковая\IMG20240712104300.jpg"/>
          <p:cNvPicPr/>
          <p:nvPr/>
        </p:nvPicPr>
        <p:blipFill>
          <a:blip r:embed="rId3" cstate="print"/>
          <a:srcRect r="-4167" b="19852"/>
          <a:stretch>
            <a:fillRect/>
          </a:stretch>
        </p:blipFill>
        <p:spPr bwMode="auto">
          <a:xfrm>
            <a:off x="6588224" y="332656"/>
            <a:ext cx="2555776" cy="1944216"/>
          </a:xfrm>
          <a:prstGeom prst="rect">
            <a:avLst/>
          </a:prstGeom>
          <a:noFill/>
        </p:spPr>
      </p:pic>
      <p:pic>
        <p:nvPicPr>
          <p:cNvPr id="4" name="Рисунок 3" descr="C:\Users\User\Desktop\Площадка яма прыжковая\IMG202407121042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280831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Площадка яма прыжковая\IMG20240712104244.jpg"/>
          <p:cNvPicPr/>
          <p:nvPr/>
        </p:nvPicPr>
        <p:blipFill>
          <a:blip r:embed="rId5" cstate="print"/>
          <a:srcRect t="13263" b="11580"/>
          <a:stretch>
            <a:fillRect/>
          </a:stretch>
        </p:blipFill>
        <p:spPr bwMode="auto">
          <a:xfrm>
            <a:off x="3203848" y="188640"/>
            <a:ext cx="331236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Площадка яма прыжковая\IMG2024111312173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2924944"/>
            <a:ext cx="403244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User\Desktop\Площадка яма прыжковая\IMG20241113113213.jpg"/>
          <p:cNvPicPr/>
          <p:nvPr/>
        </p:nvPicPr>
        <p:blipFill>
          <a:blip r:embed="rId2" cstate="print"/>
          <a:srcRect t="10529"/>
          <a:stretch>
            <a:fillRect/>
          </a:stretch>
        </p:blipFill>
        <p:spPr bwMode="auto">
          <a:xfrm>
            <a:off x="6660232" y="188640"/>
            <a:ext cx="2016224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Desktop\Площадка яма прыжковая\IMG202411131132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2825675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User\Desktop\Площадка яма прыжковая\IMG202411131132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573016"/>
            <a:ext cx="424847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User\Desktop\Площадка яма прыжковая\IMG2024071210403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60648"/>
            <a:ext cx="288032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User\Desktop\Площадка яма прыжковая\IMG202407121039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149080"/>
            <a:ext cx="367240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187624" y="476672"/>
            <a:ext cx="7776864" cy="6192688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совершенствование двигательных навыков у  детей старшего дошкольного возраста посредством подготовки к выполнению нормативов ВФСК «ГТО» первой ступени</a:t>
            </a:r>
          </a:p>
          <a:p>
            <a:pPr marL="0" indent="0">
              <a:buNone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формировать представление старших дошкольников о комплексе ГТО путем приобщать дошкольников к массовому спортивному движению «Готов к труду и обороне» </a:t>
            </a:r>
          </a:p>
          <a:p>
            <a:pPr lvl="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развивать двигательные способности детей в основных видах движений и физические качества (быстрота, сила, выносливость, гибкость, подвижность в суставах, ловкость);</a:t>
            </a:r>
          </a:p>
          <a:p>
            <a:pPr lvl="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формировать правильную осанку и укреплять все группы мышц;</a:t>
            </a:r>
          </a:p>
          <a:p>
            <a:pPr lvl="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формировать у детей потребность в ежедневной двигательной деятельности;</a:t>
            </a:r>
          </a:p>
          <a:p>
            <a:pPr lvl="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способствовать укреплению здоровья воспитанников;</a:t>
            </a:r>
          </a:p>
          <a:p>
            <a:pPr lvl="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способствовать расширению партнерского взаимодействия  с родителями для решения образовательных задач по физическому развитию;</a:t>
            </a:r>
          </a:p>
          <a:p>
            <a:pPr lvl="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воспитывать интерес к спорту; патриотизм, целеустремлённость, стремление к самосовершенствованию, достижению высоких результатов на благо России.</a:t>
            </a:r>
          </a:p>
          <a:p>
            <a:pPr algn="just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ФОТО\Огород 2021\20210721_0907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381642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User\Desktop\Площадка яма прыжковая\IMG202407080916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996952"/>
            <a:ext cx="2682241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DF62D5D-4B87-7F9E-5697-CEBB7E8311F2}"/>
              </a:ext>
            </a:extLst>
          </p:cNvPr>
          <p:cNvSpPr txBox="1"/>
          <p:nvPr/>
        </p:nvSpPr>
        <p:spPr>
          <a:xfrm>
            <a:off x="1331640" y="2780928"/>
            <a:ext cx="4752528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Спасибо за внимание!</a:t>
            </a:r>
            <a:endParaRPr lang="ru-RU" sz="3200" i="1" dirty="0" smtClean="0">
              <a:solidFill>
                <a:srgbClr val="FF0000"/>
              </a:solidFill>
            </a:endParaRPr>
          </a:p>
          <a:p>
            <a:endParaRPr lang="ru-RU" sz="7200" dirty="0" smtClean="0"/>
          </a:p>
          <a:p>
            <a:endParaRPr lang="ru-RU" sz="7200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Рисунок 6" descr="C:\Users\User\Desktop\IMG-f2aefa05e27e149d8da37bcf83af98e6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429000"/>
            <a:ext cx="460851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Спортивная площадка 2018\20210721_09064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88640"/>
            <a:ext cx="345638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Этапы подготовки </a:t>
            </a:r>
            <a:br>
              <a:rPr lang="ru-RU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детей старшего дошкольного возраста к сдаче норм ГТО: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1412776"/>
            <a:ext cx="7571184" cy="5040560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этап. Ознакомительный. 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- знакомство и изучение нормативов испытаний (тестов) Всероссийского физкультурно-спортивного комплекса «Готов к труду и обороне» I ступени.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этап. Начальный мониторинг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- проверка уровня физической подготовленности детей по выбранным дисциплинам, выявление проблем физической подготовки воспитанников, разработка плана по подготовке к сдаче нормативов.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этап. Подготовительный. 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- организация и проведение развивающих, подготовительных занятий, направленных на развитие силы, быстроты, гибкости и выносливости, предусматривающих выполнение нормативов и требований комплекса ГТО.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этап.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Прохождение детьми итогового тестирования Всероссийского физкультурно-спортивного комплекса «Готов к труду и обороне» I ступени.</a:t>
            </a:r>
          </a:p>
          <a:p>
            <a:pPr marL="0" indent="0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Условия для проведения диагностики: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620688"/>
            <a:ext cx="7848872" cy="6237312"/>
          </a:xfrm>
        </p:spPr>
        <p:txBody>
          <a:bodyPr>
            <a:normAutofit fontScale="70000" lnSpcReduction="20000"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Проверка физической подготовленности детей проводится в сентябре, в течение  одной недели по 2-3 теста;</a:t>
            </a:r>
          </a:p>
          <a:p>
            <a:pPr lvl="0">
              <a:buFont typeface="Wingdings" pitchFamily="2" charset="2"/>
              <a:buChar char="Ø"/>
            </a:pP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Инструктор по физической культуре подбирает упражнения для разминки к каждому из видов упражнений, знакомит детей с правилами выполнения заданий и командами, готовит протоколы обследования; </a:t>
            </a:r>
          </a:p>
          <a:p>
            <a:pPr lvl="0">
              <a:buFont typeface="Wingdings" pitchFamily="2" charset="2"/>
              <a:buChar char="Ø"/>
            </a:pP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Скоростно-силовые и силовые тесты  рекомендуем  проводить в один день, тест на выносливость в другой день, тест на гибкость и ловкость в третий день;</a:t>
            </a:r>
          </a:p>
          <a:p>
            <a:pPr lvl="0">
              <a:buFont typeface="Wingdings" pitchFamily="2" charset="2"/>
              <a:buChar char="Ø"/>
            </a:pP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 необходимо функционально и психологически подготовить к выполнению тестов;</a:t>
            </a:r>
          </a:p>
          <a:p>
            <a:pPr lvl="0">
              <a:buFont typeface="Wingdings" pitchFamily="2" charset="2"/>
              <a:buChar char="Ø"/>
            </a:pP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Целесообразно используйте тестирование, возьмите помощников, чтобы дети не ждали очереди, они быстро утомляются;</a:t>
            </a:r>
          </a:p>
          <a:p>
            <a:pPr lvl="0">
              <a:buFont typeface="Wingdings" pitchFamily="2" charset="2"/>
              <a:buChar char="Ø"/>
            </a:pP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Приготовьте измерительные приборы и предметы: рулетку, линейку, секундомер,  сантиметровую ленту, оборудование и инвентарь.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476672"/>
            <a:ext cx="7560840" cy="6048672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3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Гибкость</a:t>
            </a: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- это способность человека выполнять движения с большой амплитудой или под ней понимают рациональные свойства двигательного аппарата, обусловливающие степень подвижности его звеньев относительно друг друга.</a:t>
            </a:r>
          </a:p>
          <a:p>
            <a:pPr algn="just"/>
            <a:r>
              <a:rPr lang="ru-RU" sz="3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Быстрота</a:t>
            </a: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– способность человека осуществлять движение с определённой скоростью или как способность человека осуществлять двигательное действие в минимальный для данных условий отрезок времени.</a:t>
            </a:r>
          </a:p>
          <a:p>
            <a:pPr algn="just"/>
            <a:r>
              <a:rPr lang="ru-RU" sz="3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Ловкость</a:t>
            </a: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– способность человека целесообразно координировать свои движения и рационально решать двигательные задачи.</a:t>
            </a:r>
          </a:p>
          <a:p>
            <a:pPr algn="just"/>
            <a:r>
              <a:rPr lang="ru-RU" sz="3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Выносливость</a:t>
            </a: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- способность человека длительное время выполнять мышечную работу без снижения её интенсивности.</a:t>
            </a:r>
          </a:p>
          <a:p>
            <a:pPr algn="just"/>
            <a:r>
              <a:rPr lang="ru-RU" sz="3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Координация</a:t>
            </a: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– способность быстро согласовать двигательные действия в меняющихся условиях, выполнения движения точно и рационально.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3DBD33-B7C8-A912-3F6A-E018D1C76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620688"/>
            <a:ext cx="6336704" cy="79695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Контрольные тесты                                                                                                    для детей старшей и подготовительной группы (5-7 лет)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5D3A1F9-A4F7-DB4C-DC2E-523D5EF1A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1772816"/>
            <a:ext cx="7211144" cy="4353347"/>
          </a:xfrm>
        </p:spPr>
        <p:txBody>
          <a:bodyPr/>
          <a:lstStyle/>
          <a:p>
            <a:pPr marL="342900" lvl="0" indent="-342900">
              <a:buFont typeface="Sylfaen" panose="010A0502050306030303" pitchFamily="18" charset="0"/>
              <a:buChar char="-"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Бег 30 метров с высокого старта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lfaen" panose="010A0502050306030303" pitchFamily="18" charset="0"/>
              <a:buChar char="-"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Челночный бег 3×10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lfaen" panose="010A0502050306030303" pitchFamily="18" charset="0"/>
              <a:buChar char="-"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Прыжок в длину с места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lfaen" panose="010A0502050306030303" pitchFamily="18" charset="0"/>
              <a:buChar char="-"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Метание предмета весом 200 гр.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lfaen" panose="010A0502050306030303" pitchFamily="18" charset="0"/>
              <a:buChar char="-"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Метание теннисного мяча в цель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lfaen" panose="010A0502050306030303" pitchFamily="18" charset="0"/>
              <a:buChar char="-"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Удержание равновесия на одной ноге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lfaen" panose="010A0502050306030303" pitchFamily="18" charset="0"/>
              <a:buChar char="-"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Подъём из положения, лёжа на спине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lfaen" panose="010A0502050306030303" pitchFamily="18" charset="0"/>
              <a:buChar char="-"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Наклон туловища вперёд из положения стоя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lfaen" panose="010A0502050306030303" pitchFamily="18" charset="0"/>
              <a:buChar char="-"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Бег 120 (150) метров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88844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79296" cy="85010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Физические упражнения на развитие скоростных возможностей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1052736"/>
            <a:ext cx="8100392" cy="4857403"/>
          </a:xfrm>
        </p:spPr>
        <p:txBody>
          <a:bodyPr>
            <a:noAutofit/>
          </a:bodyPr>
          <a:lstStyle/>
          <a:p>
            <a:pPr lvl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в колонне по одному и парами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на носках. 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с высоким подъемом коленей. 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с захлестыванием голени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с выносом прямых ног вперед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с подскоками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широким шагом. 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Чередование бега и ходьбы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(на 2-3 отрезках пути по 60-100м в каждом). 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в разных направлениях с ловлей и </a:t>
            </a:r>
            <a:r>
              <a:rPr lang="ru-RU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увертыванием</a:t>
            </a:r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 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«змейкой»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обегая поставленные в ряд предметы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в быстром темпе на 10 м. 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на скорость (20-30 м). 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в среднем темпе по пересеченной местности на расстоянии до 200м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Медленный бег в течение 1,5-2 мин. 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Челночный бег 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(3 раза по 10 м)</a:t>
            </a:r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Челночный бег с теннисными мячиками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ТО\ГТО подготовка 2023\20230905_0928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4053358" cy="2808312"/>
          </a:xfrm>
          <a:prstGeom prst="rect">
            <a:avLst/>
          </a:prstGeom>
          <a:noFill/>
        </p:spPr>
      </p:pic>
      <p:pic>
        <p:nvPicPr>
          <p:cNvPr id="7" name="Рисунок 6" descr="D:\ФОТО\ГТО подготовка 2023\20230905_0932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3429000"/>
            <a:ext cx="309634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429000"/>
            <a:ext cx="3129377" cy="24952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994" y="260649"/>
            <a:ext cx="3675462" cy="2808312"/>
          </a:xfrm>
          <a:prstGeom prst="rect">
            <a:avLst/>
          </a:prstGeom>
        </p:spPr>
      </p:pic>
      <p:pic>
        <p:nvPicPr>
          <p:cNvPr id="6" name="Рисунок 5" descr="C:\Users\User\Desktop\2024 Мустафина Г.Н. гто\фото ГТО подготовка\Screenshot_2024-11-08-16-10-56-58_99c04817c0de5652397fc8b56c3b381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3356992"/>
            <a:ext cx="216024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1527</TotalTime>
  <Words>952</Words>
  <Application>Microsoft Office PowerPoint</Application>
  <PresentationFormat>Экран (4:3)</PresentationFormat>
  <Paragraphs>135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Этапы подготовки  детей старшего дошкольного возраста к сдаче норм ГТО: </vt:lpstr>
      <vt:lpstr>Условия для проведения диагностики: </vt:lpstr>
      <vt:lpstr>Слайд 6</vt:lpstr>
      <vt:lpstr>Контрольные тесты                                                                                                    для детей старшей и подготовительной группы (5-7 лет)</vt:lpstr>
      <vt:lpstr>Физические упражнения на развитие скоростных возможностей</vt:lpstr>
      <vt:lpstr>Слайд 9</vt:lpstr>
      <vt:lpstr>Физические упражнения на развитие гибкости</vt:lpstr>
      <vt:lpstr>Слайд 11</vt:lpstr>
      <vt:lpstr>Физические упражнения на развитие скоростно-силовых возможностей </vt:lpstr>
      <vt:lpstr>Слайд 13</vt:lpstr>
      <vt:lpstr>Физические упражнения на развитие скоростно-силовых возможностей </vt:lpstr>
      <vt:lpstr>Слайд 15</vt:lpstr>
      <vt:lpstr>Физические упражнения на развитие  координационных способностей</vt:lpstr>
      <vt:lpstr>Слайд 17</vt:lpstr>
      <vt:lpstr>Физические упражнения на развитие выносливости</vt:lpstr>
      <vt:lpstr>Слайд 19</vt:lpstr>
      <vt:lpstr>Слайд 20</vt:lpstr>
      <vt:lpstr>Слайд 21</vt:lpstr>
      <vt:lpstr>2018год</vt:lpstr>
      <vt:lpstr>2019год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света</dc:creator>
  <cp:lastModifiedBy>User</cp:lastModifiedBy>
  <cp:revision>142</cp:revision>
  <dcterms:created xsi:type="dcterms:W3CDTF">2024-11-13T08:25:30Z</dcterms:created>
  <dcterms:modified xsi:type="dcterms:W3CDTF">2024-11-28T06:09:07Z</dcterms:modified>
</cp:coreProperties>
</file>