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77" r:id="rId6"/>
    <p:sldId id="263" r:id="rId7"/>
    <p:sldId id="264" r:id="rId8"/>
    <p:sldId id="274" r:id="rId9"/>
    <p:sldId id="279" r:id="rId10"/>
    <p:sldId id="273" r:id="rId11"/>
    <p:sldId id="278" r:id="rId12"/>
    <p:sldId id="275" r:id="rId13"/>
    <p:sldId id="267" r:id="rId14"/>
    <p:sldId id="268" r:id="rId15"/>
    <p:sldId id="269" r:id="rId16"/>
    <p:sldId id="276" r:id="rId17"/>
    <p:sldId id="271" r:id="rId18"/>
    <p:sldId id="270"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618"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24.10.2024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4">
                <a:lumMod val="40000"/>
                <a:lumOff val="60000"/>
                <a:alpha val="75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24.10.2024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accent4">
                <a:lumMod val="20000"/>
                <a:lumOff val="80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2627784" y="357166"/>
            <a:ext cx="5587554" cy="923330"/>
          </a:xfrm>
          <a:prstGeom prst="rect">
            <a:avLst/>
          </a:prstGeom>
        </p:spPr>
        <p:txBody>
          <a:bodyPr wrap="square">
            <a:spAutoFit/>
          </a:bodyPr>
          <a:lstStyle/>
          <a:p>
            <a:pPr lvl="0" algn="ctr">
              <a:spcBef>
                <a:spcPct val="0"/>
              </a:spcBef>
              <a:defRPr/>
            </a:pPr>
            <a:r>
              <a:rPr lang="ru-RU" b="1" dirty="0" smtClean="0">
                <a:latin typeface="Times New Roman" pitchFamily="18" charset="0"/>
                <a:cs typeface="Times New Roman" pitchFamily="18" charset="0"/>
              </a:rPr>
              <a:t>Муниципальное  дошкольное  образовательное автономное учреждение  «Центр развития ребенка – детский сад № 116 г. Орска «</a:t>
            </a:r>
            <a:r>
              <a:rPr lang="ru-RU" b="1" dirty="0" err="1" smtClean="0">
                <a:latin typeface="Times New Roman" pitchFamily="18" charset="0"/>
                <a:cs typeface="Times New Roman" pitchFamily="18" charset="0"/>
              </a:rPr>
              <a:t>Ералашка</a:t>
            </a:r>
            <a:r>
              <a:rPr lang="ru-RU" b="1" dirty="0" smtClean="0">
                <a:latin typeface="Times New Roman" pitchFamily="18" charset="0"/>
                <a:cs typeface="Times New Roman" pitchFamily="18" charset="0"/>
              </a:rPr>
              <a:t>»</a:t>
            </a:r>
            <a:endParaRPr lang="ru-RU" dirty="0" smtClean="0"/>
          </a:p>
        </p:txBody>
      </p:sp>
      <p:pic>
        <p:nvPicPr>
          <p:cNvPr id="4" name="Picture 2"/>
          <p:cNvPicPr>
            <a:picLocks noChangeAspect="1" noChangeArrowheads="1"/>
          </p:cNvPicPr>
          <p:nvPr/>
        </p:nvPicPr>
        <p:blipFill>
          <a:blip r:embed="rId2" cstate="print"/>
          <a:srcRect/>
          <a:stretch>
            <a:fillRect/>
          </a:stretch>
        </p:blipFill>
        <p:spPr bwMode="auto">
          <a:xfrm>
            <a:off x="251520" y="332656"/>
            <a:ext cx="1981200" cy="1709738"/>
          </a:xfrm>
          <a:prstGeom prst="rect">
            <a:avLst/>
          </a:prstGeom>
          <a:noFill/>
          <a:ln w="9525">
            <a:noFill/>
            <a:miter lim="800000"/>
            <a:headEnd/>
            <a:tailEnd/>
          </a:ln>
          <a:effectLst>
            <a:outerShdw algn="tl" rotWithShape="0">
              <a:srgbClr val="000000">
                <a:alpha val="70000"/>
              </a:srgbClr>
            </a:outerShdw>
          </a:effectLst>
        </p:spPr>
      </p:pic>
      <p:sp>
        <p:nvSpPr>
          <p:cNvPr id="5" name="Прямоугольник 4"/>
          <p:cNvSpPr/>
          <p:nvPr/>
        </p:nvSpPr>
        <p:spPr>
          <a:xfrm>
            <a:off x="1403648" y="2420888"/>
            <a:ext cx="6526508" cy="1865126"/>
          </a:xfrm>
          <a:prstGeom prst="rect">
            <a:avLst/>
          </a:prstGeom>
        </p:spPr>
        <p:txBody>
          <a:bodyPr wrap="square">
            <a:spAutoFit/>
          </a:bodyPr>
          <a:lstStyle/>
          <a:p>
            <a:pPr lvl="0" algn="ctr">
              <a:lnSpc>
                <a:spcPct val="90000"/>
              </a:lnSpc>
              <a:spcBef>
                <a:spcPct val="20000"/>
              </a:spcBef>
              <a:defRPr/>
            </a:pPr>
            <a:r>
              <a:rPr lang="ru-RU" sz="3200" b="1" dirty="0" smtClean="0">
                <a:solidFill>
                  <a:srgbClr val="C00000"/>
                </a:solidFill>
                <a:latin typeface="Times New Roman" pitchFamily="18" charset="0"/>
                <a:cs typeface="Times New Roman" pitchFamily="18" charset="0"/>
              </a:rPr>
              <a:t>«Развитие математических способностей у детей дошкольного возраста посредством техники оригами».</a:t>
            </a:r>
          </a:p>
        </p:txBody>
      </p:sp>
      <p:sp>
        <p:nvSpPr>
          <p:cNvPr id="6" name="Прямоугольник 5"/>
          <p:cNvSpPr/>
          <p:nvPr/>
        </p:nvSpPr>
        <p:spPr>
          <a:xfrm>
            <a:off x="4427984" y="4509120"/>
            <a:ext cx="4572000" cy="1046440"/>
          </a:xfrm>
          <a:prstGeom prst="rect">
            <a:avLst/>
          </a:prstGeom>
        </p:spPr>
        <p:txBody>
          <a:bodyPr wrap="square">
            <a:spAutoFit/>
          </a:bodyPr>
          <a:lstStyle/>
          <a:p>
            <a:pPr lvl="0" algn="r">
              <a:lnSpc>
                <a:spcPct val="90000"/>
              </a:lnSpc>
              <a:spcBef>
                <a:spcPct val="20000"/>
              </a:spcBef>
              <a:defRPr/>
            </a:pPr>
            <a:endParaRPr lang="ru-RU" sz="2000" b="1" dirty="0" smtClean="0">
              <a:latin typeface="Times New Roman" pitchFamily="18" charset="0"/>
              <a:cs typeface="Times New Roman" pitchFamily="18" charset="0"/>
            </a:endParaRPr>
          </a:p>
          <a:p>
            <a:pPr algn="ctr">
              <a:lnSpc>
                <a:spcPct val="90000"/>
              </a:lnSpc>
              <a:spcBef>
                <a:spcPct val="20000"/>
              </a:spcBef>
              <a:defRPr/>
            </a:pPr>
            <a:r>
              <a:rPr lang="ru-RU" sz="2000" b="1" dirty="0" smtClean="0">
                <a:latin typeface="Times New Roman" pitchFamily="18" charset="0"/>
                <a:cs typeface="Times New Roman" pitchFamily="18" charset="0"/>
              </a:rPr>
              <a:t>воспитатель</a:t>
            </a:r>
          </a:p>
          <a:p>
            <a:pPr lvl="0" algn="r">
              <a:lnSpc>
                <a:spcPct val="90000"/>
              </a:lnSpc>
              <a:spcBef>
                <a:spcPct val="20000"/>
              </a:spcBef>
              <a:defRPr/>
            </a:pPr>
            <a:r>
              <a:rPr lang="ru-RU" sz="2000" b="1" dirty="0" err="1" smtClean="0">
                <a:latin typeface="Times New Roman" pitchFamily="18" charset="0"/>
                <a:cs typeface="Times New Roman" pitchFamily="18" charset="0"/>
              </a:rPr>
              <a:t>Видмицких</a:t>
            </a:r>
            <a:r>
              <a:rPr lang="ru-RU" sz="2000" b="1" dirty="0" smtClean="0">
                <a:latin typeface="Times New Roman" pitchFamily="18" charset="0"/>
                <a:cs typeface="Times New Roman" pitchFamily="18" charset="0"/>
              </a:rPr>
              <a:t> Наталья Георгиевна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6" descr="https://i.mycdn.me/i?r=AyH4iRPQ2q0otWIFepML2LxR9DlyEgbwI-vE4gHlPS6nxA"/>
          <p:cNvPicPr>
            <a:picLocks noChangeAspect="1" noChangeArrowheads="1"/>
          </p:cNvPicPr>
          <p:nvPr/>
        </p:nvPicPr>
        <p:blipFill>
          <a:blip r:embed="rId2" cstate="print"/>
          <a:srcRect r="2562" b="22512"/>
          <a:stretch>
            <a:fillRect/>
          </a:stretch>
        </p:blipFill>
        <p:spPr bwMode="auto">
          <a:xfrm>
            <a:off x="2771800" y="1052736"/>
            <a:ext cx="2088232" cy="2952328"/>
          </a:xfrm>
          <a:prstGeom prst="rect">
            <a:avLst/>
          </a:prstGeom>
          <a:ln>
            <a:noFill/>
          </a:ln>
          <a:effectLst>
            <a:softEdge rad="112500"/>
          </a:effectLst>
        </p:spPr>
      </p:pic>
      <p:pic>
        <p:nvPicPr>
          <p:cNvPr id="3" name="Picture 8" descr="https://i.mycdn.me/i?r=AyH4iRPQ2q0otWIFepML2LxRZzyAW-k4BjAVX20v9nGHEg"/>
          <p:cNvPicPr>
            <a:picLocks noChangeAspect="1" noChangeArrowheads="1"/>
          </p:cNvPicPr>
          <p:nvPr/>
        </p:nvPicPr>
        <p:blipFill>
          <a:blip r:embed="rId3" cstate="print"/>
          <a:srcRect r="16204"/>
          <a:stretch>
            <a:fillRect/>
          </a:stretch>
        </p:blipFill>
        <p:spPr bwMode="auto">
          <a:xfrm>
            <a:off x="428595" y="4149080"/>
            <a:ext cx="3783365" cy="2346328"/>
          </a:xfrm>
          <a:prstGeom prst="rect">
            <a:avLst/>
          </a:prstGeom>
          <a:ln>
            <a:noFill/>
          </a:ln>
          <a:effectLst>
            <a:softEdge rad="112500"/>
          </a:effectLst>
        </p:spPr>
      </p:pic>
      <p:pic>
        <p:nvPicPr>
          <p:cNvPr id="5" name="Рисунок 3" descr="IMAG0257.jpg"/>
          <p:cNvPicPr>
            <a:picLocks noChangeAspect="1"/>
          </p:cNvPicPr>
          <p:nvPr/>
        </p:nvPicPr>
        <p:blipFill>
          <a:blip r:embed="rId4" cstate="print"/>
          <a:srcRect/>
          <a:stretch>
            <a:fillRect/>
          </a:stretch>
        </p:blipFill>
        <p:spPr bwMode="auto">
          <a:xfrm>
            <a:off x="5148064" y="1214422"/>
            <a:ext cx="3530802" cy="2354366"/>
          </a:xfrm>
          <a:prstGeom prst="rect">
            <a:avLst/>
          </a:prstGeom>
          <a:ln>
            <a:noFill/>
          </a:ln>
          <a:effectLst>
            <a:softEdge rad="112500"/>
          </a:effectLst>
        </p:spPr>
      </p:pic>
      <p:pic>
        <p:nvPicPr>
          <p:cNvPr id="6" name="Рисунок 4" descr="IMAG0264.jpg"/>
          <p:cNvPicPr>
            <a:picLocks noChangeAspect="1"/>
          </p:cNvPicPr>
          <p:nvPr/>
        </p:nvPicPr>
        <p:blipFill>
          <a:blip r:embed="rId5" cstate="print"/>
          <a:srcRect/>
          <a:stretch>
            <a:fillRect/>
          </a:stretch>
        </p:blipFill>
        <p:spPr bwMode="auto">
          <a:xfrm>
            <a:off x="4643438" y="3714752"/>
            <a:ext cx="4105026" cy="2735154"/>
          </a:xfrm>
          <a:prstGeom prst="rect">
            <a:avLst/>
          </a:prstGeom>
          <a:ln>
            <a:noFill/>
          </a:ln>
          <a:effectLst>
            <a:softEdge rad="112500"/>
          </a:effectLst>
        </p:spPr>
      </p:pic>
      <p:pic>
        <p:nvPicPr>
          <p:cNvPr id="7" name="Picture 2" descr="https://i.mycdn.me/i?r=AyH4iRPQ2q0otWIFepML2LxR1TzQaNTl6ShMxi3dqB_QfQ"/>
          <p:cNvPicPr>
            <a:picLocks noChangeAspect="1" noChangeArrowheads="1"/>
          </p:cNvPicPr>
          <p:nvPr/>
        </p:nvPicPr>
        <p:blipFill>
          <a:blip r:embed="rId6" cstate="print"/>
          <a:srcRect/>
          <a:stretch>
            <a:fillRect/>
          </a:stretch>
        </p:blipFill>
        <p:spPr bwMode="auto">
          <a:xfrm>
            <a:off x="571472" y="1000108"/>
            <a:ext cx="1984304" cy="3143608"/>
          </a:xfrm>
          <a:prstGeom prst="rect">
            <a:avLst/>
          </a:prstGeom>
          <a:ln>
            <a:noFill/>
          </a:ln>
          <a:effectLst>
            <a:softEdge rad="112500"/>
          </a:effectLst>
        </p:spPr>
      </p:pic>
      <p:sp>
        <p:nvSpPr>
          <p:cNvPr id="11" name="Прямоугольник 10"/>
          <p:cNvSpPr/>
          <p:nvPr/>
        </p:nvSpPr>
        <p:spPr>
          <a:xfrm>
            <a:off x="2571736" y="285728"/>
            <a:ext cx="4451219" cy="769441"/>
          </a:xfrm>
          <a:prstGeom prst="rect">
            <a:avLst/>
          </a:prstGeom>
        </p:spPr>
        <p:txBody>
          <a:bodyPr wrap="none">
            <a:spAutoFit/>
          </a:bodyPr>
          <a:lstStyle/>
          <a:p>
            <a:r>
              <a:rPr lang="ru-RU" sz="4400" b="1" dirty="0" smtClean="0">
                <a:ln>
                  <a:solidFill>
                    <a:schemeClr val="accent3">
                      <a:lumMod val="75000"/>
                    </a:schemeClr>
                  </a:solidFill>
                </a:ln>
                <a:solidFill>
                  <a:schemeClr val="accent3">
                    <a:lumMod val="60000"/>
                    <a:lumOff val="40000"/>
                  </a:schemeClr>
                </a:solidFill>
                <a:latin typeface="Times New Roman" pitchFamily="18" charset="0"/>
                <a:cs typeface="Times New Roman" pitchFamily="18" charset="0"/>
              </a:rPr>
              <a:t>Мы занимаемся </a:t>
            </a:r>
            <a:endParaRPr lang="ru-RU" sz="4400" dirty="0">
              <a:ln>
                <a:solidFill>
                  <a:schemeClr val="accent3">
                    <a:lumMod val="75000"/>
                  </a:schemeClr>
                </a:solidFill>
              </a:ln>
              <a:solidFill>
                <a:schemeClr val="accent3">
                  <a:lumMod val="60000"/>
                  <a:lumOff val="4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mycdn.me/i?r=AyH4iRPQ2q0otWIFepML2LxRiGmMjxH2x5zxwHq-QHR_Bg"/>
          <p:cNvPicPr>
            <a:picLocks noGrp="1" noChangeAspect="1" noChangeArrowheads="1"/>
          </p:cNvPicPr>
          <p:nvPr>
            <p:ph idx="1"/>
          </p:nvPr>
        </p:nvPicPr>
        <p:blipFill>
          <a:blip r:embed="rId2" cstate="print"/>
          <a:srcRect/>
          <a:stretch>
            <a:fillRect/>
          </a:stretch>
        </p:blipFill>
        <p:spPr bwMode="auto">
          <a:xfrm>
            <a:off x="3419872" y="548680"/>
            <a:ext cx="2666644" cy="3741990"/>
          </a:xfrm>
          <a:prstGeom prst="rect">
            <a:avLst/>
          </a:prstGeom>
          <a:ln>
            <a:noFill/>
          </a:ln>
          <a:effectLst>
            <a:softEdge rad="112500"/>
          </a:effectLst>
        </p:spPr>
      </p:pic>
      <p:pic>
        <p:nvPicPr>
          <p:cNvPr id="5" name="Picture 6" descr="https://i.mycdn.me/i?r=AyH4iRPQ2q0otWIFepML2LxRD5MEc79iX6oQPFXXTPA79w"/>
          <p:cNvPicPr>
            <a:picLocks noChangeAspect="1" noChangeArrowheads="1"/>
          </p:cNvPicPr>
          <p:nvPr/>
        </p:nvPicPr>
        <p:blipFill>
          <a:blip r:embed="rId3" cstate="print"/>
          <a:srcRect/>
          <a:stretch>
            <a:fillRect/>
          </a:stretch>
        </p:blipFill>
        <p:spPr bwMode="auto">
          <a:xfrm rot="21431404">
            <a:off x="621083" y="806615"/>
            <a:ext cx="2523057" cy="3701508"/>
          </a:xfrm>
          <a:prstGeom prst="rect">
            <a:avLst/>
          </a:prstGeom>
          <a:ln>
            <a:noFill/>
          </a:ln>
          <a:effectLst>
            <a:softEdge rad="112500"/>
          </a:effectLst>
        </p:spPr>
      </p:pic>
      <p:pic>
        <p:nvPicPr>
          <p:cNvPr id="6" name="Picture 2" descr="https://i.mycdn.me/image?id=898502746321&amp;t=3&amp;plc=API&amp;viewToken=b-eczo2vFJgzZ951T_IOsA&amp;tkn=*hEwYGV3zIT0SVuRAnY5MxJ5J130"/>
          <p:cNvPicPr>
            <a:picLocks noChangeAspect="1" noChangeArrowheads="1"/>
          </p:cNvPicPr>
          <p:nvPr/>
        </p:nvPicPr>
        <p:blipFill>
          <a:blip r:embed="rId4" cstate="print"/>
          <a:srcRect/>
          <a:stretch>
            <a:fillRect/>
          </a:stretch>
        </p:blipFill>
        <p:spPr bwMode="auto">
          <a:xfrm rot="223995">
            <a:off x="6257390" y="1043762"/>
            <a:ext cx="2358791" cy="3613915"/>
          </a:xfrm>
          <a:prstGeom prst="rect">
            <a:avLst/>
          </a:prstGeom>
          <a:ln>
            <a:noFill/>
          </a:ln>
          <a:effectLst>
            <a:softEdge rad="112500"/>
          </a:effectLst>
        </p:spPr>
      </p:pic>
      <p:pic>
        <p:nvPicPr>
          <p:cNvPr id="7" name="Picture 8" descr="https://i.mycdn.me/i?r=AyH4iRPQ2q0otWIFepML2LxR4fTvXw-XvZI32cgbhnuQsw"/>
          <p:cNvPicPr>
            <a:picLocks noChangeAspect="1" noChangeArrowheads="1"/>
          </p:cNvPicPr>
          <p:nvPr/>
        </p:nvPicPr>
        <p:blipFill>
          <a:blip r:embed="rId5" cstate="print"/>
          <a:srcRect/>
          <a:stretch>
            <a:fillRect/>
          </a:stretch>
        </p:blipFill>
        <p:spPr bwMode="auto">
          <a:xfrm>
            <a:off x="2987824" y="4437112"/>
            <a:ext cx="3160033" cy="1737014"/>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C:\Users\ghost\Desktop\Защита 2024\DSCN1645.jpg"/>
          <p:cNvPicPr>
            <a:picLocks noChangeAspect="1" noChangeArrowheads="1"/>
          </p:cNvPicPr>
          <p:nvPr/>
        </p:nvPicPr>
        <p:blipFill>
          <a:blip r:embed="rId2" cstate="print"/>
          <a:srcRect/>
          <a:stretch>
            <a:fillRect/>
          </a:stretch>
        </p:blipFill>
        <p:spPr bwMode="auto">
          <a:xfrm>
            <a:off x="467544" y="1268760"/>
            <a:ext cx="4000074" cy="3000396"/>
          </a:xfrm>
          <a:prstGeom prst="rect">
            <a:avLst/>
          </a:prstGeom>
          <a:ln>
            <a:noFill/>
          </a:ln>
          <a:effectLst>
            <a:softEdge rad="112500"/>
          </a:effectLst>
        </p:spPr>
      </p:pic>
      <p:pic>
        <p:nvPicPr>
          <p:cNvPr id="30723" name="Picture 3" descr="C:\Users\ghost\Desktop\Защита 2024\DSCN1648.jpg"/>
          <p:cNvPicPr>
            <a:picLocks noChangeAspect="1" noChangeArrowheads="1"/>
          </p:cNvPicPr>
          <p:nvPr/>
        </p:nvPicPr>
        <p:blipFill>
          <a:blip r:embed="rId3" cstate="print"/>
          <a:srcRect/>
          <a:stretch>
            <a:fillRect/>
          </a:stretch>
        </p:blipFill>
        <p:spPr bwMode="auto">
          <a:xfrm>
            <a:off x="4716016" y="2996952"/>
            <a:ext cx="3906193" cy="2929975"/>
          </a:xfrm>
          <a:prstGeom prst="rect">
            <a:avLst/>
          </a:prstGeom>
          <a:ln>
            <a:noFill/>
          </a:ln>
          <a:effectLst>
            <a:softEdge rad="112500"/>
          </a:effectLst>
        </p:spPr>
      </p:pic>
      <p:sp>
        <p:nvSpPr>
          <p:cNvPr id="5" name="Прямоугольник 4"/>
          <p:cNvSpPr/>
          <p:nvPr/>
        </p:nvSpPr>
        <p:spPr>
          <a:xfrm>
            <a:off x="2643174" y="214290"/>
            <a:ext cx="4310154" cy="769441"/>
          </a:xfrm>
          <a:prstGeom prst="rect">
            <a:avLst/>
          </a:prstGeom>
        </p:spPr>
        <p:txBody>
          <a:bodyPr wrap="none">
            <a:spAutoFit/>
          </a:bodyPr>
          <a:lstStyle/>
          <a:p>
            <a:r>
              <a:rPr lang="ru-RU" sz="4400" b="1" dirty="0" smtClean="0">
                <a:ln>
                  <a:solidFill>
                    <a:schemeClr val="accent3">
                      <a:lumMod val="75000"/>
                    </a:schemeClr>
                  </a:solidFill>
                </a:ln>
                <a:solidFill>
                  <a:schemeClr val="accent3">
                    <a:lumMod val="60000"/>
                    <a:lumOff val="40000"/>
                  </a:schemeClr>
                </a:solidFill>
                <a:latin typeface="Times New Roman" pitchFamily="18" charset="0"/>
                <a:cs typeface="Times New Roman" pitchFamily="18" charset="0"/>
              </a:rPr>
              <a:t>Мы занимаемся</a:t>
            </a:r>
            <a:endParaRPr lang="ru-RU" sz="4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Picture background"/>
          <p:cNvPicPr>
            <a:picLocks noChangeAspect="1" noChangeArrowheads="1"/>
          </p:cNvPicPr>
          <p:nvPr/>
        </p:nvPicPr>
        <p:blipFill>
          <a:blip r:embed="rId2" cstate="print"/>
          <a:srcRect l="4723" t="3782" r="4596" b="2940"/>
          <a:stretch>
            <a:fillRect/>
          </a:stretch>
        </p:blipFill>
        <p:spPr bwMode="auto">
          <a:xfrm>
            <a:off x="611560" y="764704"/>
            <a:ext cx="8064896" cy="5688632"/>
          </a:xfrm>
          <a:prstGeom prst="rect">
            <a:avLst/>
          </a:prstGeom>
          <a:noFill/>
        </p:spPr>
      </p:pic>
      <p:sp>
        <p:nvSpPr>
          <p:cNvPr id="3" name="TextBox 2"/>
          <p:cNvSpPr txBox="1"/>
          <p:nvPr/>
        </p:nvSpPr>
        <p:spPr>
          <a:xfrm>
            <a:off x="1643042" y="142852"/>
            <a:ext cx="6000792" cy="553998"/>
          </a:xfrm>
          <a:prstGeom prst="rect">
            <a:avLst/>
          </a:prstGeom>
          <a:noFill/>
        </p:spPr>
        <p:txBody>
          <a:bodyPr wrap="square" rtlCol="0">
            <a:spAutoFit/>
          </a:bodyPr>
          <a:lstStyle/>
          <a:p>
            <a:pPr algn="ctr"/>
            <a:r>
              <a:rPr lang="ru-RU" sz="3000" b="1" dirty="0" smtClean="0">
                <a:solidFill>
                  <a:srgbClr val="FF0000"/>
                </a:solidFill>
                <a:latin typeface="Times New Roman" pitchFamily="18" charset="0"/>
                <a:cs typeface="Times New Roman" pitchFamily="18" charset="0"/>
              </a:rPr>
              <a:t>Базовые формы оригами</a:t>
            </a:r>
            <a:endParaRPr lang="ru-RU" sz="3000" b="1" dirty="0">
              <a:solidFill>
                <a:srgbClr val="FF000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827584" y="1628800"/>
          <a:ext cx="7560840" cy="3240359"/>
        </p:xfrm>
        <a:graphic>
          <a:graphicData uri="http://schemas.openxmlformats.org/drawingml/2006/table">
            <a:tbl>
              <a:tblPr/>
              <a:tblGrid>
                <a:gridCol w="2880320"/>
                <a:gridCol w="4680520"/>
              </a:tblGrid>
              <a:tr h="360039">
                <a:tc>
                  <a:txBody>
                    <a:bodyPr/>
                    <a:lstStyle/>
                    <a:p>
                      <a:pPr>
                        <a:lnSpc>
                          <a:spcPct val="115000"/>
                        </a:lnSpc>
                        <a:spcAft>
                          <a:spcPts val="0"/>
                        </a:spcAft>
                      </a:pPr>
                      <a:r>
                        <a:rPr lang="ru-RU" sz="2000" b="1" dirty="0" smtClean="0">
                          <a:solidFill>
                            <a:srgbClr val="000000"/>
                          </a:solidFill>
                          <a:latin typeface="Times New Roman"/>
                          <a:ea typeface="Times New Roman"/>
                        </a:rPr>
                        <a:t>Модель </a:t>
                      </a:r>
                      <a:r>
                        <a:rPr lang="ru-RU" sz="2000" b="1" dirty="0">
                          <a:solidFill>
                            <a:srgbClr val="000000"/>
                          </a:solidFill>
                          <a:latin typeface="Times New Roman"/>
                          <a:ea typeface="Times New Roman"/>
                        </a:rPr>
                        <a:t>оригами </a:t>
                      </a:r>
                      <a:endParaRPr lang="ru-RU" sz="2000" dirty="0">
                        <a:solidFill>
                          <a:srgbClr val="000000"/>
                        </a:solidFill>
                        <a:latin typeface="Times New Roman"/>
                        <a:ea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b="1">
                          <a:solidFill>
                            <a:srgbClr val="000000"/>
                          </a:solidFill>
                          <a:latin typeface="Times New Roman"/>
                          <a:ea typeface="Times New Roman"/>
                        </a:rPr>
                        <a:t>Математика </a:t>
                      </a:r>
                      <a:endParaRPr lang="ru-RU" sz="2000">
                        <a:solidFill>
                          <a:srgbClr val="000000"/>
                        </a:solidFill>
                        <a:latin typeface="Times New Roman"/>
                        <a:ea typeface="Times New Roman"/>
                      </a:endParaRP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2000" dirty="0">
                          <a:solidFill>
                            <a:srgbClr val="000000"/>
                          </a:solidFill>
                          <a:latin typeface="Times New Roman"/>
                          <a:ea typeface="Times New Roman"/>
                        </a:rPr>
                        <a:t>« Книга»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a:solidFill>
                            <a:srgbClr val="000000"/>
                          </a:solidFill>
                          <a:latin typeface="Times New Roman"/>
                          <a:ea typeface="Times New Roman"/>
                        </a:rPr>
                        <a:t>Линия, квадрат, прямоугольник, деление листа на две равные части.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2000" dirty="0">
                          <a:solidFill>
                            <a:srgbClr val="000000"/>
                          </a:solidFill>
                          <a:latin typeface="Times New Roman"/>
                          <a:ea typeface="Times New Roman"/>
                        </a:rPr>
                        <a:t>«Треугольник»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00000"/>
                          </a:solidFill>
                          <a:latin typeface="Times New Roman"/>
                          <a:ea typeface="Times New Roman"/>
                        </a:rPr>
                        <a:t>Квадрат, диагональ, треугольник, равные треугольники, противоположные углы.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2000">
                          <a:solidFill>
                            <a:srgbClr val="000000"/>
                          </a:solidFill>
                          <a:latin typeface="Times New Roman"/>
                          <a:ea typeface="Times New Roman"/>
                        </a:rPr>
                        <a:t>«Блин»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00000"/>
                          </a:solidFill>
                          <a:latin typeface="Times New Roman"/>
                          <a:ea typeface="Times New Roman"/>
                        </a:rPr>
                        <a:t>Квадрат, диагональ, угол, центр, точка, треугольник.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0">
                <a:tc>
                  <a:txBody>
                    <a:bodyPr/>
                    <a:lstStyle/>
                    <a:p>
                      <a:pPr>
                        <a:lnSpc>
                          <a:spcPct val="115000"/>
                        </a:lnSpc>
                        <a:spcAft>
                          <a:spcPts val="0"/>
                        </a:spcAft>
                      </a:pPr>
                      <a:r>
                        <a:rPr lang="ru-RU" sz="2000">
                          <a:solidFill>
                            <a:srgbClr val="000000"/>
                          </a:solidFill>
                          <a:latin typeface="Times New Roman"/>
                          <a:ea typeface="Times New Roman"/>
                        </a:rPr>
                        <a:t>«Дверь»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2000" dirty="0">
                          <a:solidFill>
                            <a:srgbClr val="000000"/>
                          </a:solidFill>
                          <a:latin typeface="Times New Roman"/>
                          <a:ea typeface="Times New Roman"/>
                        </a:rPr>
                        <a:t>Квадрат, деление листа на две и четыре равные части, параллельные прямые. </a:t>
                      </a:r>
                    </a:p>
                  </a:txBody>
                  <a:tcPr marL="65633" marR="656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2" name="Rectangle 2"/>
          <p:cNvSpPr>
            <a:spLocks noChangeArrowheads="1"/>
          </p:cNvSpPr>
          <p:nvPr/>
        </p:nvSpPr>
        <p:spPr bwMode="auto">
          <a:xfrm>
            <a:off x="611560" y="503094"/>
            <a:ext cx="79208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Таблица: «Связь базовых моделей оригами с математическими понятиями»</a:t>
            </a:r>
            <a:endParaRPr kumimoji="0" lang="ru-RU" sz="2400" b="1" i="0"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Прямоугольник 3"/>
          <p:cNvSpPr/>
          <p:nvPr/>
        </p:nvSpPr>
        <p:spPr>
          <a:xfrm>
            <a:off x="571472" y="0"/>
            <a:ext cx="8001056" cy="861774"/>
          </a:xfrm>
          <a:prstGeom prst="rect">
            <a:avLst/>
          </a:prstGeom>
        </p:spPr>
        <p:txBody>
          <a:bodyPr wrap="square">
            <a:spAutoFit/>
          </a:bodyPr>
          <a:lstStyle/>
          <a:p>
            <a:pPr algn="ctr"/>
            <a:r>
              <a:rPr lang="ru-RU" sz="2500" b="1" dirty="0" smtClean="0">
                <a:latin typeface="Times New Roman" pitchFamily="18" charset="0"/>
                <a:cs typeface="Times New Roman" pitchFamily="18" charset="0"/>
              </a:rPr>
              <a:t>Элементы оригами на занятиях по математике с  дошкольниками</a:t>
            </a:r>
            <a:endParaRPr lang="ru-RU" sz="2500" b="1"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142844" y="785794"/>
          <a:ext cx="8858314" cy="5857915"/>
        </p:xfrm>
        <a:graphic>
          <a:graphicData uri="http://schemas.openxmlformats.org/drawingml/2006/table">
            <a:tbl>
              <a:tblPr firstRow="1" bandRow="1">
                <a:tableStyleId>{5C22544A-7EE6-4342-B048-85BDC9FD1C3A}</a:tableStyleId>
              </a:tblPr>
              <a:tblGrid>
                <a:gridCol w="857256"/>
                <a:gridCol w="2643206"/>
                <a:gridCol w="5357852"/>
              </a:tblGrid>
              <a:tr h="9651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lt1"/>
                          </a:solidFill>
                          <a:latin typeface="Times New Roman" pitchFamily="18" charset="0"/>
                          <a:ea typeface="+mn-ea"/>
                          <a:cs typeface="Times New Roman" pitchFamily="18" charset="0"/>
                        </a:rPr>
                        <a:t>Тема занятия</a:t>
                      </a:r>
                    </a:p>
                    <a:p>
                      <a:pPr algn="ctr"/>
                      <a:endParaRPr lang="ru-RU" sz="12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lt1"/>
                          </a:solidFill>
                          <a:latin typeface="Times New Roman" pitchFamily="18" charset="0"/>
                          <a:ea typeface="+mn-ea"/>
                          <a:cs typeface="Times New Roman" pitchFamily="18" charset="0"/>
                        </a:rPr>
                        <a:t>Задачи упражнения</a:t>
                      </a:r>
                    </a:p>
                    <a:p>
                      <a:pPr algn="ctr"/>
                      <a:endParaRPr lang="ru-RU" sz="1200" dirty="0">
                        <a:latin typeface="Times New Roman" pitchFamily="18" charset="0"/>
                        <a:cs typeface="Times New Roman" pitchFamily="18" charset="0"/>
                      </a:endParaRPr>
                    </a:p>
                  </a:txBody>
                  <a:tcPr/>
                </a:tc>
                <a:tc>
                  <a:txBody>
                    <a:bodyPr/>
                    <a:lstStyle/>
                    <a:p>
                      <a:pPr algn="ctr"/>
                      <a:r>
                        <a:rPr kumimoji="0" lang="ru-RU" sz="1200" b="1" kern="1200" dirty="0" smtClean="0">
                          <a:solidFill>
                            <a:schemeClr val="lt1"/>
                          </a:solidFill>
                          <a:latin typeface="Times New Roman" pitchFamily="18" charset="0"/>
                          <a:ea typeface="+mn-ea"/>
                          <a:cs typeface="Times New Roman" pitchFamily="18" charset="0"/>
                        </a:rPr>
                        <a:t>Упражнение</a:t>
                      </a:r>
                    </a:p>
                    <a:p>
                      <a:pPr algn="ctr"/>
                      <a:r>
                        <a:rPr kumimoji="0" lang="ru-RU" sz="1200" b="1" kern="1200" dirty="0" smtClean="0">
                          <a:solidFill>
                            <a:schemeClr val="lt1"/>
                          </a:solidFill>
                          <a:latin typeface="Times New Roman" pitchFamily="18" charset="0"/>
                          <a:ea typeface="+mn-ea"/>
                          <a:cs typeface="Times New Roman" pitchFamily="18" charset="0"/>
                        </a:rPr>
                        <a:t>(Ход упражнения,</a:t>
                      </a:r>
                    </a:p>
                    <a:p>
                      <a:pPr algn="ctr"/>
                      <a:r>
                        <a:rPr kumimoji="0" lang="ru-RU" sz="1200" b="1" kern="1200" dirty="0" smtClean="0">
                          <a:solidFill>
                            <a:schemeClr val="lt1"/>
                          </a:solidFill>
                          <a:latin typeface="Times New Roman" pitchFamily="18" charset="0"/>
                          <a:ea typeface="+mn-ea"/>
                          <a:cs typeface="Times New Roman" pitchFamily="18" charset="0"/>
                        </a:rPr>
                        <a:t>задания для выполнения)</a:t>
                      </a:r>
                      <a:endParaRPr lang="ru-RU" sz="1200" dirty="0">
                        <a:latin typeface="Times New Roman" pitchFamily="18" charset="0"/>
                        <a:cs typeface="Times New Roman" pitchFamily="18" charset="0"/>
                      </a:endParaRPr>
                    </a:p>
                  </a:txBody>
                  <a:tcPr/>
                </a:tc>
              </a:tr>
              <a:tr h="3100458">
                <a:tc>
                  <a:txBody>
                    <a:bodyPr/>
                    <a:lstStyle/>
                    <a:p>
                      <a:r>
                        <a:rPr kumimoji="0" lang="ru-RU" sz="900" kern="1200" dirty="0" smtClean="0">
                          <a:solidFill>
                            <a:schemeClr val="dk1"/>
                          </a:solidFill>
                          <a:latin typeface="Times New Roman" pitchFamily="18" charset="0"/>
                          <a:ea typeface="+mn-ea"/>
                          <a:cs typeface="Times New Roman" pitchFamily="18" charset="0"/>
                        </a:rPr>
                        <a:t>Точка. Линия. Прямая.</a:t>
                      </a:r>
                      <a:endParaRPr lang="ru-RU" sz="900" dirty="0">
                        <a:latin typeface="Times New Roman" pitchFamily="18" charset="0"/>
                        <a:cs typeface="Times New Roman" pitchFamily="18" charset="0"/>
                      </a:endParaRPr>
                    </a:p>
                  </a:txBody>
                  <a:tcPr/>
                </a:tc>
                <a:tc>
                  <a:txBody>
                    <a:bodyPr/>
                    <a:lstStyle/>
                    <a:p>
                      <a:r>
                        <a:rPr kumimoji="0" lang="ru-RU" sz="900" kern="1200" dirty="0" smtClean="0">
                          <a:solidFill>
                            <a:schemeClr val="dk1"/>
                          </a:solidFill>
                          <a:latin typeface="Times New Roman" pitchFamily="18" charset="0"/>
                          <a:ea typeface="+mn-ea"/>
                          <a:cs typeface="Times New Roman" pitchFamily="18" charset="0"/>
                        </a:rPr>
                        <a:t>- упражнять в сгибании листа, делении листа на равные части (пополам), </a:t>
                      </a:r>
                    </a:p>
                    <a:p>
                      <a:r>
                        <a:rPr kumimoji="0" lang="ru-RU" sz="900" kern="1200" dirty="0" smtClean="0">
                          <a:solidFill>
                            <a:schemeClr val="dk1"/>
                          </a:solidFill>
                          <a:latin typeface="Times New Roman" pitchFamily="18" charset="0"/>
                          <a:ea typeface="+mn-ea"/>
                          <a:cs typeface="Times New Roman" pitchFamily="18" charset="0"/>
                        </a:rPr>
                        <a:t> - показать способ прочерчивания линии ровно по сгибу,</a:t>
                      </a:r>
                    </a:p>
                    <a:p>
                      <a:r>
                        <a:rPr kumimoji="0" lang="ru-RU" sz="900" kern="1200" dirty="0" smtClean="0">
                          <a:solidFill>
                            <a:schemeClr val="dk1"/>
                          </a:solidFill>
                          <a:latin typeface="Times New Roman" pitchFamily="18" charset="0"/>
                          <a:ea typeface="+mn-ea"/>
                          <a:cs typeface="Times New Roman" pitchFamily="18" charset="0"/>
                        </a:rPr>
                        <a:t> - упражнять в умении черчения под линейку,       - закрепить понятия «горизонтальный», «справа налево» </a:t>
                      </a:r>
                    </a:p>
                    <a:p>
                      <a:r>
                        <a:rPr kumimoji="0" lang="ru-RU" sz="900" kern="1200" dirty="0" smtClean="0">
                          <a:solidFill>
                            <a:schemeClr val="dk1"/>
                          </a:solidFill>
                          <a:latin typeface="Times New Roman" pitchFamily="18" charset="0"/>
                          <a:ea typeface="+mn-ea"/>
                          <a:cs typeface="Times New Roman" pitchFamily="18" charset="0"/>
                        </a:rPr>
                        <a:t> - закрепить знания, полученные на уроке.</a:t>
                      </a:r>
                      <a:endParaRPr lang="ru-RU" sz="900" dirty="0">
                        <a:latin typeface="Times New Roman" pitchFamily="18" charset="0"/>
                        <a:cs typeface="Times New Roman" pitchFamily="18" charset="0"/>
                      </a:endParaRPr>
                    </a:p>
                  </a:txBody>
                  <a:tcPr/>
                </a:tc>
                <a:tc>
                  <a:txBody>
                    <a:bodyPr/>
                    <a:lstStyle/>
                    <a:p>
                      <a:pPr lvl="0"/>
                      <a:r>
                        <a:rPr kumimoji="0" lang="ru-RU" sz="900" kern="1200" dirty="0" smtClean="0">
                          <a:solidFill>
                            <a:schemeClr val="dk1"/>
                          </a:solidFill>
                          <a:latin typeface="Times New Roman" pitchFamily="18" charset="0"/>
                          <a:ea typeface="+mn-ea"/>
                          <a:cs typeface="Times New Roman" pitchFamily="18" charset="0"/>
                        </a:rPr>
                        <a:t>Располагаем лист горизонтально. Складываем лист пополам в направлении справа налево. При помощи линейки ровно по сгибу проводим прямую линию красным карандашом.</a:t>
                      </a:r>
                    </a:p>
                    <a:p>
                      <a:pPr lvl="0"/>
                      <a:r>
                        <a:rPr kumimoji="0" lang="ru-RU" sz="900" kern="1200" dirty="0" smtClean="0">
                          <a:solidFill>
                            <a:schemeClr val="dk1"/>
                          </a:solidFill>
                          <a:latin typeface="Times New Roman" pitchFamily="18" charset="0"/>
                          <a:ea typeface="+mn-ea"/>
                          <a:cs typeface="Times New Roman" pitchFamily="18" charset="0"/>
                        </a:rPr>
                        <a:t>Правый край листа подтягиваем, совмещаем с полученной линией, придерживая край, разглаживаем сгиб. Раскрываем лист и под линейку проводим линию синим карандашом по получившемуся сгибу.</a:t>
                      </a:r>
                    </a:p>
                    <a:p>
                      <a:pPr lvl="0"/>
                      <a:r>
                        <a:rPr kumimoji="0" lang="ru-RU" sz="900" kern="1200" dirty="0" smtClean="0">
                          <a:solidFill>
                            <a:schemeClr val="dk1"/>
                          </a:solidFill>
                          <a:latin typeface="Times New Roman" pitchFamily="18" charset="0"/>
                          <a:ea typeface="+mn-ea"/>
                          <a:cs typeface="Times New Roman" pitchFamily="18" charset="0"/>
                        </a:rPr>
                        <a:t>Правый край листа подтягиваем, совмещаем с полученной синей линией, придерживая край, разглаживаем сгиб. Раскрываем лист и под линейку проводим линию зеленым карандашом по получившемуся сгибу.</a:t>
                      </a:r>
                    </a:p>
                    <a:p>
                      <a:pPr lvl="0"/>
                      <a:r>
                        <a:rPr kumimoji="0" lang="ru-RU" sz="900" kern="1200" dirty="0" smtClean="0">
                          <a:solidFill>
                            <a:schemeClr val="dk1"/>
                          </a:solidFill>
                          <a:latin typeface="Times New Roman" pitchFamily="18" charset="0"/>
                          <a:ea typeface="+mn-ea"/>
                          <a:cs typeface="Times New Roman" pitchFamily="18" charset="0"/>
                        </a:rPr>
                        <a:t>Повторяем пункт 2 и 3 с левой стороны листа.</a:t>
                      </a:r>
                    </a:p>
                    <a:p>
                      <a:pPr lvl="0"/>
                      <a:r>
                        <a:rPr kumimoji="0" lang="ru-RU" sz="900" kern="1200" dirty="0" smtClean="0">
                          <a:solidFill>
                            <a:schemeClr val="dk1"/>
                          </a:solidFill>
                          <a:latin typeface="Times New Roman" pitchFamily="18" charset="0"/>
                          <a:ea typeface="+mn-ea"/>
                          <a:cs typeface="Times New Roman" pitchFamily="18" charset="0"/>
                        </a:rPr>
                        <a:t>Задания на полученном рисунке:</a:t>
                      </a:r>
                    </a:p>
                    <a:p>
                      <a:r>
                        <a:rPr kumimoji="0" lang="ru-RU" sz="900" kern="1200" dirty="0" smtClean="0">
                          <a:solidFill>
                            <a:schemeClr val="dk1"/>
                          </a:solidFill>
                          <a:latin typeface="Times New Roman" pitchFamily="18" charset="0"/>
                          <a:ea typeface="+mn-ea"/>
                          <a:cs typeface="Times New Roman" pitchFamily="18" charset="0"/>
                        </a:rPr>
                        <a:t>Вы заметили, как мы делили лист на каждом этапе? (пополам, на 2 равные части) Какие линии по направлению у нас получились? (вертикальные)</a:t>
                      </a:r>
                    </a:p>
                    <a:p>
                      <a:r>
                        <a:rPr kumimoji="0" lang="ru-RU" sz="900" kern="1200" dirty="0" smtClean="0">
                          <a:solidFill>
                            <a:schemeClr val="dk1"/>
                          </a:solidFill>
                          <a:latin typeface="Times New Roman" pitchFamily="18" charset="0"/>
                          <a:ea typeface="+mn-ea"/>
                          <a:cs typeface="Times New Roman" pitchFamily="18" charset="0"/>
                        </a:rPr>
                        <a:t>Сколько линий вы нарисовали? Поставьте по 3 оранжевых точки между синими и зелеными линиями.</a:t>
                      </a:r>
                    </a:p>
                    <a:p>
                      <a:r>
                        <a:rPr kumimoji="0" lang="ru-RU" sz="900" kern="1200" dirty="0" smtClean="0">
                          <a:solidFill>
                            <a:schemeClr val="dk1"/>
                          </a:solidFill>
                          <a:latin typeface="Times New Roman" pitchFamily="18" charset="0"/>
                          <a:ea typeface="+mn-ea"/>
                          <a:cs typeface="Times New Roman" pitchFamily="18" charset="0"/>
                        </a:rPr>
                        <a:t>Нарисуйте под линейку </a:t>
                      </a:r>
                      <a:r>
                        <a:rPr kumimoji="0" lang="ru-RU" sz="900" kern="1200" dirty="0" err="1" smtClean="0">
                          <a:solidFill>
                            <a:schemeClr val="dk1"/>
                          </a:solidFill>
                          <a:latin typeface="Times New Roman" pitchFamily="18" charset="0"/>
                          <a:ea typeface="+mn-ea"/>
                          <a:cs typeface="Times New Roman" pitchFamily="18" charset="0"/>
                        </a:rPr>
                        <a:t>голубым</a:t>
                      </a:r>
                      <a:r>
                        <a:rPr kumimoji="0" lang="ru-RU" sz="900" kern="1200" dirty="0" smtClean="0">
                          <a:solidFill>
                            <a:schemeClr val="dk1"/>
                          </a:solidFill>
                          <a:latin typeface="Times New Roman" pitchFamily="18" charset="0"/>
                          <a:ea typeface="+mn-ea"/>
                          <a:cs typeface="Times New Roman" pitchFamily="18" charset="0"/>
                        </a:rPr>
                        <a:t> карандашом по 3 наклонные линии между красной и синими линиями. </a:t>
                      </a:r>
                    </a:p>
                    <a:p>
                      <a:endParaRPr kumimoji="0" lang="ru-RU" sz="900" kern="1200" dirty="0" smtClean="0">
                        <a:solidFill>
                          <a:schemeClr val="dk1"/>
                        </a:solidFill>
                        <a:latin typeface="Times New Roman" pitchFamily="18" charset="0"/>
                        <a:ea typeface="+mn-ea"/>
                        <a:cs typeface="Times New Roman" pitchFamily="18" charset="0"/>
                      </a:endParaRPr>
                    </a:p>
                    <a:p>
                      <a:endParaRPr kumimoji="0" lang="ru-RU" sz="900" kern="1200" dirty="0" smtClean="0">
                        <a:solidFill>
                          <a:schemeClr val="dk1"/>
                        </a:solidFill>
                        <a:latin typeface="Times New Roman" pitchFamily="18" charset="0"/>
                        <a:ea typeface="+mn-ea"/>
                        <a:cs typeface="Times New Roman" pitchFamily="18" charset="0"/>
                      </a:endParaRPr>
                    </a:p>
                    <a:p>
                      <a:endParaRPr kumimoji="0" lang="ru-RU" sz="900" kern="1200" dirty="0" smtClean="0">
                        <a:solidFill>
                          <a:schemeClr val="dk1"/>
                        </a:solidFill>
                        <a:latin typeface="Times New Roman" pitchFamily="18" charset="0"/>
                        <a:ea typeface="+mn-ea"/>
                        <a:cs typeface="Times New Roman" pitchFamily="18" charset="0"/>
                      </a:endParaRPr>
                    </a:p>
                    <a:p>
                      <a:endParaRPr kumimoji="0" lang="ru-RU" sz="900" kern="1200" dirty="0" smtClean="0">
                        <a:solidFill>
                          <a:schemeClr val="dk1"/>
                        </a:solidFill>
                        <a:latin typeface="Times New Roman" pitchFamily="18" charset="0"/>
                        <a:ea typeface="+mn-ea"/>
                        <a:cs typeface="Times New Roman" pitchFamily="18" charset="0"/>
                      </a:endParaRPr>
                    </a:p>
                  </a:txBody>
                  <a:tcPr/>
                </a:tc>
              </a:tr>
              <a:tr h="1792347">
                <a:tc>
                  <a:txBody>
                    <a:bodyPr/>
                    <a:lstStyle/>
                    <a:p>
                      <a:r>
                        <a:rPr kumimoji="0" lang="ru-RU" sz="900" kern="1200" dirty="0" smtClean="0">
                          <a:solidFill>
                            <a:schemeClr val="dk1"/>
                          </a:solidFill>
                          <a:latin typeface="Times New Roman" pitchFamily="18" charset="0"/>
                          <a:ea typeface="+mn-ea"/>
                          <a:cs typeface="Times New Roman" pitchFamily="18" charset="0"/>
                        </a:rPr>
                        <a:t>Прямоугольник</a:t>
                      </a:r>
                      <a:endParaRPr lang="ru-RU" sz="900" dirty="0">
                        <a:latin typeface="Times New Roman" pitchFamily="18" charset="0"/>
                        <a:cs typeface="Times New Roman" pitchFamily="18" charset="0"/>
                      </a:endParaRPr>
                    </a:p>
                  </a:txBody>
                  <a:tcPr/>
                </a:tc>
                <a:tc>
                  <a:txBody>
                    <a:bodyPr/>
                    <a:lstStyle/>
                    <a:p>
                      <a:r>
                        <a:rPr kumimoji="0" lang="ru-RU" sz="900" kern="1200" dirty="0" smtClean="0">
                          <a:solidFill>
                            <a:schemeClr val="dk1"/>
                          </a:solidFill>
                          <a:latin typeface="Times New Roman" pitchFamily="18" charset="0"/>
                          <a:ea typeface="+mn-ea"/>
                          <a:cs typeface="Times New Roman" pitchFamily="18" charset="0"/>
                        </a:rPr>
                        <a:t>упражнять в сгибании листа, делении листа на равные части (пополам) в вертикальном направлении            ( сверху вниз), упражнять в прочерчивании линии ровно по сгибу, упражнять в черчении под линейку, закрепить понятия «над», «под», «между» , закрепить знания цветов, геометрических форм, закрепить знания, полученные на уроке.</a:t>
                      </a:r>
                      <a:endParaRPr lang="ru-RU" sz="900" dirty="0">
                        <a:latin typeface="Times New Roman" pitchFamily="18" charset="0"/>
                        <a:cs typeface="Times New Roman" pitchFamily="18" charset="0"/>
                      </a:endParaRPr>
                    </a:p>
                  </a:txBody>
                  <a:tcPr/>
                </a:tc>
                <a:tc>
                  <a:txBody>
                    <a:bodyPr/>
                    <a:lstStyle/>
                    <a:p>
                      <a:pPr lvl="0"/>
                      <a:r>
                        <a:rPr kumimoji="0" lang="ru-RU" sz="900" kern="1200" dirty="0" smtClean="0">
                          <a:solidFill>
                            <a:schemeClr val="dk1"/>
                          </a:solidFill>
                          <a:latin typeface="Times New Roman" pitchFamily="18" charset="0"/>
                          <a:ea typeface="+mn-ea"/>
                          <a:cs typeface="Times New Roman" pitchFamily="18" charset="0"/>
                        </a:rPr>
                        <a:t>Выполняем последовательно действия в пунктах 1)- 4) предыдущего упражнения .</a:t>
                      </a:r>
                    </a:p>
                    <a:p>
                      <a:pPr lvl="0"/>
                      <a:r>
                        <a:rPr kumimoji="0" lang="ru-RU" sz="900" kern="1200" dirty="0" smtClean="0">
                          <a:solidFill>
                            <a:schemeClr val="dk1"/>
                          </a:solidFill>
                          <a:latin typeface="Times New Roman" pitchFamily="18" charset="0"/>
                          <a:ea typeface="+mn-ea"/>
                          <a:cs typeface="Times New Roman" pitchFamily="18" charset="0"/>
                        </a:rPr>
                        <a:t>Задания на полученном рисунке:</a:t>
                      </a:r>
                    </a:p>
                    <a:p>
                      <a:r>
                        <a:rPr kumimoji="0" lang="ru-RU" sz="900" kern="1200" dirty="0" smtClean="0">
                          <a:solidFill>
                            <a:schemeClr val="dk1"/>
                          </a:solidFill>
                          <a:latin typeface="Times New Roman" pitchFamily="18" charset="0"/>
                          <a:ea typeface="+mn-ea"/>
                          <a:cs typeface="Times New Roman" pitchFamily="18" charset="0"/>
                        </a:rPr>
                        <a:t>- Сколько прямоугольников у нас подучилось? Раскрасьте большой прямоугольник над красной линией в желтый цвет, а под красной линией в зеленый. Рядом с зеленым прямоугольник раскрасьте в красный цвет. </a:t>
                      </a:r>
                    </a:p>
                    <a:p>
                      <a:endParaRPr lang="ru-RU" sz="900" dirty="0">
                        <a:latin typeface="Times New Roman" pitchFamily="18" charset="0"/>
                        <a:cs typeface="Times New Roman" pitchFamily="18" charset="0"/>
                      </a:endParaRPr>
                    </a:p>
                  </a:txBody>
                  <a:tcPr/>
                </a:tc>
              </a:tr>
            </a:tbl>
          </a:graphicData>
        </a:graphic>
      </p:graphicFrame>
      <p:pic>
        <p:nvPicPr>
          <p:cNvPr id="11" name="Рисунок 10" descr="https://files.teacherjournal.ru/images/3ce012f7252f6792af348bd001d46bcfd7da5b82.png"/>
          <p:cNvPicPr/>
          <p:nvPr/>
        </p:nvPicPr>
        <p:blipFill>
          <a:blip r:embed="rId2" cstate="print"/>
          <a:srcRect/>
          <a:stretch>
            <a:fillRect/>
          </a:stretch>
        </p:blipFill>
        <p:spPr bwMode="auto">
          <a:xfrm>
            <a:off x="4786314" y="3714752"/>
            <a:ext cx="1000132" cy="1000132"/>
          </a:xfrm>
          <a:prstGeom prst="rect">
            <a:avLst/>
          </a:prstGeom>
          <a:noFill/>
          <a:ln w="9525">
            <a:noFill/>
            <a:miter lim="800000"/>
            <a:headEnd/>
            <a:tailEnd/>
          </a:ln>
        </p:spPr>
      </p:pic>
      <p:pic>
        <p:nvPicPr>
          <p:cNvPr id="12" name="Рисунок 11" descr="https://files.teacherjournal.ru/images/66bd34ca127a5a3815e6795adc1101e4bb4898cd.png"/>
          <p:cNvPicPr/>
          <p:nvPr/>
        </p:nvPicPr>
        <p:blipFill>
          <a:blip r:embed="rId3" cstate="print"/>
          <a:srcRect/>
          <a:stretch>
            <a:fillRect/>
          </a:stretch>
        </p:blipFill>
        <p:spPr bwMode="auto">
          <a:xfrm>
            <a:off x="4786314" y="5572140"/>
            <a:ext cx="1000132" cy="100013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5" y="142852"/>
          <a:ext cx="8929749" cy="6572296"/>
        </p:xfrm>
        <a:graphic>
          <a:graphicData uri="http://schemas.openxmlformats.org/drawingml/2006/table">
            <a:tbl>
              <a:tblPr firstRow="1" bandRow="1">
                <a:tableStyleId>{5C22544A-7EE6-4342-B048-85BDC9FD1C3A}</a:tableStyleId>
              </a:tblPr>
              <a:tblGrid>
                <a:gridCol w="1143007"/>
                <a:gridCol w="2571768"/>
                <a:gridCol w="5214974"/>
              </a:tblGrid>
              <a:tr h="8611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lt1"/>
                          </a:solidFill>
                          <a:latin typeface="Times New Roman" pitchFamily="18" charset="0"/>
                          <a:ea typeface="+mn-ea"/>
                          <a:cs typeface="Times New Roman" pitchFamily="18" charset="0"/>
                        </a:rPr>
                        <a:t>Тема занятия</a:t>
                      </a:r>
                    </a:p>
                    <a:p>
                      <a:pPr algn="ctr"/>
                      <a:endParaRPr lang="ru-RU"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lt1"/>
                          </a:solidFill>
                          <a:latin typeface="Times New Roman" pitchFamily="18" charset="0"/>
                          <a:ea typeface="+mn-ea"/>
                          <a:cs typeface="Times New Roman" pitchFamily="18" charset="0"/>
                        </a:rPr>
                        <a:t>Задачи упражнения</a:t>
                      </a:r>
                    </a:p>
                    <a:p>
                      <a:pPr algn="ctr"/>
                      <a:endParaRPr lang="ru-RU" sz="1200" dirty="0"/>
                    </a:p>
                  </a:txBody>
                  <a:tcPr/>
                </a:tc>
                <a:tc>
                  <a:txBody>
                    <a:bodyPr/>
                    <a:lstStyle/>
                    <a:p>
                      <a:pPr algn="ctr"/>
                      <a:r>
                        <a:rPr kumimoji="0" lang="ru-RU" sz="1200" b="1" kern="1200" dirty="0" smtClean="0">
                          <a:solidFill>
                            <a:schemeClr val="lt1"/>
                          </a:solidFill>
                          <a:latin typeface="Times New Roman" pitchFamily="18" charset="0"/>
                          <a:ea typeface="+mn-ea"/>
                          <a:cs typeface="Times New Roman" pitchFamily="18" charset="0"/>
                        </a:rPr>
                        <a:t>Упражнение</a:t>
                      </a:r>
                    </a:p>
                    <a:p>
                      <a:pPr algn="ctr"/>
                      <a:r>
                        <a:rPr kumimoji="0" lang="ru-RU" sz="1200" b="1" kern="1200" dirty="0" smtClean="0">
                          <a:solidFill>
                            <a:schemeClr val="lt1"/>
                          </a:solidFill>
                          <a:latin typeface="Times New Roman" pitchFamily="18" charset="0"/>
                          <a:ea typeface="+mn-ea"/>
                          <a:cs typeface="Times New Roman" pitchFamily="18" charset="0"/>
                        </a:rPr>
                        <a:t>(Ход упражнения,</a:t>
                      </a:r>
                    </a:p>
                    <a:p>
                      <a:pPr algn="ctr"/>
                      <a:r>
                        <a:rPr kumimoji="0" lang="ru-RU" sz="1200" b="1" kern="1200" dirty="0" smtClean="0">
                          <a:solidFill>
                            <a:schemeClr val="lt1"/>
                          </a:solidFill>
                          <a:latin typeface="Times New Roman" pitchFamily="18" charset="0"/>
                          <a:ea typeface="+mn-ea"/>
                          <a:cs typeface="Times New Roman" pitchFamily="18" charset="0"/>
                        </a:rPr>
                        <a:t>задания для выполнения)</a:t>
                      </a:r>
                      <a:endParaRPr lang="ru-RU" sz="1200" dirty="0" smtClean="0">
                        <a:latin typeface="Times New Roman" pitchFamily="18" charset="0"/>
                        <a:cs typeface="Times New Roman" pitchFamily="18" charset="0"/>
                      </a:endParaRPr>
                    </a:p>
                    <a:p>
                      <a:pPr algn="ctr"/>
                      <a:endParaRPr lang="ru-RU" sz="1200" dirty="0"/>
                    </a:p>
                  </a:txBody>
                  <a:tcPr/>
                </a:tc>
              </a:tr>
              <a:tr h="2379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ru-RU" sz="900" kern="1200" dirty="0" smtClean="0">
                          <a:solidFill>
                            <a:schemeClr val="dk1"/>
                          </a:solidFill>
                          <a:latin typeface="Times New Roman" pitchFamily="18" charset="0"/>
                          <a:ea typeface="+mn-ea"/>
                          <a:cs typeface="Times New Roman" pitchFamily="18" charset="0"/>
                        </a:rPr>
                        <a:t>Квадрат</a:t>
                      </a:r>
                      <a:endParaRPr lang="ru-RU" sz="900" dirty="0" smtClean="0">
                        <a:latin typeface="Times New Roman" pitchFamily="18" charset="0"/>
                        <a:cs typeface="Times New Roman" pitchFamily="18" charset="0"/>
                      </a:endParaRPr>
                    </a:p>
                    <a:p>
                      <a:endParaRPr lang="ru-RU" sz="900" dirty="0"/>
                    </a:p>
                  </a:txBody>
                  <a:tcPr/>
                </a:tc>
                <a:tc>
                  <a:txBody>
                    <a:bodyPr/>
                    <a:lstStyle/>
                    <a:p>
                      <a:r>
                        <a:rPr kumimoji="0" lang="ru-RU" sz="900" kern="1200" dirty="0" smtClean="0">
                          <a:solidFill>
                            <a:schemeClr val="dk1"/>
                          </a:solidFill>
                          <a:latin typeface="Times New Roman" pitchFamily="18" charset="0"/>
                          <a:ea typeface="+mn-ea"/>
                          <a:cs typeface="Times New Roman" pitchFamily="18" charset="0"/>
                        </a:rPr>
                        <a:t>- научить получать квадратный лист из прямоугольного, путем складывания и вырезания, </a:t>
                      </a:r>
                    </a:p>
                    <a:p>
                      <a:r>
                        <a:rPr kumimoji="0" lang="ru-RU" sz="900" kern="1200" dirty="0" smtClean="0">
                          <a:solidFill>
                            <a:schemeClr val="dk1"/>
                          </a:solidFill>
                          <a:latin typeface="Times New Roman" pitchFamily="18" charset="0"/>
                          <a:ea typeface="+mn-ea"/>
                          <a:cs typeface="Times New Roman" pitchFamily="18" charset="0"/>
                        </a:rPr>
                        <a:t> - упражнять в складывании листа бумаги в разных направлениях, </a:t>
                      </a:r>
                    </a:p>
                    <a:p>
                      <a:r>
                        <a:rPr kumimoji="0" lang="ru-RU" sz="900" kern="1200" dirty="0" smtClean="0">
                          <a:solidFill>
                            <a:schemeClr val="dk1"/>
                          </a:solidFill>
                          <a:latin typeface="Times New Roman" pitchFamily="18" charset="0"/>
                          <a:ea typeface="+mn-ea"/>
                          <a:cs typeface="Times New Roman" pitchFamily="18" charset="0"/>
                        </a:rPr>
                        <a:t> - показать способы </a:t>
                      </a:r>
                      <a:r>
                        <a:rPr kumimoji="0" lang="ru-RU" sz="900" kern="1200" dirty="0" err="1" smtClean="0">
                          <a:solidFill>
                            <a:schemeClr val="dk1"/>
                          </a:solidFill>
                          <a:latin typeface="Times New Roman" pitchFamily="18" charset="0"/>
                          <a:ea typeface="+mn-ea"/>
                          <a:cs typeface="Times New Roman" pitchFamily="18" charset="0"/>
                        </a:rPr>
                        <a:t>расчерчивания</a:t>
                      </a:r>
                      <a:r>
                        <a:rPr kumimoji="0" lang="ru-RU" sz="900" kern="1200" dirty="0" smtClean="0">
                          <a:solidFill>
                            <a:schemeClr val="dk1"/>
                          </a:solidFill>
                          <a:latin typeface="Times New Roman" pitchFamily="18" charset="0"/>
                          <a:ea typeface="+mn-ea"/>
                          <a:cs typeface="Times New Roman" pitchFamily="18" charset="0"/>
                        </a:rPr>
                        <a:t> листа в клетку путем складывания,</a:t>
                      </a:r>
                    </a:p>
                    <a:p>
                      <a:r>
                        <a:rPr kumimoji="0" lang="ru-RU" sz="900" kern="1200" dirty="0" smtClean="0">
                          <a:solidFill>
                            <a:schemeClr val="dk1"/>
                          </a:solidFill>
                          <a:latin typeface="Times New Roman" pitchFamily="18" charset="0"/>
                          <a:ea typeface="+mn-ea"/>
                          <a:cs typeface="Times New Roman" pitchFamily="18" charset="0"/>
                        </a:rPr>
                        <a:t> - закрепить знания о свойствах квадрата, цветах,</a:t>
                      </a:r>
                    </a:p>
                    <a:p>
                      <a:r>
                        <a:rPr kumimoji="0" lang="ru-RU" sz="900" kern="1200" dirty="0" smtClean="0">
                          <a:solidFill>
                            <a:schemeClr val="dk1"/>
                          </a:solidFill>
                          <a:latin typeface="Times New Roman" pitchFamily="18" charset="0"/>
                          <a:ea typeface="+mn-ea"/>
                          <a:cs typeface="Times New Roman" pitchFamily="18" charset="0"/>
                        </a:rPr>
                        <a:t> - продолжить формировать умение ориентироваться на листе и в пространстве.</a:t>
                      </a:r>
                    </a:p>
                    <a:p>
                      <a:endParaRPr lang="ru-RU" sz="900" dirty="0"/>
                    </a:p>
                  </a:txBody>
                  <a:tcPr/>
                </a:tc>
                <a:tc>
                  <a:txBody>
                    <a:bodyPr/>
                    <a:lstStyle/>
                    <a:p>
                      <a:pPr lvl="0"/>
                      <a:r>
                        <a:rPr kumimoji="0" lang="ru-RU" sz="900" kern="1200" dirty="0" smtClean="0">
                          <a:solidFill>
                            <a:schemeClr val="dk1"/>
                          </a:solidFill>
                          <a:latin typeface="Times New Roman" pitchFamily="18" charset="0"/>
                          <a:ea typeface="+mn-ea"/>
                          <a:cs typeface="Times New Roman" pitchFamily="18" charset="0"/>
                        </a:rPr>
                        <a:t>Из листа формата А5, путем складывания и вырезания изготавливаем квадратную основу, лист для дальнейшей работы. Для этого верхнюю сторону вертикально расположенного листа совмещаем, придерживая один из верхних уголков пальчиком, с одной из боковых сторон. разглаживаем сгиб, прикладываем линейку к нижней границе получившегося сверху треугольника и прочерчиваем линию. Отрезаем ненужную часть листа снизу</a:t>
                      </a:r>
                    </a:p>
                    <a:p>
                      <a:pPr lvl="0"/>
                      <a:r>
                        <a:rPr kumimoji="0" lang="ru-RU" sz="900" kern="1200" dirty="0" smtClean="0">
                          <a:solidFill>
                            <a:schemeClr val="dk1"/>
                          </a:solidFill>
                          <a:latin typeface="Times New Roman" pitchFamily="18" charset="0"/>
                          <a:ea typeface="+mn-ea"/>
                          <a:cs typeface="Times New Roman" pitchFamily="18" charset="0"/>
                        </a:rPr>
                        <a:t>. Выполняем последовательно действия в пунктах 1)- 4) первых двух упражнений на квадратном листе.</a:t>
                      </a:r>
                    </a:p>
                    <a:p>
                      <a:pPr lvl="0"/>
                      <a:r>
                        <a:rPr kumimoji="0" lang="ru-RU" sz="900" kern="1200" dirty="0" smtClean="0">
                          <a:solidFill>
                            <a:schemeClr val="dk1"/>
                          </a:solidFill>
                          <a:latin typeface="Times New Roman" pitchFamily="18" charset="0"/>
                          <a:ea typeface="+mn-ea"/>
                          <a:cs typeface="Times New Roman" pitchFamily="18" charset="0"/>
                        </a:rPr>
                        <a:t>На полученном, расчерченном в клетку квадратном листе выполняем задания.</a:t>
                      </a:r>
                    </a:p>
                    <a:p>
                      <a:r>
                        <a:rPr kumimoji="0" lang="ru-RU" sz="900" kern="1200" dirty="0" smtClean="0">
                          <a:solidFill>
                            <a:schemeClr val="dk1"/>
                          </a:solidFill>
                          <a:latin typeface="Times New Roman" pitchFamily="18" charset="0"/>
                          <a:ea typeface="+mn-ea"/>
                          <a:cs typeface="Times New Roman" pitchFamily="18" charset="0"/>
                        </a:rPr>
                        <a:t>Найдите самые большие квадраты, правый  верхний закрасьте в синий цвет, левый верхний в зеленый. Сколько больших квадратов у вас получилось? </a:t>
                      </a:r>
                      <a:endParaRPr lang="ru-RU" sz="900" dirty="0" smtClean="0">
                        <a:latin typeface="Times New Roman" pitchFamily="18" charset="0"/>
                        <a:cs typeface="Times New Roman" pitchFamily="18" charset="0"/>
                      </a:endParaRPr>
                    </a:p>
                    <a:p>
                      <a:endParaRPr lang="ru-RU" sz="900" dirty="0"/>
                    </a:p>
                  </a:txBody>
                  <a:tcPr/>
                </a:tc>
              </a:tr>
              <a:tr h="3331943">
                <a:tc>
                  <a:txBody>
                    <a:bodyPr/>
                    <a:lstStyle/>
                    <a:p>
                      <a:r>
                        <a:rPr kumimoji="0" lang="ru-RU" sz="900" kern="1200" dirty="0" smtClean="0">
                          <a:solidFill>
                            <a:schemeClr val="dk1"/>
                          </a:solidFill>
                          <a:latin typeface="Times New Roman" pitchFamily="18" charset="0"/>
                          <a:ea typeface="+mn-ea"/>
                          <a:cs typeface="Times New Roman" pitchFamily="18" charset="0"/>
                        </a:rPr>
                        <a:t>Треугольник.</a:t>
                      </a:r>
                      <a:endParaRPr lang="ru-RU" sz="900" dirty="0">
                        <a:latin typeface="Times New Roman" pitchFamily="18" charset="0"/>
                        <a:cs typeface="Times New Roman" pitchFamily="18" charset="0"/>
                      </a:endParaRPr>
                    </a:p>
                  </a:txBody>
                  <a:tcPr/>
                </a:tc>
                <a:tc>
                  <a:txBody>
                    <a:bodyPr/>
                    <a:lstStyle/>
                    <a:p>
                      <a:r>
                        <a:rPr kumimoji="0" lang="ru-RU" sz="900" kern="1200" dirty="0" smtClean="0">
                          <a:solidFill>
                            <a:schemeClr val="dk1"/>
                          </a:solidFill>
                          <a:latin typeface="Times New Roman" pitchFamily="18" charset="0"/>
                          <a:ea typeface="+mn-ea"/>
                          <a:cs typeface="Times New Roman" pitchFamily="18" charset="0"/>
                        </a:rPr>
                        <a:t> - продолжить упражнять в складывании листа в различных направлениях, </a:t>
                      </a:r>
                    </a:p>
                    <a:p>
                      <a:r>
                        <a:rPr kumimoji="0" lang="ru-RU" sz="900" kern="1200" dirty="0" smtClean="0">
                          <a:solidFill>
                            <a:schemeClr val="dk1"/>
                          </a:solidFill>
                          <a:latin typeface="Times New Roman" pitchFamily="18" charset="0"/>
                          <a:ea typeface="+mn-ea"/>
                          <a:cs typeface="Times New Roman" pitchFamily="18" charset="0"/>
                        </a:rPr>
                        <a:t> - дать понятие диагонали с опорой на личный опыт ребенка,</a:t>
                      </a:r>
                    </a:p>
                    <a:p>
                      <a:r>
                        <a:rPr kumimoji="0" lang="ru-RU" sz="900" kern="1200" dirty="0" smtClean="0">
                          <a:solidFill>
                            <a:schemeClr val="dk1"/>
                          </a:solidFill>
                          <a:latin typeface="Times New Roman" pitchFamily="18" charset="0"/>
                          <a:ea typeface="+mn-ea"/>
                          <a:cs typeface="Times New Roman" pitchFamily="18" charset="0"/>
                        </a:rPr>
                        <a:t> - закрепить навык черчения под линейку, </a:t>
                      </a:r>
                    </a:p>
                    <a:p>
                      <a:r>
                        <a:rPr kumimoji="0" lang="ru-RU" sz="900" kern="1200" dirty="0" smtClean="0">
                          <a:solidFill>
                            <a:schemeClr val="dk1"/>
                          </a:solidFill>
                          <a:latin typeface="Times New Roman" pitchFamily="18" charset="0"/>
                          <a:ea typeface="+mn-ea"/>
                          <a:cs typeface="Times New Roman" pitchFamily="18" charset="0"/>
                        </a:rPr>
                        <a:t> -тренировать в счете,</a:t>
                      </a:r>
                    </a:p>
                    <a:p>
                      <a:r>
                        <a:rPr kumimoji="0" lang="ru-RU" sz="900" kern="1200" dirty="0" smtClean="0">
                          <a:solidFill>
                            <a:schemeClr val="dk1"/>
                          </a:solidFill>
                          <a:latin typeface="Times New Roman" pitchFamily="18" charset="0"/>
                          <a:ea typeface="+mn-ea"/>
                          <a:cs typeface="Times New Roman" pitchFamily="18" charset="0"/>
                        </a:rPr>
                        <a:t> - развивать воображение и творческое мышление</a:t>
                      </a:r>
                      <a:endParaRPr lang="ru-RU" sz="900" dirty="0">
                        <a:latin typeface="Times New Roman" pitchFamily="18" charset="0"/>
                        <a:cs typeface="Times New Roman" pitchFamily="18" charset="0"/>
                      </a:endParaRPr>
                    </a:p>
                  </a:txBody>
                  <a:tcPr/>
                </a:tc>
                <a:tc>
                  <a:txBody>
                    <a:bodyPr/>
                    <a:lstStyle/>
                    <a:p>
                      <a:pPr lvl="0"/>
                      <a:r>
                        <a:rPr kumimoji="0" lang="ru-RU" sz="900" kern="1200" dirty="0" smtClean="0">
                          <a:solidFill>
                            <a:schemeClr val="dk1"/>
                          </a:solidFill>
                          <a:latin typeface="Times New Roman" pitchFamily="18" charset="0"/>
                          <a:ea typeface="+mn-ea"/>
                          <a:cs typeface="Times New Roman" pitchFamily="18" charset="0"/>
                        </a:rPr>
                        <a:t>Из листа формата А5, путем складывания и вырезания изготавливаем квадратную основу, лист для дальнейшей работы. Для этого верхнюю сторону вертикально расположенного листа совмещаем, придерживая один из верхних уголков пальчиком, с одной из боковых сторон, разглаживаем сгиб, прикладываем линейку к нижней границе получившегося сверху треугольника и прочерчиваем линию. Отрезаем ненужную часть листа снизу.</a:t>
                      </a:r>
                    </a:p>
                    <a:p>
                      <a:pPr lvl="0"/>
                      <a:r>
                        <a:rPr kumimoji="0" lang="ru-RU" sz="900" kern="1200" dirty="0" smtClean="0">
                          <a:solidFill>
                            <a:schemeClr val="dk1"/>
                          </a:solidFill>
                          <a:latin typeface="Times New Roman" pitchFamily="18" charset="0"/>
                          <a:ea typeface="+mn-ea"/>
                          <a:cs typeface="Times New Roman" pitchFamily="18" charset="0"/>
                        </a:rPr>
                        <a:t>По получившемуся сгибу при помощи линейки проводим прямую линию красным карандашом. - Такая линия, соединяющая противоположные вершины, называется диагональю, она делит треугольник на равные два. А можно по-другому провести диагональ в нашем треугольнике? Попробуйте.</a:t>
                      </a:r>
                    </a:p>
                    <a:p>
                      <a:pPr lvl="0"/>
                      <a:r>
                        <a:rPr kumimoji="0" lang="ru-RU" sz="900" kern="1200" dirty="0" smtClean="0">
                          <a:solidFill>
                            <a:schemeClr val="dk1"/>
                          </a:solidFill>
                          <a:latin typeface="Times New Roman" pitchFamily="18" charset="0"/>
                          <a:ea typeface="+mn-ea"/>
                          <a:cs typeface="Times New Roman" pitchFamily="18" charset="0"/>
                        </a:rPr>
                        <a:t>Складываем квадрат, совмещая вершины, где еще нет линии, разглаживаем, под линейку проводим красным карандашом вторую диагональ.</a:t>
                      </a:r>
                    </a:p>
                    <a:p>
                      <a:pPr lvl="0"/>
                      <a:r>
                        <a:rPr kumimoji="0" lang="ru-RU" sz="900" kern="1200" dirty="0" smtClean="0">
                          <a:solidFill>
                            <a:schemeClr val="dk1"/>
                          </a:solidFill>
                          <a:latin typeface="Times New Roman" pitchFamily="18" charset="0"/>
                          <a:ea typeface="+mn-ea"/>
                          <a:cs typeface="Times New Roman" pitchFamily="18" charset="0"/>
                        </a:rPr>
                        <a:t>Каждую угол загибаем к центру, разглаживаем сгибы, проводим под линейку прямые линии.</a:t>
                      </a:r>
                    </a:p>
                    <a:p>
                      <a:pPr lvl="0"/>
                      <a:r>
                        <a:rPr kumimoji="0" lang="ru-RU" sz="900" kern="1200" dirty="0" smtClean="0">
                          <a:solidFill>
                            <a:schemeClr val="dk1"/>
                          </a:solidFill>
                          <a:latin typeface="Times New Roman" pitchFamily="18" charset="0"/>
                          <a:ea typeface="+mn-ea"/>
                          <a:cs typeface="Times New Roman" pitchFamily="18" charset="0"/>
                        </a:rPr>
                        <a:t>- Если загнуть все четыре угла, какая фигура получится? Сколько треугольников у нас получилось и сколько квадратов? Можем мы из квадратов сделать треугольники? Как? (Нарисовать диагонали). На что похож наш лист теперь ( на ковер) Раскрасьте его так, чтоб соседние треугольники были разного цвета. </a:t>
                      </a:r>
                    </a:p>
                    <a:p>
                      <a:endParaRPr lang="ru-RU" sz="900" dirty="0">
                        <a:latin typeface="Times New Roman" pitchFamily="18" charset="0"/>
                        <a:cs typeface="Times New Roman" pitchFamily="18" charset="0"/>
                      </a:endParaRPr>
                    </a:p>
                  </a:txBody>
                  <a:tcPr/>
                </a:tc>
              </a:tr>
            </a:tbl>
          </a:graphicData>
        </a:graphic>
      </p:graphicFrame>
      <p:pic>
        <p:nvPicPr>
          <p:cNvPr id="3" name="Рисунок 2" descr="https://files.teacherjournal.ru/images/a2a2fbffb98efa321ed6bb469e68c40f8d5099b2.png"/>
          <p:cNvPicPr/>
          <p:nvPr/>
        </p:nvPicPr>
        <p:blipFill>
          <a:blip r:embed="rId2" cstate="print"/>
          <a:srcRect/>
          <a:stretch>
            <a:fillRect/>
          </a:stretch>
        </p:blipFill>
        <p:spPr bwMode="auto">
          <a:xfrm>
            <a:off x="6929454" y="2357430"/>
            <a:ext cx="857256" cy="928694"/>
          </a:xfrm>
          <a:prstGeom prst="rect">
            <a:avLst/>
          </a:prstGeom>
          <a:noFill/>
          <a:ln w="9525">
            <a:noFill/>
            <a:miter lim="800000"/>
            <a:headEnd/>
            <a:tailEnd/>
          </a:ln>
        </p:spPr>
      </p:pic>
      <p:pic>
        <p:nvPicPr>
          <p:cNvPr id="4" name="Рисунок 3" descr="https://files.teacherjournal.ru/images/7b4af61579d2d7b40dc239b0e40fe27fcc114ed8.png"/>
          <p:cNvPicPr/>
          <p:nvPr/>
        </p:nvPicPr>
        <p:blipFill>
          <a:blip r:embed="rId3" cstate="print"/>
          <a:srcRect/>
          <a:stretch>
            <a:fillRect/>
          </a:stretch>
        </p:blipFill>
        <p:spPr bwMode="auto">
          <a:xfrm>
            <a:off x="5715008" y="5572140"/>
            <a:ext cx="1071570" cy="107157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14348" y="928670"/>
            <a:ext cx="792961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
                <a:srgbClr val="C00000"/>
              </a:buClr>
              <a:buSzTx/>
              <a:buFont typeface="Wingdings" pitchFamily="2" charset="2"/>
              <a:buChar char="Ø"/>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консультации и памятки по темам: </a:t>
            </a:r>
          </a:p>
          <a:p>
            <a:pPr marL="0" marR="0" lvl="0" indent="0" algn="l" defTabSz="914400" rtl="0" eaLnBrk="0" fontAlgn="base" latinLnBrk="0" hangingPunct="0">
              <a:lnSpc>
                <a:spcPct val="100000"/>
              </a:lnSpc>
              <a:spcBef>
                <a:spcPct val="0"/>
              </a:spcBef>
              <a:spcAft>
                <a:spcPct val="0"/>
              </a:spcAft>
              <a:buClr>
                <a:srgbClr val="C00000"/>
              </a:buClr>
              <a:buSzTx/>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«Использование оригами в предметно-развивающей среде в ДОУ»</a:t>
            </a:r>
          </a:p>
          <a:p>
            <a:pPr marL="0" marR="0" lvl="0" indent="0" algn="l" defTabSz="914400" rtl="0" eaLnBrk="0" fontAlgn="base" latinLnBrk="0" hangingPunct="0">
              <a:lnSpc>
                <a:spcPct val="100000"/>
              </a:lnSpc>
              <a:spcBef>
                <a:spcPct val="0"/>
              </a:spcBef>
              <a:spcAft>
                <a:spcPct val="0"/>
              </a:spcAft>
              <a:buClr>
                <a:srgbClr val="C00000"/>
              </a:buClr>
              <a:buSzTx/>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«Что такое «оригами»?» </a:t>
            </a:r>
          </a:p>
          <a:p>
            <a:pPr marL="0" marR="0" lvl="0" indent="0" algn="l" defTabSz="914400" rtl="0" eaLnBrk="0" fontAlgn="base" latinLnBrk="0" hangingPunct="0">
              <a:lnSpc>
                <a:spcPct val="100000"/>
              </a:lnSpc>
              <a:spcBef>
                <a:spcPct val="0"/>
              </a:spcBef>
              <a:spcAft>
                <a:spcPct val="0"/>
              </a:spcAft>
              <a:buClr>
                <a:srgbClr val="C00000"/>
              </a:buClr>
              <a:buSzTx/>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«Значение </a:t>
            </a:r>
            <a:r>
              <a:rPr kumimoji="0" lang="ru-RU" sz="20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оригами для развития мелкой моторики</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
                <a:srgbClr val="C00000"/>
              </a:buClr>
              <a:buSzTx/>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Значение </a:t>
            </a:r>
            <a:r>
              <a:rPr kumimoji="0" lang="ru-RU" sz="20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оригами для развития</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умственных и творческих </a:t>
            </a:r>
            <a:r>
              <a:rPr kumimoji="0" lang="ru-RU" sz="200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способностей детей</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
                <a:srgbClr val="C00000"/>
              </a:buClr>
              <a:buSzTx/>
              <a:tabLst/>
            </a:pPr>
            <a:r>
              <a:rPr lang="ru-RU" sz="2000" dirty="0" smtClean="0">
                <a:solidFill>
                  <a:srgbClr val="002060"/>
                </a:solidFill>
                <a:latin typeface="Times New Roman" pitchFamily="18" charset="0"/>
                <a:ea typeface="Times New Roman" pitchFamily="18" charset="0"/>
                <a:cs typeface="Times New Roman" pitchFamily="18" charset="0"/>
              </a:rPr>
              <a:t>- </a:t>
            </a:r>
            <a:r>
              <a:rPr lang="ru-RU" sz="2000" dirty="0" smtClean="0">
                <a:solidFill>
                  <a:srgbClr val="002060"/>
                </a:solidFill>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«Рука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развивает мозг». </a:t>
            </a:r>
          </a:p>
          <a:p>
            <a:pPr marL="0" marR="0" lvl="0" indent="0" algn="l" defTabSz="914400" rtl="0" eaLnBrk="0" fontAlgn="base" latinLnBrk="0" hangingPunct="0">
              <a:lnSpc>
                <a:spcPct val="100000"/>
              </a:lnSpc>
              <a:spcBef>
                <a:spcPct val="0"/>
              </a:spcBef>
              <a:spcAft>
                <a:spcPct val="0"/>
              </a:spcAft>
              <a:buClr>
                <a:srgbClr val="C00000"/>
              </a:buClr>
              <a:buSzTx/>
              <a:buFont typeface="Wingdings" pitchFamily="2" charset="2"/>
              <a:buChar char="Ø"/>
              <a:tabLst/>
            </a:pPr>
            <a:endParaRPr lang="ru-RU" sz="2000" dirty="0" smtClean="0">
              <a:solidFill>
                <a:srgbClr val="002060"/>
              </a:solidFill>
              <a:latin typeface="Times New Roman" pitchFamily="18" charset="0"/>
              <a:cs typeface="Times New Roman" pitchFamily="18" charset="0"/>
            </a:endParaRPr>
          </a:p>
          <a:p>
            <a:pPr lvl="0" eaLnBrk="0" fontAlgn="base" hangingPunct="0">
              <a:spcBef>
                <a:spcPct val="0"/>
              </a:spcBef>
              <a:spcAft>
                <a:spcPct val="0"/>
              </a:spcAft>
              <a:buClr>
                <a:srgbClr val="C00000"/>
              </a:buClr>
              <a:buFont typeface="Wingdings" pitchFamily="2" charset="2"/>
              <a:buChar char="Ø"/>
            </a:pPr>
            <a:r>
              <a:rPr lang="ru-RU" sz="2000" dirty="0" smtClean="0">
                <a:solidFill>
                  <a:srgbClr val="002060"/>
                </a:solidFill>
                <a:latin typeface="Times New Roman" pitchFamily="18" charset="0"/>
                <a:cs typeface="Times New Roman" pitchFamily="18" charset="0"/>
              </a:rPr>
              <a:t>оформлена папка – передвижка «Поделки в технике оригами»</a:t>
            </a:r>
          </a:p>
          <a:p>
            <a:pPr lvl="0" eaLnBrk="0" fontAlgn="base" hangingPunct="0">
              <a:spcBef>
                <a:spcPct val="0"/>
              </a:spcBef>
              <a:spcAft>
                <a:spcPct val="0"/>
              </a:spcAft>
              <a:buClr>
                <a:srgbClr val="C00000"/>
              </a:buClr>
              <a:buFont typeface="Wingdings" pitchFamily="2" charset="2"/>
              <a:buChar char="Ø"/>
            </a:pPr>
            <a:endParaRPr lang="ru-RU" sz="2000" dirty="0" smtClean="0">
              <a:solidFill>
                <a:srgbClr val="002060"/>
              </a:solidFill>
              <a:latin typeface="Times New Roman" pitchFamily="18" charset="0"/>
              <a:cs typeface="Times New Roman" pitchFamily="18" charset="0"/>
            </a:endParaRPr>
          </a:p>
          <a:p>
            <a:pPr eaLnBrk="0" fontAlgn="base" hangingPunct="0">
              <a:spcBef>
                <a:spcPct val="0"/>
              </a:spcBef>
              <a:spcAft>
                <a:spcPct val="0"/>
              </a:spcAft>
              <a:buClr>
                <a:srgbClr val="C00000"/>
              </a:buClr>
              <a:buFont typeface="Wingdings" pitchFamily="2" charset="2"/>
              <a:buChar char="Ø"/>
            </a:pPr>
            <a:r>
              <a:rPr lang="ru-RU" sz="2000" dirty="0" smtClean="0">
                <a:solidFill>
                  <a:srgbClr val="002060"/>
                </a:solidFill>
                <a:latin typeface="Times New Roman" pitchFamily="18" charset="0"/>
                <a:cs typeface="Times New Roman" pitchFamily="18" charset="0"/>
              </a:rPr>
              <a:t>оформлен стенд в информационном уголке на тему «Воскресные дни  с родителями или как организовать досуг ребенка»</a:t>
            </a:r>
          </a:p>
          <a:p>
            <a:pPr eaLnBrk="0" fontAlgn="base" hangingPunct="0">
              <a:spcBef>
                <a:spcPct val="0"/>
              </a:spcBef>
              <a:spcAft>
                <a:spcPct val="0"/>
              </a:spcAft>
              <a:buClr>
                <a:srgbClr val="C00000"/>
              </a:buClr>
              <a:buFont typeface="Wingdings" pitchFamily="2" charset="2"/>
              <a:buChar char="Ø"/>
            </a:pPr>
            <a:endParaRPr lang="ru-RU" sz="2000" dirty="0" smtClean="0">
              <a:solidFill>
                <a:srgbClr val="002060"/>
              </a:solidFill>
              <a:latin typeface="Times New Roman" pitchFamily="18" charset="0"/>
              <a:cs typeface="Times New Roman" pitchFamily="18" charset="0"/>
            </a:endParaRPr>
          </a:p>
          <a:p>
            <a:pPr eaLnBrk="0" fontAlgn="base" hangingPunct="0">
              <a:spcBef>
                <a:spcPct val="0"/>
              </a:spcBef>
              <a:spcAft>
                <a:spcPct val="0"/>
              </a:spcAft>
              <a:buClr>
                <a:srgbClr val="C00000"/>
              </a:buClr>
              <a:buFont typeface="Wingdings" pitchFamily="2" charset="2"/>
              <a:buChar char="Ø"/>
            </a:pPr>
            <a:r>
              <a:rPr lang="ru-RU" sz="2000" dirty="0" smtClean="0">
                <a:solidFill>
                  <a:srgbClr val="002060"/>
                </a:solidFill>
                <a:latin typeface="Times New Roman" pitchFamily="18" charset="0"/>
                <a:cs typeface="Times New Roman" pitchFamily="18" charset="0"/>
              </a:rPr>
              <a:t>выставка детских работ, выполненных в технике оригами</a:t>
            </a:r>
          </a:p>
          <a:p>
            <a:pPr lvl="0" eaLnBrk="0" fontAlgn="base" hangingPunct="0">
              <a:spcBef>
                <a:spcPct val="0"/>
              </a:spcBef>
              <a:spcAft>
                <a:spcPct val="0"/>
              </a:spcAf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endParaRPr kumimoji="0" lang="ru-RU"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1428728" y="214290"/>
            <a:ext cx="5067798" cy="523220"/>
          </a:xfrm>
          <a:prstGeom prst="rect">
            <a:avLst/>
          </a:prstGeom>
        </p:spPr>
        <p:txBody>
          <a:bodyPr wrap="none">
            <a:spAutoFit/>
          </a:bodyPr>
          <a:lstStyle/>
          <a:p>
            <a:r>
              <a:rPr lang="ru-RU" sz="2800" b="1" dirty="0" smtClean="0">
                <a:solidFill>
                  <a:srgbClr val="FF0000"/>
                </a:solidFill>
                <a:latin typeface="Times New Roman" pitchFamily="18" charset="0"/>
                <a:cs typeface="Times New Roman" pitchFamily="18" charset="0"/>
              </a:rPr>
              <a:t>Формы работы с родителями:</a:t>
            </a:r>
            <a:endParaRPr lang="ru-RU" sz="2800" b="1" dirty="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571472" y="642918"/>
            <a:ext cx="8143932" cy="5262979"/>
          </a:xfrm>
          <a:prstGeom prst="rect">
            <a:avLst/>
          </a:prstGeom>
        </p:spPr>
        <p:txBody>
          <a:bodyPr wrap="square">
            <a:spAutoFit/>
          </a:bodyPr>
          <a:lstStyle/>
          <a:p>
            <a:pPr lvl="0" algn="just" eaLnBrk="0" fontAlgn="base" hangingPunct="0">
              <a:spcBef>
                <a:spcPct val="0"/>
              </a:spcBef>
              <a:spcAft>
                <a:spcPct val="0"/>
              </a:spcAft>
              <a:tabLst>
                <a:tab pos="457200" algn="l"/>
              </a:tabLst>
            </a:pPr>
            <a:r>
              <a:rPr lang="ru-RU" sz="2800" b="1" dirty="0" smtClean="0">
                <a:solidFill>
                  <a:srgbClr val="002060"/>
                </a:solidFill>
                <a:latin typeface="Times New Roman" pitchFamily="18" charset="0"/>
                <a:ea typeface="Times New Roman" pitchFamily="18" charset="0"/>
                <a:cs typeface="Times New Roman" pitchFamily="18" charset="0"/>
              </a:rPr>
              <a:t>В результате развития у дошкольников математических способностей посредством обучения технике оригами дети:</a:t>
            </a:r>
          </a:p>
          <a:p>
            <a:pPr lvl="0" algn="just" eaLnBrk="0" fontAlgn="base" hangingPunct="0">
              <a:spcBef>
                <a:spcPct val="0"/>
              </a:spcBef>
              <a:spcAft>
                <a:spcPct val="0"/>
              </a:spcAft>
              <a:buClr>
                <a:srgbClr val="FF0000"/>
              </a:buClr>
              <a:buFont typeface="Wingdings" pitchFamily="2" charset="2"/>
              <a:buChar char="ü"/>
              <a:tabLst>
                <a:tab pos="457200" algn="l"/>
              </a:tabLst>
            </a:pPr>
            <a:r>
              <a:rPr lang="ru-RU" sz="2800" b="1" dirty="0" smtClean="0">
                <a:solidFill>
                  <a:srgbClr val="002060"/>
                </a:solidFill>
                <a:latin typeface="Times New Roman" pitchFamily="18" charset="0"/>
                <a:ea typeface="Times New Roman" pitchFamily="18" charset="0"/>
                <a:cs typeface="Times New Roman" pitchFamily="18" charset="0"/>
              </a:rPr>
              <a:t>умеют следовать устным инструкциям;</a:t>
            </a:r>
          </a:p>
          <a:p>
            <a:pPr lvl="0" algn="just" eaLnBrk="0" fontAlgn="base" hangingPunct="0">
              <a:spcBef>
                <a:spcPct val="0"/>
              </a:spcBef>
              <a:spcAft>
                <a:spcPct val="0"/>
              </a:spcAft>
              <a:buClr>
                <a:srgbClr val="FF0000"/>
              </a:buClr>
              <a:buFont typeface="Wingdings" pitchFamily="2" charset="2"/>
              <a:buChar char="ü"/>
              <a:tabLst>
                <a:tab pos="457200" algn="l"/>
              </a:tabLst>
            </a:pPr>
            <a:r>
              <a:rPr lang="ru-RU" sz="2800" b="1" dirty="0" smtClean="0">
                <a:solidFill>
                  <a:srgbClr val="002060"/>
                </a:solidFill>
                <a:latin typeface="Times New Roman" pitchFamily="18" charset="0"/>
                <a:ea typeface="Times New Roman" pitchFamily="18" charset="0"/>
                <a:cs typeface="Times New Roman" pitchFamily="18" charset="0"/>
              </a:rPr>
              <a:t>определяют виды геометрических фигур;</a:t>
            </a:r>
          </a:p>
          <a:p>
            <a:pPr lvl="0" algn="just" eaLnBrk="0" fontAlgn="base" hangingPunct="0">
              <a:spcBef>
                <a:spcPct val="0"/>
              </a:spcBef>
              <a:spcAft>
                <a:spcPct val="0"/>
              </a:spcAft>
              <a:buClr>
                <a:srgbClr val="FF0000"/>
              </a:buClr>
              <a:buFont typeface="Wingdings" pitchFamily="2" charset="2"/>
              <a:buChar char="ü"/>
              <a:tabLst>
                <a:tab pos="457200" algn="l"/>
              </a:tabLst>
            </a:pPr>
            <a:r>
              <a:rPr lang="ru-RU" sz="2800" b="1" dirty="0" smtClean="0">
                <a:solidFill>
                  <a:srgbClr val="002060"/>
                </a:solidFill>
                <a:latin typeface="Times New Roman" pitchFamily="18" charset="0"/>
                <a:cs typeface="Times New Roman" pitchFamily="18" charset="0"/>
              </a:rPr>
              <a:t>называют такие математические понятия, как точка, прямая, отрезок, угол, диагональ, вертикальная линия, горизонтальная линия;</a:t>
            </a:r>
            <a:endParaRPr lang="ru-RU" sz="2800" b="1" dirty="0" smtClean="0">
              <a:solidFill>
                <a:srgbClr val="002060"/>
              </a:solidFill>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buClr>
                <a:srgbClr val="FF0000"/>
              </a:buClr>
              <a:buFont typeface="Wingdings" pitchFamily="2" charset="2"/>
              <a:buChar char="ü"/>
              <a:tabLst>
                <a:tab pos="457200" algn="l"/>
              </a:tabLst>
            </a:pPr>
            <a:r>
              <a:rPr lang="ru-RU" sz="2800" b="1" dirty="0" smtClean="0">
                <a:solidFill>
                  <a:srgbClr val="002060"/>
                </a:solidFill>
                <a:latin typeface="Times New Roman" pitchFamily="18" charset="0"/>
                <a:ea typeface="Times New Roman" pitchFamily="18" charset="0"/>
                <a:cs typeface="Times New Roman" pitchFamily="18" charset="0"/>
              </a:rPr>
              <a:t>создают композиции с изделиями, выполненными в технике оригами;</a:t>
            </a:r>
          </a:p>
          <a:p>
            <a:pPr lvl="0" algn="just" eaLnBrk="0" fontAlgn="base" hangingPunct="0">
              <a:spcBef>
                <a:spcPct val="0"/>
              </a:spcBef>
              <a:spcAft>
                <a:spcPct val="0"/>
              </a:spcAft>
              <a:buClr>
                <a:srgbClr val="FF0000"/>
              </a:buClr>
              <a:buFont typeface="Wingdings" pitchFamily="2" charset="2"/>
              <a:buChar char="ü"/>
              <a:tabLst>
                <a:tab pos="457200" algn="l"/>
              </a:tabLst>
            </a:pPr>
            <a:r>
              <a:rPr lang="ru-RU" sz="2800" b="1" dirty="0" smtClean="0">
                <a:solidFill>
                  <a:srgbClr val="002060"/>
                </a:solidFill>
                <a:latin typeface="Times New Roman" pitchFamily="18" charset="0"/>
                <a:ea typeface="Times New Roman" pitchFamily="18" charset="0"/>
                <a:cs typeface="Times New Roman" pitchFamily="18" charset="0"/>
              </a:rPr>
              <a:t>конструируют по образцу, по замыслу, проявляют творчество.</a:t>
            </a:r>
            <a:endParaRPr lang="ru-RU" sz="2800" b="1" dirty="0" smtClean="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915816" y="764704"/>
            <a:ext cx="2952750" cy="2547938"/>
          </a:xfrm>
          <a:prstGeom prst="rect">
            <a:avLst/>
          </a:prstGeom>
          <a:noFill/>
          <a:ln w="9525">
            <a:noFill/>
            <a:miter lim="800000"/>
            <a:headEnd/>
            <a:tailEnd/>
          </a:ln>
          <a:effectLst>
            <a:outerShdw algn="tl" rotWithShape="0">
              <a:srgbClr val="000000">
                <a:alpha val="70000"/>
              </a:srgbClr>
            </a:outerShdw>
          </a:effectLst>
        </p:spPr>
      </p:pic>
      <p:sp>
        <p:nvSpPr>
          <p:cNvPr id="5" name="Прямоугольник 4"/>
          <p:cNvSpPr/>
          <p:nvPr/>
        </p:nvSpPr>
        <p:spPr>
          <a:xfrm>
            <a:off x="611560" y="3140968"/>
            <a:ext cx="7598078" cy="212365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66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Спасибо </a:t>
            </a:r>
            <a:endParaRPr lang="ru-RU" sz="6600" b="1" spc="50" dirty="0" smtClean="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fontAlgn="auto">
              <a:spcBef>
                <a:spcPts val="0"/>
              </a:spcBef>
              <a:spcAft>
                <a:spcPts val="0"/>
              </a:spcAft>
              <a:defRPr/>
            </a:pPr>
            <a:r>
              <a:rPr lang="ru-RU" sz="6600" b="1" spc="50" dirty="0" smtClean="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за </a:t>
            </a:r>
            <a:r>
              <a:rPr lang="ru-RU" sz="66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внимание!</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195736" y="188640"/>
            <a:ext cx="4714908" cy="830997"/>
          </a:xfrm>
          <a:prstGeom prst="rect">
            <a:avLst/>
          </a:prstGeom>
        </p:spPr>
        <p:txBody>
          <a:bodyPr wrap="square">
            <a:spAutoFit/>
          </a:bodyPr>
          <a:lstStyle/>
          <a:p>
            <a:pPr algn="ctr"/>
            <a:r>
              <a:rPr lang="ru-RU" sz="4800" b="1" dirty="0" smtClean="0">
                <a:solidFill>
                  <a:srgbClr val="C00000"/>
                </a:solidFill>
                <a:latin typeface="Times New Roman" pitchFamily="18" charset="0"/>
                <a:cs typeface="Times New Roman" pitchFamily="18" charset="0"/>
              </a:rPr>
              <a:t>Актуальность</a:t>
            </a:r>
            <a:endParaRPr lang="ru-RU" sz="48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3779912" y="1124744"/>
            <a:ext cx="5078368" cy="1077218"/>
          </a:xfrm>
          <a:prstGeom prst="rect">
            <a:avLst/>
          </a:prstGeom>
        </p:spPr>
        <p:txBody>
          <a:bodyPr wrap="square">
            <a:spAutoFit/>
          </a:bodyPr>
          <a:lstStyle/>
          <a:p>
            <a:pPr algn="ctr" fontAlgn="base"/>
            <a:r>
              <a:rPr lang="ru-RU" sz="1600" i="1" dirty="0" smtClean="0">
                <a:latin typeface="Times New Roman" pitchFamily="18" charset="0"/>
                <a:cs typeface="Times New Roman" pitchFamily="18" charset="0"/>
              </a:rPr>
              <a:t>«Предмет математики настолько </a:t>
            </a:r>
          </a:p>
          <a:p>
            <a:pPr algn="ctr" fontAlgn="base"/>
            <a:r>
              <a:rPr lang="ru-RU" sz="1600" i="1" dirty="0" smtClean="0">
                <a:latin typeface="Times New Roman" pitchFamily="18" charset="0"/>
                <a:cs typeface="Times New Roman" pitchFamily="18" charset="0"/>
              </a:rPr>
              <a:t>серьезен, что полезно не упускать </a:t>
            </a:r>
          </a:p>
          <a:p>
            <a:pPr algn="ctr" fontAlgn="base"/>
            <a:r>
              <a:rPr lang="ru-RU" sz="1600" i="1" dirty="0" smtClean="0">
                <a:latin typeface="Times New Roman" pitchFamily="18" charset="0"/>
                <a:cs typeface="Times New Roman" pitchFamily="18" charset="0"/>
              </a:rPr>
              <a:t> случаев сделать его немного  занимательным».</a:t>
            </a:r>
          </a:p>
          <a:p>
            <a:pPr algn="ctr" fontAlgn="base"/>
            <a:r>
              <a:rPr lang="ru-RU" sz="1600" i="1" dirty="0" smtClean="0">
                <a:latin typeface="Times New Roman" pitchFamily="18" charset="0"/>
                <a:cs typeface="Times New Roman" pitchFamily="18" charset="0"/>
              </a:rPr>
              <a:t>                     Б. Паскаль</a:t>
            </a:r>
            <a:endParaRPr lang="ru-RU" sz="1600" i="1" dirty="0">
              <a:latin typeface="Times New Roman" pitchFamily="18" charset="0"/>
              <a:cs typeface="Times New Roman" pitchFamily="18" charset="0"/>
            </a:endParaRPr>
          </a:p>
        </p:txBody>
      </p:sp>
      <p:sp>
        <p:nvSpPr>
          <p:cNvPr id="4" name="Прямоугольник 3"/>
          <p:cNvSpPr/>
          <p:nvPr/>
        </p:nvSpPr>
        <p:spPr>
          <a:xfrm>
            <a:off x="395536" y="2204864"/>
            <a:ext cx="8429684" cy="4339650"/>
          </a:xfrm>
          <a:prstGeom prst="rect">
            <a:avLst/>
          </a:prstGeom>
        </p:spPr>
        <p:txBody>
          <a:bodyPr wrap="square">
            <a:spAutoFit/>
          </a:bodyPr>
          <a:lstStyle/>
          <a:p>
            <a:pPr algn="just"/>
            <a:r>
              <a:rPr lang="ru-RU" sz="16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Огромную роль в познавательном развитии ребёнка играет математическое воспитание. Математика обладает уникальным развивающим эффектом. Её изучение способствует развитию памяти, речи, мышления, воображения; формирует настойчивость, терпение, творческий потенциал личности. Выявление и развитие математических способностей у дошкольников позволяют сформировать устойчивый интерес к математике. Большинство математических способностей развиваются благодаря оригами.</a:t>
            </a:r>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95536" y="404665"/>
            <a:ext cx="8358246" cy="6678751"/>
          </a:xfrm>
          <a:prstGeom prst="rect">
            <a:avLst/>
          </a:prstGeom>
        </p:spPr>
        <p:txBody>
          <a:bodyPr wrap="square">
            <a:spAutoFit/>
          </a:bodyPr>
          <a:lstStyle/>
          <a:p>
            <a:pPr algn="just"/>
            <a:r>
              <a:rPr lang="ru-RU" sz="2000" b="1" dirty="0" smtClean="0">
                <a:solidFill>
                  <a:srgbClr val="C00000"/>
                </a:solidFill>
                <a:latin typeface="Times New Roman" pitchFamily="18" charset="0"/>
                <a:cs typeface="Times New Roman" pitchFamily="18" charset="0"/>
              </a:rPr>
              <a:t>Цель моей работы: </a:t>
            </a:r>
            <a:r>
              <a:rPr lang="ru-RU" sz="2000" dirty="0" smtClean="0">
                <a:latin typeface="Times New Roman" pitchFamily="18" charset="0"/>
                <a:cs typeface="Times New Roman" pitchFamily="18" charset="0"/>
              </a:rPr>
              <a:t>развитие математических способностей и познавательной активности детей дошкольного возраста посредством ознакомления с техникой оригами.</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 соответствии с поставленной целью мною были сформулированы следующие </a:t>
            </a:r>
            <a:r>
              <a:rPr lang="ru-RU" sz="2000" b="1" dirty="0" smtClean="0">
                <a:solidFill>
                  <a:srgbClr val="C00000"/>
                </a:solidFill>
                <a:latin typeface="Times New Roman" pitchFamily="18" charset="0"/>
                <a:cs typeface="Times New Roman" pitchFamily="18" charset="0"/>
              </a:rPr>
              <a:t>задачи:</a:t>
            </a:r>
            <a:endParaRPr lang="ru-RU" sz="2000" dirty="0" smtClean="0">
              <a:solidFill>
                <a:srgbClr val="C00000"/>
              </a:solidFill>
              <a:latin typeface="Times New Roman" pitchFamily="18" charset="0"/>
              <a:cs typeface="Times New Roman" pitchFamily="18" charset="0"/>
            </a:endParaRPr>
          </a:p>
          <a:p>
            <a:pPr>
              <a:buClr>
                <a:srgbClr val="FF0000"/>
              </a:buClr>
              <a:buFont typeface="Wingdings" pitchFamily="2" charset="2"/>
              <a:buChar char="Ø"/>
            </a:pPr>
            <a:r>
              <a:rPr lang="ru-RU" dirty="0" smtClean="0">
                <a:latin typeface="Times New Roman" pitchFamily="18" charset="0"/>
                <a:cs typeface="Times New Roman" pitchFamily="18" charset="0"/>
              </a:rPr>
              <a:t>Учить преобразовывать одни фигуры в другие (путём складывания, разрезания, выкладывания из нескольких частей); учить различным приёмам работы с бумагой. </a:t>
            </a:r>
          </a:p>
          <a:p>
            <a:pPr>
              <a:buClr>
                <a:srgbClr val="FF0000"/>
              </a:buClr>
              <a:buFont typeface="Wingdings" pitchFamily="2" charset="2"/>
              <a:buChar char="Ø"/>
            </a:pPr>
            <a:r>
              <a:rPr lang="ru-RU" dirty="0" smtClean="0">
                <a:latin typeface="Times New Roman" pitchFamily="18" charset="0"/>
                <a:cs typeface="Times New Roman" pitchFamily="18" charset="0"/>
              </a:rPr>
              <a:t>Формировать умения видеть геометрические фигуры в формах окружающих предметов, следовать устным инструкциям, читать пооперационные карты. </a:t>
            </a:r>
          </a:p>
          <a:p>
            <a:pPr>
              <a:buClr>
                <a:srgbClr val="FF0000"/>
              </a:buClr>
              <a:buFont typeface="Wingdings" pitchFamily="2" charset="2"/>
              <a:buChar char="Ø"/>
            </a:pPr>
            <a:r>
              <a:rPr lang="ru-RU" dirty="0" smtClean="0">
                <a:latin typeface="Times New Roman" pitchFamily="18" charset="0"/>
                <a:cs typeface="Times New Roman" pitchFamily="18" charset="0"/>
              </a:rPr>
              <a:t>Закрепить знания о геометрических фигурах: круг, квадрат, треугольник, прямоугольник, овал; их элементах (вершины, углы, стороны) и некоторых их свойствах; понятия и базовые формы оригами. </a:t>
            </a:r>
          </a:p>
          <a:p>
            <a:pPr>
              <a:buClr>
                <a:srgbClr val="FF0000"/>
              </a:buClr>
              <a:buFont typeface="Wingdings" pitchFamily="2" charset="2"/>
              <a:buChar char="Ø"/>
            </a:pPr>
            <a:r>
              <a:rPr lang="ru-RU" dirty="0" smtClean="0">
                <a:latin typeface="Times New Roman" pitchFamily="18" charset="0"/>
                <a:cs typeface="Times New Roman" pitchFamily="18" charset="0"/>
              </a:rPr>
              <a:t>Развивать умение анализировать форму предметов в целом и отдельных их частей; воссоздать сложные по форме предметы из отдельных частей по образцу, по описанию, представлению. </a:t>
            </a:r>
          </a:p>
          <a:p>
            <a:pPr>
              <a:buClr>
                <a:srgbClr val="FF0000"/>
              </a:buClr>
              <a:buFont typeface="Wingdings" pitchFamily="2" charset="2"/>
              <a:buChar char="Ø"/>
            </a:pPr>
            <a:r>
              <a:rPr lang="ru-RU" dirty="0" smtClean="0">
                <a:latin typeface="Times New Roman" pitchFamily="18" charset="0"/>
                <a:cs typeface="Times New Roman" pitchFamily="18" charset="0"/>
              </a:rPr>
              <a:t>Развивать внимание, память, логическое и абстрактное мышление, пространственное воображение, творческие способности и фантазию детей, с учетом индивидуальных особенностей, воображения, память, внимания, активизация мыслительных процессов; </a:t>
            </a:r>
          </a:p>
          <a:p>
            <a:pPr>
              <a:buClr>
                <a:srgbClr val="FF0000"/>
              </a:buClr>
              <a:buFont typeface="Wingdings" pitchFamily="2" charset="2"/>
              <a:buChar char="Ø"/>
            </a:pPr>
            <a:r>
              <a:rPr lang="ru-RU" dirty="0" smtClean="0">
                <a:latin typeface="Times New Roman" pitchFamily="18" charset="0"/>
                <a:cs typeface="Times New Roman" pitchFamily="18" charset="0"/>
              </a:rPr>
              <a:t>Воспитывать интерес к искусству оригами.</a:t>
            </a:r>
          </a:p>
          <a:p>
            <a:endParaRPr lang="ru-RU" sz="2000" dirty="0" smtClean="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357158" y="142852"/>
            <a:ext cx="8501122"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Взаимосвязь между основными разделами формирования элементарных математических представлений и методикой обучения дошкольников технике оригами, согласно данных разделов. </a:t>
            </a:r>
            <a:endParaRPr lang="ru-RU" b="1"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285720" y="1195558"/>
          <a:ext cx="8572560" cy="5257777"/>
        </p:xfrm>
        <a:graphic>
          <a:graphicData uri="http://schemas.openxmlformats.org/drawingml/2006/table">
            <a:tbl>
              <a:tblPr firstRow="1" bandRow="1">
                <a:tableStyleId>{00A15C55-8517-42AA-B614-E9B94910E393}</a:tableStyleId>
              </a:tblPr>
              <a:tblGrid>
                <a:gridCol w="1910016"/>
                <a:gridCol w="6662544"/>
              </a:tblGrid>
              <a:tr h="659791">
                <a:tc>
                  <a:txBody>
                    <a:bodyPr/>
                    <a:lstStyle/>
                    <a:p>
                      <a:pPr algn="ctr"/>
                      <a:r>
                        <a:rPr kumimoji="0" lang="ru-RU" sz="1600" kern="1200" dirty="0" smtClean="0">
                          <a:latin typeface="Times New Roman" pitchFamily="18" charset="0"/>
                          <a:cs typeface="Times New Roman" pitchFamily="18" charset="0"/>
                        </a:rPr>
                        <a:t>Основные разделы ФЭМП</a:t>
                      </a:r>
                      <a:endParaRPr lang="ru-RU" sz="1600" dirty="0">
                        <a:latin typeface="Times New Roman" pitchFamily="18" charset="0"/>
                        <a:cs typeface="Times New Roman" pitchFamily="18" charset="0"/>
                      </a:endParaRPr>
                    </a:p>
                  </a:txBody>
                  <a:tcPr/>
                </a:tc>
                <a:tc>
                  <a:txBody>
                    <a:bodyPr/>
                    <a:lstStyle/>
                    <a:p>
                      <a:pPr algn="ctr"/>
                      <a:r>
                        <a:rPr kumimoji="0" lang="ru-RU" sz="1600" b="1" kern="1200" dirty="0" smtClean="0">
                          <a:solidFill>
                            <a:schemeClr val="lt1"/>
                          </a:solidFill>
                          <a:latin typeface="Times New Roman" pitchFamily="18" charset="0"/>
                          <a:ea typeface="+mn-ea"/>
                          <a:cs typeface="Times New Roman" pitchFamily="18" charset="0"/>
                        </a:rPr>
                        <a:t>Методика обучения дошкольников техники оригами</a:t>
                      </a:r>
                      <a:endParaRPr lang="ru-RU" sz="1600" dirty="0">
                        <a:latin typeface="Times New Roman" pitchFamily="18" charset="0"/>
                        <a:cs typeface="Times New Roman" pitchFamily="18" charset="0"/>
                      </a:endParaRPr>
                    </a:p>
                  </a:txBody>
                  <a:tcPr/>
                </a:tc>
              </a:tr>
              <a:tr h="1032201">
                <a:tc>
                  <a:txBody>
                    <a:bodyPr/>
                    <a:lstStyle/>
                    <a:p>
                      <a:r>
                        <a:rPr kumimoji="0" lang="ru-RU" sz="1500" b="1" kern="1200" dirty="0" smtClean="0">
                          <a:solidFill>
                            <a:srgbClr val="FF0000"/>
                          </a:solidFill>
                          <a:latin typeface="Times New Roman" pitchFamily="18" charset="0"/>
                          <a:ea typeface="+mn-ea"/>
                          <a:cs typeface="Times New Roman" pitchFamily="18" charset="0"/>
                        </a:rPr>
                        <a:t>Количество и счет</a:t>
                      </a:r>
                      <a:endParaRPr lang="ru-RU" sz="1500" b="1" dirty="0">
                        <a:solidFill>
                          <a:srgbClr val="FF0000"/>
                        </a:solidFill>
                        <a:latin typeface="Times New Roman" pitchFamily="18" charset="0"/>
                        <a:cs typeface="Times New Roman" pitchFamily="18" charset="0"/>
                      </a:endParaRPr>
                    </a:p>
                  </a:txBody>
                  <a:tcPr/>
                </a:tc>
                <a:tc>
                  <a:txBody>
                    <a:bodyPr/>
                    <a:lstStyle/>
                    <a:p>
                      <a:r>
                        <a:rPr kumimoji="0" lang="ru-RU" sz="1200" kern="1200" dirty="0" smtClean="0">
                          <a:solidFill>
                            <a:srgbClr val="002060"/>
                          </a:solidFill>
                          <a:latin typeface="Times New Roman" pitchFamily="18" charset="0"/>
                          <a:ea typeface="+mn-ea"/>
                          <a:cs typeface="Times New Roman" pitchFamily="18" charset="0"/>
                        </a:rPr>
                        <a:t>- представление о счёте – педагог просит подсчитать количество углов листа бумаги (квадрата, треугольника, ромба, прямоугольника);</a:t>
                      </a:r>
                    </a:p>
                    <a:p>
                      <a:r>
                        <a:rPr kumimoji="0" lang="ru-RU" sz="1200" kern="1200" dirty="0" smtClean="0">
                          <a:solidFill>
                            <a:srgbClr val="002060"/>
                          </a:solidFill>
                          <a:latin typeface="Times New Roman" pitchFamily="18" charset="0"/>
                          <a:ea typeface="+mn-ea"/>
                          <a:cs typeface="Times New Roman" pitchFamily="18" charset="0"/>
                        </a:rPr>
                        <a:t>- представление о множестве (целом и его частях) – педагог просит сложить лист пополам по линии середины, чтобы получить другую фигуру; складывание листа бумаги на 2 части (треугольник, прямоугольник) и на 4 части (ромб, квадрат)</a:t>
                      </a:r>
                      <a:endParaRPr lang="ru-RU" sz="1200" dirty="0">
                        <a:solidFill>
                          <a:srgbClr val="002060"/>
                        </a:solidFill>
                        <a:latin typeface="Times New Roman" pitchFamily="18" charset="0"/>
                        <a:cs typeface="Times New Roman" pitchFamily="18" charset="0"/>
                      </a:endParaRPr>
                    </a:p>
                  </a:txBody>
                  <a:tcPr/>
                </a:tc>
              </a:tr>
              <a:tr h="469182">
                <a:tc>
                  <a:txBody>
                    <a:bodyPr/>
                    <a:lstStyle/>
                    <a:p>
                      <a:r>
                        <a:rPr kumimoji="0" lang="ru-RU" sz="1500" b="1" kern="1200" dirty="0" smtClean="0">
                          <a:solidFill>
                            <a:srgbClr val="FF0000"/>
                          </a:solidFill>
                          <a:latin typeface="Times New Roman" pitchFamily="18" charset="0"/>
                          <a:ea typeface="+mn-ea"/>
                          <a:cs typeface="Times New Roman" pitchFamily="18" charset="0"/>
                        </a:rPr>
                        <a:t>Величина</a:t>
                      </a:r>
                      <a:endParaRPr lang="ru-RU" sz="1500" b="1" dirty="0">
                        <a:solidFill>
                          <a:srgbClr val="FF0000"/>
                        </a:solidFill>
                        <a:latin typeface="Times New Roman" pitchFamily="18" charset="0"/>
                        <a:cs typeface="Times New Roman" pitchFamily="18" charset="0"/>
                      </a:endParaRPr>
                    </a:p>
                  </a:txBody>
                  <a:tcPr/>
                </a:tc>
                <a:tc>
                  <a:txBody>
                    <a:bodyPr/>
                    <a:lstStyle/>
                    <a:p>
                      <a:r>
                        <a:rPr kumimoji="0" lang="ru-RU" sz="1200" kern="1200" dirty="0" smtClean="0">
                          <a:solidFill>
                            <a:srgbClr val="002060"/>
                          </a:solidFill>
                          <a:latin typeface="Times New Roman" pitchFamily="18" charset="0"/>
                          <a:ea typeface="+mn-ea"/>
                          <a:cs typeface="Times New Roman" pitchFamily="18" charset="0"/>
                        </a:rPr>
                        <a:t>представление о разных измерительных величинах (ширине, длине) – педагог просит сложить лист бумаги по вертикальной, горизонтальной или диагональной линии</a:t>
                      </a:r>
                      <a:endParaRPr lang="ru-RU" sz="1200" dirty="0">
                        <a:solidFill>
                          <a:srgbClr val="002060"/>
                        </a:solidFill>
                        <a:latin typeface="Times New Roman" pitchFamily="18" charset="0"/>
                        <a:cs typeface="Times New Roman" pitchFamily="18" charset="0"/>
                      </a:endParaRPr>
                    </a:p>
                  </a:txBody>
                  <a:tcPr/>
                </a:tc>
              </a:tr>
              <a:tr h="1032201">
                <a:tc>
                  <a:txBody>
                    <a:bodyPr/>
                    <a:lstStyle/>
                    <a:p>
                      <a:r>
                        <a:rPr kumimoji="0" lang="ru-RU" sz="1500" b="1" kern="1200" dirty="0" smtClean="0">
                          <a:solidFill>
                            <a:srgbClr val="FF0000"/>
                          </a:solidFill>
                          <a:latin typeface="Times New Roman" pitchFamily="18" charset="0"/>
                          <a:ea typeface="+mn-ea"/>
                          <a:cs typeface="Times New Roman" pitchFamily="18" charset="0"/>
                        </a:rPr>
                        <a:t>Форма</a:t>
                      </a:r>
                      <a:endParaRPr lang="ru-RU" sz="1500" b="1" dirty="0">
                        <a:solidFill>
                          <a:srgbClr val="FF0000"/>
                        </a:solidFill>
                        <a:latin typeface="Times New Roman" pitchFamily="18" charset="0"/>
                        <a:cs typeface="Times New Roman" pitchFamily="18" charset="0"/>
                      </a:endParaRPr>
                    </a:p>
                  </a:txBody>
                  <a:tcPr/>
                </a:tc>
                <a:tc>
                  <a:txBody>
                    <a:bodyPr/>
                    <a:lstStyle/>
                    <a:p>
                      <a:r>
                        <a:rPr kumimoji="0" lang="ru-RU" sz="1200" kern="1200" dirty="0" smtClean="0">
                          <a:solidFill>
                            <a:srgbClr val="002060"/>
                          </a:solidFill>
                          <a:latin typeface="Times New Roman" pitchFamily="18" charset="0"/>
                          <a:ea typeface="+mn-ea"/>
                          <a:cs typeface="Times New Roman" pitchFamily="18" charset="0"/>
                        </a:rPr>
                        <a:t>представление о плоскостных геометрических фигурах и форме (квадрат, прямоугольник, ромб, треугольник, четырехугольнике) – базовой фигурой любой модели является квадрат; при сгибании вертикальных и горизонтальных линий получается прямоугольник, а при диагональных – ромб и треугольник; при складывании двух разных моделей педагог просит сравнить близкие по форме фигуры: квадрат и прямоугольник, ромб и треугольник</a:t>
                      </a:r>
                      <a:endParaRPr lang="ru-RU" sz="1200" dirty="0">
                        <a:solidFill>
                          <a:srgbClr val="002060"/>
                        </a:solidFill>
                        <a:latin typeface="Times New Roman" pitchFamily="18" charset="0"/>
                        <a:cs typeface="Times New Roman" pitchFamily="18" charset="0"/>
                      </a:endParaRPr>
                    </a:p>
                  </a:txBody>
                  <a:tcPr/>
                </a:tc>
              </a:tr>
              <a:tr h="844528">
                <a:tc>
                  <a:txBody>
                    <a:bodyPr/>
                    <a:lstStyle/>
                    <a:p>
                      <a:r>
                        <a:rPr kumimoji="0" lang="ru-RU" sz="1500" b="1" kern="1200" dirty="0" smtClean="0">
                          <a:solidFill>
                            <a:srgbClr val="FF0000"/>
                          </a:solidFill>
                          <a:latin typeface="Times New Roman" pitchFamily="18" charset="0"/>
                          <a:ea typeface="+mn-ea"/>
                          <a:cs typeface="Times New Roman" pitchFamily="18" charset="0"/>
                        </a:rPr>
                        <a:t>Ориентировка в пространстве</a:t>
                      </a:r>
                      <a:endParaRPr lang="ru-RU" sz="1500" b="1" dirty="0">
                        <a:solidFill>
                          <a:srgbClr val="FF0000"/>
                        </a:solidFill>
                        <a:latin typeface="Times New Roman" pitchFamily="18" charset="0"/>
                        <a:cs typeface="Times New Roman" pitchFamily="18" charset="0"/>
                      </a:endParaRPr>
                    </a:p>
                  </a:txBody>
                  <a:tcPr/>
                </a:tc>
                <a:tc>
                  <a:txBody>
                    <a:bodyPr/>
                    <a:lstStyle/>
                    <a:p>
                      <a:r>
                        <a:rPr kumimoji="0" lang="ru-RU" sz="1200" kern="1200" dirty="0" smtClean="0">
                          <a:solidFill>
                            <a:srgbClr val="002060"/>
                          </a:solidFill>
                          <a:latin typeface="Times New Roman" pitchFamily="18" charset="0"/>
                          <a:ea typeface="+mn-ea"/>
                          <a:cs typeface="Times New Roman" pitchFamily="18" charset="0"/>
                        </a:rPr>
                        <a:t>представление об ориентировке на листе бумаги (в клетку, на чистом листе) – согнуть квадрат по горизонтальной линии, а после по вертикальной, чтобы получить точку середины; просит соединить противоположные углы треугольника, чтобы найти диагональ фигуры; а также определить стороны листа (верх, низ, право, лево)</a:t>
                      </a:r>
                      <a:endParaRPr lang="ru-RU" sz="1200" dirty="0">
                        <a:solidFill>
                          <a:srgbClr val="002060"/>
                        </a:solidFill>
                        <a:latin typeface="Times New Roman" pitchFamily="18" charset="0"/>
                        <a:cs typeface="Times New Roman" pitchFamily="18" charset="0"/>
                      </a:endParaRPr>
                    </a:p>
                  </a:txBody>
                  <a:tcPr/>
                </a:tc>
              </a:tr>
              <a:tr h="1219874">
                <a:tc>
                  <a:txBody>
                    <a:bodyPr/>
                    <a:lstStyle/>
                    <a:p>
                      <a:r>
                        <a:rPr kumimoji="0" lang="ru-RU" sz="1500" b="1" kern="1200" dirty="0" smtClean="0">
                          <a:solidFill>
                            <a:srgbClr val="FF0000"/>
                          </a:solidFill>
                          <a:latin typeface="Times New Roman" pitchFamily="18" charset="0"/>
                          <a:ea typeface="+mn-ea"/>
                          <a:cs typeface="Times New Roman" pitchFamily="18" charset="0"/>
                        </a:rPr>
                        <a:t>Ориентировка во времени</a:t>
                      </a:r>
                      <a:endParaRPr lang="ru-RU" sz="1500" b="1" dirty="0">
                        <a:solidFill>
                          <a:srgbClr val="FF0000"/>
                        </a:solidFill>
                        <a:latin typeface="Times New Roman" pitchFamily="18" charset="0"/>
                        <a:cs typeface="Times New Roman" pitchFamily="18" charset="0"/>
                      </a:endParaRPr>
                    </a:p>
                  </a:txBody>
                  <a:tcPr/>
                </a:tc>
                <a:tc>
                  <a:txBody>
                    <a:bodyPr/>
                    <a:lstStyle/>
                    <a:p>
                      <a:r>
                        <a:rPr kumimoji="0" lang="ru-RU" sz="1200" kern="1200" dirty="0" smtClean="0">
                          <a:solidFill>
                            <a:srgbClr val="002060"/>
                          </a:solidFill>
                          <a:latin typeface="Times New Roman" pitchFamily="18" charset="0"/>
                          <a:ea typeface="+mn-ea"/>
                          <a:cs typeface="Times New Roman" pitchFamily="18" charset="0"/>
                        </a:rPr>
                        <a:t>- представление о временных промежутках – «нам нужно успеть доделать фигурку до того, как младший воспитатель накроет на стол» или «вам нужно закончить свою фигурку быстрее, чем это сделаю я» и др.;</a:t>
                      </a:r>
                    </a:p>
                    <a:p>
                      <a:r>
                        <a:rPr kumimoji="0" lang="ru-RU" sz="1200" kern="1200" dirty="0" smtClean="0">
                          <a:solidFill>
                            <a:srgbClr val="002060"/>
                          </a:solidFill>
                          <a:latin typeface="Times New Roman" pitchFamily="18" charset="0"/>
                          <a:ea typeface="+mn-ea"/>
                          <a:cs typeface="Times New Roman" pitchFamily="18" charset="0"/>
                        </a:rPr>
                        <a:t>- представление о последовательности событий и днях недели – подкрепление определенных действий временными интервалами, например, «оригами мы будем заниматься завтра/ занимались вчера», «оригами у нас в четверг, а сегодня только вторник» и др.</a:t>
                      </a:r>
                      <a:endParaRPr lang="ru-RU" sz="1200" dirty="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67544" y="188640"/>
            <a:ext cx="8424936" cy="6555641"/>
          </a:xfrm>
          <a:prstGeom prst="rect">
            <a:avLst/>
          </a:prstGeom>
        </p:spPr>
        <p:txBody>
          <a:bodyPr wrap="square" anchor="ctr">
            <a:spAutoFit/>
          </a:bodyPr>
          <a:lstStyle/>
          <a:p>
            <a:r>
              <a:rPr lang="ru-RU" sz="2000" b="1" dirty="0" smtClean="0">
                <a:solidFill>
                  <a:srgbClr val="FF0000"/>
                </a:solidFill>
                <a:latin typeface="Times New Roman" pitchFamily="18" charset="0"/>
                <a:cs typeface="Times New Roman" pitchFamily="18" charset="0"/>
              </a:rPr>
              <a:t>Если вы решили начать занятия оригами то:</a:t>
            </a:r>
          </a:p>
          <a:p>
            <a:pPr algn="just"/>
            <a:r>
              <a:rPr lang="ru-RU" sz="2000" dirty="0" smtClean="0">
                <a:solidFill>
                  <a:srgbClr val="002060"/>
                </a:solidFill>
                <a:latin typeface="Times New Roman" pitchFamily="18" charset="0"/>
                <a:cs typeface="Times New Roman" pitchFamily="18" charset="0"/>
              </a:rPr>
              <a:t>1. Начинайте моделирование с простейших фигур, вид которых не слишком абстрактен. Во время занятия актуализируйте имеющиеся у детей знания об окружающем мире, расширяйте их. Демонстрируйте складывание с помощью большого квадрата, с одной стороны белого, с другой – цветного.</a:t>
            </a:r>
          </a:p>
          <a:p>
            <a:pPr algn="just"/>
            <a:r>
              <a:rPr lang="ru-RU" sz="2000" dirty="0" smtClean="0">
                <a:solidFill>
                  <a:srgbClr val="002060"/>
                </a:solidFill>
                <a:latin typeface="Times New Roman" pitchFamily="18" charset="0"/>
                <a:cs typeface="Times New Roman" pitchFamily="18" charset="0"/>
              </a:rPr>
              <a:t>2. На первых занятиях демонстрируйте процесс складывания без схем, используя сказочный сюжет (логичный или парадоксальный). Постепенно приучайте ребят к условным знакам. Правильно используйте математические термины, используемые при моделировании (точка, отрезок, угол, треугольник, квадрат, прямоугольник, ромб, параллельные прямые, равные отрезки, равные углы, равные фигуры, подобные треугольники, прямой угол, острый угол, тупой угол, биссектриса угла, сторона, середина стороны, средняя линия, ось симметрии, диагональ и др.).</a:t>
            </a:r>
          </a:p>
          <a:p>
            <a:pPr algn="just"/>
            <a:r>
              <a:rPr lang="ru-RU" sz="2000" dirty="0" smtClean="0">
                <a:solidFill>
                  <a:srgbClr val="002060"/>
                </a:solidFill>
                <a:latin typeface="Times New Roman" pitchFamily="18" charset="0"/>
                <a:cs typeface="Times New Roman" pitchFamily="18" charset="0"/>
              </a:rPr>
              <a:t>3. Просите ребят складывать дома для папы и мамы те фигурки, которые они научились делать в саду. После того как дети научились моделировать пять-шесть фигурок – организуйте конкурс "юных </a:t>
            </a:r>
            <a:r>
              <a:rPr lang="ru-RU" sz="2000" dirty="0" err="1" smtClean="0">
                <a:solidFill>
                  <a:srgbClr val="002060"/>
                </a:solidFill>
                <a:latin typeface="Times New Roman" pitchFamily="18" charset="0"/>
                <a:cs typeface="Times New Roman" pitchFamily="18" charset="0"/>
              </a:rPr>
              <a:t>оригамистов</a:t>
            </a:r>
            <a:r>
              <a:rPr lang="ru-RU" sz="2000" dirty="0" smtClean="0">
                <a:solidFill>
                  <a:srgbClr val="002060"/>
                </a:solidFill>
                <a:latin typeface="Times New Roman" pitchFamily="18" charset="0"/>
                <a:cs typeface="Times New Roman" pitchFamily="18" charset="0"/>
              </a:rPr>
              <a:t>" по двум номинациям: кто быстрее и кто качественнее смоделирует фигурку. Собирайте новые фигурки, сложенные детьми самостоятельно, фиксируйте авторство детей.</a:t>
            </a:r>
          </a:p>
          <a:p>
            <a:endParaRPr lang="ru-RU" sz="2000" dirty="0" smtClean="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467544" y="856456"/>
            <a:ext cx="821537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Условия, при которых развитие математических представлений у детей дошкольного возраста с использованием оригами будет проходить более успешно: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b="1" i="0"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 интеграция оригами с другими видами деятельности (игрой, математикой, развитием речи и др.);</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использование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пальчиковых игр и зрительной гимнастики;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 поддерживать эмоциональное благополучие детей (обеспечение внимания всем детям в группе, отсутствие негативных воздействий на детей, признание их прав на самостоятельность);</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 использование методов общепедагогического положительного влияния (закрепление веры в успех, создание ситуации успеха, словесное поощрение достижений);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6. подгрупповые и индивидуальные формы работы с детьми;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7. </a:t>
            </a:r>
            <a:r>
              <a:rPr lang="ru-RU" sz="2000" dirty="0" smtClean="0">
                <a:solidFill>
                  <a:srgbClr val="002060"/>
                </a:solidFill>
                <a:latin typeface="Times New Roman" pitchFamily="18" charset="0"/>
                <a:ea typeface="Times New Roman" pitchFamily="18" charset="0"/>
                <a:cs typeface="Times New Roman" pitchFamily="18" charset="0"/>
              </a:rPr>
              <a:t>р</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абота с родителями воспитанников (занятия с участием родителей, совместные домашние задания, тематические конкурсы).</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Прямоугольник 2"/>
          <p:cNvSpPr/>
          <p:nvPr/>
        </p:nvSpPr>
        <p:spPr>
          <a:xfrm>
            <a:off x="467544" y="836712"/>
            <a:ext cx="8064896" cy="5293757"/>
          </a:xfrm>
          <a:prstGeom prst="rect">
            <a:avLst/>
          </a:prstGeom>
        </p:spPr>
        <p:txBody>
          <a:bodyPr wrap="square">
            <a:spAutoFit/>
          </a:bodyPr>
          <a:lstStyle/>
          <a:p>
            <a:pPr algn="ctr" eaLnBrk="0" fontAlgn="base" hangingPunct="0">
              <a:spcBef>
                <a:spcPct val="0"/>
              </a:spcBef>
              <a:spcAft>
                <a:spcPct val="0"/>
              </a:spcAft>
            </a:pPr>
            <a:r>
              <a:rPr lang="ru-RU" sz="2000" b="1" dirty="0" smtClean="0">
                <a:solidFill>
                  <a:srgbClr val="FF0000"/>
                </a:solidFill>
                <a:latin typeface="Times New Roman" pitchFamily="18" charset="0"/>
                <a:cs typeface="Times New Roman" pitchFamily="18" charset="0"/>
              </a:rPr>
              <a:t>Методика обучения в технике оригами.</a:t>
            </a:r>
          </a:p>
          <a:p>
            <a:pPr lvl="0" eaLnBrk="0" fontAlgn="base" hangingPunct="0">
              <a:spcBef>
                <a:spcPct val="0"/>
              </a:spcBef>
              <a:spcAft>
                <a:spcPct val="0"/>
              </a:spcAft>
            </a:pPr>
            <a:endParaRPr lang="ru-RU" dirty="0" smtClean="0">
              <a:solidFill>
                <a:srgbClr val="000000"/>
              </a:solidFill>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pPr>
            <a:r>
              <a:rPr lang="ru-RU" sz="2000" dirty="0" smtClean="0">
                <a:solidFill>
                  <a:srgbClr val="002060"/>
                </a:solidFill>
                <a:latin typeface="Times New Roman" pitchFamily="18" charset="0"/>
                <a:ea typeface="Times New Roman" pitchFamily="18" charset="0"/>
                <a:cs typeface="Times New Roman" pitchFamily="18" charset="0"/>
              </a:rPr>
              <a:t>Сначала начинаю знакомить детей с искусством оригами, а также свойствами и разновидностями бумаги  и различными техниками работы с бумагой (</a:t>
            </a:r>
            <a:r>
              <a:rPr lang="ru-RU" sz="2000" dirty="0" err="1" smtClean="0">
                <a:solidFill>
                  <a:srgbClr val="002060"/>
                </a:solidFill>
                <a:latin typeface="Times New Roman" pitchFamily="18" charset="0"/>
                <a:ea typeface="Times New Roman" pitchFamily="18" charset="0"/>
                <a:cs typeface="Times New Roman" pitchFamily="18" charset="0"/>
              </a:rPr>
              <a:t>сминание</a:t>
            </a:r>
            <a:r>
              <a:rPr lang="ru-RU" sz="2000" dirty="0" smtClean="0">
                <a:solidFill>
                  <a:srgbClr val="002060"/>
                </a:solidFill>
                <a:latin typeface="Times New Roman" pitchFamily="18" charset="0"/>
                <a:ea typeface="Times New Roman" pitchFamily="18" charset="0"/>
                <a:cs typeface="Times New Roman" pitchFamily="18" charset="0"/>
              </a:rPr>
              <a:t>, разрывание, складывание). </a:t>
            </a:r>
            <a:endParaRPr lang="ru-RU" sz="2000" dirty="0" smtClean="0">
              <a:solidFill>
                <a:srgbClr val="002060"/>
              </a:solidFill>
              <a:latin typeface="Times New Roman" pitchFamily="18" charset="0"/>
              <a:cs typeface="Times New Roman" pitchFamily="18" charset="0"/>
            </a:endParaRPr>
          </a:p>
          <a:p>
            <a:pPr lvl="0" indent="457200" algn="just" eaLnBrk="0" fontAlgn="base" hangingPunct="0">
              <a:spcBef>
                <a:spcPct val="0"/>
              </a:spcBef>
              <a:spcAft>
                <a:spcPct val="0"/>
              </a:spcAft>
            </a:pPr>
            <a:r>
              <a:rPr lang="ru-RU" sz="2000" dirty="0" smtClean="0">
                <a:solidFill>
                  <a:srgbClr val="002060"/>
                </a:solidFill>
                <a:latin typeface="Times New Roman" pitchFamily="18" charset="0"/>
                <a:ea typeface="Times New Roman" pitchFamily="18" charset="0"/>
                <a:cs typeface="Times New Roman" pitchFamily="18" charset="0"/>
              </a:rPr>
              <a:t>Знания детей по искусству оригами очень ограничены, поэтому работу начинаю с знакомства с традиционным японским искусством создания из бумаги декоративных предметов, цветов и животных.</a:t>
            </a:r>
            <a:endParaRPr lang="ru-RU" sz="2000" dirty="0" smtClean="0">
              <a:solidFill>
                <a:srgbClr val="002060"/>
              </a:solidFill>
              <a:latin typeface="Times New Roman" pitchFamily="18" charset="0"/>
              <a:cs typeface="Times New Roman" pitchFamily="18" charset="0"/>
            </a:endParaRPr>
          </a:p>
          <a:p>
            <a:pPr lvl="0" indent="457200" algn="just" eaLnBrk="0" fontAlgn="base" hangingPunct="0">
              <a:spcBef>
                <a:spcPct val="0"/>
              </a:spcBef>
              <a:spcAft>
                <a:spcPct val="0"/>
              </a:spcAft>
            </a:pPr>
            <a:r>
              <a:rPr lang="ru-RU" sz="2000" dirty="0" smtClean="0">
                <a:solidFill>
                  <a:srgbClr val="002060"/>
                </a:solidFill>
                <a:latin typeface="Times New Roman" pitchFamily="18" charset="0"/>
                <a:ea typeface="Times New Roman" pitchFamily="18" charset="0"/>
                <a:cs typeface="Times New Roman" pitchFamily="18" charset="0"/>
              </a:rPr>
              <a:t>Также знакомлю детей с основными геометрическими формами и способами их преобразования в различные фигурки, предметы, изделия.</a:t>
            </a:r>
            <a:endParaRPr lang="ru-RU" sz="2000" dirty="0" smtClean="0">
              <a:solidFill>
                <a:srgbClr val="002060"/>
              </a:solidFill>
              <a:latin typeface="Times New Roman" pitchFamily="18" charset="0"/>
              <a:cs typeface="Times New Roman" pitchFamily="18" charset="0"/>
            </a:endParaRPr>
          </a:p>
          <a:p>
            <a:pPr lvl="0" indent="457200" algn="just" eaLnBrk="0" fontAlgn="base" hangingPunct="0">
              <a:spcBef>
                <a:spcPct val="0"/>
              </a:spcBef>
              <a:spcAft>
                <a:spcPct val="0"/>
              </a:spcAft>
            </a:pPr>
            <a:r>
              <a:rPr lang="ru-RU" sz="2000" dirty="0" smtClean="0">
                <a:solidFill>
                  <a:srgbClr val="002060"/>
                </a:solidFill>
                <a:latin typeface="Times New Roman" pitchFamily="18" charset="0"/>
                <a:ea typeface="Times New Roman" pitchFamily="18" charset="0"/>
                <a:cs typeface="Times New Roman" pitchFamily="18" charset="0"/>
              </a:rPr>
              <a:t>Для более ясного представления детей о технике оригами показываю презентации «История развития искусства оригами» и «Базовые формы оригами».</a:t>
            </a:r>
            <a:endParaRPr lang="ru-RU" sz="2000" dirty="0" smtClean="0">
              <a:solidFill>
                <a:srgbClr val="002060"/>
              </a:solidFill>
              <a:latin typeface="Times New Roman" pitchFamily="18" charset="0"/>
              <a:cs typeface="Times New Roman" pitchFamily="18" charset="0"/>
            </a:endParaRPr>
          </a:p>
          <a:p>
            <a:pPr lvl="0" indent="457200" algn="just" eaLnBrk="0" fontAlgn="base" hangingPunct="0">
              <a:spcBef>
                <a:spcPct val="0"/>
              </a:spcBef>
              <a:spcAft>
                <a:spcPct val="0"/>
              </a:spcAft>
            </a:pPr>
            <a:r>
              <a:rPr lang="ru-RU" sz="2000" dirty="0" smtClean="0">
                <a:solidFill>
                  <a:srgbClr val="002060"/>
                </a:solidFill>
                <a:latin typeface="Times New Roman" pitchFamily="18" charset="0"/>
                <a:ea typeface="Times New Roman" pitchFamily="18" charset="0"/>
                <a:cs typeface="Times New Roman" pitchFamily="18" charset="0"/>
              </a:rPr>
              <a:t>Далее перехожу к обучению детей различным приемам, то есть основным базовым формам техники оригами: «квадрат», «воздушный змей», «треугольник», «дверь» и способам  действия с бумагой (согнуть; повернуть; перевернуть; согнуть, разогнуть).</a:t>
            </a:r>
            <a:endParaRPr lang="ru-RU" sz="2000" dirty="0" smtClean="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642910" y="357166"/>
            <a:ext cx="8033546" cy="5816977"/>
          </a:xfrm>
          <a:prstGeom prst="rect">
            <a:avLst/>
          </a:prstGeom>
        </p:spPr>
        <p:txBody>
          <a:bodyPr wrap="square">
            <a:spAutoFit/>
          </a:bodyPr>
          <a:lstStyle/>
          <a:p>
            <a:pPr lvl="0" indent="179388" algn="ctr" fontAlgn="base">
              <a:spcBef>
                <a:spcPct val="0"/>
              </a:spcBef>
              <a:spcAft>
                <a:spcPct val="0"/>
              </a:spcAft>
            </a:pPr>
            <a:r>
              <a:rPr lang="ru-RU" sz="3600" b="1" dirty="0" smtClean="0">
                <a:solidFill>
                  <a:srgbClr val="FF0000"/>
                </a:solidFill>
                <a:latin typeface="Times New Roman" pitchFamily="18" charset="0"/>
                <a:ea typeface="Times New Roman" pitchFamily="18" charset="0"/>
                <a:cs typeface="Times New Roman" pitchFamily="18" charset="0"/>
              </a:rPr>
              <a:t>Методы:</a:t>
            </a:r>
            <a:endParaRPr lang="ru-RU" sz="3600" dirty="0" smtClean="0">
              <a:solidFill>
                <a:srgbClr val="FF0000"/>
              </a:solidFill>
              <a:latin typeface="Times New Roman" pitchFamily="18" charset="0"/>
              <a:ea typeface="Times New Roman" pitchFamily="18" charset="0"/>
              <a:cs typeface="Times New Roman" pitchFamily="18" charset="0"/>
            </a:endParaRPr>
          </a:p>
          <a:p>
            <a:pPr lvl="0" indent="179388" algn="just" eaLnBrk="0" fontAlgn="base" hangingPunct="0">
              <a:spcBef>
                <a:spcPct val="0"/>
              </a:spcBef>
              <a:spcAft>
                <a:spcPct val="0"/>
              </a:spcAft>
              <a:buClr>
                <a:srgbClr val="FF0000"/>
              </a:buClr>
              <a:buFontTx/>
              <a:buChar char="•"/>
            </a:pPr>
            <a:r>
              <a:rPr lang="ru-RU" sz="2800" dirty="0" smtClean="0">
                <a:solidFill>
                  <a:srgbClr val="002060"/>
                </a:solidFill>
                <a:latin typeface="Times New Roman" pitchFamily="18" charset="0"/>
                <a:ea typeface="Times New Roman" pitchFamily="18" charset="0"/>
                <a:cs typeface="Times New Roman" pitchFamily="18" charset="0"/>
              </a:rPr>
              <a:t>Словесный: беседа, рассказ, сказки.</a:t>
            </a:r>
          </a:p>
          <a:p>
            <a:pPr lvl="0" indent="179388" algn="just" eaLnBrk="0" fontAlgn="base" hangingPunct="0">
              <a:spcBef>
                <a:spcPct val="0"/>
              </a:spcBef>
              <a:spcAft>
                <a:spcPct val="0"/>
              </a:spcAft>
              <a:buClr>
                <a:srgbClr val="FF0000"/>
              </a:buClr>
              <a:buFontTx/>
              <a:buChar char="•"/>
            </a:pPr>
            <a:r>
              <a:rPr lang="ru-RU" sz="2800" dirty="0" smtClean="0">
                <a:solidFill>
                  <a:srgbClr val="002060"/>
                </a:solidFill>
                <a:latin typeface="Times New Roman" pitchFamily="18" charset="0"/>
                <a:ea typeface="Times New Roman" pitchFamily="18" charset="0"/>
                <a:cs typeface="Times New Roman" pitchFamily="18" charset="0"/>
              </a:rPr>
              <a:t>Информационно-рецептивный: рассматривание иллюстраций, показ образца выполнения последовательности работ, устные инструкции по выполнению работы. </a:t>
            </a:r>
          </a:p>
          <a:p>
            <a:pPr lvl="0" indent="179388" algn="just" eaLnBrk="0" fontAlgn="base" hangingPunct="0">
              <a:spcBef>
                <a:spcPct val="0"/>
              </a:spcBef>
              <a:spcAft>
                <a:spcPct val="0"/>
              </a:spcAft>
              <a:buClr>
                <a:srgbClr val="FF0000"/>
              </a:buClr>
              <a:buFontTx/>
              <a:buChar char="•"/>
            </a:pPr>
            <a:r>
              <a:rPr lang="ru-RU" sz="2800" dirty="0" smtClean="0">
                <a:solidFill>
                  <a:srgbClr val="002060"/>
                </a:solidFill>
                <a:latin typeface="Times New Roman" pitchFamily="18" charset="0"/>
                <a:ea typeface="Times New Roman" pitchFamily="18" charset="0"/>
                <a:cs typeface="Times New Roman" pitchFamily="18" charset="0"/>
              </a:rPr>
              <a:t>Игровой: пальчиковые игры, зрительная гимнастика.</a:t>
            </a:r>
          </a:p>
          <a:p>
            <a:pPr lvl="0" indent="179388" algn="just" eaLnBrk="0" fontAlgn="base" hangingPunct="0">
              <a:spcBef>
                <a:spcPct val="0"/>
              </a:spcBef>
              <a:spcAft>
                <a:spcPct val="0"/>
              </a:spcAft>
              <a:buClr>
                <a:srgbClr val="FF0000"/>
              </a:buClr>
              <a:buFontTx/>
              <a:buChar char="•"/>
            </a:pPr>
            <a:r>
              <a:rPr lang="ru-RU" sz="2800" dirty="0" smtClean="0">
                <a:solidFill>
                  <a:srgbClr val="002060"/>
                </a:solidFill>
                <a:latin typeface="Times New Roman" pitchFamily="18" charset="0"/>
                <a:ea typeface="Times New Roman" pitchFamily="18" charset="0"/>
                <a:cs typeface="Times New Roman" pitchFamily="18" charset="0"/>
              </a:rPr>
              <a:t>Репродуктивный: выполнение действий с детьми, с проговариванием, совместное действие педагога с детьми.</a:t>
            </a:r>
          </a:p>
          <a:p>
            <a:pPr lvl="0" indent="179388" algn="just" eaLnBrk="0" fontAlgn="base" hangingPunct="0">
              <a:spcBef>
                <a:spcPct val="0"/>
              </a:spcBef>
              <a:spcAft>
                <a:spcPct val="0"/>
              </a:spcAft>
              <a:buClr>
                <a:srgbClr val="FF0000"/>
              </a:buClr>
              <a:buFontTx/>
              <a:buChar char="•"/>
            </a:pPr>
            <a:r>
              <a:rPr lang="ru-RU" sz="2800" dirty="0" smtClean="0">
                <a:solidFill>
                  <a:srgbClr val="002060"/>
                </a:solidFill>
                <a:latin typeface="Times New Roman" pitchFamily="18" charset="0"/>
                <a:ea typeface="Times New Roman" pitchFamily="18" charset="0"/>
                <a:cs typeface="Times New Roman" pitchFamily="18" charset="0"/>
              </a:rPr>
              <a:t>Исследовательский: самостоятельная работа детей с проявлением творчества.</a:t>
            </a:r>
            <a:endParaRPr lang="ru-RU" sz="2800" dirty="0" smtClean="0">
              <a:solidFill>
                <a:srgbClr val="00206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descr="https://i.mycdn.me/i?r=AyH4iRPQ2q0otWIFepML2LxRqTBpW0hXCyM3ujfG9REj5A"/>
          <p:cNvPicPr>
            <a:picLocks noChangeAspect="1" noChangeArrowheads="1"/>
          </p:cNvPicPr>
          <p:nvPr/>
        </p:nvPicPr>
        <p:blipFill>
          <a:blip r:embed="rId2" cstate="print"/>
          <a:srcRect/>
          <a:stretch>
            <a:fillRect/>
          </a:stretch>
        </p:blipFill>
        <p:spPr bwMode="auto">
          <a:xfrm>
            <a:off x="467544" y="1556792"/>
            <a:ext cx="2056882" cy="3656678"/>
          </a:xfrm>
          <a:prstGeom prst="rect">
            <a:avLst/>
          </a:prstGeom>
          <a:ln>
            <a:noFill/>
          </a:ln>
          <a:effectLst>
            <a:softEdge rad="112500"/>
          </a:effectLst>
        </p:spPr>
      </p:pic>
      <p:pic>
        <p:nvPicPr>
          <p:cNvPr id="52228" name="Picture 4" descr="https://i.mycdn.me/i?r=AyH4iRPQ2q0otWIFepML2LxRcO6sm7LCVh4QUlDPIa4Y2g"/>
          <p:cNvPicPr>
            <a:picLocks noChangeAspect="1" noChangeArrowheads="1"/>
          </p:cNvPicPr>
          <p:nvPr/>
        </p:nvPicPr>
        <p:blipFill>
          <a:blip r:embed="rId3" cstate="print"/>
          <a:srcRect/>
          <a:stretch>
            <a:fillRect/>
          </a:stretch>
        </p:blipFill>
        <p:spPr bwMode="auto">
          <a:xfrm>
            <a:off x="6732240" y="2348880"/>
            <a:ext cx="1888643" cy="3357587"/>
          </a:xfrm>
          <a:prstGeom prst="rect">
            <a:avLst/>
          </a:prstGeom>
          <a:ln>
            <a:noFill/>
          </a:ln>
          <a:effectLst>
            <a:softEdge rad="112500"/>
          </a:effectLst>
        </p:spPr>
      </p:pic>
      <p:pic>
        <p:nvPicPr>
          <p:cNvPr id="52230" name="Picture 6" descr="https://i.mycdn.me/i?r=AyH4iRPQ2q0otWIFepML2LxRfRu3tpNb8hWxzWh2cDHWAA"/>
          <p:cNvPicPr>
            <a:picLocks noChangeAspect="1" noChangeArrowheads="1"/>
          </p:cNvPicPr>
          <p:nvPr/>
        </p:nvPicPr>
        <p:blipFill>
          <a:blip r:embed="rId4" cstate="print"/>
          <a:srcRect/>
          <a:stretch>
            <a:fillRect/>
          </a:stretch>
        </p:blipFill>
        <p:spPr bwMode="auto">
          <a:xfrm>
            <a:off x="4788024" y="1772816"/>
            <a:ext cx="1785950" cy="3175024"/>
          </a:xfrm>
          <a:prstGeom prst="rect">
            <a:avLst/>
          </a:prstGeom>
          <a:ln>
            <a:noFill/>
          </a:ln>
          <a:effectLst>
            <a:softEdge rad="112500"/>
          </a:effectLst>
        </p:spPr>
      </p:pic>
      <p:pic>
        <p:nvPicPr>
          <p:cNvPr id="52232" name="Picture 8" descr="https://i.mycdn.me/i?r=AyH4iRPQ2q0otWIFepML2LxRmJSAIM9BlTUIGQpeBs5x6Q"/>
          <p:cNvPicPr>
            <a:picLocks noChangeAspect="1" noChangeArrowheads="1"/>
          </p:cNvPicPr>
          <p:nvPr/>
        </p:nvPicPr>
        <p:blipFill>
          <a:blip r:embed="rId5" cstate="print"/>
          <a:srcRect/>
          <a:stretch>
            <a:fillRect/>
          </a:stretch>
        </p:blipFill>
        <p:spPr bwMode="auto">
          <a:xfrm flipH="1">
            <a:off x="2771800" y="2276872"/>
            <a:ext cx="1872208" cy="3328370"/>
          </a:xfrm>
          <a:prstGeom prst="rect">
            <a:avLst/>
          </a:prstGeom>
          <a:ln>
            <a:noFill/>
          </a:ln>
          <a:effectLst>
            <a:softEdge rad="112500"/>
          </a:effectLst>
        </p:spPr>
      </p:pic>
      <p:sp>
        <p:nvSpPr>
          <p:cNvPr id="6" name="Прямоугольник 5"/>
          <p:cNvSpPr/>
          <p:nvPr/>
        </p:nvSpPr>
        <p:spPr>
          <a:xfrm>
            <a:off x="857224" y="357166"/>
            <a:ext cx="7500990"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Тема: «Домик»</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1245</TotalTime>
  <Words>1958</Words>
  <Application>Microsoft Office PowerPoint</Application>
  <PresentationFormat>Экран (4:3)</PresentationFormat>
  <Paragraphs>148</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Леонид Видмицких</dc:creator>
  <cp:lastModifiedBy>User</cp:lastModifiedBy>
  <cp:revision>77</cp:revision>
  <dcterms:created xsi:type="dcterms:W3CDTF">2024-10-18T04:36:29Z</dcterms:created>
  <dcterms:modified xsi:type="dcterms:W3CDTF">2024-10-24T09:22:12Z</dcterms:modified>
</cp:coreProperties>
</file>